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7" r:id="rId2"/>
  </p:sldMasterIdLst>
  <p:notesMasterIdLst>
    <p:notesMasterId r:id="rId55"/>
  </p:notesMasterIdLst>
  <p:sldIdLst>
    <p:sldId id="1578" r:id="rId3"/>
    <p:sldId id="1579" r:id="rId4"/>
    <p:sldId id="1580" r:id="rId5"/>
    <p:sldId id="1783" r:id="rId6"/>
    <p:sldId id="1780" r:id="rId7"/>
    <p:sldId id="1785" r:id="rId8"/>
    <p:sldId id="1836" r:id="rId9"/>
    <p:sldId id="1841" r:id="rId10"/>
    <p:sldId id="1835" r:id="rId11"/>
    <p:sldId id="1777" r:id="rId12"/>
    <p:sldId id="1833" r:id="rId13"/>
    <p:sldId id="1778" r:id="rId14"/>
    <p:sldId id="1840" r:id="rId15"/>
    <p:sldId id="1784" r:id="rId16"/>
    <p:sldId id="1786" r:id="rId17"/>
    <p:sldId id="1779" r:id="rId18"/>
    <p:sldId id="1838" r:id="rId19"/>
    <p:sldId id="1839" r:id="rId20"/>
    <p:sldId id="1832" r:id="rId21"/>
    <p:sldId id="1782" r:id="rId22"/>
    <p:sldId id="1769" r:id="rId23"/>
    <p:sldId id="1842" r:id="rId24"/>
    <p:sldId id="1843" r:id="rId25"/>
    <p:sldId id="1771" r:id="rId26"/>
    <p:sldId id="1772" r:id="rId27"/>
    <p:sldId id="1775" r:id="rId28"/>
    <p:sldId id="1776" r:id="rId29"/>
    <p:sldId id="1845" r:id="rId30"/>
    <p:sldId id="1846" r:id="rId31"/>
    <p:sldId id="1709" r:id="rId32"/>
    <p:sldId id="1711" r:id="rId33"/>
    <p:sldId id="1710" r:id="rId34"/>
    <p:sldId id="1851" r:id="rId35"/>
    <p:sldId id="1863" r:id="rId36"/>
    <p:sldId id="1850" r:id="rId37"/>
    <p:sldId id="1853" r:id="rId38"/>
    <p:sldId id="1848" r:id="rId39"/>
    <p:sldId id="1854" r:id="rId40"/>
    <p:sldId id="1864" r:id="rId41"/>
    <p:sldId id="1855" r:id="rId42"/>
    <p:sldId id="1856" r:id="rId43"/>
    <p:sldId id="1857" r:id="rId44"/>
    <p:sldId id="1865" r:id="rId45"/>
    <p:sldId id="1866" r:id="rId46"/>
    <p:sldId id="1858" r:id="rId47"/>
    <p:sldId id="1859" r:id="rId48"/>
    <p:sldId id="1862" r:id="rId49"/>
    <p:sldId id="1726" r:id="rId50"/>
    <p:sldId id="1861" r:id="rId51"/>
    <p:sldId id="1860" r:id="rId52"/>
    <p:sldId id="1867" r:id="rId53"/>
    <p:sldId id="1693" r:id="rId54"/>
  </p:sldIdLst>
  <p:sldSz cx="12239625"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33CC"/>
    <a:srgbClr val="0070C0"/>
    <a:srgbClr val="0066FF"/>
    <a:srgbClr val="AF62A6"/>
    <a:srgbClr val="FFFF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snapToObjects="1">
      <p:cViewPr varScale="1">
        <p:scale>
          <a:sx n="82" d="100"/>
          <a:sy n="82" d="100"/>
        </p:scale>
        <p:origin x="-686" y="-86"/>
      </p:cViewPr>
      <p:guideLst>
        <p:guide orient="horz" pos="1990"/>
        <p:guide pos="398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70F25-3588-43CC-AD2D-2993C54281E4}" type="doc">
      <dgm:prSet loTypeId="urn:microsoft.com/office/officeart/2008/layout/VerticalAccentList" loCatId="list" qsTypeId="urn:microsoft.com/office/officeart/2005/8/quickstyle/simple3" qsCatId="simple" csTypeId="urn:microsoft.com/office/officeart/2005/8/colors/accent0_3" csCatId="mainScheme" phldr="1"/>
      <dgm:spPr/>
      <dgm:t>
        <a:bodyPr/>
        <a:lstStyle/>
        <a:p>
          <a:endParaRPr lang="zh-CN" altLang="en-US"/>
        </a:p>
      </dgm:t>
    </dgm:pt>
    <dgm:pt modelId="{4FECA24F-73FB-418A-A522-8587E467CDA8}">
      <dgm:prSet phldrT="[文本]" custT="1"/>
      <dgm:spPr/>
      <dgm:t>
        <a:bodyPr/>
        <a:lstStyle/>
        <a:p>
          <a:r>
            <a:rPr lang="en-US" altLang="zh-CN" sz="2000" b="1" dirty="0" smtClean="0">
              <a:solidFill>
                <a:srgbClr val="00B050"/>
              </a:solidFill>
              <a:latin typeface="微软雅黑" pitchFamily="34" charset="-122"/>
              <a:ea typeface="微软雅黑" pitchFamily="34" charset="-122"/>
            </a:rPr>
            <a:t>1989</a:t>
          </a:r>
          <a:r>
            <a:rPr lang="zh-CN" altLang="en-US" sz="2000" b="1" dirty="0" smtClean="0">
              <a:solidFill>
                <a:srgbClr val="00B050"/>
              </a:solidFill>
              <a:latin typeface="微软雅黑" pitchFamily="34" charset="-122"/>
              <a:ea typeface="微软雅黑" pitchFamily="34" charset="-122"/>
            </a:rPr>
            <a:t>年</a:t>
          </a:r>
          <a:endParaRPr lang="zh-CN" altLang="en-US" sz="2000" b="1" dirty="0">
            <a:solidFill>
              <a:srgbClr val="00B050"/>
            </a:solidFill>
            <a:latin typeface="微软雅黑" pitchFamily="34" charset="-122"/>
            <a:ea typeface="微软雅黑" pitchFamily="34" charset="-122"/>
          </a:endParaRPr>
        </a:p>
      </dgm:t>
    </dgm:pt>
    <dgm:pt modelId="{40613F81-FAED-48D8-8BFE-461D0F20163B}" type="parTrans" cxnId="{5FDAF75D-BA5D-4E9B-9D69-9443CC37A9B8}">
      <dgm:prSet/>
      <dgm:spPr/>
      <dgm:t>
        <a:bodyPr/>
        <a:lstStyle/>
        <a:p>
          <a:endParaRPr lang="zh-CN" altLang="en-US"/>
        </a:p>
      </dgm:t>
    </dgm:pt>
    <dgm:pt modelId="{BB793F04-9A3B-4043-BD9A-419BAE136414}" type="sibTrans" cxnId="{5FDAF75D-BA5D-4E9B-9D69-9443CC37A9B8}">
      <dgm:prSet/>
      <dgm:spPr/>
      <dgm:t>
        <a:bodyPr/>
        <a:lstStyle/>
        <a:p>
          <a:endParaRPr lang="zh-CN" altLang="en-US"/>
        </a:p>
      </dgm:t>
    </dgm:pt>
    <dgm:pt modelId="{41A44C83-E582-43E8-B691-85D0F6AF7E23}">
      <dgm:prSet phldrT="[文本]" custT="1"/>
      <dgm:spPr/>
      <dgm:t>
        <a:bodyPr/>
        <a:lstStyle/>
        <a:p>
          <a:r>
            <a:rPr lang="zh-CN" altLang="en-US" sz="1800" dirty="0" smtClean="0">
              <a:solidFill>
                <a:srgbClr val="0070C0"/>
              </a:solidFill>
              <a:latin typeface="微软雅黑" pitchFamily="34" charset="-122"/>
              <a:ea typeface="微软雅黑" pitchFamily="34" charset="-122"/>
            </a:rPr>
            <a:t>颁布</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兽药生产质量管理规范</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试行</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，决定在兽药生产企业实施</a:t>
          </a:r>
          <a:r>
            <a:rPr lang="en-US" altLang="zh-CN" sz="1800" dirty="0" smtClean="0">
              <a:solidFill>
                <a:srgbClr val="0070C0"/>
              </a:solidFill>
              <a:latin typeface="微软雅黑" pitchFamily="34" charset="-122"/>
              <a:ea typeface="微软雅黑" pitchFamily="34" charset="-122"/>
            </a:rPr>
            <a:t>GMP</a:t>
          </a:r>
          <a:r>
            <a:rPr lang="zh-CN" altLang="en-US" sz="1800" dirty="0" smtClean="0">
              <a:solidFill>
                <a:srgbClr val="0070C0"/>
              </a:solidFill>
              <a:latin typeface="微软雅黑" pitchFamily="34" charset="-122"/>
              <a:ea typeface="微软雅黑" pitchFamily="34" charset="-122"/>
            </a:rPr>
            <a:t>管理</a:t>
          </a:r>
          <a:endParaRPr lang="zh-CN" altLang="en-US" sz="1800" dirty="0">
            <a:solidFill>
              <a:srgbClr val="0070C0"/>
            </a:solidFill>
            <a:latin typeface="微软雅黑" pitchFamily="34" charset="-122"/>
            <a:ea typeface="微软雅黑" pitchFamily="34" charset="-122"/>
          </a:endParaRPr>
        </a:p>
      </dgm:t>
    </dgm:pt>
    <dgm:pt modelId="{51906F7B-CABF-4192-B5DF-C39185EE863E}" type="parTrans" cxnId="{0D57166E-B286-4359-BF53-6B7D619972A9}">
      <dgm:prSet/>
      <dgm:spPr/>
      <dgm:t>
        <a:bodyPr/>
        <a:lstStyle/>
        <a:p>
          <a:endParaRPr lang="zh-CN" altLang="en-US"/>
        </a:p>
      </dgm:t>
    </dgm:pt>
    <dgm:pt modelId="{A28C3BBB-730C-4ED7-B1A8-AE424982BD64}" type="sibTrans" cxnId="{0D57166E-B286-4359-BF53-6B7D619972A9}">
      <dgm:prSet/>
      <dgm:spPr/>
      <dgm:t>
        <a:bodyPr/>
        <a:lstStyle/>
        <a:p>
          <a:endParaRPr lang="zh-CN" altLang="en-US"/>
        </a:p>
      </dgm:t>
    </dgm:pt>
    <dgm:pt modelId="{59FAAE56-0B48-4517-BB66-8D3DD664F8E5}">
      <dgm:prSet phldrT="[文本]" custT="1"/>
      <dgm:spPr/>
      <dgm:t>
        <a:bodyPr/>
        <a:lstStyle/>
        <a:p>
          <a:r>
            <a:rPr lang="en-US" altLang="zh-CN" sz="2000" b="1" dirty="0" smtClean="0">
              <a:solidFill>
                <a:srgbClr val="00B050"/>
              </a:solidFill>
              <a:latin typeface="微软雅黑" pitchFamily="34" charset="-122"/>
              <a:ea typeface="微软雅黑" pitchFamily="34" charset="-122"/>
            </a:rPr>
            <a:t>1994</a:t>
          </a:r>
          <a:r>
            <a:rPr lang="zh-CN" altLang="en-US" sz="2000" b="1" dirty="0" smtClean="0">
              <a:solidFill>
                <a:srgbClr val="00B050"/>
              </a:solidFill>
              <a:latin typeface="微软雅黑" pitchFamily="34" charset="-122"/>
              <a:ea typeface="微软雅黑" pitchFamily="34" charset="-122"/>
            </a:rPr>
            <a:t>年</a:t>
          </a:r>
          <a:endParaRPr lang="zh-CN" altLang="en-US" sz="2000" b="1" dirty="0">
            <a:solidFill>
              <a:srgbClr val="00B050"/>
            </a:solidFill>
            <a:latin typeface="微软雅黑" pitchFamily="34" charset="-122"/>
            <a:ea typeface="微软雅黑" pitchFamily="34" charset="-122"/>
          </a:endParaRPr>
        </a:p>
      </dgm:t>
    </dgm:pt>
    <dgm:pt modelId="{7A019233-22F2-449C-B876-9BB127DB5683}" type="parTrans" cxnId="{95AE2553-FF10-4D6F-937C-BCE099ECAA75}">
      <dgm:prSet/>
      <dgm:spPr/>
      <dgm:t>
        <a:bodyPr/>
        <a:lstStyle/>
        <a:p>
          <a:endParaRPr lang="zh-CN" altLang="en-US"/>
        </a:p>
      </dgm:t>
    </dgm:pt>
    <dgm:pt modelId="{6F3FCBC0-1F24-4B35-9A5F-C844AF36FB9E}" type="sibTrans" cxnId="{95AE2553-FF10-4D6F-937C-BCE099ECAA75}">
      <dgm:prSet/>
      <dgm:spPr/>
      <dgm:t>
        <a:bodyPr/>
        <a:lstStyle/>
        <a:p>
          <a:endParaRPr lang="zh-CN" altLang="en-US"/>
        </a:p>
      </dgm:t>
    </dgm:pt>
    <dgm:pt modelId="{73E56256-0A25-4F7D-8E77-738ABB8C85C2}">
      <dgm:prSet phldrT="[文本]" custT="1"/>
      <dgm:spPr/>
      <dgm:t>
        <a:bodyPr/>
        <a:lstStyle/>
        <a:p>
          <a:r>
            <a:rPr lang="zh-CN" altLang="en-US" sz="1800" dirty="0" smtClean="0">
              <a:solidFill>
                <a:srgbClr val="0070C0"/>
              </a:solidFill>
              <a:latin typeface="微软雅黑" pitchFamily="34" charset="-122"/>
              <a:ea typeface="微软雅黑" pitchFamily="34" charset="-122"/>
            </a:rPr>
            <a:t>发布</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兽药生产质量管理规范实施细则</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试行</a:t>
          </a:r>
          <a:r>
            <a:rPr lang="en-US" altLang="zh-CN" sz="1800" dirty="0" smtClean="0">
              <a:solidFill>
                <a:srgbClr val="0070C0"/>
              </a:solidFill>
              <a:latin typeface="微软雅黑" pitchFamily="34" charset="-122"/>
              <a:ea typeface="微软雅黑" pitchFamily="34" charset="-122"/>
            </a:rPr>
            <a:t>)》</a:t>
          </a:r>
          <a:endParaRPr lang="zh-CN" altLang="en-US" sz="1800" dirty="0">
            <a:solidFill>
              <a:srgbClr val="0070C0"/>
            </a:solidFill>
            <a:latin typeface="微软雅黑" pitchFamily="34" charset="-122"/>
            <a:ea typeface="微软雅黑" pitchFamily="34" charset="-122"/>
          </a:endParaRPr>
        </a:p>
      </dgm:t>
    </dgm:pt>
    <dgm:pt modelId="{3D5FE97A-CFA4-4DBA-8FA5-4E5CA1F4E024}" type="parTrans" cxnId="{38133447-8AE8-475B-9E8E-5A6AB6166DE4}">
      <dgm:prSet/>
      <dgm:spPr/>
      <dgm:t>
        <a:bodyPr/>
        <a:lstStyle/>
        <a:p>
          <a:endParaRPr lang="zh-CN" altLang="en-US"/>
        </a:p>
      </dgm:t>
    </dgm:pt>
    <dgm:pt modelId="{C6714692-7978-440B-B3CC-4DA0BA728366}" type="sibTrans" cxnId="{38133447-8AE8-475B-9E8E-5A6AB6166DE4}">
      <dgm:prSet/>
      <dgm:spPr/>
      <dgm:t>
        <a:bodyPr/>
        <a:lstStyle/>
        <a:p>
          <a:endParaRPr lang="zh-CN" altLang="en-US"/>
        </a:p>
      </dgm:t>
    </dgm:pt>
    <dgm:pt modelId="{D3D15818-A712-484C-A8A3-AA356892DA95}">
      <dgm:prSet phldrT="[文本]" custT="1"/>
      <dgm:spPr/>
      <dgm:t>
        <a:bodyPr/>
        <a:lstStyle/>
        <a:p>
          <a:r>
            <a:rPr lang="en-US" altLang="zh-CN" sz="2000" b="1" dirty="0" smtClean="0">
              <a:solidFill>
                <a:srgbClr val="00B050"/>
              </a:solidFill>
              <a:latin typeface="微软雅黑" pitchFamily="34" charset="-122"/>
              <a:ea typeface="微软雅黑" pitchFamily="34" charset="-122"/>
            </a:rPr>
            <a:t>2001</a:t>
          </a:r>
          <a:r>
            <a:rPr lang="zh-CN" altLang="en-US" sz="2000" b="1" dirty="0" smtClean="0">
              <a:solidFill>
                <a:srgbClr val="00B050"/>
              </a:solidFill>
              <a:latin typeface="微软雅黑" pitchFamily="34" charset="-122"/>
              <a:ea typeface="微软雅黑" pitchFamily="34" charset="-122"/>
            </a:rPr>
            <a:t>年</a:t>
          </a:r>
          <a:endParaRPr lang="zh-CN" altLang="en-US" sz="2000" b="1" dirty="0">
            <a:solidFill>
              <a:srgbClr val="00B050"/>
            </a:solidFill>
            <a:latin typeface="微软雅黑" pitchFamily="34" charset="-122"/>
            <a:ea typeface="微软雅黑" pitchFamily="34" charset="-122"/>
          </a:endParaRPr>
        </a:p>
      </dgm:t>
    </dgm:pt>
    <dgm:pt modelId="{22718319-0953-4F3F-AC53-9A60E63DAC8F}" type="parTrans" cxnId="{8CDAC78C-4E30-4000-B23D-020C184B25EE}">
      <dgm:prSet/>
      <dgm:spPr/>
      <dgm:t>
        <a:bodyPr/>
        <a:lstStyle/>
        <a:p>
          <a:endParaRPr lang="zh-CN" altLang="en-US"/>
        </a:p>
      </dgm:t>
    </dgm:pt>
    <dgm:pt modelId="{2D1555C7-21E1-4FA7-B461-9A70C230D0F5}" type="sibTrans" cxnId="{8CDAC78C-4E30-4000-B23D-020C184B25EE}">
      <dgm:prSet/>
      <dgm:spPr/>
      <dgm:t>
        <a:bodyPr/>
        <a:lstStyle/>
        <a:p>
          <a:endParaRPr lang="zh-CN" altLang="en-US"/>
        </a:p>
      </dgm:t>
    </dgm:pt>
    <dgm:pt modelId="{74BA9A5B-9964-4172-B7A6-08F7EC383FB4}">
      <dgm:prSet phldrT="[文本]" custT="1"/>
      <dgm:spPr/>
      <dgm:t>
        <a:bodyPr/>
        <a:lstStyle/>
        <a:p>
          <a:r>
            <a:rPr lang="zh-CN" altLang="en-US" sz="1800" dirty="0" smtClean="0">
              <a:solidFill>
                <a:srgbClr val="0070C0"/>
              </a:solidFill>
              <a:latin typeface="微软雅黑" pitchFamily="34" charset="-122"/>
              <a:ea typeface="微软雅黑" pitchFamily="34" charset="-122"/>
            </a:rPr>
            <a:t>组织</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兽药生产质量管理规范</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试行</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的修订工作</a:t>
          </a:r>
          <a:endParaRPr lang="zh-CN" altLang="en-US" sz="1800" dirty="0">
            <a:solidFill>
              <a:srgbClr val="0070C0"/>
            </a:solidFill>
            <a:latin typeface="微软雅黑" pitchFamily="34" charset="-122"/>
            <a:ea typeface="微软雅黑" pitchFamily="34" charset="-122"/>
          </a:endParaRPr>
        </a:p>
      </dgm:t>
    </dgm:pt>
    <dgm:pt modelId="{48094EE4-244F-4577-A81B-064485203CF7}" type="parTrans" cxnId="{DCAE0A3D-87BE-4B80-B344-B0A3E715D5F1}">
      <dgm:prSet/>
      <dgm:spPr/>
      <dgm:t>
        <a:bodyPr/>
        <a:lstStyle/>
        <a:p>
          <a:endParaRPr lang="zh-CN" altLang="en-US"/>
        </a:p>
      </dgm:t>
    </dgm:pt>
    <dgm:pt modelId="{258E6D26-A915-411B-8CF6-354C4868C272}" type="sibTrans" cxnId="{DCAE0A3D-87BE-4B80-B344-B0A3E715D5F1}">
      <dgm:prSet/>
      <dgm:spPr/>
      <dgm:t>
        <a:bodyPr/>
        <a:lstStyle/>
        <a:p>
          <a:endParaRPr lang="zh-CN" altLang="en-US"/>
        </a:p>
      </dgm:t>
    </dgm:pt>
    <dgm:pt modelId="{04A7ECA3-2419-4E03-93C2-342F719F96DD}">
      <dgm:prSet phldrT="[文本]" custT="1"/>
      <dgm:spPr/>
      <dgm:t>
        <a:bodyPr/>
        <a:lstStyle/>
        <a:p>
          <a:r>
            <a:rPr lang="en-US" altLang="zh-CN" sz="2000" b="1" dirty="0" smtClean="0">
              <a:solidFill>
                <a:srgbClr val="00B050"/>
              </a:solidFill>
              <a:latin typeface="微软雅黑" pitchFamily="34" charset="-122"/>
              <a:ea typeface="微软雅黑" pitchFamily="34" charset="-122"/>
            </a:rPr>
            <a:t>2002</a:t>
          </a:r>
          <a:r>
            <a:rPr lang="zh-CN" altLang="en-US" sz="2000" b="1" dirty="0" smtClean="0">
              <a:solidFill>
                <a:srgbClr val="00B050"/>
              </a:solidFill>
              <a:latin typeface="微软雅黑" pitchFamily="34" charset="-122"/>
              <a:ea typeface="微软雅黑" pitchFamily="34" charset="-122"/>
            </a:rPr>
            <a:t>年</a:t>
          </a:r>
          <a:r>
            <a:rPr lang="en-US" altLang="zh-CN" sz="2000" b="1" dirty="0" smtClean="0">
              <a:solidFill>
                <a:srgbClr val="00B050"/>
              </a:solidFill>
              <a:latin typeface="微软雅黑" pitchFamily="34" charset="-122"/>
              <a:ea typeface="微软雅黑" pitchFamily="34" charset="-122"/>
            </a:rPr>
            <a:t>3</a:t>
          </a:r>
          <a:r>
            <a:rPr lang="zh-CN" altLang="en-US" sz="2000" b="1" dirty="0" smtClean="0">
              <a:solidFill>
                <a:srgbClr val="00B050"/>
              </a:solidFill>
              <a:latin typeface="微软雅黑" pitchFamily="34" charset="-122"/>
              <a:ea typeface="微软雅黑" pitchFamily="34" charset="-122"/>
            </a:rPr>
            <a:t>月</a:t>
          </a:r>
          <a:r>
            <a:rPr lang="en-US" altLang="zh-CN" sz="2000" b="1" dirty="0" smtClean="0">
              <a:solidFill>
                <a:srgbClr val="00B050"/>
              </a:solidFill>
              <a:latin typeface="微软雅黑" pitchFamily="34" charset="-122"/>
              <a:ea typeface="微软雅黑" pitchFamily="34" charset="-122"/>
            </a:rPr>
            <a:t>19</a:t>
          </a:r>
          <a:r>
            <a:rPr lang="zh-CN" altLang="en-US" sz="2000" b="1" dirty="0" smtClean="0">
              <a:solidFill>
                <a:srgbClr val="00B050"/>
              </a:solidFill>
              <a:latin typeface="微软雅黑" pitchFamily="34" charset="-122"/>
              <a:ea typeface="微软雅黑" pitchFamily="34" charset="-122"/>
            </a:rPr>
            <a:t>日</a:t>
          </a:r>
          <a:endParaRPr lang="zh-CN" altLang="en-US" sz="2000" b="1" dirty="0">
            <a:solidFill>
              <a:srgbClr val="00B050"/>
            </a:solidFill>
            <a:latin typeface="微软雅黑" pitchFamily="34" charset="-122"/>
            <a:ea typeface="微软雅黑" pitchFamily="34" charset="-122"/>
          </a:endParaRPr>
        </a:p>
      </dgm:t>
    </dgm:pt>
    <dgm:pt modelId="{9653E0D4-B482-4D39-BF5D-97FEA8276849}" type="parTrans" cxnId="{16293AD5-69B1-4383-867E-473D9B466209}">
      <dgm:prSet/>
      <dgm:spPr/>
      <dgm:t>
        <a:bodyPr/>
        <a:lstStyle/>
        <a:p>
          <a:endParaRPr lang="zh-CN" altLang="en-US"/>
        </a:p>
      </dgm:t>
    </dgm:pt>
    <dgm:pt modelId="{E77C7EBF-9E3C-49A6-BC78-666C66C711FF}" type="sibTrans" cxnId="{16293AD5-69B1-4383-867E-473D9B466209}">
      <dgm:prSet/>
      <dgm:spPr/>
      <dgm:t>
        <a:bodyPr/>
        <a:lstStyle/>
        <a:p>
          <a:endParaRPr lang="zh-CN" altLang="en-US"/>
        </a:p>
      </dgm:t>
    </dgm:pt>
    <dgm:pt modelId="{5018344C-0089-4EEE-8139-C98D439CF1EC}">
      <dgm:prSet phldrT="[文本]" custT="1"/>
      <dgm:spPr/>
      <dgm:t>
        <a:bodyPr/>
        <a:lstStyle/>
        <a:p>
          <a:r>
            <a:rPr lang="zh-CN" altLang="en-US" sz="1800" dirty="0" smtClean="0">
              <a:solidFill>
                <a:srgbClr val="0070C0"/>
              </a:solidFill>
              <a:latin typeface="微软雅黑" pitchFamily="34" charset="-122"/>
              <a:ea typeface="微软雅黑" pitchFamily="34" charset="-122"/>
            </a:rPr>
            <a:t>颁布</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兽药生产质量管理规范</a:t>
          </a:r>
          <a:r>
            <a:rPr lang="en-US" altLang="zh-CN" sz="1800" dirty="0" smtClean="0">
              <a:solidFill>
                <a:srgbClr val="0070C0"/>
              </a:solidFill>
              <a:latin typeface="微软雅黑" pitchFamily="34" charset="-122"/>
              <a:ea typeface="微软雅黑" pitchFamily="34" charset="-122"/>
            </a:rPr>
            <a:t>》(</a:t>
          </a:r>
          <a:r>
            <a:rPr lang="zh-CN" altLang="en-US" sz="1800" dirty="0" smtClean="0">
              <a:solidFill>
                <a:srgbClr val="0070C0"/>
              </a:solidFill>
              <a:latin typeface="微软雅黑" pitchFamily="34" charset="-122"/>
              <a:ea typeface="微软雅黑" pitchFamily="34" charset="-122"/>
            </a:rPr>
            <a:t>农业部</a:t>
          </a:r>
          <a:r>
            <a:rPr lang="en-US" altLang="zh-CN" sz="1800" dirty="0" smtClean="0">
              <a:solidFill>
                <a:srgbClr val="0070C0"/>
              </a:solidFill>
              <a:latin typeface="微软雅黑" pitchFamily="34" charset="-122"/>
              <a:ea typeface="微软雅黑" pitchFamily="34" charset="-122"/>
            </a:rPr>
            <a:t>11</a:t>
          </a:r>
          <a:r>
            <a:rPr lang="zh-CN" altLang="en-US" sz="1800" dirty="0" smtClean="0">
              <a:solidFill>
                <a:srgbClr val="0070C0"/>
              </a:solidFill>
              <a:latin typeface="微软雅黑" pitchFamily="34" charset="-122"/>
              <a:ea typeface="微软雅黑" pitchFamily="34" charset="-122"/>
            </a:rPr>
            <a:t>号令</a:t>
          </a:r>
          <a:r>
            <a:rPr lang="en-US" altLang="zh-CN" sz="1800" dirty="0" smtClean="0">
              <a:solidFill>
                <a:srgbClr val="0070C0"/>
              </a:solidFill>
              <a:latin typeface="微软雅黑" pitchFamily="34" charset="-122"/>
              <a:ea typeface="微软雅黑" pitchFamily="34" charset="-122"/>
            </a:rPr>
            <a:t>)</a:t>
          </a:r>
          <a:endParaRPr lang="zh-CN" altLang="en-US" sz="1800" dirty="0">
            <a:solidFill>
              <a:srgbClr val="0070C0"/>
            </a:solidFill>
            <a:latin typeface="微软雅黑" pitchFamily="34" charset="-122"/>
            <a:ea typeface="微软雅黑" pitchFamily="34" charset="-122"/>
          </a:endParaRPr>
        </a:p>
      </dgm:t>
    </dgm:pt>
    <dgm:pt modelId="{87E767DC-FC65-4BD1-BE3E-61E5288B85D8}" type="parTrans" cxnId="{39CC1265-B113-49F7-B6FB-16E9FD8891F7}">
      <dgm:prSet/>
      <dgm:spPr/>
      <dgm:t>
        <a:bodyPr/>
        <a:lstStyle/>
        <a:p>
          <a:endParaRPr lang="zh-CN" altLang="en-US"/>
        </a:p>
      </dgm:t>
    </dgm:pt>
    <dgm:pt modelId="{8E82E359-31E6-4EE1-8B52-3AC5E2D4C0CB}" type="sibTrans" cxnId="{39CC1265-B113-49F7-B6FB-16E9FD8891F7}">
      <dgm:prSet/>
      <dgm:spPr/>
      <dgm:t>
        <a:bodyPr/>
        <a:lstStyle/>
        <a:p>
          <a:endParaRPr lang="zh-CN" altLang="en-US"/>
        </a:p>
      </dgm:t>
    </dgm:pt>
    <dgm:pt modelId="{D622C0F3-DE20-4C67-ADC2-E00153B23C19}">
      <dgm:prSet phldrT="[文本]" custT="1"/>
      <dgm:spPr/>
      <dgm:t>
        <a:bodyPr/>
        <a:lstStyle/>
        <a:p>
          <a:r>
            <a:rPr lang="en-US" altLang="zh-CN" sz="2000" b="1" dirty="0" smtClean="0">
              <a:solidFill>
                <a:srgbClr val="00B050"/>
              </a:solidFill>
              <a:latin typeface="微软雅黑" pitchFamily="34" charset="-122"/>
              <a:ea typeface="微软雅黑" pitchFamily="34" charset="-122"/>
            </a:rPr>
            <a:t>2002</a:t>
          </a:r>
          <a:r>
            <a:rPr lang="zh-CN" altLang="en-US" sz="2000" b="1" dirty="0" smtClean="0">
              <a:solidFill>
                <a:srgbClr val="00B050"/>
              </a:solidFill>
              <a:latin typeface="微软雅黑" pitchFamily="34" charset="-122"/>
              <a:ea typeface="微软雅黑" pitchFamily="34" charset="-122"/>
            </a:rPr>
            <a:t>年</a:t>
          </a:r>
          <a:r>
            <a:rPr lang="en-US" altLang="zh-CN" sz="2000" b="1" dirty="0" smtClean="0">
              <a:solidFill>
                <a:srgbClr val="00B050"/>
              </a:solidFill>
              <a:latin typeface="微软雅黑" pitchFamily="34" charset="-122"/>
              <a:ea typeface="微软雅黑" pitchFamily="34" charset="-122"/>
            </a:rPr>
            <a:t>6</a:t>
          </a:r>
          <a:r>
            <a:rPr lang="zh-CN" altLang="en-US" sz="2000" b="1" dirty="0" smtClean="0">
              <a:solidFill>
                <a:srgbClr val="00B050"/>
              </a:solidFill>
              <a:latin typeface="微软雅黑" pitchFamily="34" charset="-122"/>
              <a:ea typeface="微软雅黑" pitchFamily="34" charset="-122"/>
            </a:rPr>
            <a:t>月</a:t>
          </a:r>
          <a:r>
            <a:rPr lang="en-US" altLang="zh-CN" sz="2000" b="1" dirty="0" smtClean="0">
              <a:solidFill>
                <a:srgbClr val="00B050"/>
              </a:solidFill>
              <a:latin typeface="微软雅黑" pitchFamily="34" charset="-122"/>
              <a:ea typeface="微软雅黑" pitchFamily="34" charset="-122"/>
            </a:rPr>
            <a:t>19</a:t>
          </a:r>
          <a:r>
            <a:rPr lang="zh-CN" altLang="en-US" sz="2000" b="1" dirty="0" smtClean="0">
              <a:solidFill>
                <a:srgbClr val="00B050"/>
              </a:solidFill>
              <a:latin typeface="微软雅黑" pitchFamily="34" charset="-122"/>
              <a:ea typeface="微软雅黑" pitchFamily="34" charset="-122"/>
            </a:rPr>
            <a:t>日</a:t>
          </a:r>
          <a:endParaRPr lang="zh-CN" altLang="en-US" sz="2000" b="1" dirty="0">
            <a:solidFill>
              <a:srgbClr val="00B050"/>
            </a:solidFill>
            <a:latin typeface="微软雅黑" pitchFamily="34" charset="-122"/>
            <a:ea typeface="微软雅黑" pitchFamily="34" charset="-122"/>
          </a:endParaRPr>
        </a:p>
      </dgm:t>
    </dgm:pt>
    <dgm:pt modelId="{914C78C1-DA9A-4013-81EB-BF2B1111F061}" type="parTrans" cxnId="{C96A027D-7585-4C38-9464-ECB2AF0FD56D}">
      <dgm:prSet/>
      <dgm:spPr/>
      <dgm:t>
        <a:bodyPr/>
        <a:lstStyle/>
        <a:p>
          <a:endParaRPr lang="zh-CN" altLang="en-US"/>
        </a:p>
      </dgm:t>
    </dgm:pt>
    <dgm:pt modelId="{98BA2B83-0D3F-4820-BCE3-F545394FD0DA}" type="sibTrans" cxnId="{C96A027D-7585-4C38-9464-ECB2AF0FD56D}">
      <dgm:prSet/>
      <dgm:spPr/>
      <dgm:t>
        <a:bodyPr/>
        <a:lstStyle/>
        <a:p>
          <a:endParaRPr lang="zh-CN" altLang="en-US"/>
        </a:p>
      </dgm:t>
    </dgm:pt>
    <dgm:pt modelId="{316BBA9E-FC35-47A8-8856-2E9867353605}">
      <dgm:prSet phldrT="[文本]" custT="1"/>
      <dgm:spPr/>
      <dgm:t>
        <a:bodyPr/>
        <a:lstStyle/>
        <a:p>
          <a:r>
            <a:rPr lang="en-US" altLang="zh-CN" sz="1800" dirty="0" smtClean="0">
              <a:solidFill>
                <a:srgbClr val="0070C0"/>
              </a:solidFill>
              <a:latin typeface="微软雅黑" pitchFamily="34" charset="-122"/>
              <a:ea typeface="微软雅黑" pitchFamily="34" charset="-122"/>
            </a:rPr>
            <a:t>202</a:t>
          </a:r>
          <a:r>
            <a:rPr lang="zh-CN" altLang="en-US" sz="1800" dirty="0" smtClean="0">
              <a:solidFill>
                <a:srgbClr val="0070C0"/>
              </a:solidFill>
              <a:latin typeface="微软雅黑" pitchFamily="34" charset="-122"/>
              <a:ea typeface="微软雅黑" pitchFamily="34" charset="-122"/>
            </a:rPr>
            <a:t>号公告对兽药</a:t>
          </a:r>
          <a:r>
            <a:rPr lang="en-US" altLang="zh-CN" sz="1800" dirty="0" smtClean="0">
              <a:solidFill>
                <a:srgbClr val="0070C0"/>
              </a:solidFill>
              <a:latin typeface="微软雅黑" pitchFamily="34" charset="-122"/>
              <a:ea typeface="微软雅黑" pitchFamily="34" charset="-122"/>
            </a:rPr>
            <a:t>GMP</a:t>
          </a:r>
          <a:r>
            <a:rPr lang="zh-CN" altLang="en-US" sz="1800" dirty="0" smtClean="0">
              <a:solidFill>
                <a:srgbClr val="0070C0"/>
              </a:solidFill>
              <a:latin typeface="微软雅黑" pitchFamily="34" charset="-122"/>
              <a:ea typeface="微软雅黑" pitchFamily="34" charset="-122"/>
            </a:rPr>
            <a:t>的实施步骤和方法做出了具体规定</a:t>
          </a:r>
          <a:endParaRPr lang="zh-CN" altLang="en-US" sz="1800" dirty="0">
            <a:solidFill>
              <a:srgbClr val="0070C0"/>
            </a:solidFill>
            <a:latin typeface="微软雅黑" pitchFamily="34" charset="-122"/>
            <a:ea typeface="微软雅黑" pitchFamily="34" charset="-122"/>
          </a:endParaRPr>
        </a:p>
      </dgm:t>
    </dgm:pt>
    <dgm:pt modelId="{B786BB8D-26F4-4EF3-9DFC-4BDAE48A1D80}" type="parTrans" cxnId="{96CAFD8A-F7C2-493E-B743-2E1D50510D04}">
      <dgm:prSet/>
      <dgm:spPr/>
      <dgm:t>
        <a:bodyPr/>
        <a:lstStyle/>
        <a:p>
          <a:endParaRPr lang="zh-CN" altLang="en-US"/>
        </a:p>
      </dgm:t>
    </dgm:pt>
    <dgm:pt modelId="{8F50B4AF-B259-4FFB-B6AF-81DE2FC822D4}" type="sibTrans" cxnId="{96CAFD8A-F7C2-493E-B743-2E1D50510D04}">
      <dgm:prSet/>
      <dgm:spPr/>
      <dgm:t>
        <a:bodyPr/>
        <a:lstStyle/>
        <a:p>
          <a:endParaRPr lang="zh-CN" altLang="en-US"/>
        </a:p>
      </dgm:t>
    </dgm:pt>
    <dgm:pt modelId="{0C7105F6-4303-4AC7-B68D-B76B7213A232}" type="pres">
      <dgm:prSet presAssocID="{04370F25-3588-43CC-AD2D-2993C54281E4}" presName="Name0" presStyleCnt="0">
        <dgm:presLayoutVars>
          <dgm:chMax/>
          <dgm:chPref/>
          <dgm:dir/>
        </dgm:presLayoutVars>
      </dgm:prSet>
      <dgm:spPr/>
      <dgm:t>
        <a:bodyPr/>
        <a:lstStyle/>
        <a:p>
          <a:endParaRPr lang="zh-CN" altLang="en-US"/>
        </a:p>
      </dgm:t>
    </dgm:pt>
    <dgm:pt modelId="{99E333CB-D2EA-4DCE-9BE4-F16C66BD212D}" type="pres">
      <dgm:prSet presAssocID="{4FECA24F-73FB-418A-A522-8587E467CDA8}" presName="parenttextcomposite" presStyleCnt="0"/>
      <dgm:spPr/>
    </dgm:pt>
    <dgm:pt modelId="{5839ACFF-94A5-493C-A113-FB464D4A1768}" type="pres">
      <dgm:prSet presAssocID="{4FECA24F-73FB-418A-A522-8587E467CDA8}" presName="parenttext" presStyleLbl="revTx" presStyleIdx="0" presStyleCnt="5">
        <dgm:presLayoutVars>
          <dgm:chMax/>
          <dgm:chPref val="2"/>
          <dgm:bulletEnabled val="1"/>
        </dgm:presLayoutVars>
      </dgm:prSet>
      <dgm:spPr/>
      <dgm:t>
        <a:bodyPr/>
        <a:lstStyle/>
        <a:p>
          <a:endParaRPr lang="zh-CN" altLang="en-US"/>
        </a:p>
      </dgm:t>
    </dgm:pt>
    <dgm:pt modelId="{30224EA6-F5C5-46E6-BD1B-BAD82279EAD1}" type="pres">
      <dgm:prSet presAssocID="{4FECA24F-73FB-418A-A522-8587E467CDA8}" presName="composite" presStyleCnt="0"/>
      <dgm:spPr/>
    </dgm:pt>
    <dgm:pt modelId="{2086125D-CB16-42A8-B0CA-01EA76932B94}" type="pres">
      <dgm:prSet presAssocID="{4FECA24F-73FB-418A-A522-8587E467CDA8}" presName="chevron1" presStyleLbl="alignNode1" presStyleIdx="0" presStyleCnt="35"/>
      <dgm:spPr/>
    </dgm:pt>
    <dgm:pt modelId="{C5D6FDB4-4F37-4C35-BA21-837184EC7CB1}" type="pres">
      <dgm:prSet presAssocID="{4FECA24F-73FB-418A-A522-8587E467CDA8}" presName="chevron2" presStyleLbl="alignNode1" presStyleIdx="1" presStyleCnt="35"/>
      <dgm:spPr/>
    </dgm:pt>
    <dgm:pt modelId="{3110FF94-C736-40B0-887B-EEF300647012}" type="pres">
      <dgm:prSet presAssocID="{4FECA24F-73FB-418A-A522-8587E467CDA8}" presName="chevron3" presStyleLbl="alignNode1" presStyleIdx="2" presStyleCnt="35"/>
      <dgm:spPr/>
    </dgm:pt>
    <dgm:pt modelId="{E18334BF-0DDA-4BFA-AD15-86DC0A76C6EB}" type="pres">
      <dgm:prSet presAssocID="{4FECA24F-73FB-418A-A522-8587E467CDA8}" presName="chevron4" presStyleLbl="alignNode1" presStyleIdx="3" presStyleCnt="35"/>
      <dgm:spPr/>
    </dgm:pt>
    <dgm:pt modelId="{D10F63F0-3C95-4582-864D-CDE2173642E3}" type="pres">
      <dgm:prSet presAssocID="{4FECA24F-73FB-418A-A522-8587E467CDA8}" presName="chevron5" presStyleLbl="alignNode1" presStyleIdx="4" presStyleCnt="35"/>
      <dgm:spPr/>
    </dgm:pt>
    <dgm:pt modelId="{1D892970-AE75-44A4-9364-C7CBED742C86}" type="pres">
      <dgm:prSet presAssocID="{4FECA24F-73FB-418A-A522-8587E467CDA8}" presName="chevron6" presStyleLbl="alignNode1" presStyleIdx="5" presStyleCnt="35"/>
      <dgm:spPr/>
    </dgm:pt>
    <dgm:pt modelId="{B60F3841-186E-4A84-B033-AB2E47DA9F91}" type="pres">
      <dgm:prSet presAssocID="{4FECA24F-73FB-418A-A522-8587E467CDA8}" presName="chevron7" presStyleLbl="alignNode1" presStyleIdx="6" presStyleCnt="35"/>
      <dgm:spPr/>
    </dgm:pt>
    <dgm:pt modelId="{920E4FD0-A8B4-42B5-91BD-77326309471B}" type="pres">
      <dgm:prSet presAssocID="{4FECA24F-73FB-418A-A522-8587E467CDA8}" presName="childtext" presStyleLbl="solidFgAcc1" presStyleIdx="0" presStyleCnt="5">
        <dgm:presLayoutVars>
          <dgm:chMax/>
          <dgm:chPref val="0"/>
          <dgm:bulletEnabled val="1"/>
        </dgm:presLayoutVars>
      </dgm:prSet>
      <dgm:spPr/>
      <dgm:t>
        <a:bodyPr/>
        <a:lstStyle/>
        <a:p>
          <a:endParaRPr lang="zh-CN" altLang="en-US"/>
        </a:p>
      </dgm:t>
    </dgm:pt>
    <dgm:pt modelId="{C6D7DEDA-54EA-43AB-8C83-EB7B8F08C668}" type="pres">
      <dgm:prSet presAssocID="{BB793F04-9A3B-4043-BD9A-419BAE136414}" presName="sibTrans" presStyleCnt="0"/>
      <dgm:spPr/>
    </dgm:pt>
    <dgm:pt modelId="{A880EBE5-AC67-4AAF-B1FF-6C0F282EE87E}" type="pres">
      <dgm:prSet presAssocID="{59FAAE56-0B48-4517-BB66-8D3DD664F8E5}" presName="parenttextcomposite" presStyleCnt="0"/>
      <dgm:spPr/>
    </dgm:pt>
    <dgm:pt modelId="{591AA209-1C33-4A53-B276-5E7803503B94}" type="pres">
      <dgm:prSet presAssocID="{59FAAE56-0B48-4517-BB66-8D3DD664F8E5}" presName="parenttext" presStyleLbl="revTx" presStyleIdx="1" presStyleCnt="5">
        <dgm:presLayoutVars>
          <dgm:chMax/>
          <dgm:chPref val="2"/>
          <dgm:bulletEnabled val="1"/>
        </dgm:presLayoutVars>
      </dgm:prSet>
      <dgm:spPr/>
      <dgm:t>
        <a:bodyPr/>
        <a:lstStyle/>
        <a:p>
          <a:endParaRPr lang="zh-CN" altLang="en-US"/>
        </a:p>
      </dgm:t>
    </dgm:pt>
    <dgm:pt modelId="{29F5264A-DBAA-47B9-A2E4-687DDEA6078E}" type="pres">
      <dgm:prSet presAssocID="{59FAAE56-0B48-4517-BB66-8D3DD664F8E5}" presName="composite" presStyleCnt="0"/>
      <dgm:spPr/>
    </dgm:pt>
    <dgm:pt modelId="{5C1E4CC7-F6AA-4948-B0F1-3BF131E9D7F7}" type="pres">
      <dgm:prSet presAssocID="{59FAAE56-0B48-4517-BB66-8D3DD664F8E5}" presName="chevron1" presStyleLbl="alignNode1" presStyleIdx="7" presStyleCnt="35"/>
      <dgm:spPr/>
    </dgm:pt>
    <dgm:pt modelId="{FD04A150-F8AC-4F76-A53B-553A1569665A}" type="pres">
      <dgm:prSet presAssocID="{59FAAE56-0B48-4517-BB66-8D3DD664F8E5}" presName="chevron2" presStyleLbl="alignNode1" presStyleIdx="8" presStyleCnt="35"/>
      <dgm:spPr/>
    </dgm:pt>
    <dgm:pt modelId="{05363176-1039-4735-850D-9F4077A26601}" type="pres">
      <dgm:prSet presAssocID="{59FAAE56-0B48-4517-BB66-8D3DD664F8E5}" presName="chevron3" presStyleLbl="alignNode1" presStyleIdx="9" presStyleCnt="35"/>
      <dgm:spPr/>
    </dgm:pt>
    <dgm:pt modelId="{FC7EB129-5303-41DD-A61E-6139E4369513}" type="pres">
      <dgm:prSet presAssocID="{59FAAE56-0B48-4517-BB66-8D3DD664F8E5}" presName="chevron4" presStyleLbl="alignNode1" presStyleIdx="10" presStyleCnt="35"/>
      <dgm:spPr/>
    </dgm:pt>
    <dgm:pt modelId="{5B106E5D-FD8E-40A6-81E1-B0110D19AFFE}" type="pres">
      <dgm:prSet presAssocID="{59FAAE56-0B48-4517-BB66-8D3DD664F8E5}" presName="chevron5" presStyleLbl="alignNode1" presStyleIdx="11" presStyleCnt="35"/>
      <dgm:spPr/>
    </dgm:pt>
    <dgm:pt modelId="{7007036F-58EF-4333-8B31-A5096FDD54F1}" type="pres">
      <dgm:prSet presAssocID="{59FAAE56-0B48-4517-BB66-8D3DD664F8E5}" presName="chevron6" presStyleLbl="alignNode1" presStyleIdx="12" presStyleCnt="35"/>
      <dgm:spPr/>
    </dgm:pt>
    <dgm:pt modelId="{8B92A309-1FA5-4D5C-863B-9B68F7429C2E}" type="pres">
      <dgm:prSet presAssocID="{59FAAE56-0B48-4517-BB66-8D3DD664F8E5}" presName="chevron7" presStyleLbl="alignNode1" presStyleIdx="13" presStyleCnt="35"/>
      <dgm:spPr/>
    </dgm:pt>
    <dgm:pt modelId="{1D2BB719-4EA6-4E75-880E-DF52250072BC}" type="pres">
      <dgm:prSet presAssocID="{59FAAE56-0B48-4517-BB66-8D3DD664F8E5}" presName="childtext" presStyleLbl="solidFgAcc1" presStyleIdx="1" presStyleCnt="5">
        <dgm:presLayoutVars>
          <dgm:chMax/>
          <dgm:chPref val="0"/>
          <dgm:bulletEnabled val="1"/>
        </dgm:presLayoutVars>
      </dgm:prSet>
      <dgm:spPr/>
      <dgm:t>
        <a:bodyPr/>
        <a:lstStyle/>
        <a:p>
          <a:endParaRPr lang="zh-CN" altLang="en-US"/>
        </a:p>
      </dgm:t>
    </dgm:pt>
    <dgm:pt modelId="{BDB77999-F4E0-4714-A9AF-6CA8828D7D59}" type="pres">
      <dgm:prSet presAssocID="{6F3FCBC0-1F24-4B35-9A5F-C844AF36FB9E}" presName="sibTrans" presStyleCnt="0"/>
      <dgm:spPr/>
    </dgm:pt>
    <dgm:pt modelId="{2DFBD689-3DA8-439B-8D34-3AF7B57578A9}" type="pres">
      <dgm:prSet presAssocID="{D3D15818-A712-484C-A8A3-AA356892DA95}" presName="parenttextcomposite" presStyleCnt="0"/>
      <dgm:spPr/>
    </dgm:pt>
    <dgm:pt modelId="{C7C48F22-62AA-47F7-80E0-ECE738AD5ED0}" type="pres">
      <dgm:prSet presAssocID="{D3D15818-A712-484C-A8A3-AA356892DA95}" presName="parenttext" presStyleLbl="revTx" presStyleIdx="2" presStyleCnt="5">
        <dgm:presLayoutVars>
          <dgm:chMax/>
          <dgm:chPref val="2"/>
          <dgm:bulletEnabled val="1"/>
        </dgm:presLayoutVars>
      </dgm:prSet>
      <dgm:spPr/>
      <dgm:t>
        <a:bodyPr/>
        <a:lstStyle/>
        <a:p>
          <a:endParaRPr lang="zh-CN" altLang="en-US"/>
        </a:p>
      </dgm:t>
    </dgm:pt>
    <dgm:pt modelId="{5CDB7E34-499B-4A46-8E75-490CFC208B5F}" type="pres">
      <dgm:prSet presAssocID="{D3D15818-A712-484C-A8A3-AA356892DA95}" presName="composite" presStyleCnt="0"/>
      <dgm:spPr/>
    </dgm:pt>
    <dgm:pt modelId="{D9626C59-DE4C-4E54-9D0F-8769D4F2BFD3}" type="pres">
      <dgm:prSet presAssocID="{D3D15818-A712-484C-A8A3-AA356892DA95}" presName="chevron1" presStyleLbl="alignNode1" presStyleIdx="14" presStyleCnt="35"/>
      <dgm:spPr/>
    </dgm:pt>
    <dgm:pt modelId="{95DD4DE5-2EB2-496A-BEAA-5F622A42A094}" type="pres">
      <dgm:prSet presAssocID="{D3D15818-A712-484C-A8A3-AA356892DA95}" presName="chevron2" presStyleLbl="alignNode1" presStyleIdx="15" presStyleCnt="35"/>
      <dgm:spPr/>
    </dgm:pt>
    <dgm:pt modelId="{7330DE19-BBC2-4B1F-A535-9254C3E3CA1E}" type="pres">
      <dgm:prSet presAssocID="{D3D15818-A712-484C-A8A3-AA356892DA95}" presName="chevron3" presStyleLbl="alignNode1" presStyleIdx="16" presStyleCnt="35"/>
      <dgm:spPr/>
    </dgm:pt>
    <dgm:pt modelId="{FE02A1EC-4EF9-4235-B147-DC14268D59BB}" type="pres">
      <dgm:prSet presAssocID="{D3D15818-A712-484C-A8A3-AA356892DA95}" presName="chevron4" presStyleLbl="alignNode1" presStyleIdx="17" presStyleCnt="35"/>
      <dgm:spPr/>
    </dgm:pt>
    <dgm:pt modelId="{D5315A02-66CF-422C-A127-90F92F213790}" type="pres">
      <dgm:prSet presAssocID="{D3D15818-A712-484C-A8A3-AA356892DA95}" presName="chevron5" presStyleLbl="alignNode1" presStyleIdx="18" presStyleCnt="35"/>
      <dgm:spPr/>
    </dgm:pt>
    <dgm:pt modelId="{17877DFA-C76B-4CD8-9BFA-2C853F8C7974}" type="pres">
      <dgm:prSet presAssocID="{D3D15818-A712-484C-A8A3-AA356892DA95}" presName="chevron6" presStyleLbl="alignNode1" presStyleIdx="19" presStyleCnt="35"/>
      <dgm:spPr/>
    </dgm:pt>
    <dgm:pt modelId="{40C54077-66C9-4FEC-B9F4-3846C36148B3}" type="pres">
      <dgm:prSet presAssocID="{D3D15818-A712-484C-A8A3-AA356892DA95}" presName="chevron7" presStyleLbl="alignNode1" presStyleIdx="20" presStyleCnt="35"/>
      <dgm:spPr/>
    </dgm:pt>
    <dgm:pt modelId="{3B009671-0878-4F1D-B95B-CF4FF17B9E76}" type="pres">
      <dgm:prSet presAssocID="{D3D15818-A712-484C-A8A3-AA356892DA95}" presName="childtext" presStyleLbl="solidFgAcc1" presStyleIdx="2" presStyleCnt="5">
        <dgm:presLayoutVars>
          <dgm:chMax/>
          <dgm:chPref val="0"/>
          <dgm:bulletEnabled val="1"/>
        </dgm:presLayoutVars>
      </dgm:prSet>
      <dgm:spPr/>
      <dgm:t>
        <a:bodyPr/>
        <a:lstStyle/>
        <a:p>
          <a:endParaRPr lang="zh-CN" altLang="en-US"/>
        </a:p>
      </dgm:t>
    </dgm:pt>
    <dgm:pt modelId="{4F555CF5-03FE-4502-89BA-3E249C8C185F}" type="pres">
      <dgm:prSet presAssocID="{2D1555C7-21E1-4FA7-B461-9A70C230D0F5}" presName="sibTrans" presStyleCnt="0"/>
      <dgm:spPr/>
    </dgm:pt>
    <dgm:pt modelId="{86C489AB-DD5D-427B-B4B4-0E4D1662DCBC}" type="pres">
      <dgm:prSet presAssocID="{04A7ECA3-2419-4E03-93C2-342F719F96DD}" presName="parenttextcomposite" presStyleCnt="0"/>
      <dgm:spPr/>
    </dgm:pt>
    <dgm:pt modelId="{799E96DC-3972-4C0C-93D6-72066422E92E}" type="pres">
      <dgm:prSet presAssocID="{04A7ECA3-2419-4E03-93C2-342F719F96DD}" presName="parenttext" presStyleLbl="revTx" presStyleIdx="3" presStyleCnt="5">
        <dgm:presLayoutVars>
          <dgm:chMax/>
          <dgm:chPref val="2"/>
          <dgm:bulletEnabled val="1"/>
        </dgm:presLayoutVars>
      </dgm:prSet>
      <dgm:spPr/>
      <dgm:t>
        <a:bodyPr/>
        <a:lstStyle/>
        <a:p>
          <a:endParaRPr lang="zh-CN" altLang="en-US"/>
        </a:p>
      </dgm:t>
    </dgm:pt>
    <dgm:pt modelId="{DA9FC033-9E35-48FF-ADFA-A506BF0D0B47}" type="pres">
      <dgm:prSet presAssocID="{04A7ECA3-2419-4E03-93C2-342F719F96DD}" presName="composite" presStyleCnt="0"/>
      <dgm:spPr/>
    </dgm:pt>
    <dgm:pt modelId="{EE87E178-1DE3-4AB4-9306-3F20E86D7C91}" type="pres">
      <dgm:prSet presAssocID="{04A7ECA3-2419-4E03-93C2-342F719F96DD}" presName="chevron1" presStyleLbl="alignNode1" presStyleIdx="21" presStyleCnt="35"/>
      <dgm:spPr/>
    </dgm:pt>
    <dgm:pt modelId="{26EC9219-B8AE-4E47-9548-54109526229A}" type="pres">
      <dgm:prSet presAssocID="{04A7ECA3-2419-4E03-93C2-342F719F96DD}" presName="chevron2" presStyleLbl="alignNode1" presStyleIdx="22" presStyleCnt="35"/>
      <dgm:spPr/>
    </dgm:pt>
    <dgm:pt modelId="{38B36B8B-6D0A-4411-B112-FCD724E68C09}" type="pres">
      <dgm:prSet presAssocID="{04A7ECA3-2419-4E03-93C2-342F719F96DD}" presName="chevron3" presStyleLbl="alignNode1" presStyleIdx="23" presStyleCnt="35"/>
      <dgm:spPr/>
    </dgm:pt>
    <dgm:pt modelId="{BCC8D6A0-B3EC-42CF-B606-FE15073A6367}" type="pres">
      <dgm:prSet presAssocID="{04A7ECA3-2419-4E03-93C2-342F719F96DD}" presName="chevron4" presStyleLbl="alignNode1" presStyleIdx="24" presStyleCnt="35"/>
      <dgm:spPr/>
    </dgm:pt>
    <dgm:pt modelId="{D3AAC240-4C58-4588-9569-C1F907EBD1DA}" type="pres">
      <dgm:prSet presAssocID="{04A7ECA3-2419-4E03-93C2-342F719F96DD}" presName="chevron5" presStyleLbl="alignNode1" presStyleIdx="25" presStyleCnt="35"/>
      <dgm:spPr/>
    </dgm:pt>
    <dgm:pt modelId="{4B588B91-760D-4B54-8F4E-E7F8A0D68B6E}" type="pres">
      <dgm:prSet presAssocID="{04A7ECA3-2419-4E03-93C2-342F719F96DD}" presName="chevron6" presStyleLbl="alignNode1" presStyleIdx="26" presStyleCnt="35"/>
      <dgm:spPr/>
    </dgm:pt>
    <dgm:pt modelId="{A2566F19-37F8-473E-884D-AC14B27E7D39}" type="pres">
      <dgm:prSet presAssocID="{04A7ECA3-2419-4E03-93C2-342F719F96DD}" presName="chevron7" presStyleLbl="alignNode1" presStyleIdx="27" presStyleCnt="35"/>
      <dgm:spPr/>
    </dgm:pt>
    <dgm:pt modelId="{10DF136D-65F1-424F-8393-7DA9F2D2591B}" type="pres">
      <dgm:prSet presAssocID="{04A7ECA3-2419-4E03-93C2-342F719F96DD}" presName="childtext" presStyleLbl="solidFgAcc1" presStyleIdx="3" presStyleCnt="5">
        <dgm:presLayoutVars>
          <dgm:chMax/>
          <dgm:chPref val="0"/>
          <dgm:bulletEnabled val="1"/>
        </dgm:presLayoutVars>
      </dgm:prSet>
      <dgm:spPr/>
      <dgm:t>
        <a:bodyPr/>
        <a:lstStyle/>
        <a:p>
          <a:endParaRPr lang="zh-CN" altLang="en-US"/>
        </a:p>
      </dgm:t>
    </dgm:pt>
    <dgm:pt modelId="{C24275C2-8390-49B3-B39B-FB6487A3AF2E}" type="pres">
      <dgm:prSet presAssocID="{E77C7EBF-9E3C-49A6-BC78-666C66C711FF}" presName="sibTrans" presStyleCnt="0"/>
      <dgm:spPr/>
    </dgm:pt>
    <dgm:pt modelId="{16085454-DB91-4C3F-A2F5-AC4877D3C117}" type="pres">
      <dgm:prSet presAssocID="{D622C0F3-DE20-4C67-ADC2-E00153B23C19}" presName="parenttextcomposite" presStyleCnt="0"/>
      <dgm:spPr/>
    </dgm:pt>
    <dgm:pt modelId="{DBE3A656-CA7A-485A-84F1-2C0FADFD1FA0}" type="pres">
      <dgm:prSet presAssocID="{D622C0F3-DE20-4C67-ADC2-E00153B23C19}" presName="parenttext" presStyleLbl="revTx" presStyleIdx="4" presStyleCnt="5">
        <dgm:presLayoutVars>
          <dgm:chMax/>
          <dgm:chPref val="2"/>
          <dgm:bulletEnabled val="1"/>
        </dgm:presLayoutVars>
      </dgm:prSet>
      <dgm:spPr/>
      <dgm:t>
        <a:bodyPr/>
        <a:lstStyle/>
        <a:p>
          <a:endParaRPr lang="zh-CN" altLang="en-US"/>
        </a:p>
      </dgm:t>
    </dgm:pt>
    <dgm:pt modelId="{0B23CAF3-4EF2-4E7A-95AD-5BA0492FE8F1}" type="pres">
      <dgm:prSet presAssocID="{D622C0F3-DE20-4C67-ADC2-E00153B23C19}" presName="composite" presStyleCnt="0"/>
      <dgm:spPr/>
    </dgm:pt>
    <dgm:pt modelId="{D8EAEBDD-9787-4796-924A-D9E6B37C10B5}" type="pres">
      <dgm:prSet presAssocID="{D622C0F3-DE20-4C67-ADC2-E00153B23C19}" presName="chevron1" presStyleLbl="alignNode1" presStyleIdx="28" presStyleCnt="35"/>
      <dgm:spPr/>
    </dgm:pt>
    <dgm:pt modelId="{7CE9CE0A-B237-4846-9597-46F55A98D1F0}" type="pres">
      <dgm:prSet presAssocID="{D622C0F3-DE20-4C67-ADC2-E00153B23C19}" presName="chevron2" presStyleLbl="alignNode1" presStyleIdx="29" presStyleCnt="35"/>
      <dgm:spPr/>
    </dgm:pt>
    <dgm:pt modelId="{EDBF5B4A-5A6E-42CE-AF4F-4E0D78D169E2}" type="pres">
      <dgm:prSet presAssocID="{D622C0F3-DE20-4C67-ADC2-E00153B23C19}" presName="chevron3" presStyleLbl="alignNode1" presStyleIdx="30" presStyleCnt="35"/>
      <dgm:spPr/>
    </dgm:pt>
    <dgm:pt modelId="{60F45B6C-DFC7-4B37-9953-5C3ACFE336CD}" type="pres">
      <dgm:prSet presAssocID="{D622C0F3-DE20-4C67-ADC2-E00153B23C19}" presName="chevron4" presStyleLbl="alignNode1" presStyleIdx="31" presStyleCnt="35"/>
      <dgm:spPr/>
    </dgm:pt>
    <dgm:pt modelId="{2B01CEFE-61AA-4442-A88B-0CE6DB0E79AF}" type="pres">
      <dgm:prSet presAssocID="{D622C0F3-DE20-4C67-ADC2-E00153B23C19}" presName="chevron5" presStyleLbl="alignNode1" presStyleIdx="32" presStyleCnt="35"/>
      <dgm:spPr/>
    </dgm:pt>
    <dgm:pt modelId="{1104F55C-D733-4B27-AC83-34F5B7104109}" type="pres">
      <dgm:prSet presAssocID="{D622C0F3-DE20-4C67-ADC2-E00153B23C19}" presName="chevron6" presStyleLbl="alignNode1" presStyleIdx="33" presStyleCnt="35"/>
      <dgm:spPr/>
    </dgm:pt>
    <dgm:pt modelId="{10C200AB-D176-48CA-8110-4E6CD89A2EE5}" type="pres">
      <dgm:prSet presAssocID="{D622C0F3-DE20-4C67-ADC2-E00153B23C19}" presName="chevron7" presStyleLbl="alignNode1" presStyleIdx="34" presStyleCnt="35"/>
      <dgm:spPr/>
    </dgm:pt>
    <dgm:pt modelId="{5BA424F6-9FC6-417D-ACCE-C0EE6EC08E5B}" type="pres">
      <dgm:prSet presAssocID="{D622C0F3-DE20-4C67-ADC2-E00153B23C19}" presName="childtext" presStyleLbl="solidFgAcc1" presStyleIdx="4" presStyleCnt="5">
        <dgm:presLayoutVars>
          <dgm:chMax/>
          <dgm:chPref val="0"/>
          <dgm:bulletEnabled val="1"/>
        </dgm:presLayoutVars>
      </dgm:prSet>
      <dgm:spPr/>
      <dgm:t>
        <a:bodyPr/>
        <a:lstStyle/>
        <a:p>
          <a:endParaRPr lang="zh-CN" altLang="en-US"/>
        </a:p>
      </dgm:t>
    </dgm:pt>
  </dgm:ptLst>
  <dgm:cxnLst>
    <dgm:cxn modelId="{E7B010F1-8158-4567-839F-1497D28C19DA}" type="presOf" srcId="{D622C0F3-DE20-4C67-ADC2-E00153B23C19}" destId="{DBE3A656-CA7A-485A-84F1-2C0FADFD1FA0}" srcOrd="0" destOrd="0" presId="urn:microsoft.com/office/officeart/2008/layout/VerticalAccentList"/>
    <dgm:cxn modelId="{ACAFD046-A0D8-49AF-A245-4528EB7BC036}" type="presOf" srcId="{D3D15818-A712-484C-A8A3-AA356892DA95}" destId="{C7C48F22-62AA-47F7-80E0-ECE738AD5ED0}" srcOrd="0" destOrd="0" presId="urn:microsoft.com/office/officeart/2008/layout/VerticalAccentList"/>
    <dgm:cxn modelId="{C96A027D-7585-4C38-9464-ECB2AF0FD56D}" srcId="{04370F25-3588-43CC-AD2D-2993C54281E4}" destId="{D622C0F3-DE20-4C67-ADC2-E00153B23C19}" srcOrd="4" destOrd="0" parTransId="{914C78C1-DA9A-4013-81EB-BF2B1111F061}" sibTransId="{98BA2B83-0D3F-4820-BCE3-F545394FD0DA}"/>
    <dgm:cxn modelId="{95AE2553-FF10-4D6F-937C-BCE099ECAA75}" srcId="{04370F25-3588-43CC-AD2D-2993C54281E4}" destId="{59FAAE56-0B48-4517-BB66-8D3DD664F8E5}" srcOrd="1" destOrd="0" parTransId="{7A019233-22F2-449C-B876-9BB127DB5683}" sibTransId="{6F3FCBC0-1F24-4B35-9A5F-C844AF36FB9E}"/>
    <dgm:cxn modelId="{D7CC264F-728D-46A6-8A6B-C7CE9296DE1A}" type="presOf" srcId="{5018344C-0089-4EEE-8139-C98D439CF1EC}" destId="{10DF136D-65F1-424F-8393-7DA9F2D2591B}" srcOrd="0" destOrd="0" presId="urn:microsoft.com/office/officeart/2008/layout/VerticalAccentList"/>
    <dgm:cxn modelId="{0D57166E-B286-4359-BF53-6B7D619972A9}" srcId="{4FECA24F-73FB-418A-A522-8587E467CDA8}" destId="{41A44C83-E582-43E8-B691-85D0F6AF7E23}" srcOrd="0" destOrd="0" parTransId="{51906F7B-CABF-4192-B5DF-C39185EE863E}" sibTransId="{A28C3BBB-730C-4ED7-B1A8-AE424982BD64}"/>
    <dgm:cxn modelId="{38133447-8AE8-475B-9E8E-5A6AB6166DE4}" srcId="{59FAAE56-0B48-4517-BB66-8D3DD664F8E5}" destId="{73E56256-0A25-4F7D-8E77-738ABB8C85C2}" srcOrd="0" destOrd="0" parTransId="{3D5FE97A-CFA4-4DBA-8FA5-4E5CA1F4E024}" sibTransId="{C6714692-7978-440B-B3CC-4DA0BA728366}"/>
    <dgm:cxn modelId="{C4972419-71A9-4327-8AF4-170F38CBC0BB}" type="presOf" srcId="{4FECA24F-73FB-418A-A522-8587E467CDA8}" destId="{5839ACFF-94A5-493C-A113-FB464D4A1768}" srcOrd="0" destOrd="0" presId="urn:microsoft.com/office/officeart/2008/layout/VerticalAccentList"/>
    <dgm:cxn modelId="{4DEA314F-2B08-4FB4-935D-66679DBEFBE0}" type="presOf" srcId="{59FAAE56-0B48-4517-BB66-8D3DD664F8E5}" destId="{591AA209-1C33-4A53-B276-5E7803503B94}" srcOrd="0" destOrd="0" presId="urn:microsoft.com/office/officeart/2008/layout/VerticalAccentList"/>
    <dgm:cxn modelId="{96CAFD8A-F7C2-493E-B743-2E1D50510D04}" srcId="{D622C0F3-DE20-4C67-ADC2-E00153B23C19}" destId="{316BBA9E-FC35-47A8-8856-2E9867353605}" srcOrd="0" destOrd="0" parTransId="{B786BB8D-26F4-4EF3-9DFC-4BDAE48A1D80}" sibTransId="{8F50B4AF-B259-4FFB-B6AF-81DE2FC822D4}"/>
    <dgm:cxn modelId="{0C9FA60F-803F-43F0-9BFF-E2969AAF996B}" type="presOf" srcId="{74BA9A5B-9964-4172-B7A6-08F7EC383FB4}" destId="{3B009671-0878-4F1D-B95B-CF4FF17B9E76}" srcOrd="0" destOrd="0" presId="urn:microsoft.com/office/officeart/2008/layout/VerticalAccentList"/>
    <dgm:cxn modelId="{DCAE0A3D-87BE-4B80-B344-B0A3E715D5F1}" srcId="{D3D15818-A712-484C-A8A3-AA356892DA95}" destId="{74BA9A5B-9964-4172-B7A6-08F7EC383FB4}" srcOrd="0" destOrd="0" parTransId="{48094EE4-244F-4577-A81B-064485203CF7}" sibTransId="{258E6D26-A915-411B-8CF6-354C4868C272}"/>
    <dgm:cxn modelId="{39CC1265-B113-49F7-B6FB-16E9FD8891F7}" srcId="{04A7ECA3-2419-4E03-93C2-342F719F96DD}" destId="{5018344C-0089-4EEE-8139-C98D439CF1EC}" srcOrd="0" destOrd="0" parTransId="{87E767DC-FC65-4BD1-BE3E-61E5288B85D8}" sibTransId="{8E82E359-31E6-4EE1-8B52-3AC5E2D4C0CB}"/>
    <dgm:cxn modelId="{AE2E16E2-A967-444C-BCAD-883D5F258485}" type="presOf" srcId="{41A44C83-E582-43E8-B691-85D0F6AF7E23}" destId="{920E4FD0-A8B4-42B5-91BD-77326309471B}" srcOrd="0" destOrd="0" presId="urn:microsoft.com/office/officeart/2008/layout/VerticalAccentList"/>
    <dgm:cxn modelId="{A7F584E3-366A-4A29-8481-0AEB6C9B2A87}" type="presOf" srcId="{316BBA9E-FC35-47A8-8856-2E9867353605}" destId="{5BA424F6-9FC6-417D-ACCE-C0EE6EC08E5B}" srcOrd="0" destOrd="0" presId="urn:microsoft.com/office/officeart/2008/layout/VerticalAccentList"/>
    <dgm:cxn modelId="{1893A9DA-ED63-4022-961E-7C2B7D17CD8A}" type="presOf" srcId="{04370F25-3588-43CC-AD2D-2993C54281E4}" destId="{0C7105F6-4303-4AC7-B68D-B76B7213A232}" srcOrd="0" destOrd="0" presId="urn:microsoft.com/office/officeart/2008/layout/VerticalAccentList"/>
    <dgm:cxn modelId="{16293AD5-69B1-4383-867E-473D9B466209}" srcId="{04370F25-3588-43CC-AD2D-2993C54281E4}" destId="{04A7ECA3-2419-4E03-93C2-342F719F96DD}" srcOrd="3" destOrd="0" parTransId="{9653E0D4-B482-4D39-BF5D-97FEA8276849}" sibTransId="{E77C7EBF-9E3C-49A6-BC78-666C66C711FF}"/>
    <dgm:cxn modelId="{5FDAF75D-BA5D-4E9B-9D69-9443CC37A9B8}" srcId="{04370F25-3588-43CC-AD2D-2993C54281E4}" destId="{4FECA24F-73FB-418A-A522-8587E467CDA8}" srcOrd="0" destOrd="0" parTransId="{40613F81-FAED-48D8-8BFE-461D0F20163B}" sibTransId="{BB793F04-9A3B-4043-BD9A-419BAE136414}"/>
    <dgm:cxn modelId="{3057258F-D4FB-4BB6-92A5-5F0D215BA4CF}" type="presOf" srcId="{73E56256-0A25-4F7D-8E77-738ABB8C85C2}" destId="{1D2BB719-4EA6-4E75-880E-DF52250072BC}" srcOrd="0" destOrd="0" presId="urn:microsoft.com/office/officeart/2008/layout/VerticalAccentList"/>
    <dgm:cxn modelId="{8CDAC78C-4E30-4000-B23D-020C184B25EE}" srcId="{04370F25-3588-43CC-AD2D-2993C54281E4}" destId="{D3D15818-A712-484C-A8A3-AA356892DA95}" srcOrd="2" destOrd="0" parTransId="{22718319-0953-4F3F-AC53-9A60E63DAC8F}" sibTransId="{2D1555C7-21E1-4FA7-B461-9A70C230D0F5}"/>
    <dgm:cxn modelId="{FF3BFF90-B7C8-4B44-84F0-4D587A97298D}" type="presOf" srcId="{04A7ECA3-2419-4E03-93C2-342F719F96DD}" destId="{799E96DC-3972-4C0C-93D6-72066422E92E}" srcOrd="0" destOrd="0" presId="urn:microsoft.com/office/officeart/2008/layout/VerticalAccentList"/>
    <dgm:cxn modelId="{D048AE77-7F13-43E9-A9AA-0302C6108395}" type="presParOf" srcId="{0C7105F6-4303-4AC7-B68D-B76B7213A232}" destId="{99E333CB-D2EA-4DCE-9BE4-F16C66BD212D}" srcOrd="0" destOrd="0" presId="urn:microsoft.com/office/officeart/2008/layout/VerticalAccentList"/>
    <dgm:cxn modelId="{8939801F-00C0-483C-AAD7-3CB9E373CB5D}" type="presParOf" srcId="{99E333CB-D2EA-4DCE-9BE4-F16C66BD212D}" destId="{5839ACFF-94A5-493C-A113-FB464D4A1768}" srcOrd="0" destOrd="0" presId="urn:microsoft.com/office/officeart/2008/layout/VerticalAccentList"/>
    <dgm:cxn modelId="{F221EB6A-720E-4B40-8EF4-CEC4E81F4620}" type="presParOf" srcId="{0C7105F6-4303-4AC7-B68D-B76B7213A232}" destId="{30224EA6-F5C5-46E6-BD1B-BAD82279EAD1}" srcOrd="1" destOrd="0" presId="urn:microsoft.com/office/officeart/2008/layout/VerticalAccentList"/>
    <dgm:cxn modelId="{13F3B1C1-640D-44D4-8566-1728CA567691}" type="presParOf" srcId="{30224EA6-F5C5-46E6-BD1B-BAD82279EAD1}" destId="{2086125D-CB16-42A8-B0CA-01EA76932B94}" srcOrd="0" destOrd="0" presId="urn:microsoft.com/office/officeart/2008/layout/VerticalAccentList"/>
    <dgm:cxn modelId="{60354044-1293-4436-9E55-34F58E0F7101}" type="presParOf" srcId="{30224EA6-F5C5-46E6-BD1B-BAD82279EAD1}" destId="{C5D6FDB4-4F37-4C35-BA21-837184EC7CB1}" srcOrd="1" destOrd="0" presId="urn:microsoft.com/office/officeart/2008/layout/VerticalAccentList"/>
    <dgm:cxn modelId="{F1474000-F8F2-48B4-9DB6-30A94FDE5C43}" type="presParOf" srcId="{30224EA6-F5C5-46E6-BD1B-BAD82279EAD1}" destId="{3110FF94-C736-40B0-887B-EEF300647012}" srcOrd="2" destOrd="0" presId="urn:microsoft.com/office/officeart/2008/layout/VerticalAccentList"/>
    <dgm:cxn modelId="{3DCF806F-4C1B-49AC-9CB7-0D314A5E86AC}" type="presParOf" srcId="{30224EA6-F5C5-46E6-BD1B-BAD82279EAD1}" destId="{E18334BF-0DDA-4BFA-AD15-86DC0A76C6EB}" srcOrd="3" destOrd="0" presId="urn:microsoft.com/office/officeart/2008/layout/VerticalAccentList"/>
    <dgm:cxn modelId="{45225F5B-4FA1-4371-BB76-3A2CFD2A09A8}" type="presParOf" srcId="{30224EA6-F5C5-46E6-BD1B-BAD82279EAD1}" destId="{D10F63F0-3C95-4582-864D-CDE2173642E3}" srcOrd="4" destOrd="0" presId="urn:microsoft.com/office/officeart/2008/layout/VerticalAccentList"/>
    <dgm:cxn modelId="{0E515BD2-DF03-47D1-A975-D8C5597071DB}" type="presParOf" srcId="{30224EA6-F5C5-46E6-BD1B-BAD82279EAD1}" destId="{1D892970-AE75-44A4-9364-C7CBED742C86}" srcOrd="5" destOrd="0" presId="urn:microsoft.com/office/officeart/2008/layout/VerticalAccentList"/>
    <dgm:cxn modelId="{31DDE984-ED48-4131-88FB-5D78B9A88F9A}" type="presParOf" srcId="{30224EA6-F5C5-46E6-BD1B-BAD82279EAD1}" destId="{B60F3841-186E-4A84-B033-AB2E47DA9F91}" srcOrd="6" destOrd="0" presId="urn:microsoft.com/office/officeart/2008/layout/VerticalAccentList"/>
    <dgm:cxn modelId="{C0B32B1A-A05E-4DC1-8A26-8116A2B11079}" type="presParOf" srcId="{30224EA6-F5C5-46E6-BD1B-BAD82279EAD1}" destId="{920E4FD0-A8B4-42B5-91BD-77326309471B}" srcOrd="7" destOrd="0" presId="urn:microsoft.com/office/officeart/2008/layout/VerticalAccentList"/>
    <dgm:cxn modelId="{4D3D28D9-0859-4627-AF40-04E4BA6AF3FA}" type="presParOf" srcId="{0C7105F6-4303-4AC7-B68D-B76B7213A232}" destId="{C6D7DEDA-54EA-43AB-8C83-EB7B8F08C668}" srcOrd="2" destOrd="0" presId="urn:microsoft.com/office/officeart/2008/layout/VerticalAccentList"/>
    <dgm:cxn modelId="{32A898CD-6F40-4A5F-9EAF-B19F28A0D410}" type="presParOf" srcId="{0C7105F6-4303-4AC7-B68D-B76B7213A232}" destId="{A880EBE5-AC67-4AAF-B1FF-6C0F282EE87E}" srcOrd="3" destOrd="0" presId="urn:microsoft.com/office/officeart/2008/layout/VerticalAccentList"/>
    <dgm:cxn modelId="{E19FD66E-2394-4585-B2C5-61F3F4418B96}" type="presParOf" srcId="{A880EBE5-AC67-4AAF-B1FF-6C0F282EE87E}" destId="{591AA209-1C33-4A53-B276-5E7803503B94}" srcOrd="0" destOrd="0" presId="urn:microsoft.com/office/officeart/2008/layout/VerticalAccentList"/>
    <dgm:cxn modelId="{F41C9256-B825-4E49-9579-27793BAFE3AE}" type="presParOf" srcId="{0C7105F6-4303-4AC7-B68D-B76B7213A232}" destId="{29F5264A-DBAA-47B9-A2E4-687DDEA6078E}" srcOrd="4" destOrd="0" presId="urn:microsoft.com/office/officeart/2008/layout/VerticalAccentList"/>
    <dgm:cxn modelId="{B6B8C225-BA46-4BB0-8C58-DDBF2A40FA1F}" type="presParOf" srcId="{29F5264A-DBAA-47B9-A2E4-687DDEA6078E}" destId="{5C1E4CC7-F6AA-4948-B0F1-3BF131E9D7F7}" srcOrd="0" destOrd="0" presId="urn:microsoft.com/office/officeart/2008/layout/VerticalAccentList"/>
    <dgm:cxn modelId="{573A44BB-E9FD-4AA0-BDC8-6C7E4C5E0511}" type="presParOf" srcId="{29F5264A-DBAA-47B9-A2E4-687DDEA6078E}" destId="{FD04A150-F8AC-4F76-A53B-553A1569665A}" srcOrd="1" destOrd="0" presId="urn:microsoft.com/office/officeart/2008/layout/VerticalAccentList"/>
    <dgm:cxn modelId="{3CC81B2F-2D7A-4FBD-A42D-A1D2862ED156}" type="presParOf" srcId="{29F5264A-DBAA-47B9-A2E4-687DDEA6078E}" destId="{05363176-1039-4735-850D-9F4077A26601}" srcOrd="2" destOrd="0" presId="urn:microsoft.com/office/officeart/2008/layout/VerticalAccentList"/>
    <dgm:cxn modelId="{1EBC1055-A242-4C48-BA75-49F67245826B}" type="presParOf" srcId="{29F5264A-DBAA-47B9-A2E4-687DDEA6078E}" destId="{FC7EB129-5303-41DD-A61E-6139E4369513}" srcOrd="3" destOrd="0" presId="urn:microsoft.com/office/officeart/2008/layout/VerticalAccentList"/>
    <dgm:cxn modelId="{ADBF39D4-8D45-4445-A5C4-1F7014161E9B}" type="presParOf" srcId="{29F5264A-DBAA-47B9-A2E4-687DDEA6078E}" destId="{5B106E5D-FD8E-40A6-81E1-B0110D19AFFE}" srcOrd="4" destOrd="0" presId="urn:microsoft.com/office/officeart/2008/layout/VerticalAccentList"/>
    <dgm:cxn modelId="{174B2FA0-4BF2-49D5-BC35-90F1D6497137}" type="presParOf" srcId="{29F5264A-DBAA-47B9-A2E4-687DDEA6078E}" destId="{7007036F-58EF-4333-8B31-A5096FDD54F1}" srcOrd="5" destOrd="0" presId="urn:microsoft.com/office/officeart/2008/layout/VerticalAccentList"/>
    <dgm:cxn modelId="{82AE8B5E-81DE-4D44-BFF0-EA8F0D02671E}" type="presParOf" srcId="{29F5264A-DBAA-47B9-A2E4-687DDEA6078E}" destId="{8B92A309-1FA5-4D5C-863B-9B68F7429C2E}" srcOrd="6" destOrd="0" presId="urn:microsoft.com/office/officeart/2008/layout/VerticalAccentList"/>
    <dgm:cxn modelId="{E4FBA9FB-0EAA-4F64-9C3C-B069543C4826}" type="presParOf" srcId="{29F5264A-DBAA-47B9-A2E4-687DDEA6078E}" destId="{1D2BB719-4EA6-4E75-880E-DF52250072BC}" srcOrd="7" destOrd="0" presId="urn:microsoft.com/office/officeart/2008/layout/VerticalAccentList"/>
    <dgm:cxn modelId="{5417C3B5-50D5-420D-A8B6-6F0BBDE1E1DE}" type="presParOf" srcId="{0C7105F6-4303-4AC7-B68D-B76B7213A232}" destId="{BDB77999-F4E0-4714-A9AF-6CA8828D7D59}" srcOrd="5" destOrd="0" presId="urn:microsoft.com/office/officeart/2008/layout/VerticalAccentList"/>
    <dgm:cxn modelId="{A417D39A-3070-4E4E-A937-18C6D8166D69}" type="presParOf" srcId="{0C7105F6-4303-4AC7-B68D-B76B7213A232}" destId="{2DFBD689-3DA8-439B-8D34-3AF7B57578A9}" srcOrd="6" destOrd="0" presId="urn:microsoft.com/office/officeart/2008/layout/VerticalAccentList"/>
    <dgm:cxn modelId="{9BCFAAA1-44A3-4D50-92B0-D275FD0BE57C}" type="presParOf" srcId="{2DFBD689-3DA8-439B-8D34-3AF7B57578A9}" destId="{C7C48F22-62AA-47F7-80E0-ECE738AD5ED0}" srcOrd="0" destOrd="0" presId="urn:microsoft.com/office/officeart/2008/layout/VerticalAccentList"/>
    <dgm:cxn modelId="{6AA7C2C7-BA62-46E0-BB93-164A1119B408}" type="presParOf" srcId="{0C7105F6-4303-4AC7-B68D-B76B7213A232}" destId="{5CDB7E34-499B-4A46-8E75-490CFC208B5F}" srcOrd="7" destOrd="0" presId="urn:microsoft.com/office/officeart/2008/layout/VerticalAccentList"/>
    <dgm:cxn modelId="{A5BFB778-5D67-4491-8A4F-A0D1E6C7BD4C}" type="presParOf" srcId="{5CDB7E34-499B-4A46-8E75-490CFC208B5F}" destId="{D9626C59-DE4C-4E54-9D0F-8769D4F2BFD3}" srcOrd="0" destOrd="0" presId="urn:microsoft.com/office/officeart/2008/layout/VerticalAccentList"/>
    <dgm:cxn modelId="{CE168F48-F8A0-49AD-8FC3-1ACAA3A6B5CA}" type="presParOf" srcId="{5CDB7E34-499B-4A46-8E75-490CFC208B5F}" destId="{95DD4DE5-2EB2-496A-BEAA-5F622A42A094}" srcOrd="1" destOrd="0" presId="urn:microsoft.com/office/officeart/2008/layout/VerticalAccentList"/>
    <dgm:cxn modelId="{132B8391-7E8A-4C1A-9CA7-EABEF7B819F8}" type="presParOf" srcId="{5CDB7E34-499B-4A46-8E75-490CFC208B5F}" destId="{7330DE19-BBC2-4B1F-A535-9254C3E3CA1E}" srcOrd="2" destOrd="0" presId="urn:microsoft.com/office/officeart/2008/layout/VerticalAccentList"/>
    <dgm:cxn modelId="{869C82ED-84A0-4FE0-9923-D19E78CE6941}" type="presParOf" srcId="{5CDB7E34-499B-4A46-8E75-490CFC208B5F}" destId="{FE02A1EC-4EF9-4235-B147-DC14268D59BB}" srcOrd="3" destOrd="0" presId="urn:microsoft.com/office/officeart/2008/layout/VerticalAccentList"/>
    <dgm:cxn modelId="{B4FF7C56-DF44-4336-9B8F-7C5B1F5B9AA7}" type="presParOf" srcId="{5CDB7E34-499B-4A46-8E75-490CFC208B5F}" destId="{D5315A02-66CF-422C-A127-90F92F213790}" srcOrd="4" destOrd="0" presId="urn:microsoft.com/office/officeart/2008/layout/VerticalAccentList"/>
    <dgm:cxn modelId="{0A069235-A7F3-47CF-A3D9-ADB52E8778FC}" type="presParOf" srcId="{5CDB7E34-499B-4A46-8E75-490CFC208B5F}" destId="{17877DFA-C76B-4CD8-9BFA-2C853F8C7974}" srcOrd="5" destOrd="0" presId="urn:microsoft.com/office/officeart/2008/layout/VerticalAccentList"/>
    <dgm:cxn modelId="{1F2906F4-2076-4538-8FD1-38550C50F306}" type="presParOf" srcId="{5CDB7E34-499B-4A46-8E75-490CFC208B5F}" destId="{40C54077-66C9-4FEC-B9F4-3846C36148B3}" srcOrd="6" destOrd="0" presId="urn:microsoft.com/office/officeart/2008/layout/VerticalAccentList"/>
    <dgm:cxn modelId="{89B1DA33-2966-4001-8ED9-371FA0B97671}" type="presParOf" srcId="{5CDB7E34-499B-4A46-8E75-490CFC208B5F}" destId="{3B009671-0878-4F1D-B95B-CF4FF17B9E76}" srcOrd="7" destOrd="0" presId="urn:microsoft.com/office/officeart/2008/layout/VerticalAccentList"/>
    <dgm:cxn modelId="{F6BFA960-9D27-429B-92F3-DAAFD9983222}" type="presParOf" srcId="{0C7105F6-4303-4AC7-B68D-B76B7213A232}" destId="{4F555CF5-03FE-4502-89BA-3E249C8C185F}" srcOrd="8" destOrd="0" presId="urn:microsoft.com/office/officeart/2008/layout/VerticalAccentList"/>
    <dgm:cxn modelId="{7C5A38EC-0354-45D0-B9F0-8631DF1B7A40}" type="presParOf" srcId="{0C7105F6-4303-4AC7-B68D-B76B7213A232}" destId="{86C489AB-DD5D-427B-B4B4-0E4D1662DCBC}" srcOrd="9" destOrd="0" presId="urn:microsoft.com/office/officeart/2008/layout/VerticalAccentList"/>
    <dgm:cxn modelId="{70B42B50-4A3F-49B7-B0B0-AD67D78D28CE}" type="presParOf" srcId="{86C489AB-DD5D-427B-B4B4-0E4D1662DCBC}" destId="{799E96DC-3972-4C0C-93D6-72066422E92E}" srcOrd="0" destOrd="0" presId="urn:microsoft.com/office/officeart/2008/layout/VerticalAccentList"/>
    <dgm:cxn modelId="{EBD80626-60CA-44B4-A4E3-F1891CB1BA59}" type="presParOf" srcId="{0C7105F6-4303-4AC7-B68D-B76B7213A232}" destId="{DA9FC033-9E35-48FF-ADFA-A506BF0D0B47}" srcOrd="10" destOrd="0" presId="urn:microsoft.com/office/officeart/2008/layout/VerticalAccentList"/>
    <dgm:cxn modelId="{0E75B27D-031C-4311-9186-F21C2D051F94}" type="presParOf" srcId="{DA9FC033-9E35-48FF-ADFA-A506BF0D0B47}" destId="{EE87E178-1DE3-4AB4-9306-3F20E86D7C91}" srcOrd="0" destOrd="0" presId="urn:microsoft.com/office/officeart/2008/layout/VerticalAccentList"/>
    <dgm:cxn modelId="{22B73826-EE28-40B5-A6EC-CD0485096455}" type="presParOf" srcId="{DA9FC033-9E35-48FF-ADFA-A506BF0D0B47}" destId="{26EC9219-B8AE-4E47-9548-54109526229A}" srcOrd="1" destOrd="0" presId="urn:microsoft.com/office/officeart/2008/layout/VerticalAccentList"/>
    <dgm:cxn modelId="{3ECAD0BF-93E6-409E-ABA5-BBE6F3B788CE}" type="presParOf" srcId="{DA9FC033-9E35-48FF-ADFA-A506BF0D0B47}" destId="{38B36B8B-6D0A-4411-B112-FCD724E68C09}" srcOrd="2" destOrd="0" presId="urn:microsoft.com/office/officeart/2008/layout/VerticalAccentList"/>
    <dgm:cxn modelId="{2890A424-AB00-4E79-9B05-B4DF506DF8FA}" type="presParOf" srcId="{DA9FC033-9E35-48FF-ADFA-A506BF0D0B47}" destId="{BCC8D6A0-B3EC-42CF-B606-FE15073A6367}" srcOrd="3" destOrd="0" presId="urn:microsoft.com/office/officeart/2008/layout/VerticalAccentList"/>
    <dgm:cxn modelId="{6AEB9259-AB52-4C96-AC40-7482A48D64CA}" type="presParOf" srcId="{DA9FC033-9E35-48FF-ADFA-A506BF0D0B47}" destId="{D3AAC240-4C58-4588-9569-C1F907EBD1DA}" srcOrd="4" destOrd="0" presId="urn:microsoft.com/office/officeart/2008/layout/VerticalAccentList"/>
    <dgm:cxn modelId="{83C15A4B-E40F-4446-9DA4-DF92E797FEAB}" type="presParOf" srcId="{DA9FC033-9E35-48FF-ADFA-A506BF0D0B47}" destId="{4B588B91-760D-4B54-8F4E-E7F8A0D68B6E}" srcOrd="5" destOrd="0" presId="urn:microsoft.com/office/officeart/2008/layout/VerticalAccentList"/>
    <dgm:cxn modelId="{BF3556ED-E834-4BCD-84E6-E997DE11848A}" type="presParOf" srcId="{DA9FC033-9E35-48FF-ADFA-A506BF0D0B47}" destId="{A2566F19-37F8-473E-884D-AC14B27E7D39}" srcOrd="6" destOrd="0" presId="urn:microsoft.com/office/officeart/2008/layout/VerticalAccentList"/>
    <dgm:cxn modelId="{A5C5EA8C-F059-40A0-AF22-B86C43BE9926}" type="presParOf" srcId="{DA9FC033-9E35-48FF-ADFA-A506BF0D0B47}" destId="{10DF136D-65F1-424F-8393-7DA9F2D2591B}" srcOrd="7" destOrd="0" presId="urn:microsoft.com/office/officeart/2008/layout/VerticalAccentList"/>
    <dgm:cxn modelId="{A419C918-0383-4B79-8FC5-5F5D24B70D08}" type="presParOf" srcId="{0C7105F6-4303-4AC7-B68D-B76B7213A232}" destId="{C24275C2-8390-49B3-B39B-FB6487A3AF2E}" srcOrd="11" destOrd="0" presId="urn:microsoft.com/office/officeart/2008/layout/VerticalAccentList"/>
    <dgm:cxn modelId="{3D628C17-B606-4AC6-9E63-C89BBDC8771B}" type="presParOf" srcId="{0C7105F6-4303-4AC7-B68D-B76B7213A232}" destId="{16085454-DB91-4C3F-A2F5-AC4877D3C117}" srcOrd="12" destOrd="0" presId="urn:microsoft.com/office/officeart/2008/layout/VerticalAccentList"/>
    <dgm:cxn modelId="{1C798C07-6FB6-464C-BB86-D372DC62F828}" type="presParOf" srcId="{16085454-DB91-4C3F-A2F5-AC4877D3C117}" destId="{DBE3A656-CA7A-485A-84F1-2C0FADFD1FA0}" srcOrd="0" destOrd="0" presId="urn:microsoft.com/office/officeart/2008/layout/VerticalAccentList"/>
    <dgm:cxn modelId="{76DCC7B1-FB6F-4630-B1BE-8C860AA1132A}" type="presParOf" srcId="{0C7105F6-4303-4AC7-B68D-B76B7213A232}" destId="{0B23CAF3-4EF2-4E7A-95AD-5BA0492FE8F1}" srcOrd="13" destOrd="0" presId="urn:microsoft.com/office/officeart/2008/layout/VerticalAccentList"/>
    <dgm:cxn modelId="{0A7D90FE-965A-451E-895E-75FBBC3E1280}" type="presParOf" srcId="{0B23CAF3-4EF2-4E7A-95AD-5BA0492FE8F1}" destId="{D8EAEBDD-9787-4796-924A-D9E6B37C10B5}" srcOrd="0" destOrd="0" presId="urn:microsoft.com/office/officeart/2008/layout/VerticalAccentList"/>
    <dgm:cxn modelId="{149948C8-9648-4C57-BBC7-4295A77B4CD3}" type="presParOf" srcId="{0B23CAF3-4EF2-4E7A-95AD-5BA0492FE8F1}" destId="{7CE9CE0A-B237-4846-9597-46F55A98D1F0}" srcOrd="1" destOrd="0" presId="urn:microsoft.com/office/officeart/2008/layout/VerticalAccentList"/>
    <dgm:cxn modelId="{F5541EBF-3059-450A-9C14-039FDC87D36C}" type="presParOf" srcId="{0B23CAF3-4EF2-4E7A-95AD-5BA0492FE8F1}" destId="{EDBF5B4A-5A6E-42CE-AF4F-4E0D78D169E2}" srcOrd="2" destOrd="0" presId="urn:microsoft.com/office/officeart/2008/layout/VerticalAccentList"/>
    <dgm:cxn modelId="{AAB50C58-0F72-4295-976E-EDCED760C8FD}" type="presParOf" srcId="{0B23CAF3-4EF2-4E7A-95AD-5BA0492FE8F1}" destId="{60F45B6C-DFC7-4B37-9953-5C3ACFE336CD}" srcOrd="3" destOrd="0" presId="urn:microsoft.com/office/officeart/2008/layout/VerticalAccentList"/>
    <dgm:cxn modelId="{202555D3-0611-488F-B409-4F07CABCC8C3}" type="presParOf" srcId="{0B23CAF3-4EF2-4E7A-95AD-5BA0492FE8F1}" destId="{2B01CEFE-61AA-4442-A88B-0CE6DB0E79AF}" srcOrd="4" destOrd="0" presId="urn:microsoft.com/office/officeart/2008/layout/VerticalAccentList"/>
    <dgm:cxn modelId="{974AB3B1-98B9-4AE3-B0BA-C4AEB60E7560}" type="presParOf" srcId="{0B23CAF3-4EF2-4E7A-95AD-5BA0492FE8F1}" destId="{1104F55C-D733-4B27-AC83-34F5B7104109}" srcOrd="5" destOrd="0" presId="urn:microsoft.com/office/officeart/2008/layout/VerticalAccentList"/>
    <dgm:cxn modelId="{EFAA0156-DE46-4563-80DE-C9D3E8B494E3}" type="presParOf" srcId="{0B23CAF3-4EF2-4E7A-95AD-5BA0492FE8F1}" destId="{10C200AB-D176-48CA-8110-4E6CD89A2EE5}" srcOrd="6" destOrd="0" presId="urn:microsoft.com/office/officeart/2008/layout/VerticalAccentList"/>
    <dgm:cxn modelId="{5E062447-EA99-4AEB-A708-80C0DFB899F5}" type="presParOf" srcId="{0B23CAF3-4EF2-4E7A-95AD-5BA0492FE8F1}" destId="{5BA424F6-9FC6-417D-ACCE-C0EE6EC08E5B}"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9ACFF-94A5-493C-A113-FB464D4A1768}">
      <dsp:nvSpPr>
        <dsp:cNvPr id="0" name=""/>
        <dsp:cNvSpPr/>
      </dsp:nvSpPr>
      <dsp:spPr>
        <a:xfrm>
          <a:off x="604270" y="596"/>
          <a:ext cx="4145936" cy="376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altLang="zh-CN" sz="2000" b="1" kern="1200" dirty="0" smtClean="0">
              <a:solidFill>
                <a:srgbClr val="00B050"/>
              </a:solidFill>
              <a:latin typeface="微软雅黑" pitchFamily="34" charset="-122"/>
              <a:ea typeface="微软雅黑" pitchFamily="34" charset="-122"/>
            </a:rPr>
            <a:t>1989</a:t>
          </a:r>
          <a:r>
            <a:rPr lang="zh-CN" altLang="en-US" sz="2000" b="1" kern="1200" dirty="0" smtClean="0">
              <a:solidFill>
                <a:srgbClr val="00B050"/>
              </a:solidFill>
              <a:latin typeface="微软雅黑" pitchFamily="34" charset="-122"/>
              <a:ea typeface="微软雅黑" pitchFamily="34" charset="-122"/>
            </a:rPr>
            <a:t>年</a:t>
          </a:r>
          <a:endParaRPr lang="zh-CN" altLang="en-US" sz="2000" b="1" kern="1200" dirty="0">
            <a:solidFill>
              <a:srgbClr val="00B050"/>
            </a:solidFill>
            <a:latin typeface="微软雅黑" pitchFamily="34" charset="-122"/>
            <a:ea typeface="微软雅黑" pitchFamily="34" charset="-122"/>
          </a:endParaRPr>
        </a:p>
      </dsp:txBody>
      <dsp:txXfrm>
        <a:off x="604270" y="596"/>
        <a:ext cx="4145936" cy="376903"/>
      </dsp:txXfrm>
    </dsp:sp>
    <dsp:sp modelId="{2086125D-CB16-42A8-B0CA-01EA76932B94}">
      <dsp:nvSpPr>
        <dsp:cNvPr id="0" name=""/>
        <dsp:cNvSpPr/>
      </dsp:nvSpPr>
      <dsp:spPr>
        <a:xfrm>
          <a:off x="604270"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5D6FDB4-4F37-4C35-BA21-837184EC7CB1}">
      <dsp:nvSpPr>
        <dsp:cNvPr id="0" name=""/>
        <dsp:cNvSpPr/>
      </dsp:nvSpPr>
      <dsp:spPr>
        <a:xfrm>
          <a:off x="1187005"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110FF94-C736-40B0-887B-EEF300647012}">
      <dsp:nvSpPr>
        <dsp:cNvPr id="0" name=""/>
        <dsp:cNvSpPr/>
      </dsp:nvSpPr>
      <dsp:spPr>
        <a:xfrm>
          <a:off x="1770200"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18334BF-0DDA-4BFA-AD15-86DC0A76C6EB}">
      <dsp:nvSpPr>
        <dsp:cNvPr id="0" name=""/>
        <dsp:cNvSpPr/>
      </dsp:nvSpPr>
      <dsp:spPr>
        <a:xfrm>
          <a:off x="2352934"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10F63F0-3C95-4582-864D-CDE2173642E3}">
      <dsp:nvSpPr>
        <dsp:cNvPr id="0" name=""/>
        <dsp:cNvSpPr/>
      </dsp:nvSpPr>
      <dsp:spPr>
        <a:xfrm>
          <a:off x="2936129"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D892970-AE75-44A4-9364-C7CBED742C86}">
      <dsp:nvSpPr>
        <dsp:cNvPr id="0" name=""/>
        <dsp:cNvSpPr/>
      </dsp:nvSpPr>
      <dsp:spPr>
        <a:xfrm>
          <a:off x="3518864"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60F3841-186E-4A84-B033-AB2E47DA9F91}">
      <dsp:nvSpPr>
        <dsp:cNvPr id="0" name=""/>
        <dsp:cNvSpPr/>
      </dsp:nvSpPr>
      <dsp:spPr>
        <a:xfrm>
          <a:off x="4102059" y="377499"/>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20E4FD0-A8B4-42B5-91BD-77326309471B}">
      <dsp:nvSpPr>
        <dsp:cNvPr id="0" name=""/>
        <dsp:cNvSpPr/>
      </dsp:nvSpPr>
      <dsp:spPr>
        <a:xfrm>
          <a:off x="604270" y="454276"/>
          <a:ext cx="4199833" cy="614212"/>
        </a:xfrm>
        <a:prstGeom prst="rect">
          <a:avLst/>
        </a:prstGeom>
        <a:gradFill rotWithShape="0">
          <a:gsLst>
            <a:gs pos="0">
              <a:schemeClr val="lt2">
                <a:hueOff val="0"/>
                <a:satOff val="0"/>
                <a:lumOff val="0"/>
                <a:alphaOff val="0"/>
                <a:tint val="50000"/>
                <a:satMod val="300000"/>
              </a:schemeClr>
            </a:gs>
            <a:gs pos="35000">
              <a:schemeClr val="lt2">
                <a:hueOff val="0"/>
                <a:satOff val="0"/>
                <a:lumOff val="0"/>
                <a:alphaOff val="0"/>
                <a:tint val="37000"/>
                <a:satMod val="300000"/>
              </a:schemeClr>
            </a:gs>
            <a:gs pos="100000">
              <a:schemeClr val="lt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solidFill>
                <a:srgbClr val="0070C0"/>
              </a:solidFill>
              <a:latin typeface="微软雅黑" pitchFamily="34" charset="-122"/>
              <a:ea typeface="微软雅黑" pitchFamily="34" charset="-122"/>
            </a:rPr>
            <a:t>颁布</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兽药生产质量管理规范</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试行</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，决定在兽药生产企业实施</a:t>
          </a:r>
          <a:r>
            <a:rPr lang="en-US" altLang="zh-CN" sz="1800" kern="1200" dirty="0" smtClean="0">
              <a:solidFill>
                <a:srgbClr val="0070C0"/>
              </a:solidFill>
              <a:latin typeface="微软雅黑" pitchFamily="34" charset="-122"/>
              <a:ea typeface="微软雅黑" pitchFamily="34" charset="-122"/>
            </a:rPr>
            <a:t>GMP</a:t>
          </a:r>
          <a:r>
            <a:rPr lang="zh-CN" altLang="en-US" sz="1800" kern="1200" dirty="0" smtClean="0">
              <a:solidFill>
                <a:srgbClr val="0070C0"/>
              </a:solidFill>
              <a:latin typeface="微软雅黑" pitchFamily="34" charset="-122"/>
              <a:ea typeface="微软雅黑" pitchFamily="34" charset="-122"/>
            </a:rPr>
            <a:t>管理</a:t>
          </a:r>
          <a:endParaRPr lang="zh-CN" altLang="en-US" sz="1800" kern="1200" dirty="0">
            <a:solidFill>
              <a:srgbClr val="0070C0"/>
            </a:solidFill>
            <a:latin typeface="微软雅黑" pitchFamily="34" charset="-122"/>
            <a:ea typeface="微软雅黑" pitchFamily="34" charset="-122"/>
          </a:endParaRPr>
        </a:p>
      </dsp:txBody>
      <dsp:txXfrm>
        <a:off x="604270" y="454276"/>
        <a:ext cx="4199833" cy="614212"/>
      </dsp:txXfrm>
    </dsp:sp>
    <dsp:sp modelId="{591AA209-1C33-4A53-B276-5E7803503B94}">
      <dsp:nvSpPr>
        <dsp:cNvPr id="0" name=""/>
        <dsp:cNvSpPr/>
      </dsp:nvSpPr>
      <dsp:spPr>
        <a:xfrm>
          <a:off x="604270" y="1244628"/>
          <a:ext cx="4145936" cy="376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altLang="zh-CN" sz="2000" b="1" kern="1200" dirty="0" smtClean="0">
              <a:solidFill>
                <a:srgbClr val="00B050"/>
              </a:solidFill>
              <a:latin typeface="微软雅黑" pitchFamily="34" charset="-122"/>
              <a:ea typeface="微软雅黑" pitchFamily="34" charset="-122"/>
            </a:rPr>
            <a:t>1994</a:t>
          </a:r>
          <a:r>
            <a:rPr lang="zh-CN" altLang="en-US" sz="2000" b="1" kern="1200" dirty="0" smtClean="0">
              <a:solidFill>
                <a:srgbClr val="00B050"/>
              </a:solidFill>
              <a:latin typeface="微软雅黑" pitchFamily="34" charset="-122"/>
              <a:ea typeface="微软雅黑" pitchFamily="34" charset="-122"/>
            </a:rPr>
            <a:t>年</a:t>
          </a:r>
          <a:endParaRPr lang="zh-CN" altLang="en-US" sz="2000" b="1" kern="1200" dirty="0">
            <a:solidFill>
              <a:srgbClr val="00B050"/>
            </a:solidFill>
            <a:latin typeface="微软雅黑" pitchFamily="34" charset="-122"/>
            <a:ea typeface="微软雅黑" pitchFamily="34" charset="-122"/>
          </a:endParaRPr>
        </a:p>
      </dsp:txBody>
      <dsp:txXfrm>
        <a:off x="604270" y="1244628"/>
        <a:ext cx="4145936" cy="376903"/>
      </dsp:txXfrm>
    </dsp:sp>
    <dsp:sp modelId="{5C1E4CC7-F6AA-4948-B0F1-3BF131E9D7F7}">
      <dsp:nvSpPr>
        <dsp:cNvPr id="0" name=""/>
        <dsp:cNvSpPr/>
      </dsp:nvSpPr>
      <dsp:spPr>
        <a:xfrm>
          <a:off x="604270"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D04A150-F8AC-4F76-A53B-553A1569665A}">
      <dsp:nvSpPr>
        <dsp:cNvPr id="0" name=""/>
        <dsp:cNvSpPr/>
      </dsp:nvSpPr>
      <dsp:spPr>
        <a:xfrm>
          <a:off x="1187005"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5363176-1039-4735-850D-9F4077A26601}">
      <dsp:nvSpPr>
        <dsp:cNvPr id="0" name=""/>
        <dsp:cNvSpPr/>
      </dsp:nvSpPr>
      <dsp:spPr>
        <a:xfrm>
          <a:off x="1770200"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C7EB129-5303-41DD-A61E-6139E4369513}">
      <dsp:nvSpPr>
        <dsp:cNvPr id="0" name=""/>
        <dsp:cNvSpPr/>
      </dsp:nvSpPr>
      <dsp:spPr>
        <a:xfrm>
          <a:off x="2352934"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B106E5D-FD8E-40A6-81E1-B0110D19AFFE}">
      <dsp:nvSpPr>
        <dsp:cNvPr id="0" name=""/>
        <dsp:cNvSpPr/>
      </dsp:nvSpPr>
      <dsp:spPr>
        <a:xfrm>
          <a:off x="2936129"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007036F-58EF-4333-8B31-A5096FDD54F1}">
      <dsp:nvSpPr>
        <dsp:cNvPr id="0" name=""/>
        <dsp:cNvSpPr/>
      </dsp:nvSpPr>
      <dsp:spPr>
        <a:xfrm>
          <a:off x="3518864"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B92A309-1FA5-4D5C-863B-9B68F7429C2E}">
      <dsp:nvSpPr>
        <dsp:cNvPr id="0" name=""/>
        <dsp:cNvSpPr/>
      </dsp:nvSpPr>
      <dsp:spPr>
        <a:xfrm>
          <a:off x="4102059" y="1621531"/>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D2BB719-4EA6-4E75-880E-DF52250072BC}">
      <dsp:nvSpPr>
        <dsp:cNvPr id="0" name=""/>
        <dsp:cNvSpPr/>
      </dsp:nvSpPr>
      <dsp:spPr>
        <a:xfrm>
          <a:off x="604270" y="1698308"/>
          <a:ext cx="4199833" cy="614212"/>
        </a:xfrm>
        <a:prstGeom prst="rect">
          <a:avLst/>
        </a:prstGeom>
        <a:gradFill rotWithShape="0">
          <a:gsLst>
            <a:gs pos="0">
              <a:schemeClr val="lt2">
                <a:hueOff val="0"/>
                <a:satOff val="0"/>
                <a:lumOff val="0"/>
                <a:alphaOff val="0"/>
                <a:tint val="50000"/>
                <a:satMod val="300000"/>
              </a:schemeClr>
            </a:gs>
            <a:gs pos="35000">
              <a:schemeClr val="lt2">
                <a:hueOff val="0"/>
                <a:satOff val="0"/>
                <a:lumOff val="0"/>
                <a:alphaOff val="0"/>
                <a:tint val="37000"/>
                <a:satMod val="300000"/>
              </a:schemeClr>
            </a:gs>
            <a:gs pos="100000">
              <a:schemeClr val="lt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solidFill>
                <a:srgbClr val="0070C0"/>
              </a:solidFill>
              <a:latin typeface="微软雅黑" pitchFamily="34" charset="-122"/>
              <a:ea typeface="微软雅黑" pitchFamily="34" charset="-122"/>
            </a:rPr>
            <a:t>发布</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兽药生产质量管理规范实施细则</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试行</a:t>
          </a:r>
          <a:r>
            <a:rPr lang="en-US" altLang="zh-CN" sz="1800" kern="1200" dirty="0" smtClean="0">
              <a:solidFill>
                <a:srgbClr val="0070C0"/>
              </a:solidFill>
              <a:latin typeface="微软雅黑" pitchFamily="34" charset="-122"/>
              <a:ea typeface="微软雅黑" pitchFamily="34" charset="-122"/>
            </a:rPr>
            <a:t>)》</a:t>
          </a:r>
          <a:endParaRPr lang="zh-CN" altLang="en-US" sz="1800" kern="1200" dirty="0">
            <a:solidFill>
              <a:srgbClr val="0070C0"/>
            </a:solidFill>
            <a:latin typeface="微软雅黑" pitchFamily="34" charset="-122"/>
            <a:ea typeface="微软雅黑" pitchFamily="34" charset="-122"/>
          </a:endParaRPr>
        </a:p>
      </dsp:txBody>
      <dsp:txXfrm>
        <a:off x="604270" y="1698308"/>
        <a:ext cx="4199833" cy="614212"/>
      </dsp:txXfrm>
    </dsp:sp>
    <dsp:sp modelId="{C7C48F22-62AA-47F7-80E0-ECE738AD5ED0}">
      <dsp:nvSpPr>
        <dsp:cNvPr id="0" name=""/>
        <dsp:cNvSpPr/>
      </dsp:nvSpPr>
      <dsp:spPr>
        <a:xfrm>
          <a:off x="604270" y="2488660"/>
          <a:ext cx="4145936" cy="376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altLang="zh-CN" sz="2000" b="1" kern="1200" dirty="0" smtClean="0">
              <a:solidFill>
                <a:srgbClr val="00B050"/>
              </a:solidFill>
              <a:latin typeface="微软雅黑" pitchFamily="34" charset="-122"/>
              <a:ea typeface="微软雅黑" pitchFamily="34" charset="-122"/>
            </a:rPr>
            <a:t>2001</a:t>
          </a:r>
          <a:r>
            <a:rPr lang="zh-CN" altLang="en-US" sz="2000" b="1" kern="1200" dirty="0" smtClean="0">
              <a:solidFill>
                <a:srgbClr val="00B050"/>
              </a:solidFill>
              <a:latin typeface="微软雅黑" pitchFamily="34" charset="-122"/>
              <a:ea typeface="微软雅黑" pitchFamily="34" charset="-122"/>
            </a:rPr>
            <a:t>年</a:t>
          </a:r>
          <a:endParaRPr lang="zh-CN" altLang="en-US" sz="2000" b="1" kern="1200" dirty="0">
            <a:solidFill>
              <a:srgbClr val="00B050"/>
            </a:solidFill>
            <a:latin typeface="微软雅黑" pitchFamily="34" charset="-122"/>
            <a:ea typeface="微软雅黑" pitchFamily="34" charset="-122"/>
          </a:endParaRPr>
        </a:p>
      </dsp:txBody>
      <dsp:txXfrm>
        <a:off x="604270" y="2488660"/>
        <a:ext cx="4145936" cy="376903"/>
      </dsp:txXfrm>
    </dsp:sp>
    <dsp:sp modelId="{D9626C59-DE4C-4E54-9D0F-8769D4F2BFD3}">
      <dsp:nvSpPr>
        <dsp:cNvPr id="0" name=""/>
        <dsp:cNvSpPr/>
      </dsp:nvSpPr>
      <dsp:spPr>
        <a:xfrm>
          <a:off x="604270"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5DD4DE5-2EB2-496A-BEAA-5F622A42A094}">
      <dsp:nvSpPr>
        <dsp:cNvPr id="0" name=""/>
        <dsp:cNvSpPr/>
      </dsp:nvSpPr>
      <dsp:spPr>
        <a:xfrm>
          <a:off x="1187005"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330DE19-BBC2-4B1F-A535-9254C3E3CA1E}">
      <dsp:nvSpPr>
        <dsp:cNvPr id="0" name=""/>
        <dsp:cNvSpPr/>
      </dsp:nvSpPr>
      <dsp:spPr>
        <a:xfrm>
          <a:off x="1770200"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E02A1EC-4EF9-4235-B147-DC14268D59BB}">
      <dsp:nvSpPr>
        <dsp:cNvPr id="0" name=""/>
        <dsp:cNvSpPr/>
      </dsp:nvSpPr>
      <dsp:spPr>
        <a:xfrm>
          <a:off x="2352934"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5315A02-66CF-422C-A127-90F92F213790}">
      <dsp:nvSpPr>
        <dsp:cNvPr id="0" name=""/>
        <dsp:cNvSpPr/>
      </dsp:nvSpPr>
      <dsp:spPr>
        <a:xfrm>
          <a:off x="2936129"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7877DFA-C76B-4CD8-9BFA-2C853F8C7974}">
      <dsp:nvSpPr>
        <dsp:cNvPr id="0" name=""/>
        <dsp:cNvSpPr/>
      </dsp:nvSpPr>
      <dsp:spPr>
        <a:xfrm>
          <a:off x="3518864"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0C54077-66C9-4FEC-B9F4-3846C36148B3}">
      <dsp:nvSpPr>
        <dsp:cNvPr id="0" name=""/>
        <dsp:cNvSpPr/>
      </dsp:nvSpPr>
      <dsp:spPr>
        <a:xfrm>
          <a:off x="4102059" y="2865563"/>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B009671-0878-4F1D-B95B-CF4FF17B9E76}">
      <dsp:nvSpPr>
        <dsp:cNvPr id="0" name=""/>
        <dsp:cNvSpPr/>
      </dsp:nvSpPr>
      <dsp:spPr>
        <a:xfrm>
          <a:off x="604270" y="2942340"/>
          <a:ext cx="4199833" cy="614212"/>
        </a:xfrm>
        <a:prstGeom prst="rect">
          <a:avLst/>
        </a:prstGeom>
        <a:gradFill rotWithShape="0">
          <a:gsLst>
            <a:gs pos="0">
              <a:schemeClr val="lt2">
                <a:hueOff val="0"/>
                <a:satOff val="0"/>
                <a:lumOff val="0"/>
                <a:alphaOff val="0"/>
                <a:tint val="50000"/>
                <a:satMod val="300000"/>
              </a:schemeClr>
            </a:gs>
            <a:gs pos="35000">
              <a:schemeClr val="lt2">
                <a:hueOff val="0"/>
                <a:satOff val="0"/>
                <a:lumOff val="0"/>
                <a:alphaOff val="0"/>
                <a:tint val="37000"/>
                <a:satMod val="300000"/>
              </a:schemeClr>
            </a:gs>
            <a:gs pos="100000">
              <a:schemeClr val="lt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solidFill>
                <a:srgbClr val="0070C0"/>
              </a:solidFill>
              <a:latin typeface="微软雅黑" pitchFamily="34" charset="-122"/>
              <a:ea typeface="微软雅黑" pitchFamily="34" charset="-122"/>
            </a:rPr>
            <a:t>组织</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兽药生产质量管理规范</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试行</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的修订工作</a:t>
          </a:r>
          <a:endParaRPr lang="zh-CN" altLang="en-US" sz="1800" kern="1200" dirty="0">
            <a:solidFill>
              <a:srgbClr val="0070C0"/>
            </a:solidFill>
            <a:latin typeface="微软雅黑" pitchFamily="34" charset="-122"/>
            <a:ea typeface="微软雅黑" pitchFamily="34" charset="-122"/>
          </a:endParaRPr>
        </a:p>
      </dsp:txBody>
      <dsp:txXfrm>
        <a:off x="604270" y="2942340"/>
        <a:ext cx="4199833" cy="614212"/>
      </dsp:txXfrm>
    </dsp:sp>
    <dsp:sp modelId="{799E96DC-3972-4C0C-93D6-72066422E92E}">
      <dsp:nvSpPr>
        <dsp:cNvPr id="0" name=""/>
        <dsp:cNvSpPr/>
      </dsp:nvSpPr>
      <dsp:spPr>
        <a:xfrm>
          <a:off x="604270" y="3732692"/>
          <a:ext cx="4145936" cy="376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altLang="zh-CN" sz="2000" b="1" kern="1200" dirty="0" smtClean="0">
              <a:solidFill>
                <a:srgbClr val="00B050"/>
              </a:solidFill>
              <a:latin typeface="微软雅黑" pitchFamily="34" charset="-122"/>
              <a:ea typeface="微软雅黑" pitchFamily="34" charset="-122"/>
            </a:rPr>
            <a:t>2002</a:t>
          </a:r>
          <a:r>
            <a:rPr lang="zh-CN" altLang="en-US" sz="2000" b="1" kern="1200" dirty="0" smtClean="0">
              <a:solidFill>
                <a:srgbClr val="00B050"/>
              </a:solidFill>
              <a:latin typeface="微软雅黑" pitchFamily="34" charset="-122"/>
              <a:ea typeface="微软雅黑" pitchFamily="34" charset="-122"/>
            </a:rPr>
            <a:t>年</a:t>
          </a:r>
          <a:r>
            <a:rPr lang="en-US" altLang="zh-CN" sz="2000" b="1" kern="1200" dirty="0" smtClean="0">
              <a:solidFill>
                <a:srgbClr val="00B050"/>
              </a:solidFill>
              <a:latin typeface="微软雅黑" pitchFamily="34" charset="-122"/>
              <a:ea typeface="微软雅黑" pitchFamily="34" charset="-122"/>
            </a:rPr>
            <a:t>3</a:t>
          </a:r>
          <a:r>
            <a:rPr lang="zh-CN" altLang="en-US" sz="2000" b="1" kern="1200" dirty="0" smtClean="0">
              <a:solidFill>
                <a:srgbClr val="00B050"/>
              </a:solidFill>
              <a:latin typeface="微软雅黑" pitchFamily="34" charset="-122"/>
              <a:ea typeface="微软雅黑" pitchFamily="34" charset="-122"/>
            </a:rPr>
            <a:t>月</a:t>
          </a:r>
          <a:r>
            <a:rPr lang="en-US" altLang="zh-CN" sz="2000" b="1" kern="1200" dirty="0" smtClean="0">
              <a:solidFill>
                <a:srgbClr val="00B050"/>
              </a:solidFill>
              <a:latin typeface="微软雅黑" pitchFamily="34" charset="-122"/>
              <a:ea typeface="微软雅黑" pitchFamily="34" charset="-122"/>
            </a:rPr>
            <a:t>19</a:t>
          </a:r>
          <a:r>
            <a:rPr lang="zh-CN" altLang="en-US" sz="2000" b="1" kern="1200" dirty="0" smtClean="0">
              <a:solidFill>
                <a:srgbClr val="00B050"/>
              </a:solidFill>
              <a:latin typeface="微软雅黑" pitchFamily="34" charset="-122"/>
              <a:ea typeface="微软雅黑" pitchFamily="34" charset="-122"/>
            </a:rPr>
            <a:t>日</a:t>
          </a:r>
          <a:endParaRPr lang="zh-CN" altLang="en-US" sz="2000" b="1" kern="1200" dirty="0">
            <a:solidFill>
              <a:srgbClr val="00B050"/>
            </a:solidFill>
            <a:latin typeface="微软雅黑" pitchFamily="34" charset="-122"/>
            <a:ea typeface="微软雅黑" pitchFamily="34" charset="-122"/>
          </a:endParaRPr>
        </a:p>
      </dsp:txBody>
      <dsp:txXfrm>
        <a:off x="604270" y="3732692"/>
        <a:ext cx="4145936" cy="376903"/>
      </dsp:txXfrm>
    </dsp:sp>
    <dsp:sp modelId="{EE87E178-1DE3-4AB4-9306-3F20E86D7C91}">
      <dsp:nvSpPr>
        <dsp:cNvPr id="0" name=""/>
        <dsp:cNvSpPr/>
      </dsp:nvSpPr>
      <dsp:spPr>
        <a:xfrm>
          <a:off x="604270"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26EC9219-B8AE-4E47-9548-54109526229A}">
      <dsp:nvSpPr>
        <dsp:cNvPr id="0" name=""/>
        <dsp:cNvSpPr/>
      </dsp:nvSpPr>
      <dsp:spPr>
        <a:xfrm>
          <a:off x="1187005"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8B36B8B-6D0A-4411-B112-FCD724E68C09}">
      <dsp:nvSpPr>
        <dsp:cNvPr id="0" name=""/>
        <dsp:cNvSpPr/>
      </dsp:nvSpPr>
      <dsp:spPr>
        <a:xfrm>
          <a:off x="1770200"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CC8D6A0-B3EC-42CF-B606-FE15073A6367}">
      <dsp:nvSpPr>
        <dsp:cNvPr id="0" name=""/>
        <dsp:cNvSpPr/>
      </dsp:nvSpPr>
      <dsp:spPr>
        <a:xfrm>
          <a:off x="2352934"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D3AAC240-4C58-4588-9569-C1F907EBD1DA}">
      <dsp:nvSpPr>
        <dsp:cNvPr id="0" name=""/>
        <dsp:cNvSpPr/>
      </dsp:nvSpPr>
      <dsp:spPr>
        <a:xfrm>
          <a:off x="2936129"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B588B91-760D-4B54-8F4E-E7F8A0D68B6E}">
      <dsp:nvSpPr>
        <dsp:cNvPr id="0" name=""/>
        <dsp:cNvSpPr/>
      </dsp:nvSpPr>
      <dsp:spPr>
        <a:xfrm>
          <a:off x="3518864"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2566F19-37F8-473E-884D-AC14B27E7D39}">
      <dsp:nvSpPr>
        <dsp:cNvPr id="0" name=""/>
        <dsp:cNvSpPr/>
      </dsp:nvSpPr>
      <dsp:spPr>
        <a:xfrm>
          <a:off x="4102059" y="4109595"/>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0DF136D-65F1-424F-8393-7DA9F2D2591B}">
      <dsp:nvSpPr>
        <dsp:cNvPr id="0" name=""/>
        <dsp:cNvSpPr/>
      </dsp:nvSpPr>
      <dsp:spPr>
        <a:xfrm>
          <a:off x="604270" y="4186372"/>
          <a:ext cx="4199833" cy="614212"/>
        </a:xfrm>
        <a:prstGeom prst="rect">
          <a:avLst/>
        </a:prstGeom>
        <a:gradFill rotWithShape="0">
          <a:gsLst>
            <a:gs pos="0">
              <a:schemeClr val="lt2">
                <a:hueOff val="0"/>
                <a:satOff val="0"/>
                <a:lumOff val="0"/>
                <a:alphaOff val="0"/>
                <a:tint val="50000"/>
                <a:satMod val="300000"/>
              </a:schemeClr>
            </a:gs>
            <a:gs pos="35000">
              <a:schemeClr val="lt2">
                <a:hueOff val="0"/>
                <a:satOff val="0"/>
                <a:lumOff val="0"/>
                <a:alphaOff val="0"/>
                <a:tint val="37000"/>
                <a:satMod val="300000"/>
              </a:schemeClr>
            </a:gs>
            <a:gs pos="100000">
              <a:schemeClr val="lt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zh-CN" altLang="en-US" sz="1800" kern="1200" dirty="0" smtClean="0">
              <a:solidFill>
                <a:srgbClr val="0070C0"/>
              </a:solidFill>
              <a:latin typeface="微软雅黑" pitchFamily="34" charset="-122"/>
              <a:ea typeface="微软雅黑" pitchFamily="34" charset="-122"/>
            </a:rPr>
            <a:t>颁布</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兽药生产质量管理规范</a:t>
          </a:r>
          <a:r>
            <a:rPr lang="en-US" altLang="zh-CN" sz="1800" kern="1200" dirty="0" smtClean="0">
              <a:solidFill>
                <a:srgbClr val="0070C0"/>
              </a:solidFill>
              <a:latin typeface="微软雅黑" pitchFamily="34" charset="-122"/>
              <a:ea typeface="微软雅黑" pitchFamily="34" charset="-122"/>
            </a:rPr>
            <a:t>》(</a:t>
          </a:r>
          <a:r>
            <a:rPr lang="zh-CN" altLang="en-US" sz="1800" kern="1200" dirty="0" smtClean="0">
              <a:solidFill>
                <a:srgbClr val="0070C0"/>
              </a:solidFill>
              <a:latin typeface="微软雅黑" pitchFamily="34" charset="-122"/>
              <a:ea typeface="微软雅黑" pitchFamily="34" charset="-122"/>
            </a:rPr>
            <a:t>农业部</a:t>
          </a:r>
          <a:r>
            <a:rPr lang="en-US" altLang="zh-CN" sz="1800" kern="1200" dirty="0" smtClean="0">
              <a:solidFill>
                <a:srgbClr val="0070C0"/>
              </a:solidFill>
              <a:latin typeface="微软雅黑" pitchFamily="34" charset="-122"/>
              <a:ea typeface="微软雅黑" pitchFamily="34" charset="-122"/>
            </a:rPr>
            <a:t>11</a:t>
          </a:r>
          <a:r>
            <a:rPr lang="zh-CN" altLang="en-US" sz="1800" kern="1200" dirty="0" smtClean="0">
              <a:solidFill>
                <a:srgbClr val="0070C0"/>
              </a:solidFill>
              <a:latin typeface="微软雅黑" pitchFamily="34" charset="-122"/>
              <a:ea typeface="微软雅黑" pitchFamily="34" charset="-122"/>
            </a:rPr>
            <a:t>号令</a:t>
          </a:r>
          <a:r>
            <a:rPr lang="en-US" altLang="zh-CN" sz="1800" kern="1200" dirty="0" smtClean="0">
              <a:solidFill>
                <a:srgbClr val="0070C0"/>
              </a:solidFill>
              <a:latin typeface="微软雅黑" pitchFamily="34" charset="-122"/>
              <a:ea typeface="微软雅黑" pitchFamily="34" charset="-122"/>
            </a:rPr>
            <a:t>)</a:t>
          </a:r>
          <a:endParaRPr lang="zh-CN" altLang="en-US" sz="1800" kern="1200" dirty="0">
            <a:solidFill>
              <a:srgbClr val="0070C0"/>
            </a:solidFill>
            <a:latin typeface="微软雅黑" pitchFamily="34" charset="-122"/>
            <a:ea typeface="微软雅黑" pitchFamily="34" charset="-122"/>
          </a:endParaRPr>
        </a:p>
      </dsp:txBody>
      <dsp:txXfrm>
        <a:off x="604270" y="4186372"/>
        <a:ext cx="4199833" cy="614212"/>
      </dsp:txXfrm>
    </dsp:sp>
    <dsp:sp modelId="{DBE3A656-CA7A-485A-84F1-2C0FADFD1FA0}">
      <dsp:nvSpPr>
        <dsp:cNvPr id="0" name=""/>
        <dsp:cNvSpPr/>
      </dsp:nvSpPr>
      <dsp:spPr>
        <a:xfrm>
          <a:off x="604270" y="4976724"/>
          <a:ext cx="4145936" cy="376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lvl="0" algn="l" defTabSz="889000">
            <a:lnSpc>
              <a:spcPct val="90000"/>
            </a:lnSpc>
            <a:spcBef>
              <a:spcPct val="0"/>
            </a:spcBef>
            <a:spcAft>
              <a:spcPct val="35000"/>
            </a:spcAft>
          </a:pPr>
          <a:r>
            <a:rPr lang="en-US" altLang="zh-CN" sz="2000" b="1" kern="1200" dirty="0" smtClean="0">
              <a:solidFill>
                <a:srgbClr val="00B050"/>
              </a:solidFill>
              <a:latin typeface="微软雅黑" pitchFamily="34" charset="-122"/>
              <a:ea typeface="微软雅黑" pitchFamily="34" charset="-122"/>
            </a:rPr>
            <a:t>2002</a:t>
          </a:r>
          <a:r>
            <a:rPr lang="zh-CN" altLang="en-US" sz="2000" b="1" kern="1200" dirty="0" smtClean="0">
              <a:solidFill>
                <a:srgbClr val="00B050"/>
              </a:solidFill>
              <a:latin typeface="微软雅黑" pitchFamily="34" charset="-122"/>
              <a:ea typeface="微软雅黑" pitchFamily="34" charset="-122"/>
            </a:rPr>
            <a:t>年</a:t>
          </a:r>
          <a:r>
            <a:rPr lang="en-US" altLang="zh-CN" sz="2000" b="1" kern="1200" dirty="0" smtClean="0">
              <a:solidFill>
                <a:srgbClr val="00B050"/>
              </a:solidFill>
              <a:latin typeface="微软雅黑" pitchFamily="34" charset="-122"/>
              <a:ea typeface="微软雅黑" pitchFamily="34" charset="-122"/>
            </a:rPr>
            <a:t>6</a:t>
          </a:r>
          <a:r>
            <a:rPr lang="zh-CN" altLang="en-US" sz="2000" b="1" kern="1200" dirty="0" smtClean="0">
              <a:solidFill>
                <a:srgbClr val="00B050"/>
              </a:solidFill>
              <a:latin typeface="微软雅黑" pitchFamily="34" charset="-122"/>
              <a:ea typeface="微软雅黑" pitchFamily="34" charset="-122"/>
            </a:rPr>
            <a:t>月</a:t>
          </a:r>
          <a:r>
            <a:rPr lang="en-US" altLang="zh-CN" sz="2000" b="1" kern="1200" dirty="0" smtClean="0">
              <a:solidFill>
                <a:srgbClr val="00B050"/>
              </a:solidFill>
              <a:latin typeface="微软雅黑" pitchFamily="34" charset="-122"/>
              <a:ea typeface="微软雅黑" pitchFamily="34" charset="-122"/>
            </a:rPr>
            <a:t>19</a:t>
          </a:r>
          <a:r>
            <a:rPr lang="zh-CN" altLang="en-US" sz="2000" b="1" kern="1200" dirty="0" smtClean="0">
              <a:solidFill>
                <a:srgbClr val="00B050"/>
              </a:solidFill>
              <a:latin typeface="微软雅黑" pitchFamily="34" charset="-122"/>
              <a:ea typeface="微软雅黑" pitchFamily="34" charset="-122"/>
            </a:rPr>
            <a:t>日</a:t>
          </a:r>
          <a:endParaRPr lang="zh-CN" altLang="en-US" sz="2000" b="1" kern="1200" dirty="0">
            <a:solidFill>
              <a:srgbClr val="00B050"/>
            </a:solidFill>
            <a:latin typeface="微软雅黑" pitchFamily="34" charset="-122"/>
            <a:ea typeface="微软雅黑" pitchFamily="34" charset="-122"/>
          </a:endParaRPr>
        </a:p>
      </dsp:txBody>
      <dsp:txXfrm>
        <a:off x="604270" y="4976724"/>
        <a:ext cx="4145936" cy="376903"/>
      </dsp:txXfrm>
    </dsp:sp>
    <dsp:sp modelId="{D8EAEBDD-9787-4796-924A-D9E6B37C10B5}">
      <dsp:nvSpPr>
        <dsp:cNvPr id="0" name=""/>
        <dsp:cNvSpPr/>
      </dsp:nvSpPr>
      <dsp:spPr>
        <a:xfrm>
          <a:off x="604270"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CE9CE0A-B237-4846-9597-46F55A98D1F0}">
      <dsp:nvSpPr>
        <dsp:cNvPr id="0" name=""/>
        <dsp:cNvSpPr/>
      </dsp:nvSpPr>
      <dsp:spPr>
        <a:xfrm>
          <a:off x="1187005"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EDBF5B4A-5A6E-42CE-AF4F-4E0D78D169E2}">
      <dsp:nvSpPr>
        <dsp:cNvPr id="0" name=""/>
        <dsp:cNvSpPr/>
      </dsp:nvSpPr>
      <dsp:spPr>
        <a:xfrm>
          <a:off x="1770200"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60F45B6C-DFC7-4B37-9953-5C3ACFE336CD}">
      <dsp:nvSpPr>
        <dsp:cNvPr id="0" name=""/>
        <dsp:cNvSpPr/>
      </dsp:nvSpPr>
      <dsp:spPr>
        <a:xfrm>
          <a:off x="2352934"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2B01CEFE-61AA-4442-A88B-0CE6DB0E79AF}">
      <dsp:nvSpPr>
        <dsp:cNvPr id="0" name=""/>
        <dsp:cNvSpPr/>
      </dsp:nvSpPr>
      <dsp:spPr>
        <a:xfrm>
          <a:off x="2936129"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104F55C-D733-4B27-AC83-34F5B7104109}">
      <dsp:nvSpPr>
        <dsp:cNvPr id="0" name=""/>
        <dsp:cNvSpPr/>
      </dsp:nvSpPr>
      <dsp:spPr>
        <a:xfrm>
          <a:off x="3518864"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0C200AB-D176-48CA-8110-4E6CD89A2EE5}">
      <dsp:nvSpPr>
        <dsp:cNvPr id="0" name=""/>
        <dsp:cNvSpPr/>
      </dsp:nvSpPr>
      <dsp:spPr>
        <a:xfrm>
          <a:off x="4102059" y="5353627"/>
          <a:ext cx="970149" cy="767765"/>
        </a:xfrm>
        <a:prstGeom prst="chevron">
          <a:avLst>
            <a:gd name="adj" fmla="val 7061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BA424F6-9FC6-417D-ACCE-C0EE6EC08E5B}">
      <dsp:nvSpPr>
        <dsp:cNvPr id="0" name=""/>
        <dsp:cNvSpPr/>
      </dsp:nvSpPr>
      <dsp:spPr>
        <a:xfrm>
          <a:off x="604270" y="5430404"/>
          <a:ext cx="4199833" cy="614212"/>
        </a:xfrm>
        <a:prstGeom prst="rect">
          <a:avLst/>
        </a:prstGeom>
        <a:gradFill rotWithShape="0">
          <a:gsLst>
            <a:gs pos="0">
              <a:schemeClr val="lt2">
                <a:hueOff val="0"/>
                <a:satOff val="0"/>
                <a:lumOff val="0"/>
                <a:alphaOff val="0"/>
                <a:tint val="50000"/>
                <a:satMod val="300000"/>
              </a:schemeClr>
            </a:gs>
            <a:gs pos="35000">
              <a:schemeClr val="lt2">
                <a:hueOff val="0"/>
                <a:satOff val="0"/>
                <a:lumOff val="0"/>
                <a:alphaOff val="0"/>
                <a:tint val="37000"/>
                <a:satMod val="300000"/>
              </a:schemeClr>
            </a:gs>
            <a:gs pos="100000">
              <a:schemeClr val="lt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r>
            <a:rPr lang="en-US" altLang="zh-CN" sz="1800" kern="1200" dirty="0" smtClean="0">
              <a:solidFill>
                <a:srgbClr val="0070C0"/>
              </a:solidFill>
              <a:latin typeface="微软雅黑" pitchFamily="34" charset="-122"/>
              <a:ea typeface="微软雅黑" pitchFamily="34" charset="-122"/>
            </a:rPr>
            <a:t>202</a:t>
          </a:r>
          <a:r>
            <a:rPr lang="zh-CN" altLang="en-US" sz="1800" kern="1200" dirty="0" smtClean="0">
              <a:solidFill>
                <a:srgbClr val="0070C0"/>
              </a:solidFill>
              <a:latin typeface="微软雅黑" pitchFamily="34" charset="-122"/>
              <a:ea typeface="微软雅黑" pitchFamily="34" charset="-122"/>
            </a:rPr>
            <a:t>号公告对兽药</a:t>
          </a:r>
          <a:r>
            <a:rPr lang="en-US" altLang="zh-CN" sz="1800" kern="1200" dirty="0" smtClean="0">
              <a:solidFill>
                <a:srgbClr val="0070C0"/>
              </a:solidFill>
              <a:latin typeface="微软雅黑" pitchFamily="34" charset="-122"/>
              <a:ea typeface="微软雅黑" pitchFamily="34" charset="-122"/>
            </a:rPr>
            <a:t>GMP</a:t>
          </a:r>
          <a:r>
            <a:rPr lang="zh-CN" altLang="en-US" sz="1800" kern="1200" dirty="0" smtClean="0">
              <a:solidFill>
                <a:srgbClr val="0070C0"/>
              </a:solidFill>
              <a:latin typeface="微软雅黑" pitchFamily="34" charset="-122"/>
              <a:ea typeface="微软雅黑" pitchFamily="34" charset="-122"/>
            </a:rPr>
            <a:t>的实施步骤和方法做出了具体规定</a:t>
          </a:r>
          <a:endParaRPr lang="zh-CN" altLang="en-US" sz="1800" kern="1200" dirty="0">
            <a:solidFill>
              <a:srgbClr val="0070C0"/>
            </a:solidFill>
            <a:latin typeface="微软雅黑" pitchFamily="34" charset="-122"/>
            <a:ea typeface="微软雅黑" pitchFamily="34" charset="-122"/>
          </a:endParaRPr>
        </a:p>
      </dsp:txBody>
      <dsp:txXfrm>
        <a:off x="604270" y="5430404"/>
        <a:ext cx="4199833" cy="614212"/>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p:spPr>
        <p:txBody>
          <a:bodyPr vert="horz" wrap="square" lIns="91440" tIns="45720" rIns="91440" bIns="45720" numCol="1" anchor="t" anchorCtr="0" compatLnSpc="1"/>
          <a:lstStyle>
            <a:lvl1pP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p:spPr>
        <p:txBody>
          <a:bodyPr vert="horz" wrap="square" lIns="91440" tIns="45720" rIns="91440" bIns="45720" numCol="1" anchor="t" anchorCtr="0" compatLnSpc="1"/>
          <a:lstStyle>
            <a:lvl1pPr algn="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26628" name="Rectangle 4"/>
          <p:cNvSpPr>
            <a:spLocks noGrp="1" noRot="1" noChangeAspect="1"/>
          </p:cNvSpPr>
          <p:nvPr>
            <p:ph type="sldImg"/>
          </p:nvPr>
        </p:nvSpPr>
        <p:spPr bwMode="auto">
          <a:xfrm>
            <a:off x="1143000" y="685800"/>
            <a:ext cx="4572000" cy="3429000"/>
          </a:xfrm>
          <a:prstGeom prst="rect">
            <a:avLst/>
          </a:prstGeom>
          <a:noFill/>
          <a:ln w="9525">
            <a:noFill/>
            <a:miter lim="800000"/>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p:spPr>
        <p:txBody>
          <a:bodyPr vert="horz" wrap="square" lIns="91440" tIns="45720" rIns="91440" bIns="45720" numCol="1" anchor="b" anchorCtr="0" compatLnSpc="1"/>
          <a:lstStyle>
            <a:lvl1pP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en-US" altLang="zh-CN" dirty="0"/>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p:spPr>
        <p:txBody>
          <a:bodyPr vert="horz" wrap="square" lIns="91440" tIns="45720" rIns="91440" bIns="45720" numCol="1" anchor="b" anchorCtr="0" compatLnSpc="1"/>
          <a:lstStyle>
            <a:lvl1pPr algn="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fld id="{4D1C9367-8B19-413E-B012-E1A4151C2C0B}" type="slidenum">
              <a:rPr lang="zh-CN" altLang="en-US"/>
              <a:t>‹#›</a:t>
            </a:fld>
            <a:endParaRPr lang="en-US" altLang="zh-CN" dirty="0"/>
          </a:p>
        </p:txBody>
      </p:sp>
    </p:spTree>
    <p:extLst>
      <p:ext uri="{BB962C8B-B14F-4D97-AF65-F5344CB8AC3E}">
        <p14:creationId xmlns:p14="http://schemas.microsoft.com/office/powerpoint/2010/main" val="61004519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文本占位符 2"/>
          <p:cNvSpPr>
            <a:spLocks noGrp="1"/>
          </p:cNvSpPr>
          <p:nvPr>
            <p:ph type="body" idx="3"/>
          </p:nvPr>
        </p:nvSpPr>
        <p:spPr/>
        <p:txBody>
          <a:bodyPr/>
          <a:lstStyle/>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目前已知的口蹄疫病毒包括 A、O、C、Asia1、SAT1、SAT2 和 SAT3 这 7 个没有交叉</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免疫保护的血清型, 在长期的相互传播感染中又形成 60 余个亚型。O 型和 A 型为全球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广泛分布的血清型，Asia1 型局限性地区循环，SAT 型仅限非洲，C 型自 2004 年起未</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有案例报告。</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文本占位符 2"/>
          <p:cNvSpPr>
            <a:spLocks noGrp="1"/>
          </p:cNvSpPr>
          <p:nvPr>
            <p:ph type="body" idx="3"/>
          </p:nvPr>
        </p:nvSpPr>
        <p:spPr/>
        <p:txBody>
          <a:bodyPr/>
          <a:lstStyle/>
          <a:p>
            <a:r>
              <a:rPr lang="zh-CN" altLang="en-US">
                <a:sym typeface="+mn-ea"/>
              </a:rPr>
              <a:t>根据目前国际上主要的生物医药公司在动物细胞培养过程工程研究中的最新技术进展， 以及ICH Q8、Q9、Q10和Q11中所提倡的QbD (Quality by Design)驱动下的生物医药生产过程研发和产品质量控制的指导性原则，以理论创新为出发点，通过多变元参数分析(Multivariate analysis, MVA）和细胞动态代谢生理学研究，确定与产品质量相关的关键过程参数（Critical process attributes, CPAs）， 并建立动物细胞培养过程批式多变元模型 (Batch MVA-PLS model)，最终建立保证目标疫苗产品质量(Quality)和生物学效能(Efficacy)的细胞培养过程设计空间(Design space), 以达到建立具有普适价值的动物细胞培养过程优化工程解决策略与可执行方案。</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56915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69888" y="685800"/>
            <a:ext cx="6118225"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6621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30350" y="1122363"/>
            <a:ext cx="9178925"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30350" y="3602038"/>
            <a:ext cx="91789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FEA8D169-7548-4788-A02C-C36B40487E58}" type="slidenum">
              <a:rPr lang="zh-CN" altLang="en-US"/>
              <a:t>‹#›</a:t>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105F33AC-9104-427C-800F-ED8F9122E81F}" type="slidenum">
              <a:rPr lang="zh-CN" altLang="en-US"/>
              <a:t>‹#›</a:t>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74125" y="274638"/>
            <a:ext cx="2752725"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12775" y="274638"/>
            <a:ext cx="810895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6DF05638-F617-4560-9745-BD5F789735D7}" type="slidenum">
              <a:rPr lang="zh-CN" altLang="en-US"/>
              <a:t>‹#›</a:t>
            </a:fld>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7972" y="609601"/>
            <a:ext cx="10403681" cy="4267200"/>
          </a:xfrm>
        </p:spPr>
        <p:txBody>
          <a:bodyPr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835944" y="4953000"/>
            <a:ext cx="8567738"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3/1/2019</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t>3/1/2019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6846" y="1371601"/>
            <a:ext cx="10403681"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966846" y="4068763"/>
            <a:ext cx="10403681"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09CAEA93-55E7-4DA9-90C2-089A26EEFEC4}" type="datetime1">
              <a:rPr lang="en-US" smtClean="0"/>
              <a:t>3/1/2019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6017816" y="3924300"/>
            <a:ext cx="113471"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85557" y="3924300"/>
            <a:ext cx="113471"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51349" y="3924300"/>
            <a:ext cx="113471"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4" name="Content Placeholder 3"/>
          <p:cNvSpPr>
            <a:spLocks noGrp="1"/>
          </p:cNvSpPr>
          <p:nvPr>
            <p:ph sz="half" idx="2"/>
          </p:nvPr>
        </p:nvSpPr>
        <p:spPr>
          <a:xfrm>
            <a:off x="6221810" y="1600201"/>
            <a:ext cx="5405834"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t>3/1/2019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489585" y="1600200"/>
            <a:ext cx="5409914" cy="452628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11981" y="1600200"/>
            <a:ext cx="540796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6221810" y="1600200"/>
            <a:ext cx="5410084"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p:txBody>
          <a:bodyPr/>
          <a:lstStyle/>
          <a:p>
            <a:fld id="{F7EAEB24-CE78-465C-A726-91D0868FA48F}" type="datetime1">
              <a:rPr lang="en-US" smtClean="0"/>
              <a:t>3/1/2019</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611981" y="2212848"/>
            <a:ext cx="5409914" cy="391363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6254449" y="2212849"/>
            <a:ext cx="5409914" cy="3913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3/1/2019</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3/1/2019</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906883" y="266700"/>
            <a:ext cx="4026752"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962595" y="273051"/>
            <a:ext cx="668717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7906883" y="2438401"/>
            <a:ext cx="4026752"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18BBB94-68E6-4675-A946-F1C5994EDBD7}" type="datetime1">
              <a:rPr lang="en-US" smtClean="0"/>
              <a:t>3/1/2019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AE325FA2-DEDF-40F6-BF12-FFC67D8B69D3}" type="slidenum">
              <a:rPr lang="zh-CN" altLang="en-US"/>
              <a:t>‹#›</a:t>
            </a:fld>
            <a:endParaRPr lang="en-US" altLang="zh-C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248183" y="228600"/>
            <a:ext cx="7645514" cy="895350"/>
          </a:xfrm>
        </p:spPr>
        <p:txBody>
          <a:bodyPr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2018690" y="1143000"/>
            <a:ext cx="8104500"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2248183" y="5810250"/>
            <a:ext cx="764551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DC3B8377-21E3-4835-B75D-4E2847E2750F}" type="datetime1">
              <a:rPr lang="en-US" smtClean="0"/>
              <a:t>3/1/2019</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3/1/2019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3728" y="274639"/>
            <a:ext cx="2753916" cy="5851525"/>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11981" y="274639"/>
            <a:ext cx="8057753"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3/1/2019</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pic>
        <p:nvPicPr>
          <p:cNvPr id="2" name="그림 1" desc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48326"/>
            <a:ext cx="122396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그림 2" descr="1.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43543" y="188914"/>
            <a:ext cx="106034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5025" y="1709738"/>
            <a:ext cx="10556875"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5025" y="4589463"/>
            <a:ext cx="1055687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noProof="1"/>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0E0933A4-A922-4F68-8006-7364E91A2920}" type="slidenum">
              <a:rPr lang="zh-CN" altLang="en-US"/>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12775" y="1600200"/>
            <a:ext cx="5430838"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6013" y="1600200"/>
            <a:ext cx="5430837"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p:txBody>
          <a:bodyPr/>
          <a:lstStyle>
            <a:lvl1pPr>
              <a:defRPr/>
            </a:lvl1pPr>
          </a:lstStyle>
          <a:p>
            <a:pPr>
              <a:defRPr/>
            </a:pPr>
            <a:fld id="{87F3BC7A-C2E3-473D-BF9C-7220D26C13B6}" type="slidenum">
              <a:rPr lang="zh-CN" altLang="en-US"/>
              <a:t>‹#›</a:t>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2963" y="365125"/>
            <a:ext cx="10556875"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42963" y="1681163"/>
            <a:ext cx="51784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842963" y="2505075"/>
            <a:ext cx="5178425"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6013" y="1681163"/>
            <a:ext cx="52038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6013" y="2505075"/>
            <a:ext cx="5203825"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p:txBody>
          <a:bodyPr/>
          <a:lstStyle>
            <a:lvl1pPr>
              <a:defRPr/>
            </a:lvl1pPr>
          </a:lstStyle>
          <a:p>
            <a:pPr>
              <a:defRPr/>
            </a:pPr>
            <a:fld id="{1ED401C0-1554-44D8-BC05-5E8E34E9A446}" type="slidenum">
              <a:rPr lang="zh-CN" altLang="en-US"/>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p:txBody>
          <a:bodyPr/>
          <a:lstStyle>
            <a:lvl1pPr>
              <a:defRPr/>
            </a:lvl1pPr>
          </a:lstStyle>
          <a:p>
            <a:pPr>
              <a:defRPr/>
            </a:pPr>
            <a:fld id="{CAD42191-AC73-400B-9993-912414D31DCE}" type="slidenum">
              <a:rPr lang="zh-CN" altLang="en-US"/>
              <a:t>‹#›</a:t>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E7D3CF9B-D772-4F83-9500-A64677382E2D}" type="slidenum">
              <a:rPr lang="zh-CN" altLang="en-US"/>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2963" y="457200"/>
            <a:ext cx="3948112"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203825" y="987425"/>
            <a:ext cx="61960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42963" y="2057400"/>
            <a:ext cx="39481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p:txBody>
          <a:bodyPr/>
          <a:lstStyle>
            <a:lvl1pPr>
              <a:defRPr/>
            </a:lvl1pPr>
          </a:lstStyle>
          <a:p>
            <a:pPr>
              <a:defRPr/>
            </a:pPr>
            <a:fld id="{5499A7F2-6C65-4172-9904-BABDEE4BC6AC}" type="slidenum">
              <a:rPr lang="zh-CN" altLang="en-US"/>
              <a:t>‹#›</a:t>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2963" y="457200"/>
            <a:ext cx="3948112"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203825" y="987425"/>
            <a:ext cx="61960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42963" y="2057400"/>
            <a:ext cx="39481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p:txBody>
          <a:bodyPr/>
          <a:lstStyle>
            <a:lvl1pPr>
              <a:defRPr/>
            </a:lvl1pPr>
          </a:lstStyle>
          <a:p>
            <a:pPr>
              <a:defRPr/>
            </a:pPr>
            <a:fld id="{E259F39D-DC73-4E13-AB96-528FFCCAD317}" type="slidenum">
              <a:rPr lang="zh-CN" altLang="en-US"/>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612775" y="274638"/>
            <a:ext cx="11014075" cy="1143000"/>
          </a:xfrm>
          <a:prstGeom prst="rect">
            <a:avLst/>
          </a:prstGeom>
          <a:noFill/>
          <a:ln w="9525">
            <a:noFill/>
            <a:miter lim="800000"/>
          </a:ln>
        </p:spPr>
        <p:txBody>
          <a:bodyPr vert="horz" wrap="square" lIns="91440" tIns="45720" rIns="91440" bIns="45720" numCol="1" anchor="ctr" anchorCtr="0" compatLnSpc="1"/>
          <a:lstStyle/>
          <a:p>
            <a:pPr lvl="0"/>
            <a:r>
              <a:rPr lang="zh-CN" altLang="zh-CN"/>
              <a:t>单击此处编辑母版标题样式</a:t>
            </a:r>
          </a:p>
        </p:txBody>
      </p:sp>
      <p:sp>
        <p:nvSpPr>
          <p:cNvPr id="1027" name="Rectangle 3"/>
          <p:cNvSpPr>
            <a:spLocks noGrp="1"/>
          </p:cNvSpPr>
          <p:nvPr>
            <p:ph type="body"/>
          </p:nvPr>
        </p:nvSpPr>
        <p:spPr bwMode="auto">
          <a:xfrm>
            <a:off x="612775" y="1600200"/>
            <a:ext cx="11014075" cy="4525963"/>
          </a:xfrm>
          <a:prstGeom prst="rect">
            <a:avLst/>
          </a:prstGeom>
          <a:noFill/>
          <a:ln w="9525">
            <a:noFill/>
            <a:miter lim="800000"/>
          </a:ln>
        </p:spPr>
        <p:txBody>
          <a:bodyPr vert="horz" wrap="square" lIns="91440" tIns="45720" rIns="91440" bIns="45720" numCol="1" anchor="t" anchorCtr="0" compatLnSpc="1"/>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28" name="Rectangle 4"/>
          <p:cNvSpPr>
            <a:spLocks noGrp="1" noChangeArrowheads="1"/>
          </p:cNvSpPr>
          <p:nvPr>
            <p:ph type="dt" sz="half" idx="2"/>
          </p:nvPr>
        </p:nvSpPr>
        <p:spPr bwMode="auto">
          <a:xfrm>
            <a:off x="612775" y="6245225"/>
            <a:ext cx="2854325" cy="476250"/>
          </a:xfrm>
          <a:prstGeom prst="rect">
            <a:avLst/>
          </a:prstGeom>
          <a:noFill/>
          <a:ln>
            <a:noFill/>
          </a:ln>
        </p:spPr>
        <p:txBody>
          <a:bodyPr vert="horz" wrap="square" lIns="91440" tIns="45720" rIns="91440" bIns="45720" numCol="1" anchor="t" anchorCtr="0" compatLnSpc="1"/>
          <a:lstStyle>
            <a:lvl1pPr eaLnBrk="1" hangingPunct="1">
              <a:buFont typeface="Arial" panose="020B0604020202020204" pitchFamily="34" charset="0"/>
              <a:buNone/>
              <a:defRPr sz="1400">
                <a:latin typeface="Arial" panose="020B0604020202020204" pitchFamily="34" charset="0"/>
                <a:ea typeface="宋体" panose="02010600030101010101" pitchFamily="2" charset="-122"/>
              </a:defRPr>
            </a:lvl1pPr>
          </a:lstStyle>
          <a:p>
            <a:pPr>
              <a:defRPr/>
            </a:pPr>
            <a:endParaRPr lang="zh-CN" altLang="en-US"/>
          </a:p>
        </p:txBody>
      </p:sp>
      <p:sp>
        <p:nvSpPr>
          <p:cNvPr id="1029" name="Rectangle 5"/>
          <p:cNvSpPr>
            <a:spLocks noGrp="1" noChangeArrowheads="1"/>
          </p:cNvSpPr>
          <p:nvPr>
            <p:ph type="ftr" sz="quarter" idx="3"/>
          </p:nvPr>
        </p:nvSpPr>
        <p:spPr bwMode="auto">
          <a:xfrm>
            <a:off x="4181475" y="6245225"/>
            <a:ext cx="3876675" cy="476250"/>
          </a:xfrm>
          <a:prstGeom prst="rect">
            <a:avLst/>
          </a:prstGeom>
          <a:noFill/>
          <a:ln>
            <a:noFill/>
          </a:ln>
        </p:spPr>
        <p:txBody>
          <a:bodyPr vert="horz" wrap="square" lIns="91440" tIns="45720" rIns="91440" bIns="45720" numCol="1" anchor="t" anchorCtr="0" compatLnSpc="1"/>
          <a:lstStyle>
            <a:lvl1pPr algn="ctr" eaLnBrk="1" hangingPunct="1">
              <a:buFont typeface="Arial" panose="020B0604020202020204" pitchFamily="34" charset="0"/>
              <a:buNone/>
              <a:defRPr sz="1400">
                <a:latin typeface="Arial" panose="020B0604020202020204" pitchFamily="34" charset="0"/>
                <a:ea typeface="宋体" panose="02010600030101010101" pitchFamily="2" charset="-122"/>
              </a:defRPr>
            </a:lvl1pPr>
          </a:lstStyle>
          <a:p>
            <a:pPr>
              <a:defRPr/>
            </a:pPr>
            <a:endParaRPr lang="en-US" altLang="zh-CN" dirty="0"/>
          </a:p>
        </p:txBody>
      </p:sp>
      <p:sp>
        <p:nvSpPr>
          <p:cNvPr id="1030" name="Rectangle 6"/>
          <p:cNvSpPr>
            <a:spLocks noGrp="1" noChangeArrowheads="1"/>
          </p:cNvSpPr>
          <p:nvPr>
            <p:ph type="sldNum" sz="quarter" idx="4"/>
          </p:nvPr>
        </p:nvSpPr>
        <p:spPr bwMode="auto">
          <a:xfrm>
            <a:off x="8772525" y="6245225"/>
            <a:ext cx="2854325" cy="476250"/>
          </a:xfrm>
          <a:prstGeom prst="rect">
            <a:avLst/>
          </a:prstGeom>
          <a:noFill/>
          <a:ln>
            <a:noFill/>
          </a:ln>
        </p:spPr>
        <p:txBody>
          <a:bodyPr vert="horz" wrap="square" lIns="91440" tIns="45720" rIns="91440" bIns="45720" numCol="1" anchor="t" anchorCtr="0" compatLnSpc="1"/>
          <a:lstStyle>
            <a:lvl1pPr algn="r" eaLnBrk="1" hangingPunct="1">
              <a:buFont typeface="Arial" panose="020B0604020202020204" pitchFamily="34" charset="0"/>
              <a:buNone/>
              <a:defRPr sz="1400">
                <a:latin typeface="Arial" panose="020B0604020202020204" pitchFamily="34" charset="0"/>
                <a:ea typeface="宋体" panose="02010600030101010101" pitchFamily="2" charset="-122"/>
              </a:defRPr>
            </a:lvl1pPr>
          </a:lstStyle>
          <a:p>
            <a:pPr>
              <a:defRPr/>
            </a:pPr>
            <a:fld id="{C1610570-E21C-4C13-9CCA-2D561AAFD0C7}" type="slidenum">
              <a:rPr lang="zh-CN" altLang="en-US"/>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981" y="0"/>
            <a:ext cx="11015663" cy="1600200"/>
          </a:xfrm>
          <a:prstGeom prst="rect">
            <a:avLst/>
          </a:prstGeom>
        </p:spPr>
        <p:txBody>
          <a:bodyPr vert="horz" lIns="91440" tIns="45720" rIns="91440" bIns="45720" rtlCol="0" anchor="b">
            <a:no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11981" y="1600201"/>
            <a:ext cx="11015663"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2"/>
          </p:nvPr>
        </p:nvSpPr>
        <p:spPr>
          <a:xfrm>
            <a:off x="8517606" y="6356351"/>
            <a:ext cx="2792164"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zh-CN" altLang="en-US"/>
          </a:p>
        </p:txBody>
      </p:sp>
      <p:sp>
        <p:nvSpPr>
          <p:cNvPr id="5" name="Footer Placeholder 4"/>
          <p:cNvSpPr>
            <a:spLocks noGrp="1"/>
          </p:cNvSpPr>
          <p:nvPr>
            <p:ph type="ftr" sz="quarter" idx="3"/>
          </p:nvPr>
        </p:nvSpPr>
        <p:spPr>
          <a:xfrm>
            <a:off x="882321" y="6356351"/>
            <a:ext cx="3812133"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en-US" altLang="zh-CN" dirty="0"/>
          </a:p>
        </p:txBody>
      </p:sp>
      <p:sp>
        <p:nvSpPr>
          <p:cNvPr id="6" name="Slide Number Placeholder 5"/>
          <p:cNvSpPr>
            <a:spLocks noGrp="1"/>
          </p:cNvSpPr>
          <p:nvPr>
            <p:ph type="sldNum" sz="quarter" idx="4"/>
          </p:nvPr>
        </p:nvSpPr>
        <p:spPr>
          <a:xfrm>
            <a:off x="11435534" y="6356351"/>
            <a:ext cx="752227"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C1610570-E21C-4C13-9CCA-2D561AAFD0C7}" type="slidenum">
              <a:rPr lang="zh-CN" altLang="en-US" smtClean="0"/>
              <a:t>‹#›</a:t>
            </a:fld>
            <a:endParaRPr lang="en-US" altLang="zh-CN" dirty="0"/>
          </a:p>
        </p:txBody>
      </p:sp>
      <p:sp>
        <p:nvSpPr>
          <p:cNvPr id="7" name="Oval 6"/>
          <p:cNvSpPr/>
          <p:nvPr/>
        </p:nvSpPr>
        <p:spPr>
          <a:xfrm>
            <a:off x="11321064" y="6499384"/>
            <a:ext cx="113471"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61789" y="6499384"/>
            <a:ext cx="113471"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72" r:id="rId12"/>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image" Target="../media/image5.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image" Target="../media/image4.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slideLayout" Target="../slideLayouts/slideLayout13.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s>
</file>

<file path=ppt/slides/_rels/slide21.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image" Target="../media/image4.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slideLayout" Target="../slideLayouts/slideLayout13.xml"/><Relationship Id="rId2" Type="http://schemas.openxmlformats.org/officeDocument/2006/relationships/tags" Target="../tags/tag34.xml"/><Relationship Id="rId16" Type="http://schemas.openxmlformats.org/officeDocument/2006/relationships/tags" Target="../tags/tag48.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tags" Target="../tags/tag47.xml"/><Relationship Id="rId10" Type="http://schemas.openxmlformats.org/officeDocument/2006/relationships/tags" Target="../tags/tag42.xml"/><Relationship Id="rId19" Type="http://schemas.openxmlformats.org/officeDocument/2006/relationships/image" Target="../media/image5.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1.xml"/><Relationship Id="rId7" Type="http://schemas.openxmlformats.org/officeDocument/2006/relationships/image" Target="../media/image35.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13.xml"/><Relationship Id="rId11" Type="http://schemas.openxmlformats.org/officeDocument/2006/relationships/image" Target="../media/image5.png"/><Relationship Id="rId5" Type="http://schemas.openxmlformats.org/officeDocument/2006/relationships/tags" Target="../tags/tag53.xml"/><Relationship Id="rId10" Type="http://schemas.openxmlformats.org/officeDocument/2006/relationships/image" Target="../media/image4.png"/><Relationship Id="rId4" Type="http://schemas.openxmlformats.org/officeDocument/2006/relationships/tags" Target="../tags/tag52.xm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image" Target="../media/image5.png"/><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image" Target="../media/image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slideLayout" Target="../slideLayouts/slideLayout13.xml"/><Relationship Id="rId5" Type="http://schemas.openxmlformats.org/officeDocument/2006/relationships/tags" Target="../tags/tag58.xml"/><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6.png"/><Relationship Id="rId4" Type="http://schemas.openxmlformats.org/officeDocument/2006/relationships/image" Target="../media/image5.png"/><Relationship Id="rId9" Type="http://schemas.microsoft.com/office/2007/relationships/diagramDrawing" Target="../diagrams/drawing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70.png"/><Relationship Id="rId3" Type="http://schemas.openxmlformats.org/officeDocument/2006/relationships/slideLayout" Target="../slideLayouts/slideLayout13.xml"/><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png"/><Relationship Id="rId2" Type="http://schemas.openxmlformats.org/officeDocument/2006/relationships/tags" Target="../tags/tag65.xml"/><Relationship Id="rId16" Type="http://schemas.openxmlformats.org/officeDocument/2006/relationships/image" Target="../media/image68.png"/><Relationship Id="rId20" Type="http://schemas.openxmlformats.org/officeDocument/2006/relationships/image" Target="../media/image72.jpeg"/><Relationship Id="rId1" Type="http://schemas.openxmlformats.org/officeDocument/2006/relationships/tags" Target="../tags/tag64.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png"/><Relationship Id="rId15" Type="http://schemas.openxmlformats.org/officeDocument/2006/relationships/image" Target="../media/image67.jpeg"/><Relationship Id="rId10" Type="http://schemas.openxmlformats.org/officeDocument/2006/relationships/image" Target="../media/image62.jpeg"/><Relationship Id="rId19"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61.png"/><Relationship Id="rId1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pn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5.png"/><Relationship Id="rId9"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image" Target="../media/image98.jpeg"/><Relationship Id="rId1" Type="http://schemas.openxmlformats.org/officeDocument/2006/relationships/slideLayout" Target="../slideLayouts/slideLayout13.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5.png"/><Relationship Id="rId10" Type="http://schemas.openxmlformats.org/officeDocument/2006/relationships/image" Target="../media/image104.png"/><Relationship Id="rId4" Type="http://schemas.openxmlformats.org/officeDocument/2006/relationships/image" Target="../media/image4.png"/><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5.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09.jpeg"/><Relationship Id="rId4" Type="http://schemas.openxmlformats.org/officeDocument/2006/relationships/image" Target="../media/image108.jpeg"/></Relationships>
</file>

<file path=ppt/slides/_rels/slide4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5.png"/><Relationship Id="rId7" Type="http://schemas.openxmlformats.org/officeDocument/2006/relationships/image" Target="../media/image114.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png"/><Relationship Id="rId9"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0.png"/><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p:cNvSpPr>
            <a:spLocks noChangeArrowheads="1"/>
          </p:cNvSpPr>
          <p:nvPr/>
        </p:nvSpPr>
        <p:spPr bwMode="auto">
          <a:xfrm>
            <a:off x="0" y="1254125"/>
            <a:ext cx="12239625" cy="4105275"/>
          </a:xfrm>
          <a:prstGeom prst="rect">
            <a:avLst/>
          </a:prstGeom>
          <a:solidFill>
            <a:srgbClr val="92D050"/>
          </a:solidFill>
          <a:ln w="9525">
            <a:noFill/>
            <a:miter lim="800000"/>
          </a:ln>
        </p:spPr>
        <p:txBody>
          <a:bodyPr anchor="ctr"/>
          <a:lstStyle/>
          <a:p>
            <a:pPr algn="ctr">
              <a:buFont typeface="Arial" panose="020B0604020202020204" pitchFamily="34" charset="0"/>
              <a:buNone/>
            </a:pPr>
            <a:endParaRPr lang="zh-CN" altLang="zh-CN">
              <a:solidFill>
                <a:srgbClr val="FFFFFF"/>
              </a:solidFill>
              <a:latin typeface="Calibri" panose="020F0502020204030204" pitchFamily="34" charset="0"/>
              <a:sym typeface="Calibri" panose="020F0502020204030204" pitchFamily="34" charset="0"/>
            </a:endParaRPr>
          </a:p>
        </p:txBody>
      </p:sp>
      <p:sp>
        <p:nvSpPr>
          <p:cNvPr id="27650" name="Rectangle 6"/>
          <p:cNvSpPr>
            <a:spLocks noChangeArrowheads="1"/>
          </p:cNvSpPr>
          <p:nvPr/>
        </p:nvSpPr>
        <p:spPr bwMode="auto">
          <a:xfrm>
            <a:off x="0" y="1508125"/>
            <a:ext cx="12239625" cy="3595688"/>
          </a:xfrm>
          <a:prstGeom prst="rect">
            <a:avLst/>
          </a:prstGeom>
          <a:solidFill>
            <a:srgbClr val="0070C0"/>
          </a:solidFill>
          <a:ln w="9525">
            <a:noFill/>
            <a:miter lim="800000"/>
          </a:ln>
        </p:spPr>
        <p:txBody>
          <a:bodyPr anchor="ctr"/>
          <a:lstStyle/>
          <a:p>
            <a:pPr algn="ctr" eaLnBrk="0" hangingPunct="0"/>
            <a:endParaRPr lang="zh-CN" altLang="zh-CN" dirty="0">
              <a:solidFill>
                <a:srgbClr val="FFFFFF"/>
              </a:solidFill>
              <a:latin typeface="Calibri" panose="020F0502020204030204" pitchFamily="34" charset="0"/>
              <a:sym typeface="Calibri" panose="020F0502020204030204" pitchFamily="34" charset="0"/>
            </a:endParaRPr>
          </a:p>
        </p:txBody>
      </p:sp>
      <p:pic>
        <p:nvPicPr>
          <p:cNvPr id="27653" name="Picture 7" descr="英德生物LOGO"/>
          <p:cNvPicPr>
            <a:picLocks noChangeAspect="1"/>
          </p:cNvPicPr>
          <p:nvPr/>
        </p:nvPicPr>
        <p:blipFill>
          <a:blip r:embed="rId3"/>
          <a:srcRect/>
          <a:stretch>
            <a:fillRect/>
          </a:stretch>
        </p:blipFill>
        <p:spPr bwMode="auto">
          <a:xfrm>
            <a:off x="806450" y="403225"/>
            <a:ext cx="3001963" cy="668338"/>
          </a:xfrm>
          <a:prstGeom prst="rect">
            <a:avLst/>
          </a:prstGeom>
          <a:noFill/>
          <a:ln w="9525">
            <a:noFill/>
            <a:miter lim="800000"/>
            <a:headEnd/>
            <a:tailEnd/>
          </a:ln>
        </p:spPr>
      </p:pic>
      <p:pic>
        <p:nvPicPr>
          <p:cNvPr id="27654" name="Picture 8" descr="新华医疗集团"/>
          <p:cNvPicPr>
            <a:picLocks noChangeAspect="1"/>
          </p:cNvPicPr>
          <p:nvPr/>
        </p:nvPicPr>
        <p:blipFill>
          <a:blip r:embed="rId4"/>
          <a:srcRect/>
          <a:stretch>
            <a:fillRect/>
          </a:stretch>
        </p:blipFill>
        <p:spPr bwMode="auto">
          <a:xfrm>
            <a:off x="8853488" y="412750"/>
            <a:ext cx="2617787" cy="588963"/>
          </a:xfrm>
          <a:prstGeom prst="rect">
            <a:avLst/>
          </a:prstGeom>
          <a:noFill/>
          <a:ln w="9525">
            <a:noFill/>
            <a:miter lim="800000"/>
            <a:headEnd/>
            <a:tailEnd/>
          </a:ln>
        </p:spPr>
      </p:pic>
      <p:sp>
        <p:nvSpPr>
          <p:cNvPr id="9" name="矩形 1"/>
          <p:cNvSpPr>
            <a:spLocks noChangeArrowheads="1"/>
          </p:cNvSpPr>
          <p:nvPr/>
        </p:nvSpPr>
        <p:spPr bwMode="auto">
          <a:xfrm>
            <a:off x="1151572" y="2362211"/>
            <a:ext cx="993648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口蹄疫疫苗生产工艺及制造设备发展</a:t>
            </a:r>
          </a:p>
        </p:txBody>
      </p:sp>
      <p:sp>
        <p:nvSpPr>
          <p:cNvPr id="27652" name="TextBox 6"/>
          <p:cNvSpPr>
            <a:spLocks noChangeArrowheads="1"/>
          </p:cNvSpPr>
          <p:nvPr/>
        </p:nvSpPr>
        <p:spPr bwMode="auto">
          <a:xfrm>
            <a:off x="8431213" y="4578350"/>
            <a:ext cx="3686175" cy="525657"/>
          </a:xfrm>
          <a:prstGeom prst="rect">
            <a:avLst/>
          </a:prstGeom>
          <a:noFill/>
          <a:ln w="9525">
            <a:noFill/>
            <a:miter lim="800000"/>
          </a:ln>
        </p:spPr>
        <p:txBody>
          <a:bodyPr>
            <a:spAutoFit/>
          </a:bodyPr>
          <a:lstStyle/>
          <a:p>
            <a:pPr algn="r">
              <a:lnSpc>
                <a:spcPct val="130000"/>
              </a:lnSpc>
              <a:buFont typeface="Arial" panose="020B0604020202020204" pitchFamily="34" charset="0"/>
              <a:buNone/>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2019-03</a:t>
            </a:r>
            <a:endParaRPr lang="en-US"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文本框 1"/>
          <p:cNvSpPr txBox="1">
            <a:spLocks noChangeArrowheads="1"/>
          </p:cNvSpPr>
          <p:nvPr/>
        </p:nvSpPr>
        <p:spPr bwMode="auto">
          <a:xfrm>
            <a:off x="2372745" y="4578350"/>
            <a:ext cx="5143500" cy="460375"/>
          </a:xfrm>
          <a:prstGeom prst="rect">
            <a:avLst/>
          </a:prstGeom>
          <a:noFill/>
          <a:ln w="9525">
            <a:noFill/>
            <a:miter lim="800000"/>
          </a:ln>
        </p:spPr>
        <p:txBody>
          <a:bodyPr wrap="square">
            <a:spAutoFit/>
          </a:bodyPr>
          <a:lstStyle/>
          <a:p>
            <a:pPr eaLnBrk="0" hangingPunct="0"/>
            <a:r>
              <a:rPr lang="zh-CN" altLang="en-US" sz="2400" b="1" dirty="0" smtClean="0">
                <a:solidFill>
                  <a:schemeClr val="bg1"/>
                </a:solidFill>
              </a:rPr>
              <a:t>成都英德生物医药设备有限公司</a:t>
            </a:r>
          </a:p>
        </p:txBody>
      </p:sp>
      <p:sp>
        <p:nvSpPr>
          <p:cNvPr id="11" name="文本框 1"/>
          <p:cNvSpPr txBox="1">
            <a:spLocks noChangeArrowheads="1"/>
          </p:cNvSpPr>
          <p:nvPr/>
        </p:nvSpPr>
        <p:spPr bwMode="auto">
          <a:xfrm>
            <a:off x="6470961" y="5346956"/>
            <a:ext cx="5143500" cy="1200329"/>
          </a:xfrm>
          <a:prstGeom prst="rect">
            <a:avLst/>
          </a:prstGeom>
          <a:noFill/>
          <a:ln w="9525">
            <a:noFill/>
            <a:miter lim="800000"/>
          </a:ln>
        </p:spPr>
        <p:txBody>
          <a:bodyPr wrap="square">
            <a:spAutoFit/>
          </a:bodyPr>
          <a:lstStyle/>
          <a:p>
            <a:pPr eaLnBrk="0" hangingPunct="0"/>
            <a:r>
              <a:rPr lang="zh-CN" altLang="en-US" sz="2400" b="1" dirty="0" smtClean="0">
                <a:solidFill>
                  <a:srgbClr val="0070C0"/>
                </a:solidFill>
                <a:latin typeface="仿宋" pitchFamily="49" charset="-122"/>
                <a:ea typeface="仿宋" pitchFamily="49" charset="-122"/>
              </a:rPr>
              <a:t>姓名：叶发才</a:t>
            </a:r>
            <a:endParaRPr lang="en-US" altLang="zh-CN" sz="2400" b="1" dirty="0" smtClean="0">
              <a:solidFill>
                <a:srgbClr val="0070C0"/>
              </a:solidFill>
              <a:latin typeface="仿宋" pitchFamily="49" charset="-122"/>
              <a:ea typeface="仿宋" pitchFamily="49" charset="-122"/>
            </a:endParaRPr>
          </a:p>
          <a:p>
            <a:pPr eaLnBrk="0" hangingPunct="0"/>
            <a:r>
              <a:rPr lang="zh-CN" altLang="en-US" sz="2400" b="1" dirty="0" smtClean="0">
                <a:solidFill>
                  <a:srgbClr val="0070C0"/>
                </a:solidFill>
                <a:latin typeface="仿宋" pitchFamily="49" charset="-122"/>
                <a:ea typeface="仿宋" pitchFamily="49" charset="-122"/>
              </a:rPr>
              <a:t>电话：</a:t>
            </a:r>
            <a:r>
              <a:rPr lang="en-US" altLang="zh-CN" sz="2400" b="1" dirty="0" smtClean="0">
                <a:solidFill>
                  <a:srgbClr val="0070C0"/>
                </a:solidFill>
                <a:latin typeface="仿宋" pitchFamily="49" charset="-122"/>
                <a:ea typeface="仿宋" pitchFamily="49" charset="-122"/>
              </a:rPr>
              <a:t>18583278081</a:t>
            </a:r>
          </a:p>
          <a:p>
            <a:pPr eaLnBrk="0" hangingPunct="0"/>
            <a:r>
              <a:rPr lang="zh-CN" altLang="en-US" sz="2400" b="1" dirty="0" smtClean="0">
                <a:solidFill>
                  <a:srgbClr val="0070C0"/>
                </a:solidFill>
                <a:latin typeface="仿宋" pitchFamily="49" charset="-122"/>
                <a:ea typeface="仿宋" pitchFamily="49" charset="-122"/>
              </a:rPr>
              <a:t>邮箱：</a:t>
            </a:r>
            <a:r>
              <a:rPr lang="en-US" altLang="zh-CN" sz="2400" b="1" dirty="0" smtClean="0">
                <a:solidFill>
                  <a:srgbClr val="0070C0"/>
                </a:solidFill>
                <a:latin typeface="仿宋" pitchFamily="49" charset="-122"/>
                <a:ea typeface="仿宋" pitchFamily="49" charset="-122"/>
              </a:rPr>
              <a:t>yefacai@bioyd.com</a:t>
            </a:r>
            <a:endParaRPr lang="zh-CN" altLang="en-US" sz="2400" b="1" dirty="0" smtClean="0">
              <a:solidFill>
                <a:srgbClr val="0070C0"/>
              </a:solidFill>
              <a:latin typeface="仿宋" pitchFamily="49" charset="-122"/>
              <a:ea typeface="仿宋" pitchFamily="49" charset="-122"/>
            </a:endParaRPr>
          </a:p>
        </p:txBody>
      </p:sp>
    </p:spTree>
    <p:custDataLst>
      <p:tags r:id="rId1"/>
    </p:custDataLst>
  </p:cSld>
  <p:clrMapOvr>
    <a:masterClrMapping/>
  </p:clrMapOvr>
  <p:transition spd="slow">
    <p:cover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3" name="图片 2"/>
          <p:cNvPicPr>
            <a:picLocks noChangeAspect="1"/>
          </p:cNvPicPr>
          <p:nvPr/>
        </p:nvPicPr>
        <p:blipFill>
          <a:blip r:embed="rId2"/>
          <a:stretch>
            <a:fillRect/>
          </a:stretch>
        </p:blipFill>
        <p:spPr>
          <a:xfrm>
            <a:off x="431800" y="921385"/>
            <a:ext cx="4427220" cy="2780030"/>
          </a:xfrm>
          <a:prstGeom prst="rect">
            <a:avLst/>
          </a:prstGeom>
        </p:spPr>
      </p:pic>
      <p:pic>
        <p:nvPicPr>
          <p:cNvPr id="4" name="图片 3"/>
          <p:cNvPicPr>
            <a:picLocks noChangeAspect="1"/>
          </p:cNvPicPr>
          <p:nvPr/>
        </p:nvPicPr>
        <p:blipFill>
          <a:blip r:embed="rId3"/>
          <a:stretch>
            <a:fillRect/>
          </a:stretch>
        </p:blipFill>
        <p:spPr>
          <a:xfrm>
            <a:off x="5919470" y="885190"/>
            <a:ext cx="4410710" cy="2853055"/>
          </a:xfrm>
          <a:prstGeom prst="rect">
            <a:avLst/>
          </a:prstGeom>
        </p:spPr>
      </p:pic>
      <p:pic>
        <p:nvPicPr>
          <p:cNvPr id="5" name="图片 4"/>
          <p:cNvPicPr>
            <a:picLocks noChangeAspect="1"/>
          </p:cNvPicPr>
          <p:nvPr/>
        </p:nvPicPr>
        <p:blipFill>
          <a:blip r:embed="rId4"/>
          <a:stretch>
            <a:fillRect/>
          </a:stretch>
        </p:blipFill>
        <p:spPr>
          <a:xfrm>
            <a:off x="431800" y="3917315"/>
            <a:ext cx="4253230" cy="2927985"/>
          </a:xfrm>
          <a:prstGeom prst="rect">
            <a:avLst/>
          </a:prstGeom>
        </p:spPr>
      </p:pic>
      <p:sp>
        <p:nvSpPr>
          <p:cNvPr id="6" name="文本框 5"/>
          <p:cNvSpPr txBox="1"/>
          <p:nvPr/>
        </p:nvSpPr>
        <p:spPr>
          <a:xfrm>
            <a:off x="5919470" y="4060825"/>
            <a:ext cx="4916805" cy="1751965"/>
          </a:xfrm>
          <a:prstGeom prst="rect">
            <a:avLst/>
          </a:prstGeom>
          <a:noFill/>
        </p:spPr>
        <p:txBody>
          <a:bodyPr wrap="square" rtlCol="0" anchor="t">
            <a:spAutoFit/>
          </a:bodyPr>
          <a:lstStyle/>
          <a:p>
            <a:pPr marL="285750" indent="-285750">
              <a:lnSpc>
                <a:spcPct val="120000"/>
              </a:lnSpc>
              <a:buFont typeface="Wingdings" panose="05000000000000000000" charset="0"/>
              <a:buChar char="p"/>
            </a:pPr>
            <a:r>
              <a:rPr lang="zh-CN" altLang="en-US" sz="1800">
                <a:latin typeface="+mn-ea"/>
                <a:ea typeface="+mn-ea"/>
                <a:cs typeface="+mn-ea"/>
              </a:rPr>
              <a:t>口蹄疫市场苗毛利率可达到</a:t>
            </a:r>
            <a:r>
              <a:rPr lang="zh-CN" altLang="en-US" sz="1800" b="1">
                <a:latin typeface="+mn-ea"/>
                <a:ea typeface="+mn-ea"/>
                <a:cs typeface="+mn-ea"/>
              </a:rPr>
              <a:t>80%</a:t>
            </a:r>
            <a:r>
              <a:rPr lang="zh-CN" altLang="en-US" sz="1800">
                <a:latin typeface="+mn-ea"/>
                <a:ea typeface="+mn-ea"/>
                <a:cs typeface="+mn-ea"/>
              </a:rPr>
              <a:t>以上；</a:t>
            </a:r>
          </a:p>
          <a:p>
            <a:pPr marL="285750" indent="-285750">
              <a:lnSpc>
                <a:spcPct val="120000"/>
              </a:lnSpc>
              <a:buFont typeface="Wingdings" panose="05000000000000000000" charset="0"/>
              <a:buChar char="p"/>
            </a:pPr>
            <a:r>
              <a:rPr lang="zh-CN" altLang="en-US" sz="1800">
                <a:latin typeface="+mn-ea"/>
                <a:ea typeface="+mn-ea"/>
                <a:cs typeface="+mn-ea"/>
              </a:rPr>
              <a:t>2012-2017年复合增长率达到</a:t>
            </a:r>
            <a:r>
              <a:rPr lang="zh-CN" altLang="en-US" sz="1800" b="1">
                <a:latin typeface="+mn-ea"/>
                <a:ea typeface="+mn-ea"/>
                <a:cs typeface="+mn-ea"/>
              </a:rPr>
              <a:t>77%</a:t>
            </a:r>
            <a:r>
              <a:rPr lang="zh-CN" altLang="en-US" sz="1800">
                <a:latin typeface="+mn-ea"/>
                <a:ea typeface="+mn-ea"/>
                <a:cs typeface="+mn-ea"/>
              </a:rPr>
              <a:t>；</a:t>
            </a:r>
          </a:p>
          <a:p>
            <a:pPr marL="285750" indent="-285750">
              <a:lnSpc>
                <a:spcPct val="120000"/>
              </a:lnSpc>
              <a:buFont typeface="Wingdings" panose="05000000000000000000" charset="0"/>
              <a:buChar char="p"/>
            </a:pPr>
            <a:r>
              <a:rPr lang="zh-CN" altLang="en-US" sz="1800">
                <a:latin typeface="+mn-ea"/>
                <a:ea typeface="+mn-ea"/>
                <a:cs typeface="+mn-ea"/>
              </a:rPr>
              <a:t>2017年市场苗总规模达</a:t>
            </a:r>
            <a:r>
              <a:rPr lang="zh-CN" altLang="en-US" sz="1800" b="1">
                <a:latin typeface="+mn-ea"/>
                <a:ea typeface="+mn-ea"/>
                <a:cs typeface="+mn-ea"/>
              </a:rPr>
              <a:t>21.1</a:t>
            </a:r>
            <a:r>
              <a:rPr lang="zh-CN" altLang="en-US" sz="1800">
                <a:latin typeface="+mn-ea"/>
                <a:ea typeface="+mn-ea"/>
                <a:cs typeface="+mn-ea"/>
              </a:rPr>
              <a:t>亿元；</a:t>
            </a:r>
          </a:p>
          <a:p>
            <a:pPr marL="285750" indent="-285750">
              <a:lnSpc>
                <a:spcPct val="120000"/>
              </a:lnSpc>
              <a:buFont typeface="Wingdings" panose="05000000000000000000" charset="0"/>
              <a:buChar char="p"/>
            </a:pPr>
            <a:r>
              <a:rPr lang="zh-CN" altLang="en-US" sz="1800">
                <a:latin typeface="+mn-ea"/>
                <a:ea typeface="+mn-ea"/>
                <a:cs typeface="+mn-ea"/>
              </a:rPr>
              <a:t>主要生产厂家生物股份、中农威特、中牧股份、天康生物；</a:t>
            </a:r>
          </a:p>
        </p:txBody>
      </p:sp>
      <p:pic>
        <p:nvPicPr>
          <p:cNvPr id="15" name="Picture 7" descr="英德生物LOGO"/>
          <p:cNvPicPr>
            <a:picLocks noChangeAspect="1"/>
          </p:cNvPicPr>
          <p:nvPr/>
        </p:nvPicPr>
        <p:blipFill>
          <a:blip r:embed="rId5"/>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6"/>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7" name="图片 6"/>
          <p:cNvPicPr>
            <a:picLocks noChangeAspect="1"/>
          </p:cNvPicPr>
          <p:nvPr/>
        </p:nvPicPr>
        <p:blipFill>
          <a:blip r:embed="rId2"/>
          <a:stretch>
            <a:fillRect/>
          </a:stretch>
        </p:blipFill>
        <p:spPr>
          <a:xfrm>
            <a:off x="6337300" y="991235"/>
            <a:ext cx="5886450" cy="5172075"/>
          </a:xfrm>
          <a:prstGeom prst="rect">
            <a:avLst/>
          </a:prstGeom>
        </p:spPr>
      </p:pic>
      <p:sp>
        <p:nvSpPr>
          <p:cNvPr id="8" name="文本框 7"/>
          <p:cNvSpPr txBox="1"/>
          <p:nvPr/>
        </p:nvSpPr>
        <p:spPr>
          <a:xfrm>
            <a:off x="9625965" y="6163310"/>
            <a:ext cx="2540000" cy="337185"/>
          </a:xfrm>
          <a:prstGeom prst="rect">
            <a:avLst/>
          </a:prstGeom>
          <a:noFill/>
        </p:spPr>
        <p:txBody>
          <a:bodyPr wrap="square" rtlCol="0" anchor="t">
            <a:spAutoFit/>
          </a:bodyPr>
          <a:lstStyle/>
          <a:p>
            <a:r>
              <a:rPr lang="zh-CN" altLang="en-US" sz="800">
                <a:latin typeface="微软雅黑" panose="020B0503020204020204" pitchFamily="34" charset="-122"/>
                <a:ea typeface="微软雅黑" panose="020B0503020204020204" pitchFamily="34" charset="-122"/>
                <a:cs typeface="微软雅黑" panose="020B0503020204020204" pitchFamily="34" charset="-122"/>
              </a:rPr>
              <a:t>资料来源：《悬浮培养工艺与转瓶培养工艺的比较分析》（陈文庆等）, 长江证券研究所</a:t>
            </a:r>
          </a:p>
        </p:txBody>
      </p:sp>
      <p:sp>
        <p:nvSpPr>
          <p:cNvPr id="9" name="文本框 8"/>
          <p:cNvSpPr txBox="1"/>
          <p:nvPr/>
        </p:nvSpPr>
        <p:spPr>
          <a:xfrm>
            <a:off x="490220" y="1511300"/>
            <a:ext cx="5546725" cy="4799965"/>
          </a:xfrm>
          <a:prstGeom prst="rect">
            <a:avLst/>
          </a:prstGeom>
          <a:noFill/>
        </p:spPr>
        <p:txBody>
          <a:bodyPr wrap="square" rtlCol="0" anchor="t">
            <a:spAutoFit/>
          </a:bodyPr>
          <a:lstStyle/>
          <a:p>
            <a:pPr marL="285750" indent="-285750">
              <a:buFont typeface="Wingdings" panose="05000000000000000000" charset="0"/>
              <a:buChar char="p"/>
            </a:pPr>
            <a:r>
              <a:rPr lang="zh-CN" altLang="en-US"/>
              <a:t>口蹄疫灭活疫苗的主要生产工序为培养细胞、细胞生产病毒、抗原灭活、抗原浓缩与纯化和乳化过程。</a:t>
            </a:r>
          </a:p>
          <a:p>
            <a:pPr marL="285750" indent="-285750">
              <a:buFont typeface="Wingdings" panose="05000000000000000000" charset="0"/>
              <a:buChar char="p"/>
            </a:pPr>
            <a:r>
              <a:rPr lang="zh-CN" altLang="en-US">
                <a:sym typeface="+mn-ea"/>
              </a:rPr>
              <a:t>细胞培养有</a:t>
            </a:r>
            <a:r>
              <a:rPr lang="zh-CN" altLang="en-US" b="1">
                <a:sym typeface="+mn-ea"/>
              </a:rPr>
              <a:t>转瓶培养</a:t>
            </a:r>
            <a:r>
              <a:rPr lang="zh-CN" altLang="en-US">
                <a:sym typeface="+mn-ea"/>
              </a:rPr>
              <a:t>和</a:t>
            </a:r>
            <a:r>
              <a:rPr lang="zh-CN" altLang="en-US" b="1">
                <a:sym typeface="+mn-ea"/>
              </a:rPr>
              <a:t>悬浮培养</a:t>
            </a:r>
            <a:r>
              <a:rPr lang="zh-CN" altLang="en-US">
                <a:sym typeface="+mn-ea"/>
              </a:rPr>
              <a:t>两种方式。</a:t>
            </a:r>
          </a:p>
          <a:p>
            <a:pPr marL="285750" indent="-285750">
              <a:buFont typeface="Wingdings" panose="05000000000000000000" charset="0"/>
              <a:buChar char="p"/>
            </a:pPr>
            <a:endParaRPr lang="zh-CN" altLang="en-US">
              <a:sym typeface="+mn-ea"/>
            </a:endParaRPr>
          </a:p>
          <a:p>
            <a:pPr marL="285750" indent="-285750">
              <a:buFont typeface="Wingdings" panose="05000000000000000000" charset="0"/>
              <a:buChar char="p"/>
            </a:pPr>
            <a:r>
              <a:rPr lang="zh-CN" altLang="en-US">
                <a:sym typeface="+mn-ea"/>
              </a:rPr>
              <a:t>2009 年以前，国内口蹄疫灭活疫苗生产企业均采用细胞转瓶贴壁培养的方式。</a:t>
            </a:r>
          </a:p>
          <a:p>
            <a:pPr marL="285750" indent="-285750">
              <a:buFont typeface="Wingdings" panose="05000000000000000000" charset="0"/>
              <a:buChar char="p"/>
            </a:pPr>
            <a:endParaRPr lang="zh-CN" altLang="en-US">
              <a:sym typeface="+mn-ea"/>
            </a:endParaRPr>
          </a:p>
          <a:p>
            <a:pPr marL="285750" indent="-285750">
              <a:buFont typeface="Wingdings" panose="05000000000000000000" charset="0"/>
              <a:buChar char="p"/>
            </a:pPr>
            <a:r>
              <a:rPr lang="zh-CN" altLang="en-US">
                <a:sym typeface="+mn-ea"/>
              </a:rPr>
              <a:t>劳动密集型，生物安全风险高，容易散毒且生产的疫苗副反应较大；</a:t>
            </a:r>
          </a:p>
          <a:p>
            <a:pPr marL="285750" indent="-285750">
              <a:buFont typeface="Wingdings" panose="05000000000000000000" charset="0"/>
              <a:buChar char="p"/>
            </a:pPr>
            <a:endParaRPr lang="zh-CN" altLang="en-US">
              <a:sym typeface="+mn-ea"/>
            </a:endParaRPr>
          </a:p>
          <a:p>
            <a:pPr marL="285750" indent="-285750">
              <a:buFont typeface="Wingdings" panose="05000000000000000000" charset="0"/>
              <a:buChar char="p"/>
            </a:pPr>
            <a:r>
              <a:rPr lang="zh-CN" altLang="en-US">
                <a:sym typeface="+mn-ea"/>
              </a:rPr>
              <a:t>而悬浮培养悬浮培养属技术密集型生产方式，制备病毒方便快捷，规模可从数升逐级放大到数吨。</a:t>
            </a:r>
          </a:p>
          <a:p>
            <a:pPr marL="285750" indent="-285750">
              <a:buFont typeface="Wingdings" panose="05000000000000000000" charset="0"/>
              <a:buChar char="p"/>
            </a:pPr>
            <a:endParaRPr lang="zh-CN" altLang="en-US">
              <a:sym typeface="+mn-ea"/>
            </a:endParaRPr>
          </a:p>
          <a:p>
            <a:pPr marL="285750" indent="-285750">
              <a:buFont typeface="Wingdings" panose="05000000000000000000" charset="0"/>
              <a:buChar char="p"/>
            </a:pPr>
            <a:r>
              <a:rPr lang="zh-CN" altLang="en-US"/>
              <a:t>农业部1708 号公告规定自2012 年2 月1 日起停止转瓶培养生产方式的兽用细胞苗生产线项目兽药GMP 验收申请。</a:t>
            </a:r>
          </a:p>
          <a:p>
            <a:pPr marL="285750" indent="-285750">
              <a:buFont typeface="Wingdings" panose="05000000000000000000" charset="0"/>
              <a:buChar char="p"/>
            </a:pPr>
            <a:endParaRPr lang="zh-CN" altLang="en-US"/>
          </a:p>
        </p:txBody>
      </p:sp>
      <p:sp>
        <p:nvSpPr>
          <p:cNvPr id="17" name="文本框 16"/>
          <p:cNvSpPr txBox="1"/>
          <p:nvPr/>
        </p:nvSpPr>
        <p:spPr>
          <a:xfrm>
            <a:off x="568325" y="991235"/>
            <a:ext cx="3240405" cy="368300"/>
          </a:xfrm>
          <a:prstGeom prst="rect">
            <a:avLst/>
          </a:prstGeom>
          <a:noFill/>
        </p:spPr>
        <p:txBody>
          <a:bodyPr wrap="square" rtlCol="0">
            <a:spAutoFit/>
          </a:bodyPr>
          <a:lstStyle/>
          <a:p>
            <a:r>
              <a:rPr lang="zh-CN" altLang="en-US" b="1"/>
              <a:t>灭活疫苗的生产方式</a:t>
            </a:r>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1537970" y="1438910"/>
            <a:ext cx="9029700" cy="5238750"/>
          </a:xfrm>
          <a:prstGeom prst="rect">
            <a:avLst/>
          </a:prstGeom>
        </p:spPr>
      </p:pic>
      <p:sp>
        <p:nvSpPr>
          <p:cNvPr id="17" name="文本框 16"/>
          <p:cNvSpPr txBox="1"/>
          <p:nvPr/>
        </p:nvSpPr>
        <p:spPr>
          <a:xfrm>
            <a:off x="550545" y="863600"/>
            <a:ext cx="10385425" cy="368300"/>
          </a:xfrm>
          <a:prstGeom prst="rect">
            <a:avLst/>
          </a:prstGeom>
          <a:noFill/>
        </p:spPr>
        <p:txBody>
          <a:bodyPr wrap="square" rtlCol="0">
            <a:spAutoFit/>
          </a:bodyPr>
          <a:lstStyle/>
          <a:p>
            <a:r>
              <a:rPr lang="zh-CN" altLang="en-US" b="1">
                <a:sym typeface="+mn-ea"/>
              </a:rPr>
              <a:t>口蹄疫灭活疫苗转瓶培养方式：</a:t>
            </a:r>
            <a:r>
              <a:rPr lang="zh-CN" altLang="en-US">
                <a:sym typeface="+mn-ea"/>
              </a:rPr>
              <a:t>劳动密集型，生物安全风险高，容易散毒且生产的疫苗副反应较大。</a:t>
            </a:r>
            <a:endParaRPr lang="zh-CN" altLang="en-US" b="1">
              <a:sym typeface="+mn-ea"/>
            </a:endParaRPr>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2167"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530" y="1567815"/>
            <a:ext cx="5212715" cy="389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860" y="1567815"/>
            <a:ext cx="552196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612775" y="861695"/>
            <a:ext cx="10968355" cy="645160"/>
          </a:xfrm>
          <a:prstGeom prst="rect">
            <a:avLst/>
          </a:prstGeom>
          <a:noFill/>
        </p:spPr>
        <p:txBody>
          <a:bodyPr wrap="square" rtlCol="0" anchor="t">
            <a:spAutoFit/>
          </a:bodyPr>
          <a:lstStyle/>
          <a:p>
            <a:r>
              <a:rPr lang="zh-CN" altLang="en-US" b="1"/>
              <a:t>动物细胞悬浮培养生产口蹄疫病毒疫苗</a:t>
            </a:r>
            <a:r>
              <a:rPr lang="zh-CN" altLang="en-US"/>
              <a:t>：</a:t>
            </a:r>
            <a:r>
              <a:rPr lang="zh-CN" altLang="en-US">
                <a:sym typeface="+mn-ea"/>
              </a:rPr>
              <a:t>技术密集型生产方式，制备病毒方便快捷，规模可从数升逐级放大到数吨。</a:t>
            </a:r>
            <a:endParaRPr lang="zh-CN" altLang="en-US"/>
          </a:p>
        </p:txBody>
      </p:sp>
      <p:sp>
        <p:nvSpPr>
          <p:cNvPr id="4" name="文本框 3"/>
          <p:cNvSpPr txBox="1"/>
          <p:nvPr/>
        </p:nvSpPr>
        <p:spPr>
          <a:xfrm>
            <a:off x="557530" y="5551805"/>
            <a:ext cx="5140960" cy="922020"/>
          </a:xfrm>
          <a:prstGeom prst="rect">
            <a:avLst/>
          </a:prstGeom>
          <a:noFill/>
        </p:spPr>
        <p:txBody>
          <a:bodyPr wrap="square" rtlCol="0" anchor="t">
            <a:spAutoFit/>
          </a:bodyPr>
          <a:lstStyle/>
          <a:p>
            <a:r>
              <a:rPr lang="zh-CN" altLang="en-US">
                <a:sym typeface="+mn-ea"/>
              </a:rPr>
              <a:t>GMP标准的动物细胞培养装置中试验证平台，研制50L、500L和3000L的动物细胞培养生物反应器装备及配套系统。</a:t>
            </a:r>
            <a:endParaRPr lang="zh-CN" altLang="en-US"/>
          </a:p>
        </p:txBody>
      </p:sp>
      <p:sp>
        <p:nvSpPr>
          <p:cNvPr id="5" name="文本框 4"/>
          <p:cNvSpPr txBox="1"/>
          <p:nvPr/>
        </p:nvSpPr>
        <p:spPr>
          <a:xfrm>
            <a:off x="6372860" y="5634355"/>
            <a:ext cx="5140960" cy="368300"/>
          </a:xfrm>
          <a:prstGeom prst="rect">
            <a:avLst/>
          </a:prstGeom>
          <a:noFill/>
        </p:spPr>
        <p:txBody>
          <a:bodyPr wrap="square" rtlCol="0" anchor="t">
            <a:spAutoFit/>
          </a:bodyPr>
          <a:lstStyle/>
          <a:p>
            <a:r>
              <a:rPr lang="zh-CN" altLang="en-US"/>
              <a:t>科技部专家对中农威特</a:t>
            </a:r>
            <a:r>
              <a:rPr lang="en-US" altLang="zh-CN"/>
              <a:t>863</a:t>
            </a:r>
            <a:r>
              <a:rPr lang="zh-CN" altLang="en-US"/>
              <a:t>项目验收。</a:t>
            </a:r>
            <a:endParaRPr lang="en-US" altLang="zh-CN"/>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4" name="图片 3"/>
          <p:cNvPicPr>
            <a:picLocks noChangeAspect="1"/>
          </p:cNvPicPr>
          <p:nvPr/>
        </p:nvPicPr>
        <p:blipFill>
          <a:blip r:embed="rId2"/>
          <a:stretch>
            <a:fillRect/>
          </a:stretch>
        </p:blipFill>
        <p:spPr>
          <a:xfrm>
            <a:off x="5869305" y="1692910"/>
            <a:ext cx="5532755" cy="2956560"/>
          </a:xfrm>
          <a:prstGeom prst="rect">
            <a:avLst/>
          </a:prstGeom>
        </p:spPr>
      </p:pic>
      <p:pic>
        <p:nvPicPr>
          <p:cNvPr id="5" name="图片 4"/>
          <p:cNvPicPr>
            <a:picLocks noChangeAspect="1"/>
          </p:cNvPicPr>
          <p:nvPr/>
        </p:nvPicPr>
        <p:blipFill>
          <a:blip r:embed="rId3"/>
          <a:stretch>
            <a:fillRect/>
          </a:stretch>
        </p:blipFill>
        <p:spPr>
          <a:xfrm>
            <a:off x="789305" y="1692910"/>
            <a:ext cx="4666615" cy="4434840"/>
          </a:xfrm>
          <a:prstGeom prst="rect">
            <a:avLst/>
          </a:prstGeom>
        </p:spPr>
      </p:pic>
      <p:sp>
        <p:nvSpPr>
          <p:cNvPr id="6" name="文本框 5"/>
          <p:cNvSpPr txBox="1"/>
          <p:nvPr/>
        </p:nvSpPr>
        <p:spPr>
          <a:xfrm>
            <a:off x="351155" y="874395"/>
            <a:ext cx="5140960" cy="368300"/>
          </a:xfrm>
          <a:prstGeom prst="rect">
            <a:avLst/>
          </a:prstGeom>
          <a:noFill/>
        </p:spPr>
        <p:txBody>
          <a:bodyPr wrap="square" rtlCol="0" anchor="t">
            <a:spAutoFit/>
          </a:bodyPr>
          <a:lstStyle/>
          <a:p>
            <a:r>
              <a:rPr lang="zh-CN" altLang="en-US" b="1"/>
              <a:t>口蹄疫疫苗悬浮培养与转瓶培养产毒效果对比</a:t>
            </a:r>
          </a:p>
        </p:txBody>
      </p:sp>
      <p:sp>
        <p:nvSpPr>
          <p:cNvPr id="7" name="文本框 6"/>
          <p:cNvSpPr txBox="1"/>
          <p:nvPr/>
        </p:nvSpPr>
        <p:spPr>
          <a:xfrm>
            <a:off x="2248535" y="1355725"/>
            <a:ext cx="5140960" cy="337185"/>
          </a:xfrm>
          <a:prstGeom prst="rect">
            <a:avLst/>
          </a:prstGeom>
          <a:noFill/>
        </p:spPr>
        <p:txBody>
          <a:bodyPr wrap="square" rtlCol="0" anchor="t">
            <a:spAutoFit/>
          </a:bodyPr>
          <a:lstStyle/>
          <a:p>
            <a:r>
              <a:rPr lang="zh-CN" altLang="en-US" sz="1600"/>
              <a:t>攻毒效果对比</a:t>
            </a:r>
          </a:p>
        </p:txBody>
      </p:sp>
      <p:sp>
        <p:nvSpPr>
          <p:cNvPr id="8" name="文本框 7"/>
          <p:cNvSpPr txBox="1"/>
          <p:nvPr/>
        </p:nvSpPr>
        <p:spPr>
          <a:xfrm>
            <a:off x="7389495" y="1355725"/>
            <a:ext cx="5140960" cy="337185"/>
          </a:xfrm>
          <a:prstGeom prst="rect">
            <a:avLst/>
          </a:prstGeom>
          <a:noFill/>
        </p:spPr>
        <p:txBody>
          <a:bodyPr wrap="square" rtlCol="0" anchor="t">
            <a:spAutoFit/>
          </a:bodyPr>
          <a:lstStyle/>
          <a:p>
            <a:r>
              <a:rPr lang="zh-CN" altLang="en-US" sz="1600"/>
              <a:t>内毒素含量对比</a:t>
            </a:r>
          </a:p>
        </p:txBody>
      </p:sp>
      <p:sp>
        <p:nvSpPr>
          <p:cNvPr id="9" name="圆角矩形 8"/>
          <p:cNvSpPr/>
          <p:nvPr/>
        </p:nvSpPr>
        <p:spPr>
          <a:xfrm>
            <a:off x="2912110" y="5876290"/>
            <a:ext cx="1935480" cy="147320"/>
          </a:xfrm>
          <a:prstGeom prst="round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圆角矩形 14"/>
          <p:cNvSpPr/>
          <p:nvPr/>
        </p:nvSpPr>
        <p:spPr>
          <a:xfrm>
            <a:off x="7184390" y="4399915"/>
            <a:ext cx="2770505" cy="128905"/>
          </a:xfrm>
          <a:prstGeom prst="round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7"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3"/>
          <a:stretch>
            <a:fillRect/>
          </a:stretch>
        </p:blipFill>
        <p:spPr>
          <a:xfrm>
            <a:off x="2430780" y="2352040"/>
            <a:ext cx="7352030" cy="3875405"/>
          </a:xfrm>
          <a:prstGeom prst="rect">
            <a:avLst/>
          </a:prstGeom>
        </p:spPr>
      </p:pic>
      <p:sp>
        <p:nvSpPr>
          <p:cNvPr id="3" name="文本框 2"/>
          <p:cNvSpPr txBox="1"/>
          <p:nvPr/>
        </p:nvSpPr>
        <p:spPr>
          <a:xfrm>
            <a:off x="3751580" y="1983740"/>
            <a:ext cx="4851400" cy="368300"/>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rPr>
              <a:t>全球主要口蹄疫厂商悬浮培养概况</a:t>
            </a:r>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6228080" y="3318510"/>
            <a:ext cx="5822315" cy="2363470"/>
          </a:xfrm>
          <a:prstGeom prst="rect">
            <a:avLst/>
          </a:prstGeom>
        </p:spPr>
      </p:pic>
      <p:sp>
        <p:nvSpPr>
          <p:cNvPr id="3" name="文本框 2"/>
          <p:cNvSpPr txBox="1"/>
          <p:nvPr/>
        </p:nvSpPr>
        <p:spPr>
          <a:xfrm>
            <a:off x="6824345" y="6030595"/>
            <a:ext cx="4964430" cy="368300"/>
          </a:xfrm>
          <a:prstGeom prst="rect">
            <a:avLst/>
          </a:prstGeom>
          <a:noFill/>
        </p:spPr>
        <p:txBody>
          <a:bodyPr wrap="square" rtlCol="0" anchor="t">
            <a:spAutoFit/>
          </a:bodyPr>
          <a:lstStyle/>
          <a:p>
            <a:r>
              <a:rPr lang="zh-CN" altLang="en-US">
                <a:latin typeface="微软雅黑" panose="020B0503020204020204" pitchFamily="34" charset="-122"/>
                <a:ea typeface="微软雅黑" panose="020B0503020204020204" pitchFamily="34" charset="-122"/>
              </a:rPr>
              <a:t>口蹄疫疫苗悬浮培养全流程质量控制</a:t>
            </a:r>
          </a:p>
        </p:txBody>
      </p:sp>
      <p:pic>
        <p:nvPicPr>
          <p:cNvPr id="4" name="图片 3"/>
          <p:cNvPicPr>
            <a:picLocks noChangeAspect="1"/>
          </p:cNvPicPr>
          <p:nvPr/>
        </p:nvPicPr>
        <p:blipFill>
          <a:blip r:embed="rId3"/>
          <a:stretch>
            <a:fillRect/>
          </a:stretch>
        </p:blipFill>
        <p:spPr>
          <a:xfrm>
            <a:off x="71755" y="2921635"/>
            <a:ext cx="6156325" cy="3619500"/>
          </a:xfrm>
          <a:prstGeom prst="rect">
            <a:avLst/>
          </a:prstGeom>
        </p:spPr>
      </p:pic>
      <p:sp>
        <p:nvSpPr>
          <p:cNvPr id="5" name="文本框 4"/>
          <p:cNvSpPr txBox="1"/>
          <p:nvPr/>
        </p:nvSpPr>
        <p:spPr>
          <a:xfrm>
            <a:off x="431800" y="1266190"/>
            <a:ext cx="10984865" cy="337185"/>
          </a:xfrm>
          <a:prstGeom prst="rect">
            <a:avLst/>
          </a:prstGeom>
          <a:noFill/>
        </p:spPr>
        <p:txBody>
          <a:bodyPr wrap="square" rtlCol="0" anchor="t">
            <a:spAutoFit/>
          </a:bodyPr>
          <a:lstStyle/>
          <a:p>
            <a:pPr marL="285750" indent="-285750">
              <a:buFont typeface="Wingdings" panose="05000000000000000000" charset="0"/>
              <a:buChar char="p"/>
            </a:pPr>
            <a:r>
              <a:rPr lang="zh-CN" altLang="en-US" sz="1600"/>
              <a:t>口蹄疫疫苗生产企业根据自身产品特点制定合理的工艺流程，并实施悬浮培养的全流程质量控制。</a:t>
            </a:r>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4" name="图片 3"/>
          <p:cNvPicPr>
            <a:picLocks noChangeAspect="1"/>
          </p:cNvPicPr>
          <p:nvPr/>
        </p:nvPicPr>
        <p:blipFill>
          <a:blip r:embed="rId2"/>
          <a:stretch>
            <a:fillRect/>
          </a:stretch>
        </p:blipFill>
        <p:spPr>
          <a:xfrm>
            <a:off x="73660" y="2586355"/>
            <a:ext cx="6419215" cy="2292350"/>
          </a:xfrm>
          <a:prstGeom prst="rect">
            <a:avLst/>
          </a:prstGeom>
        </p:spPr>
      </p:pic>
      <p:sp>
        <p:nvSpPr>
          <p:cNvPr id="5" name="文本框 4"/>
          <p:cNvSpPr txBox="1"/>
          <p:nvPr/>
        </p:nvSpPr>
        <p:spPr>
          <a:xfrm>
            <a:off x="1130300" y="5715635"/>
            <a:ext cx="4793615" cy="368300"/>
          </a:xfrm>
          <a:prstGeom prst="rect">
            <a:avLst/>
          </a:prstGeom>
          <a:noFill/>
        </p:spPr>
        <p:txBody>
          <a:bodyPr wrap="square" rtlCol="0">
            <a:spAutoFit/>
          </a:bodyPr>
          <a:lstStyle/>
          <a:p>
            <a:r>
              <a:rPr lang="zh-CN" altLang="en-US"/>
              <a:t>灭活口蹄疫疫苗悬浮培养制备工艺</a:t>
            </a:r>
          </a:p>
        </p:txBody>
      </p:sp>
      <p:sp>
        <p:nvSpPr>
          <p:cNvPr id="6" name="文本框 5"/>
          <p:cNvSpPr txBox="1"/>
          <p:nvPr/>
        </p:nvSpPr>
        <p:spPr>
          <a:xfrm>
            <a:off x="262890" y="868680"/>
            <a:ext cx="10375900" cy="645160"/>
          </a:xfrm>
          <a:prstGeom prst="rect">
            <a:avLst/>
          </a:prstGeom>
          <a:noFill/>
        </p:spPr>
        <p:txBody>
          <a:bodyPr wrap="square" rtlCol="0" anchor="t">
            <a:spAutoFit/>
          </a:bodyPr>
          <a:lstStyle/>
          <a:p>
            <a:r>
              <a:rPr lang="zh-CN" altLang="en-US"/>
              <a:t>口蹄疫疫苗的生产流程包括：种子细胞的培养，细胞的扩增，接毒，病毒收获，纯化，灭活，配苗等步骤。</a:t>
            </a:r>
          </a:p>
        </p:txBody>
      </p:sp>
      <p:pic>
        <p:nvPicPr>
          <p:cNvPr id="7" name="图片 6"/>
          <p:cNvPicPr>
            <a:picLocks noChangeAspect="1"/>
          </p:cNvPicPr>
          <p:nvPr/>
        </p:nvPicPr>
        <p:blipFill>
          <a:blip r:embed="rId3"/>
          <a:stretch>
            <a:fillRect/>
          </a:stretch>
        </p:blipFill>
        <p:spPr>
          <a:xfrm>
            <a:off x="6849745" y="3876040"/>
            <a:ext cx="5039360" cy="2103120"/>
          </a:xfrm>
          <a:prstGeom prst="rect">
            <a:avLst/>
          </a:prstGeom>
        </p:spPr>
      </p:pic>
      <p:pic>
        <p:nvPicPr>
          <p:cNvPr id="8" name="图片 7"/>
          <p:cNvPicPr>
            <a:picLocks noChangeAspect="1"/>
          </p:cNvPicPr>
          <p:nvPr/>
        </p:nvPicPr>
        <p:blipFill>
          <a:blip r:embed="rId4"/>
          <a:stretch>
            <a:fillRect/>
          </a:stretch>
        </p:blipFill>
        <p:spPr>
          <a:xfrm>
            <a:off x="6849745" y="1386840"/>
            <a:ext cx="5039360" cy="2350770"/>
          </a:xfrm>
          <a:prstGeom prst="rect">
            <a:avLst/>
          </a:prstGeom>
        </p:spPr>
      </p:pic>
      <p:pic>
        <p:nvPicPr>
          <p:cNvPr id="15" name="Picture 7" descr="英德生物LOGO"/>
          <p:cNvPicPr>
            <a:picLocks noChangeAspect="1"/>
          </p:cNvPicPr>
          <p:nvPr/>
        </p:nvPicPr>
        <p:blipFill>
          <a:blip r:embed="rId5"/>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6"/>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10382250" y="2290445"/>
            <a:ext cx="1659255" cy="851535"/>
          </a:xfrm>
          <a:prstGeom prst="rect">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矩形 7"/>
          <p:cNvSpPr/>
          <p:nvPr/>
        </p:nvSpPr>
        <p:spPr>
          <a:xfrm>
            <a:off x="1655445" y="5378450"/>
            <a:ext cx="2205990" cy="851535"/>
          </a:xfrm>
          <a:prstGeom prst="rect">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 name="矩形 6"/>
          <p:cNvSpPr/>
          <p:nvPr/>
        </p:nvSpPr>
        <p:spPr>
          <a:xfrm>
            <a:off x="1727200" y="2441575"/>
            <a:ext cx="2205990" cy="851535"/>
          </a:xfrm>
          <a:prstGeom prst="rect">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aphicFrame>
        <p:nvGraphicFramePr>
          <p:cNvPr id="2" name="对象 1"/>
          <p:cNvGraphicFramePr/>
          <p:nvPr/>
        </p:nvGraphicFramePr>
        <p:xfrm>
          <a:off x="4269740" y="873125"/>
          <a:ext cx="5565775" cy="5862955"/>
        </p:xfrm>
        <a:graphic>
          <a:graphicData uri="http://schemas.openxmlformats.org/presentationml/2006/ole">
            <mc:AlternateContent xmlns:mc="http://schemas.openxmlformats.org/markup-compatibility/2006">
              <mc:Choice xmlns:v="urn:schemas-microsoft-com:vml" Requires="v">
                <p:oleObj spid="_x0000_s1139" r:id="rId3" imgW="4971415" imgH="6999605" progId="Word.Document.8">
                  <p:embed/>
                </p:oleObj>
              </mc:Choice>
              <mc:Fallback>
                <p:oleObj r:id="rId3" imgW="4971415" imgH="6999605" progId="Word.Document.8">
                  <p:embed/>
                  <p:pic>
                    <p:nvPicPr>
                      <p:cNvPr id="0" name="图片 2"/>
                      <p:cNvPicPr/>
                      <p:nvPr/>
                    </p:nvPicPr>
                    <p:blipFill>
                      <a:blip r:embed="rId4"/>
                      <a:stretch>
                        <a:fillRect/>
                      </a:stretch>
                    </p:blipFill>
                    <p:spPr>
                      <a:xfrm>
                        <a:off x="4269740" y="873125"/>
                        <a:ext cx="5565775" cy="5862955"/>
                      </a:xfrm>
                      <a:prstGeom prst="rect">
                        <a:avLst/>
                      </a:prstGeom>
                    </p:spPr>
                  </p:pic>
                </p:oleObj>
              </mc:Fallback>
            </mc:AlternateContent>
          </a:graphicData>
        </a:graphic>
      </p:graphicFrame>
      <p:sp>
        <p:nvSpPr>
          <p:cNvPr id="4" name="文本框 3"/>
          <p:cNvSpPr txBox="1"/>
          <p:nvPr/>
        </p:nvSpPr>
        <p:spPr>
          <a:xfrm>
            <a:off x="1864360" y="2683510"/>
            <a:ext cx="2280285" cy="368300"/>
          </a:xfrm>
          <a:prstGeom prst="rect">
            <a:avLst/>
          </a:prstGeom>
          <a:noFill/>
        </p:spPr>
        <p:txBody>
          <a:bodyPr wrap="square" rtlCol="0">
            <a:spAutoFit/>
          </a:bodyPr>
          <a:lstStyle/>
          <a:p>
            <a:r>
              <a:rPr lang="zh-CN" altLang="en-US"/>
              <a:t>细胞培养工艺建立</a:t>
            </a:r>
          </a:p>
        </p:txBody>
      </p:sp>
      <p:sp>
        <p:nvSpPr>
          <p:cNvPr id="5" name="文本框 4"/>
          <p:cNvSpPr txBox="1"/>
          <p:nvPr/>
        </p:nvSpPr>
        <p:spPr>
          <a:xfrm>
            <a:off x="10382250" y="2532380"/>
            <a:ext cx="2280285" cy="368300"/>
          </a:xfrm>
          <a:prstGeom prst="rect">
            <a:avLst/>
          </a:prstGeom>
          <a:noFill/>
        </p:spPr>
        <p:txBody>
          <a:bodyPr wrap="square" rtlCol="0">
            <a:spAutoFit/>
          </a:bodyPr>
          <a:lstStyle/>
          <a:p>
            <a:r>
              <a:rPr lang="zh-CN" altLang="en-US"/>
              <a:t>纯化工艺建立</a:t>
            </a:r>
          </a:p>
        </p:txBody>
      </p:sp>
      <p:sp>
        <p:nvSpPr>
          <p:cNvPr id="6" name="文本框 5"/>
          <p:cNvSpPr txBox="1"/>
          <p:nvPr/>
        </p:nvSpPr>
        <p:spPr>
          <a:xfrm>
            <a:off x="1789430" y="5620385"/>
            <a:ext cx="2280285" cy="368300"/>
          </a:xfrm>
          <a:prstGeom prst="rect">
            <a:avLst/>
          </a:prstGeom>
          <a:noFill/>
        </p:spPr>
        <p:txBody>
          <a:bodyPr wrap="square" rtlCol="0">
            <a:spAutoFit/>
          </a:bodyPr>
          <a:lstStyle/>
          <a:p>
            <a:r>
              <a:rPr lang="zh-CN" altLang="en-US"/>
              <a:t>生产放大工艺优化</a:t>
            </a:r>
          </a:p>
        </p:txBody>
      </p:sp>
      <p:sp>
        <p:nvSpPr>
          <p:cNvPr id="15" name="右箭头 14"/>
          <p:cNvSpPr/>
          <p:nvPr/>
        </p:nvSpPr>
        <p:spPr>
          <a:xfrm>
            <a:off x="4045585" y="2683510"/>
            <a:ext cx="333375" cy="368300"/>
          </a:xfrm>
          <a:prstGeom prst="rightArrow">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7" name="右箭头 16"/>
          <p:cNvSpPr/>
          <p:nvPr/>
        </p:nvSpPr>
        <p:spPr>
          <a:xfrm>
            <a:off x="4144645" y="5619750"/>
            <a:ext cx="333375" cy="368300"/>
          </a:xfrm>
          <a:prstGeom prst="rightArrow">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8" name="右箭头 17"/>
          <p:cNvSpPr/>
          <p:nvPr/>
        </p:nvSpPr>
        <p:spPr>
          <a:xfrm rot="10800000">
            <a:off x="9835515" y="2531745"/>
            <a:ext cx="333375" cy="368300"/>
          </a:xfrm>
          <a:prstGeom prst="rightArrow">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9" name="圆角矩形 18"/>
          <p:cNvSpPr/>
          <p:nvPr/>
        </p:nvSpPr>
        <p:spPr>
          <a:xfrm>
            <a:off x="4796790" y="3380740"/>
            <a:ext cx="4690110" cy="1242695"/>
          </a:xfrm>
          <a:prstGeom prst="roundRect">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ctr" defTabSz="914400" rtl="0" eaLnBrk="1" fontAlgn="base" latinLnBrk="0" hangingPunct="1">
              <a:spcBef>
                <a:spcPct val="0"/>
              </a:spcBef>
              <a:spcAft>
                <a:spcPct val="0"/>
              </a:spcAft>
              <a:buClrTx/>
              <a:buSzTx/>
              <a:buFont typeface="Arial" panose="020B0604020202020204" pitchFamily="34" charset="0"/>
              <a:buNone/>
            </a:pPr>
            <a:r>
              <a:rPr kumimoji="0" lang="zh-CN" altLang="zh-CN" sz="3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如何实现生产过程的质量保证</a:t>
            </a:r>
          </a:p>
        </p:txBody>
      </p:sp>
      <p:pic>
        <p:nvPicPr>
          <p:cNvPr id="20" name="Picture 7" descr="英德生物LOGO"/>
          <p:cNvPicPr>
            <a:picLocks noChangeAspect="1"/>
          </p:cNvPicPr>
          <p:nvPr/>
        </p:nvPicPr>
        <p:blipFill>
          <a:blip r:embed="rId5"/>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6"/>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流程图: 离页连接符 2"/>
          <p:cNvSpPr>
            <a:spLocks noChangeArrowheads="1"/>
          </p:cNvSpPr>
          <p:nvPr/>
        </p:nvSpPr>
        <p:spPr bwMode="auto">
          <a:xfrm>
            <a:off x="15876" y="-6350"/>
            <a:ext cx="12209463" cy="2908300"/>
          </a:xfrm>
          <a:prstGeom prst="flowChartOffpageConnector">
            <a:avLst/>
          </a:prstGeom>
          <a:solidFill>
            <a:srgbClr val="92D050"/>
          </a:solidFill>
          <a:ln w="9525" algn="ctr">
            <a:noFill/>
            <a:round/>
          </a:ln>
        </p:spPr>
        <p:txBody>
          <a:bodyPr/>
          <a:lstStyle/>
          <a:p>
            <a:pPr>
              <a:buFont typeface="Arial" panose="020B0604020202020204" pitchFamily="34" charset="0"/>
              <a:buNone/>
            </a:pPr>
            <a:endParaRPr lang="zh-CN" altLang="zh-CN"/>
          </a:p>
        </p:txBody>
      </p:sp>
      <p:sp>
        <p:nvSpPr>
          <p:cNvPr id="29698" name="流程图: 离页连接符 1"/>
          <p:cNvSpPr>
            <a:spLocks noChangeArrowheads="1"/>
          </p:cNvSpPr>
          <p:nvPr/>
        </p:nvSpPr>
        <p:spPr bwMode="auto">
          <a:xfrm>
            <a:off x="15876" y="-6350"/>
            <a:ext cx="12209463" cy="2295525"/>
          </a:xfrm>
          <a:prstGeom prst="flowChartOffpageConnector">
            <a:avLst/>
          </a:prstGeom>
          <a:solidFill>
            <a:schemeClr val="accent1"/>
          </a:solidFill>
          <a:ln w="9525" algn="ctr">
            <a:noFill/>
            <a:round/>
          </a:ln>
        </p:spPr>
        <p:txBody>
          <a:bodyPr/>
          <a:lstStyle/>
          <a:p>
            <a:pPr>
              <a:buFont typeface="Arial" panose="020B0604020202020204" pitchFamily="34" charset="0"/>
              <a:buNone/>
            </a:pPr>
            <a:endParaRPr lang="zh-CN" altLang="zh-CN"/>
          </a:p>
        </p:txBody>
      </p:sp>
      <p:sp>
        <p:nvSpPr>
          <p:cNvPr id="29699" name="文本框 3"/>
          <p:cNvSpPr txBox="1">
            <a:spLocks noChangeArrowheads="1"/>
          </p:cNvSpPr>
          <p:nvPr/>
        </p:nvSpPr>
        <p:spPr bwMode="auto">
          <a:xfrm>
            <a:off x="8215313" y="405303"/>
            <a:ext cx="2111375" cy="645160"/>
          </a:xfrm>
          <a:prstGeom prst="rect">
            <a:avLst/>
          </a:prstGeom>
          <a:noFill/>
          <a:ln w="9525">
            <a:noFill/>
            <a:miter lim="800000"/>
          </a:ln>
        </p:spPr>
        <p:txBody>
          <a:bodyPr>
            <a:spAutoFit/>
          </a:bodyPr>
          <a:lstStyle/>
          <a:p>
            <a:pPr algn="ctr" eaLnBrk="0" hangingPunct="0"/>
            <a:r>
              <a:rPr lang="en-US" altLang="zh-CN" sz="3600" b="1" dirty="0" smtClean="0">
                <a:solidFill>
                  <a:schemeClr val="bg1"/>
                </a:solidFill>
              </a:rPr>
              <a:t>Part 02</a:t>
            </a:r>
            <a:endParaRPr lang="en-US" altLang="zh-CN" sz="3600" b="1" dirty="0">
              <a:solidFill>
                <a:schemeClr val="bg1"/>
              </a:solidFill>
            </a:endParaRPr>
          </a:p>
        </p:txBody>
      </p:sp>
      <p:grpSp>
        <p:nvGrpSpPr>
          <p:cNvPr id="29700" name="组合 5"/>
          <p:cNvGrpSpPr/>
          <p:nvPr/>
        </p:nvGrpSpPr>
        <p:grpSpPr bwMode="auto">
          <a:xfrm>
            <a:off x="5337176" y="3159127"/>
            <a:ext cx="1697038" cy="1262063"/>
            <a:chOff x="7708" y="4974"/>
            <a:chExt cx="2674" cy="1988"/>
          </a:xfrm>
        </p:grpSpPr>
        <p:sp>
          <p:nvSpPr>
            <p:cNvPr id="29719" name="六边形 4"/>
            <p:cNvSpPr>
              <a:spLocks noChangeArrowheads="1"/>
            </p:cNvSpPr>
            <p:nvPr/>
          </p:nvSpPr>
          <p:spPr bwMode="auto">
            <a:xfrm>
              <a:off x="7708" y="4974"/>
              <a:ext cx="2675" cy="1988"/>
            </a:xfrm>
            <a:prstGeom prst="hexagon">
              <a:avLst>
                <a:gd name="adj" fmla="val 24999"/>
                <a:gd name="vf" fmla="val 115470"/>
              </a:avLst>
            </a:prstGeom>
            <a:solidFill>
              <a:schemeClr val="accent1"/>
            </a:solidFill>
            <a:ln w="9525" algn="ctr">
              <a:solidFill>
                <a:schemeClr val="bg1"/>
              </a:solidFill>
              <a:round/>
            </a:ln>
          </p:spPr>
          <p:txBody>
            <a:bodyPr/>
            <a:lstStyle/>
            <a:p>
              <a:pPr>
                <a:buFont typeface="Arial" panose="020B0604020202020204" pitchFamily="34" charset="0"/>
                <a:buNone/>
              </a:pPr>
              <a:endParaRPr lang="zh-CN" altLang="zh-CN"/>
            </a:p>
          </p:txBody>
        </p:sp>
        <p:sp>
          <p:nvSpPr>
            <p:cNvPr id="2050" name=" 2050"/>
            <p:cNvSpPr/>
            <p:nvPr/>
          </p:nvSpPr>
          <p:spPr bwMode="auto">
            <a:xfrm>
              <a:off x="8238" y="5209"/>
              <a:ext cx="1613" cy="125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ln w="9525">
              <a:solidFill>
                <a:schemeClr val="bg1"/>
              </a:solidFill>
              <a:round/>
            </a:ln>
          </p:spPr>
          <p:style>
            <a:lnRef idx="2">
              <a:schemeClr val="dk1"/>
            </a:lnRef>
            <a:fillRef idx="1">
              <a:schemeClr val="lt1"/>
            </a:fillRef>
            <a:effectRef idx="0">
              <a:schemeClr val="dk1"/>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p>
          </p:txBody>
        </p:sp>
      </p:grpSp>
      <p:sp>
        <p:nvSpPr>
          <p:cNvPr id="29707" name="文本框 24"/>
          <p:cNvSpPr txBox="1">
            <a:spLocks noChangeArrowheads="1"/>
          </p:cNvSpPr>
          <p:nvPr/>
        </p:nvSpPr>
        <p:spPr bwMode="auto">
          <a:xfrm>
            <a:off x="3414077" y="4465592"/>
            <a:ext cx="5826760" cy="1198880"/>
          </a:xfrm>
          <a:prstGeom prst="rect">
            <a:avLst/>
          </a:prstGeom>
          <a:noFill/>
          <a:ln w="9525">
            <a:noFill/>
            <a:miter lim="800000"/>
          </a:ln>
        </p:spPr>
        <p:txBody>
          <a:bodyPr wrap="square">
            <a:spAutoFit/>
          </a:bodyPr>
          <a:lstStyle/>
          <a:p>
            <a:pPr algn="ctr" eaLnBrk="0" hangingPunct="0"/>
            <a:r>
              <a:rPr lang="en-US" altLang="zh-CN" sz="3600" b="1" dirty="0">
                <a:solidFill>
                  <a:srgbClr val="00B050"/>
                </a:solidFill>
                <a:latin typeface="微软雅黑" panose="020B0503020204020204" pitchFamily="34" charset="-122"/>
                <a:ea typeface="微软雅黑" panose="020B0503020204020204" pitchFamily="34" charset="-122"/>
                <a:sym typeface="+mn-ea"/>
              </a:rPr>
              <a:t>QbD</a:t>
            </a:r>
            <a:r>
              <a:rPr lang="zh-CN" altLang="en-US" sz="3600" b="1" dirty="0">
                <a:solidFill>
                  <a:srgbClr val="00B050"/>
                </a:solidFill>
                <a:latin typeface="微软雅黑" panose="020B0503020204020204" pitchFamily="34" charset="-122"/>
                <a:ea typeface="微软雅黑" panose="020B0503020204020204" pitchFamily="34" charset="-122"/>
                <a:sym typeface="+mn-ea"/>
              </a:rPr>
              <a:t>理念下的口蹄疫疫苗生产的过程工程研究</a:t>
            </a: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平行四边形 27"/>
          <p:cNvSpPr>
            <a:spLocks noChangeArrowheads="1"/>
          </p:cNvSpPr>
          <p:nvPr/>
        </p:nvSpPr>
        <p:spPr bwMode="auto">
          <a:xfrm>
            <a:off x="176213" y="1060450"/>
            <a:ext cx="4679950" cy="4737100"/>
          </a:xfrm>
          <a:prstGeom prst="parallelogram">
            <a:avLst>
              <a:gd name="adj" fmla="val 25000"/>
            </a:avLst>
          </a:prstGeom>
          <a:solidFill>
            <a:srgbClr val="92D050"/>
          </a:solidFill>
          <a:ln w="9525" algn="ctr">
            <a:solidFill>
              <a:schemeClr val="bg1"/>
            </a:solidFill>
            <a:round/>
          </a:ln>
        </p:spPr>
        <p:txBody>
          <a:bodyPr/>
          <a:lstStyle/>
          <a:p>
            <a:pPr>
              <a:buFont typeface="Arial" panose="020B0604020202020204" pitchFamily="34" charset="0"/>
              <a:buNone/>
            </a:pPr>
            <a:endParaRPr lang="zh-CN" altLang="zh-CN">
              <a:latin typeface="微软雅黑" panose="020B0503020204020204" pitchFamily="34" charset="-122"/>
              <a:ea typeface="微软雅黑" panose="020B0503020204020204" pitchFamily="34" charset="-122"/>
            </a:endParaRPr>
          </a:p>
        </p:txBody>
      </p:sp>
      <p:sp>
        <p:nvSpPr>
          <p:cNvPr id="28674" name="流程图: 数据 16"/>
          <p:cNvSpPr>
            <a:spLocks noChangeArrowheads="1"/>
          </p:cNvSpPr>
          <p:nvPr/>
        </p:nvSpPr>
        <p:spPr bwMode="auto">
          <a:xfrm>
            <a:off x="601663" y="1397000"/>
            <a:ext cx="3830637" cy="4067175"/>
          </a:xfrm>
          <a:prstGeom prst="flowChartInputOutput">
            <a:avLst/>
          </a:prstGeom>
          <a:solidFill>
            <a:schemeClr val="accent1"/>
          </a:solidFill>
          <a:ln w="9525" algn="ctr">
            <a:solidFill>
              <a:schemeClr val="bg1"/>
            </a:solidFill>
            <a:round/>
          </a:ln>
        </p:spPr>
        <p:txBody>
          <a:bodyPr/>
          <a:lstStyle/>
          <a:p>
            <a:pPr>
              <a:buFont typeface="Arial" panose="020B0604020202020204" pitchFamily="34" charset="0"/>
              <a:buNone/>
            </a:pPr>
            <a:endParaRPr lang="zh-CN" altLang="zh-CN">
              <a:latin typeface="微软雅黑" panose="020B0503020204020204" pitchFamily="34" charset="-122"/>
              <a:ea typeface="微软雅黑" panose="020B0503020204020204" pitchFamily="34" charset="-122"/>
            </a:endParaRPr>
          </a:p>
        </p:txBody>
      </p:sp>
      <p:sp>
        <p:nvSpPr>
          <p:cNvPr id="36" name="文本框 35"/>
          <p:cNvSpPr txBox="1"/>
          <p:nvPr/>
        </p:nvSpPr>
        <p:spPr>
          <a:xfrm>
            <a:off x="5037011" y="2430403"/>
            <a:ext cx="738188" cy="6461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hangingPunct="0">
              <a:defRPr/>
            </a:pPr>
            <a:r>
              <a:rPr lang="en-US" altLang="zh-CN" sz="3600" dirty="0">
                <a:latin typeface="微软雅黑" panose="020B0503020204020204" pitchFamily="34" charset="-122"/>
                <a:ea typeface="微软雅黑" panose="020B0503020204020204" pitchFamily="34" charset="-122"/>
              </a:rPr>
              <a:t>02</a:t>
            </a:r>
          </a:p>
        </p:txBody>
      </p:sp>
      <p:sp>
        <p:nvSpPr>
          <p:cNvPr id="37" name="文本框 36"/>
          <p:cNvSpPr txBox="1"/>
          <p:nvPr/>
        </p:nvSpPr>
        <p:spPr>
          <a:xfrm>
            <a:off x="6084760" y="2248412"/>
            <a:ext cx="5491543" cy="95410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r>
              <a:rPr lang="en-US" altLang="zh-CN" sz="2800" b="1" dirty="0" err="1">
                <a:solidFill>
                  <a:srgbClr val="0070C0"/>
                </a:solidFill>
                <a:latin typeface="微软雅黑" panose="020B0503020204020204" pitchFamily="34" charset="-122"/>
                <a:ea typeface="微软雅黑" panose="020B0503020204020204" pitchFamily="34" charset="-122"/>
                <a:sym typeface="+mn-ea"/>
              </a:rPr>
              <a:t>QbD</a:t>
            </a:r>
            <a:r>
              <a:rPr lang="zh-CN" altLang="en-US" sz="2800" b="1" dirty="0">
                <a:solidFill>
                  <a:srgbClr val="0070C0"/>
                </a:solidFill>
                <a:latin typeface="微软雅黑" panose="020B0503020204020204" pitchFamily="34" charset="-122"/>
                <a:ea typeface="微软雅黑" panose="020B0503020204020204" pitchFamily="34" charset="-122"/>
                <a:sym typeface="+mn-ea"/>
              </a:rPr>
              <a:t>理念下的口蹄疫疫苗生产的过程工程研究</a:t>
            </a:r>
          </a:p>
        </p:txBody>
      </p:sp>
      <p:sp>
        <p:nvSpPr>
          <p:cNvPr id="39" name="文本框 38"/>
          <p:cNvSpPr txBox="1"/>
          <p:nvPr/>
        </p:nvSpPr>
        <p:spPr>
          <a:xfrm>
            <a:off x="5035423" y="3779641"/>
            <a:ext cx="738188" cy="64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hangingPunct="0">
              <a:defRPr/>
            </a:pPr>
            <a:r>
              <a:rPr lang="en-US" altLang="zh-CN" sz="3600" dirty="0">
                <a:latin typeface="微软雅黑" panose="020B0503020204020204" pitchFamily="34" charset="-122"/>
                <a:ea typeface="微软雅黑" panose="020B0503020204020204" pitchFamily="34" charset="-122"/>
              </a:rPr>
              <a:t>03</a:t>
            </a:r>
          </a:p>
        </p:txBody>
      </p:sp>
      <p:sp>
        <p:nvSpPr>
          <p:cNvPr id="40" name="文本框 39"/>
          <p:cNvSpPr txBox="1"/>
          <p:nvPr/>
        </p:nvSpPr>
        <p:spPr>
          <a:xfrm>
            <a:off x="6084761" y="3639676"/>
            <a:ext cx="5491543" cy="95410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r>
              <a:rPr lang="zh-CN" altLang="zh-CN" sz="2800" b="1" dirty="0">
                <a:solidFill>
                  <a:srgbClr val="0070C0"/>
                </a:solidFill>
                <a:latin typeface="微软雅黑" panose="020B0503020204020204" pitchFamily="34" charset="-122"/>
                <a:ea typeface="微软雅黑" panose="020B0503020204020204" pitchFamily="34" charset="-122"/>
              </a:rPr>
              <a:t>新版《兽药生产质量管理规范》</a:t>
            </a:r>
            <a:r>
              <a:rPr lang="zh-CN" altLang="en-US" sz="2800" b="1" dirty="0">
                <a:solidFill>
                  <a:srgbClr val="0070C0"/>
                </a:solidFill>
                <a:latin typeface="微软雅黑" panose="020B0503020204020204" pitchFamily="34" charset="-122"/>
                <a:ea typeface="微软雅黑" panose="020B0503020204020204" pitchFamily="34" charset="-122"/>
              </a:rPr>
              <a:t>对设备的要求</a:t>
            </a:r>
          </a:p>
        </p:txBody>
      </p:sp>
      <p:sp>
        <p:nvSpPr>
          <p:cNvPr id="15" name="文本框 18"/>
          <p:cNvSpPr txBox="1"/>
          <p:nvPr/>
        </p:nvSpPr>
        <p:spPr>
          <a:xfrm>
            <a:off x="5035423" y="1029532"/>
            <a:ext cx="736600" cy="64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hangingPunct="0">
              <a:defRPr/>
            </a:pPr>
            <a:r>
              <a:rPr lang="en-US" altLang="zh-CN" sz="3600" dirty="0">
                <a:latin typeface="微软雅黑" panose="020B0503020204020204" pitchFamily="34" charset="-122"/>
                <a:ea typeface="微软雅黑" panose="020B0503020204020204" pitchFamily="34" charset="-122"/>
              </a:rPr>
              <a:t>01</a:t>
            </a:r>
          </a:p>
        </p:txBody>
      </p:sp>
      <p:sp>
        <p:nvSpPr>
          <p:cNvPr id="16" name="文本框 30"/>
          <p:cNvSpPr txBox="1"/>
          <p:nvPr/>
        </p:nvSpPr>
        <p:spPr>
          <a:xfrm>
            <a:off x="6084761" y="1098684"/>
            <a:ext cx="5491543" cy="52197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buClr>
                <a:schemeClr val="accent1"/>
              </a:buClr>
              <a:defRPr/>
            </a:pPr>
            <a:r>
              <a:rPr lang="zh-CN" altLang="en-US" sz="2800" b="1" dirty="0">
                <a:solidFill>
                  <a:srgbClr val="0070C0"/>
                </a:solidFill>
                <a:latin typeface="微软雅黑" panose="020B0503020204020204" pitchFamily="34" charset="-122"/>
                <a:ea typeface="微软雅黑" panose="020B0503020204020204" pitchFamily="34" charset="-122"/>
              </a:rPr>
              <a:t>口蹄疫疫苗发展及生产工艺</a:t>
            </a:r>
          </a:p>
        </p:txBody>
      </p:sp>
      <p:sp>
        <p:nvSpPr>
          <p:cNvPr id="20" name="文本框 17"/>
          <p:cNvSpPr txBox="1">
            <a:spLocks noChangeArrowheads="1"/>
          </p:cNvSpPr>
          <p:nvPr/>
        </p:nvSpPr>
        <p:spPr bwMode="auto">
          <a:xfrm>
            <a:off x="1539874" y="2958582"/>
            <a:ext cx="2170113" cy="707886"/>
          </a:xfrm>
          <a:prstGeom prst="rect">
            <a:avLst/>
          </a:prstGeom>
          <a:noFill/>
          <a:ln w="9525">
            <a:noFill/>
            <a:miter lim="800000"/>
          </a:ln>
        </p:spPr>
        <p:txBody>
          <a:bodyPr>
            <a:spAutoFit/>
          </a:bodyPr>
          <a:lstStyle/>
          <a:p>
            <a:pPr algn="ctr" eaLnBrk="0" hangingPunct="0"/>
            <a:r>
              <a:rPr lang="zh-CN" altLang="en-US" sz="4000" b="1" dirty="0" smtClean="0">
                <a:solidFill>
                  <a:srgbClr val="00B050"/>
                </a:solidFill>
                <a:latin typeface="微软雅黑" panose="020B0503020204020204" pitchFamily="34" charset="-122"/>
                <a:ea typeface="微软雅黑" panose="020B0503020204020204" pitchFamily="34" charset="-122"/>
              </a:rPr>
              <a:t>目    录</a:t>
            </a:r>
            <a:endParaRPr lang="zh-CN" altLang="en-US" sz="4000" b="1" dirty="0">
              <a:solidFill>
                <a:srgbClr val="00B050"/>
              </a:solidFill>
              <a:latin typeface="微软雅黑" panose="020B0503020204020204" pitchFamily="34" charset="-122"/>
              <a:ea typeface="微软雅黑" panose="020B0503020204020204" pitchFamily="34" charset="-122"/>
            </a:endParaRPr>
          </a:p>
        </p:txBody>
      </p:sp>
      <p:sp>
        <p:nvSpPr>
          <p:cNvPr id="11" name="文本框 35"/>
          <p:cNvSpPr txBox="1"/>
          <p:nvPr/>
        </p:nvSpPr>
        <p:spPr>
          <a:xfrm>
            <a:off x="5068108" y="5232807"/>
            <a:ext cx="738188" cy="6461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hangingPunct="0">
              <a:defRPr/>
            </a:pPr>
            <a:r>
              <a:rPr lang="en-US" altLang="zh-CN" sz="3600" dirty="0" smtClean="0">
                <a:latin typeface="微软雅黑" panose="020B0503020204020204" pitchFamily="34" charset="-122"/>
                <a:ea typeface="微软雅黑" panose="020B0503020204020204" pitchFamily="34" charset="-122"/>
              </a:rPr>
              <a:t>04</a:t>
            </a:r>
            <a:endParaRPr lang="en-US" altLang="zh-CN" sz="3600" dirty="0">
              <a:latin typeface="微软雅黑" panose="020B0503020204020204" pitchFamily="34" charset="-122"/>
              <a:ea typeface="微软雅黑" panose="020B0503020204020204" pitchFamily="34" charset="-122"/>
            </a:endParaRPr>
          </a:p>
        </p:txBody>
      </p:sp>
      <p:sp>
        <p:nvSpPr>
          <p:cNvPr id="12" name="文本框 36"/>
          <p:cNvSpPr txBox="1"/>
          <p:nvPr/>
        </p:nvSpPr>
        <p:spPr>
          <a:xfrm>
            <a:off x="6168246" y="5027525"/>
            <a:ext cx="5408058" cy="95410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r>
              <a:rPr lang="zh-CN" altLang="en-US" sz="2800" b="1" dirty="0">
                <a:solidFill>
                  <a:srgbClr val="0070C0"/>
                </a:solidFill>
                <a:latin typeface="微软雅黑" panose="020B0503020204020204" pitchFamily="34" charset="-122"/>
                <a:ea typeface="微软雅黑" panose="020B0503020204020204" pitchFamily="34" charset="-122"/>
              </a:rPr>
              <a:t>新形势</a:t>
            </a:r>
            <a:r>
              <a:rPr lang="zh-CN" altLang="en-US" sz="2800" b="1" dirty="0" smtClean="0">
                <a:solidFill>
                  <a:srgbClr val="0070C0"/>
                </a:solidFill>
                <a:latin typeface="微软雅黑" panose="020B0503020204020204" pitchFamily="34" charset="-122"/>
                <a:ea typeface="微软雅黑" panose="020B0503020204020204" pitchFamily="34" charset="-122"/>
              </a:rPr>
              <a:t>下兽药设备</a:t>
            </a:r>
            <a:r>
              <a:rPr lang="zh-CN" altLang="en-US" sz="2800" b="1" dirty="0">
                <a:solidFill>
                  <a:srgbClr val="0070C0"/>
                </a:solidFill>
                <a:latin typeface="微软雅黑" panose="020B0503020204020204" pitchFamily="34" charset="-122"/>
                <a:ea typeface="微软雅黑" panose="020B0503020204020204" pitchFamily="34" charset="-122"/>
              </a:rPr>
              <a:t>制造的机遇与挑战</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 name="椭圆 5"/>
          <p:cNvSpPr/>
          <p:nvPr>
            <p:custDataLst>
              <p:tags r:id="rId2"/>
            </p:custDataLst>
          </p:nvPr>
        </p:nvSpPr>
        <p:spPr>
          <a:xfrm>
            <a:off x="5419090" y="1228725"/>
            <a:ext cx="1108710" cy="11087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8" name="椭圆 7"/>
          <p:cNvSpPr/>
          <p:nvPr>
            <p:custDataLst>
              <p:tags r:id="rId3"/>
            </p:custDataLst>
          </p:nvPr>
        </p:nvSpPr>
        <p:spPr>
          <a:xfrm>
            <a:off x="7219315" y="3549650"/>
            <a:ext cx="704215" cy="7042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5" name="椭圆 14"/>
          <p:cNvSpPr/>
          <p:nvPr>
            <p:custDataLst>
              <p:tags r:id="rId4"/>
            </p:custDataLst>
          </p:nvPr>
        </p:nvSpPr>
        <p:spPr>
          <a:xfrm>
            <a:off x="4902200" y="4516755"/>
            <a:ext cx="741680" cy="741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9" name="椭圆 18"/>
          <p:cNvSpPr/>
          <p:nvPr>
            <p:custDataLst>
              <p:tags r:id="rId5"/>
            </p:custDataLst>
          </p:nvPr>
        </p:nvSpPr>
        <p:spPr>
          <a:xfrm>
            <a:off x="4023995" y="2883535"/>
            <a:ext cx="604520" cy="60452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20" name="椭圆 19"/>
          <p:cNvSpPr/>
          <p:nvPr>
            <p:custDataLst>
              <p:tags r:id="rId6"/>
            </p:custDataLst>
          </p:nvPr>
        </p:nvSpPr>
        <p:spPr>
          <a:xfrm>
            <a:off x="6437630" y="1895475"/>
            <a:ext cx="587375" cy="5873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2" name="椭圆 31"/>
          <p:cNvSpPr/>
          <p:nvPr>
            <p:custDataLst>
              <p:tags r:id="rId7"/>
            </p:custDataLst>
          </p:nvPr>
        </p:nvSpPr>
        <p:spPr>
          <a:xfrm>
            <a:off x="6944995" y="2378710"/>
            <a:ext cx="621030" cy="621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3" name="椭圆 32"/>
          <p:cNvSpPr/>
          <p:nvPr>
            <p:custDataLst>
              <p:tags r:id="rId8"/>
            </p:custDataLst>
          </p:nvPr>
        </p:nvSpPr>
        <p:spPr>
          <a:xfrm>
            <a:off x="7261225" y="3017520"/>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7500" lnSpcReduction="20000"/>
          </a:bodyPr>
          <a:lstStyle/>
          <a:p>
            <a:pPr algn="ctr"/>
            <a:endParaRPr lang="zh-CN" altLang="en-US"/>
          </a:p>
        </p:txBody>
      </p:sp>
      <p:sp>
        <p:nvSpPr>
          <p:cNvPr id="34" name="椭圆 33"/>
          <p:cNvSpPr/>
          <p:nvPr>
            <p:custDataLst>
              <p:tags r:id="rId9"/>
            </p:custDataLst>
          </p:nvPr>
        </p:nvSpPr>
        <p:spPr>
          <a:xfrm>
            <a:off x="6888480" y="4223385"/>
            <a:ext cx="530860" cy="5308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0" name="椭圆 39"/>
          <p:cNvSpPr/>
          <p:nvPr>
            <p:custDataLst>
              <p:tags r:id="rId10"/>
            </p:custDataLst>
          </p:nvPr>
        </p:nvSpPr>
        <p:spPr>
          <a:xfrm>
            <a:off x="6243955" y="4617720"/>
            <a:ext cx="780415" cy="7804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3" name="椭圆 42"/>
          <p:cNvSpPr/>
          <p:nvPr>
            <p:custDataLst>
              <p:tags r:id="rId11"/>
            </p:custDataLst>
          </p:nvPr>
        </p:nvSpPr>
        <p:spPr>
          <a:xfrm>
            <a:off x="5676900" y="4817110"/>
            <a:ext cx="535305" cy="5353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4" name="椭圆 43"/>
          <p:cNvSpPr/>
          <p:nvPr>
            <p:custDataLst>
              <p:tags r:id="rId12"/>
            </p:custDataLst>
          </p:nvPr>
        </p:nvSpPr>
        <p:spPr>
          <a:xfrm>
            <a:off x="4568825" y="4307840"/>
            <a:ext cx="415925" cy="4159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20000"/>
          </a:bodyPr>
          <a:lstStyle/>
          <a:p>
            <a:pPr algn="ctr"/>
            <a:endParaRPr lang="zh-CN" altLang="en-US"/>
          </a:p>
        </p:txBody>
      </p:sp>
      <p:sp>
        <p:nvSpPr>
          <p:cNvPr id="45" name="椭圆 44"/>
          <p:cNvSpPr/>
          <p:nvPr>
            <p:custDataLst>
              <p:tags r:id="rId13"/>
            </p:custDataLst>
          </p:nvPr>
        </p:nvSpPr>
        <p:spPr>
          <a:xfrm>
            <a:off x="4069715" y="3541395"/>
            <a:ext cx="713105" cy="7131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6" name="椭圆 45"/>
          <p:cNvSpPr/>
          <p:nvPr>
            <p:custDataLst>
              <p:tags r:id="rId14"/>
            </p:custDataLst>
          </p:nvPr>
        </p:nvSpPr>
        <p:spPr>
          <a:xfrm>
            <a:off x="4144645" y="2028190"/>
            <a:ext cx="828675" cy="828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5" name="椭圆 54"/>
          <p:cNvSpPr/>
          <p:nvPr>
            <p:custDataLst>
              <p:tags r:id="rId15"/>
            </p:custDataLst>
          </p:nvPr>
        </p:nvSpPr>
        <p:spPr>
          <a:xfrm>
            <a:off x="4916805" y="1854200"/>
            <a:ext cx="572770" cy="5727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6" name="椭圆 55"/>
          <p:cNvSpPr/>
          <p:nvPr>
            <p:custDataLst>
              <p:tags r:id="rId16"/>
            </p:custDataLst>
          </p:nvPr>
        </p:nvSpPr>
        <p:spPr>
          <a:xfrm>
            <a:off x="4469765" y="2084705"/>
            <a:ext cx="2981960" cy="2981960"/>
          </a:xfrm>
          <a:prstGeom prst="ellipse">
            <a:avLst/>
          </a:prstGeom>
          <a:solidFill>
            <a:srgbClr val="E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dirty="0"/>
          </a:p>
        </p:txBody>
      </p:sp>
      <p:sp>
        <p:nvSpPr>
          <p:cNvPr id="58" name="椭圆 57"/>
          <p:cNvSpPr/>
          <p:nvPr>
            <p:custDataLst>
              <p:tags r:id="rId17"/>
            </p:custDataLst>
          </p:nvPr>
        </p:nvSpPr>
        <p:spPr>
          <a:xfrm>
            <a:off x="4803140" y="2386330"/>
            <a:ext cx="2317750" cy="2317750"/>
          </a:xfrm>
          <a:prstGeom prst="ellipse">
            <a:avLst/>
          </a:prstGeom>
          <a:noFill/>
          <a:ln w="444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90000" rtlCol="0" anchor="ctr">
            <a:normAutofit fontScale="92500"/>
          </a:bodyPr>
          <a:lstStyle/>
          <a:p>
            <a:pPr marL="0" indent="0" algn="ctr">
              <a:lnSpc>
                <a:spcPct val="100000"/>
              </a:lnSpc>
              <a:spcBef>
                <a:spcPts val="0"/>
              </a:spcBef>
              <a:spcAft>
                <a:spcPts val="0"/>
              </a:spcAft>
            </a:pPr>
            <a:r>
              <a:rPr lang="en-US" altLang="zh-CN" sz="2400" b="1" dirty="0" smtClean="0">
                <a:solidFill>
                  <a:schemeClr val="tx1"/>
                </a:solidFill>
                <a:latin typeface="微软雅黑" panose="020B0503020204020204" pitchFamily="34" charset="-122"/>
                <a:ea typeface="微软雅黑" panose="020B0503020204020204" pitchFamily="34" charset="-122"/>
                <a:sym typeface="+mn-ea"/>
              </a:rPr>
              <a:t>QbD</a:t>
            </a:r>
            <a:r>
              <a:rPr lang="zh-CN" altLang="en-US" sz="2400" b="1" dirty="0" smtClean="0">
                <a:solidFill>
                  <a:schemeClr val="tx1"/>
                </a:solidFill>
                <a:latin typeface="微软雅黑" panose="020B0503020204020204" pitchFamily="34" charset="-122"/>
                <a:ea typeface="微软雅黑" panose="020B0503020204020204" pitchFamily="34" charset="-122"/>
                <a:sym typeface="+mn-ea"/>
              </a:rPr>
              <a:t>下的口蹄疫疫苗生产的过程工程研究</a:t>
            </a:r>
          </a:p>
        </p:txBody>
      </p:sp>
      <p:cxnSp>
        <p:nvCxnSpPr>
          <p:cNvPr id="59" name="直接连接符 58"/>
          <p:cNvCxnSpPr/>
          <p:nvPr>
            <p:custDataLst>
              <p:tags r:id="rId18"/>
            </p:custDataLst>
          </p:nvPr>
        </p:nvCxnSpPr>
        <p:spPr>
          <a:xfrm>
            <a:off x="6527800" y="1570355"/>
            <a:ext cx="1922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椭圆 59"/>
          <p:cNvSpPr/>
          <p:nvPr>
            <p:custDataLst>
              <p:tags r:id="rId19"/>
            </p:custDataLst>
          </p:nvPr>
        </p:nvSpPr>
        <p:spPr>
          <a:xfrm>
            <a:off x="8446135" y="152971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63" name="文本框 62"/>
          <p:cNvSpPr txBox="1"/>
          <p:nvPr>
            <p:custDataLst>
              <p:tags r:id="rId20"/>
            </p:custDataLst>
          </p:nvPr>
        </p:nvSpPr>
        <p:spPr>
          <a:xfrm>
            <a:off x="7295515" y="1783080"/>
            <a:ext cx="2999105" cy="708025"/>
          </a:xfrm>
          <a:prstGeom prst="rect">
            <a:avLst/>
          </a:prstGeom>
          <a:noFill/>
        </p:spPr>
        <p:txBody>
          <a:bodyPr wrap="square" lIns="90000" rtlCol="0">
            <a:normAutofit fontScale="90000"/>
          </a:bodyPr>
          <a:lstStyle/>
          <a:p>
            <a:pPr marL="0" indent="0" algn="l">
              <a:lnSpc>
                <a:spcPct val="100000"/>
              </a:lnSpc>
              <a:spcBef>
                <a:spcPts val="0"/>
              </a:spcBef>
              <a:spcAft>
                <a:spcPts val="0"/>
              </a:spcAft>
            </a:pPr>
            <a:r>
              <a:rPr lang="en-US" altLang="zh-CN" sz="2000" b="1" smtClean="0">
                <a:latin typeface="宋体" panose="02010600030101010101" pitchFamily="2" charset="-122"/>
                <a:sym typeface="+mn-ea"/>
              </a:rPr>
              <a:t>2</a:t>
            </a:r>
            <a:r>
              <a:rPr lang="zh-CN" altLang="en-US" sz="2000" b="1" smtClean="0">
                <a:latin typeface="宋体" panose="02010600030101010101" pitchFamily="2" charset="-122"/>
                <a:sym typeface="+mn-ea"/>
              </a:rPr>
              <a:t>建立悬浮动物细胞培养的过程优化策略与可执行方案</a:t>
            </a:r>
            <a:endParaRPr lang="zh-CN" altLang="en-US" sz="2000" b="1" smtClean="0">
              <a:latin typeface="宋体" panose="02010600030101010101" pitchFamily="2" charset="-122"/>
            </a:endParaRPr>
          </a:p>
          <a:p>
            <a:pPr marL="0" indent="0" algn="l">
              <a:lnSpc>
                <a:spcPct val="100000"/>
              </a:lnSpc>
              <a:spcBef>
                <a:spcPts val="0"/>
              </a:spcBef>
              <a:spcAft>
                <a:spcPts val="0"/>
              </a:spcAft>
            </a:pPr>
            <a:endParaRPr lang="zh-CN" altLang="en-US" sz="2000" b="1" smtClean="0">
              <a:latin typeface="宋体" panose="02010600030101010101" pitchFamily="2" charset="-122"/>
            </a:endParaRPr>
          </a:p>
        </p:txBody>
      </p:sp>
      <p:sp>
        <p:nvSpPr>
          <p:cNvPr id="66" name="文本框 65"/>
          <p:cNvSpPr txBox="1"/>
          <p:nvPr>
            <p:custDataLst>
              <p:tags r:id="rId21"/>
            </p:custDataLst>
          </p:nvPr>
        </p:nvSpPr>
        <p:spPr>
          <a:xfrm>
            <a:off x="7750175" y="4516755"/>
            <a:ext cx="3029585" cy="708025"/>
          </a:xfrm>
          <a:prstGeom prst="rect">
            <a:avLst/>
          </a:prstGeom>
          <a:noFill/>
        </p:spPr>
        <p:txBody>
          <a:bodyPr wrap="square" lIns="90000" rtlCol="0">
            <a:normAutofit fontScale="90000"/>
          </a:bodyPr>
          <a:lstStyle/>
          <a:p>
            <a:pPr marL="0" indent="0" algn="l">
              <a:lnSpc>
                <a:spcPct val="100000"/>
              </a:lnSpc>
              <a:spcBef>
                <a:spcPts val="0"/>
              </a:spcBef>
              <a:spcAft>
                <a:spcPts val="0"/>
              </a:spcAft>
            </a:pPr>
            <a:r>
              <a:rPr lang="en-US" altLang="zh-CN" sz="2000" b="1" smtClean="0">
                <a:latin typeface="宋体" panose="02010600030101010101" pitchFamily="2" charset="-122"/>
                <a:sym typeface="+mn-ea"/>
              </a:rPr>
              <a:t>3</a:t>
            </a:r>
            <a:r>
              <a:rPr lang="zh-CN" altLang="en-US" sz="2000" b="1" smtClean="0">
                <a:latin typeface="宋体" panose="02010600030101010101" pitchFamily="2" charset="-122"/>
                <a:sym typeface="+mn-ea"/>
              </a:rPr>
              <a:t>建立动物细胞培养过程的放大与缩小技术指导性原则</a:t>
            </a:r>
            <a:endParaRPr lang="zh-CN" altLang="en-US" sz="2000" b="1" smtClean="0">
              <a:latin typeface="宋体" panose="02010600030101010101" pitchFamily="2" charset="-122"/>
            </a:endParaRPr>
          </a:p>
          <a:p>
            <a:pPr marL="0" indent="0" algn="l">
              <a:lnSpc>
                <a:spcPct val="100000"/>
              </a:lnSpc>
              <a:spcBef>
                <a:spcPts val="0"/>
              </a:spcBef>
              <a:spcAft>
                <a:spcPts val="0"/>
              </a:spcAft>
            </a:pPr>
            <a:endParaRPr lang="zh-CN" altLang="en-US" sz="2000" b="1" smtClean="0">
              <a:latin typeface="宋体" panose="02010600030101010101" pitchFamily="2" charset="-122"/>
            </a:endParaRPr>
          </a:p>
        </p:txBody>
      </p:sp>
      <p:sp>
        <p:nvSpPr>
          <p:cNvPr id="69" name="文本框 68"/>
          <p:cNvSpPr txBox="1"/>
          <p:nvPr>
            <p:custDataLst>
              <p:tags r:id="rId22"/>
            </p:custDataLst>
          </p:nvPr>
        </p:nvSpPr>
        <p:spPr>
          <a:xfrm>
            <a:off x="1109345" y="1895475"/>
            <a:ext cx="3035300" cy="708025"/>
          </a:xfrm>
          <a:prstGeom prst="rect">
            <a:avLst/>
          </a:prstGeom>
          <a:noFill/>
        </p:spPr>
        <p:txBody>
          <a:bodyPr wrap="square" lIns="90000" rtlCol="0">
            <a:normAutofit fontScale="80000" lnSpcReduction="10000"/>
          </a:bodyPr>
          <a:lstStyle/>
          <a:p>
            <a:pPr marL="0" indent="0" algn="l">
              <a:lnSpc>
                <a:spcPct val="100000"/>
              </a:lnSpc>
              <a:spcBef>
                <a:spcPts val="0"/>
              </a:spcBef>
              <a:spcAft>
                <a:spcPts val="0"/>
              </a:spcAft>
            </a:pPr>
            <a:r>
              <a:rPr lang="en-US" altLang="zh-CN" sz="2000" b="1" dirty="0" smtClean="0">
                <a:latin typeface="宋体" panose="02010600030101010101" pitchFamily="2" charset="-122"/>
                <a:sym typeface="+mn-ea"/>
              </a:rPr>
              <a:t>1</a:t>
            </a:r>
            <a:r>
              <a:rPr lang="zh-CN" altLang="en-US" sz="2000" b="1" dirty="0" smtClean="0">
                <a:latin typeface="宋体" panose="02010600030101010101" pitchFamily="2" charset="-122"/>
                <a:sym typeface="+mn-ea"/>
              </a:rPr>
              <a:t>实现哺乳动物细胞大规模培养装置的开发与规模化生产</a:t>
            </a:r>
            <a:endParaRPr lang="zh-CN" altLang="en-US" sz="2000" b="1" dirty="0" smtClean="0">
              <a:latin typeface="宋体" panose="02010600030101010101" pitchFamily="2" charset="-122"/>
            </a:endParaRPr>
          </a:p>
          <a:p>
            <a:pPr marL="0" indent="0" algn="l">
              <a:lnSpc>
                <a:spcPct val="100000"/>
              </a:lnSpc>
              <a:spcBef>
                <a:spcPts val="0"/>
              </a:spcBef>
              <a:spcAft>
                <a:spcPts val="0"/>
              </a:spcAft>
            </a:pPr>
            <a:endParaRPr lang="zh-CN" altLang="en-US" sz="2000" b="1" dirty="0" smtClean="0">
              <a:latin typeface="宋体" panose="02010600030101010101" pitchFamily="2" charset="-122"/>
            </a:endParaRPr>
          </a:p>
        </p:txBody>
      </p:sp>
      <p:cxnSp>
        <p:nvCxnSpPr>
          <p:cNvPr id="71" name="直接连接符 70"/>
          <p:cNvCxnSpPr/>
          <p:nvPr>
            <p:custDataLst>
              <p:tags r:id="rId23"/>
            </p:custDataLst>
          </p:nvPr>
        </p:nvCxnSpPr>
        <p:spPr>
          <a:xfrm>
            <a:off x="2686050" y="3185160"/>
            <a:ext cx="12769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椭圆 71"/>
          <p:cNvSpPr/>
          <p:nvPr>
            <p:custDataLst>
              <p:tags r:id="rId24"/>
            </p:custDataLst>
          </p:nvPr>
        </p:nvSpPr>
        <p:spPr>
          <a:xfrm>
            <a:off x="2435225" y="2918460"/>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73" name="直接连接符 72"/>
          <p:cNvCxnSpPr/>
          <p:nvPr>
            <p:custDataLst>
              <p:tags r:id="rId25"/>
            </p:custDataLst>
          </p:nvPr>
        </p:nvCxnSpPr>
        <p:spPr>
          <a:xfrm flipH="1" flipV="1">
            <a:off x="2470150" y="2969260"/>
            <a:ext cx="215900" cy="215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26"/>
            </p:custDataLst>
          </p:nvPr>
        </p:nvCxnSpPr>
        <p:spPr>
          <a:xfrm>
            <a:off x="7933055" y="3891915"/>
            <a:ext cx="1457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椭圆 74"/>
          <p:cNvSpPr/>
          <p:nvPr>
            <p:custDataLst>
              <p:tags r:id="rId27"/>
            </p:custDataLst>
          </p:nvPr>
        </p:nvSpPr>
        <p:spPr>
          <a:xfrm>
            <a:off x="9698355" y="4226560"/>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76" name="直接连接符 75"/>
          <p:cNvCxnSpPr/>
          <p:nvPr>
            <p:custDataLst>
              <p:tags r:id="rId28"/>
            </p:custDataLst>
          </p:nvPr>
        </p:nvCxnSpPr>
        <p:spPr>
          <a:xfrm>
            <a:off x="9391015" y="3897630"/>
            <a:ext cx="347345" cy="35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29"/>
            </p:custDataLst>
          </p:nvPr>
        </p:nvCxnSpPr>
        <p:spPr>
          <a:xfrm>
            <a:off x="2970530" y="5066665"/>
            <a:ext cx="1922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椭圆 77"/>
          <p:cNvSpPr/>
          <p:nvPr>
            <p:custDataLst>
              <p:tags r:id="rId30"/>
            </p:custDataLst>
          </p:nvPr>
        </p:nvSpPr>
        <p:spPr>
          <a:xfrm>
            <a:off x="2889250" y="502475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80" name="文本框 79"/>
          <p:cNvSpPr txBox="1"/>
          <p:nvPr>
            <p:custDataLst>
              <p:tags r:id="rId31"/>
            </p:custDataLst>
          </p:nvPr>
        </p:nvSpPr>
        <p:spPr>
          <a:xfrm>
            <a:off x="1645285" y="5448935"/>
            <a:ext cx="3131820" cy="708025"/>
          </a:xfrm>
          <a:prstGeom prst="rect">
            <a:avLst/>
          </a:prstGeom>
          <a:noFill/>
        </p:spPr>
        <p:txBody>
          <a:bodyPr wrap="square" lIns="90000" rtlCol="0">
            <a:normAutofit fontScale="90000"/>
          </a:bodyPr>
          <a:lstStyle/>
          <a:p>
            <a:r>
              <a:rPr lang="en-US" altLang="zh-CN" sz="2000" b="1" dirty="0" smtClean="0"/>
              <a:t>4建立符合cGMP标准的模块化车间设计体系并实施验证 </a:t>
            </a:r>
          </a:p>
        </p:txBody>
      </p:sp>
      <p:pic>
        <p:nvPicPr>
          <p:cNvPr id="39" name="Picture 7" descr="英德生物LOGO"/>
          <p:cNvPicPr>
            <a:picLocks noChangeAspect="1"/>
          </p:cNvPicPr>
          <p:nvPr/>
        </p:nvPicPr>
        <p:blipFill>
          <a:blip r:embed="rId33"/>
          <a:srcRect/>
          <a:stretch>
            <a:fillRect/>
          </a:stretch>
        </p:blipFill>
        <p:spPr bwMode="auto">
          <a:xfrm>
            <a:off x="-9524" y="18856"/>
            <a:ext cx="2678080" cy="596231"/>
          </a:xfrm>
          <a:prstGeom prst="rect">
            <a:avLst/>
          </a:prstGeom>
          <a:noFill/>
          <a:ln w="9525">
            <a:noFill/>
            <a:miter lim="800000"/>
            <a:headEnd/>
            <a:tailEnd/>
          </a:ln>
        </p:spPr>
      </p:pic>
      <p:pic>
        <p:nvPicPr>
          <p:cNvPr id="41" name="Picture 8" descr="新华医疗集团"/>
          <p:cNvPicPr>
            <a:picLocks noChangeAspect="1"/>
          </p:cNvPicPr>
          <p:nvPr/>
        </p:nvPicPr>
        <p:blipFill>
          <a:blip r:embed="rId34"/>
          <a:srcRect/>
          <a:stretch>
            <a:fillRect/>
          </a:stretch>
        </p:blipFill>
        <p:spPr bwMode="auto">
          <a:xfrm>
            <a:off x="9759820" y="18856"/>
            <a:ext cx="2463930" cy="554347"/>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213360" y="917575"/>
            <a:ext cx="6821170" cy="368300"/>
          </a:xfrm>
          <a:prstGeom prst="rect">
            <a:avLst/>
          </a:prstGeom>
          <a:noFill/>
        </p:spPr>
        <p:txBody>
          <a:bodyPr wrap="square" rtlCol="0" anchor="t">
            <a:spAutoFit/>
          </a:bodyPr>
          <a:lstStyle/>
          <a:p>
            <a:r>
              <a:rPr lang="en-US" altLang="zh-CN" b="1">
                <a:latin typeface="宋体" panose="02010600030101010101" pitchFamily="2" charset="-122"/>
              </a:rPr>
              <a:t>1.</a:t>
            </a:r>
            <a:r>
              <a:rPr lang="zh-CN" altLang="en-US" b="1">
                <a:latin typeface="宋体" panose="02010600030101010101" pitchFamily="2" charset="-122"/>
              </a:rPr>
              <a:t>实现哺乳动物细胞大规模培养装置的开发与规模化生产</a:t>
            </a:r>
          </a:p>
        </p:txBody>
      </p:sp>
      <p:sp>
        <p:nvSpPr>
          <p:cNvPr id="6" name="文本框 5"/>
          <p:cNvSpPr txBox="1"/>
          <p:nvPr/>
        </p:nvSpPr>
        <p:spPr>
          <a:xfrm>
            <a:off x="101600" y="4241800"/>
            <a:ext cx="4701540" cy="2584450"/>
          </a:xfrm>
          <a:prstGeom prst="rect">
            <a:avLst/>
          </a:prstGeom>
          <a:noFill/>
        </p:spPr>
        <p:txBody>
          <a:bodyPr wrap="square" rtlCol="0" anchor="t">
            <a:spAutoFit/>
          </a:bodyPr>
          <a:lstStyle/>
          <a:p>
            <a:r>
              <a:rPr lang="zh-CN" altLang="en-US"/>
              <a:t>a) 各级规模反应器的搅拌方式、桨叶及组合方式、</a:t>
            </a:r>
          </a:p>
          <a:p>
            <a:r>
              <a:rPr lang="zh-CN" altLang="en-US"/>
              <a:t>流场分析和试验平台的建立；</a:t>
            </a:r>
          </a:p>
          <a:p>
            <a:r>
              <a:rPr lang="zh-CN" altLang="en-US"/>
              <a:t>b) 通气方式、通气装置及其控制技术的研究；</a:t>
            </a:r>
          </a:p>
          <a:p>
            <a:r>
              <a:rPr lang="zh-CN" altLang="en-US"/>
              <a:t>c) 工艺流程优化的设计；</a:t>
            </a:r>
          </a:p>
          <a:p>
            <a:r>
              <a:rPr lang="zh-CN" altLang="en-US"/>
              <a:t>d) 灌注式培养、连续收获的方式和控制的研究；</a:t>
            </a:r>
          </a:p>
          <a:p>
            <a:r>
              <a:rPr lang="zh-CN" altLang="en-US"/>
              <a:t>e) 组合式无菌取样单元的研制；</a:t>
            </a:r>
          </a:p>
          <a:p>
            <a:endParaRPr lang="zh-CN" altLang="en-US"/>
          </a:p>
        </p:txBody>
      </p:sp>
      <p:cxnSp>
        <p:nvCxnSpPr>
          <p:cNvPr id="49" name="直接连接符 48"/>
          <p:cNvCxnSpPr/>
          <p:nvPr>
            <p:custDataLst>
              <p:tags r:id="rId1"/>
            </p:custDataLst>
          </p:nvPr>
        </p:nvCxnSpPr>
        <p:spPr>
          <a:xfrm>
            <a:off x="354915" y="1595743"/>
            <a:ext cx="11588933" cy="0"/>
          </a:xfrm>
          <a:prstGeom prst="line">
            <a:avLst/>
          </a:prstGeom>
          <a:ln>
            <a:solidFill>
              <a:srgbClr val="64606D">
                <a:lumMod val="40000"/>
                <a:lumOff val="60000"/>
              </a:srgbClr>
            </a:solidFill>
            <a:prstDash val="dash"/>
          </a:ln>
        </p:spPr>
        <p:style>
          <a:lnRef idx="1">
            <a:srgbClr val="64606D"/>
          </a:lnRef>
          <a:fillRef idx="0">
            <a:srgbClr val="64606D"/>
          </a:fillRef>
          <a:effectRef idx="0">
            <a:srgbClr val="64606D"/>
          </a:effectRef>
          <a:fontRef idx="minor">
            <a:srgbClr val="5F5F5F"/>
          </a:fontRef>
        </p:style>
      </p:cxnSp>
      <p:grpSp>
        <p:nvGrpSpPr>
          <p:cNvPr id="7" name="组合 6"/>
          <p:cNvGrpSpPr/>
          <p:nvPr>
            <p:custDataLst>
              <p:tags r:id="rId2"/>
            </p:custDataLst>
          </p:nvPr>
        </p:nvGrpSpPr>
        <p:grpSpPr>
          <a:xfrm>
            <a:off x="8716826" y="1541231"/>
            <a:ext cx="2692820" cy="2065722"/>
            <a:chOff x="8127521" y="2441276"/>
            <a:chExt cx="2130725" cy="1634527"/>
          </a:xfrm>
        </p:grpSpPr>
        <p:sp>
          <p:nvSpPr>
            <p:cNvPr id="39" name="任意多边形 38"/>
            <p:cNvSpPr/>
            <p:nvPr>
              <p:custDataLst>
                <p:tags r:id="rId13"/>
              </p:custDataLst>
            </p:nvPr>
          </p:nvSpPr>
          <p:spPr>
            <a:xfrm>
              <a:off x="8127521" y="2631059"/>
              <a:ext cx="2130725" cy="362309"/>
            </a:xfrm>
            <a:custGeom>
              <a:avLst/>
              <a:gdLst>
                <a:gd name="connsiteX0" fmla="*/ 1738223 w 2130725"/>
                <a:gd name="connsiteY0" fmla="*/ 60387 h 362309"/>
                <a:gd name="connsiteX1" fmla="*/ 1621767 w 2130725"/>
                <a:gd name="connsiteY1" fmla="*/ 176843 h 362309"/>
                <a:gd name="connsiteX2" fmla="*/ 1738223 w 2130725"/>
                <a:gd name="connsiteY2" fmla="*/ 293299 h 362309"/>
                <a:gd name="connsiteX3" fmla="*/ 1854679 w 2130725"/>
                <a:gd name="connsiteY3" fmla="*/ 176843 h 362309"/>
                <a:gd name="connsiteX4" fmla="*/ 1738223 w 2130725"/>
                <a:gd name="connsiteY4" fmla="*/ 60387 h 362309"/>
                <a:gd name="connsiteX5" fmla="*/ 392502 w 2130725"/>
                <a:gd name="connsiteY5" fmla="*/ 60387 h 362309"/>
                <a:gd name="connsiteX6" fmla="*/ 276046 w 2130725"/>
                <a:gd name="connsiteY6" fmla="*/ 176843 h 362309"/>
                <a:gd name="connsiteX7" fmla="*/ 392502 w 2130725"/>
                <a:gd name="connsiteY7" fmla="*/ 293299 h 362309"/>
                <a:gd name="connsiteX8" fmla="*/ 508958 w 2130725"/>
                <a:gd name="connsiteY8" fmla="*/ 176843 h 362309"/>
                <a:gd name="connsiteX9" fmla="*/ 392502 w 2130725"/>
                <a:gd name="connsiteY9" fmla="*/ 60387 h 362309"/>
                <a:gd name="connsiteX10" fmla="*/ 0 w 2130725"/>
                <a:gd name="connsiteY10" fmla="*/ 0 h 362309"/>
                <a:gd name="connsiteX11" fmla="*/ 2130725 w 2130725"/>
                <a:gd name="connsiteY11" fmla="*/ 0 h 362309"/>
                <a:gd name="connsiteX12" fmla="*/ 2130725 w 2130725"/>
                <a:gd name="connsiteY12" fmla="*/ 362309 h 362309"/>
                <a:gd name="connsiteX13" fmla="*/ 0 w 2130725"/>
                <a:gd name="connsiteY13" fmla="*/ 362309 h 3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725" h="362309">
                  <a:moveTo>
                    <a:pt x="1738223" y="60387"/>
                  </a:moveTo>
                  <a:cubicBezTo>
                    <a:pt x="1673906" y="60387"/>
                    <a:pt x="1621767" y="112526"/>
                    <a:pt x="1621767" y="176843"/>
                  </a:cubicBezTo>
                  <a:cubicBezTo>
                    <a:pt x="1621767" y="241160"/>
                    <a:pt x="1673906" y="293299"/>
                    <a:pt x="1738223" y="293299"/>
                  </a:cubicBezTo>
                  <a:cubicBezTo>
                    <a:pt x="1802540" y="293299"/>
                    <a:pt x="1854679" y="241160"/>
                    <a:pt x="1854679" y="176843"/>
                  </a:cubicBezTo>
                  <a:cubicBezTo>
                    <a:pt x="1854679" y="112526"/>
                    <a:pt x="1802540" y="60387"/>
                    <a:pt x="1738223" y="60387"/>
                  </a:cubicBezTo>
                  <a:close/>
                  <a:moveTo>
                    <a:pt x="392502" y="60387"/>
                  </a:moveTo>
                  <a:cubicBezTo>
                    <a:pt x="328185" y="60387"/>
                    <a:pt x="276046" y="112526"/>
                    <a:pt x="276046" y="176843"/>
                  </a:cubicBezTo>
                  <a:cubicBezTo>
                    <a:pt x="276046" y="241160"/>
                    <a:pt x="328185" y="293299"/>
                    <a:pt x="392502" y="293299"/>
                  </a:cubicBezTo>
                  <a:cubicBezTo>
                    <a:pt x="456819" y="293299"/>
                    <a:pt x="508958" y="241160"/>
                    <a:pt x="508958" y="176843"/>
                  </a:cubicBezTo>
                  <a:cubicBezTo>
                    <a:pt x="508958" y="112526"/>
                    <a:pt x="456819" y="60387"/>
                    <a:pt x="392502" y="60387"/>
                  </a:cubicBezTo>
                  <a:close/>
                  <a:moveTo>
                    <a:pt x="0" y="0"/>
                  </a:moveTo>
                  <a:lnTo>
                    <a:pt x="2130725" y="0"/>
                  </a:lnTo>
                  <a:lnTo>
                    <a:pt x="2130725" y="362309"/>
                  </a:lnTo>
                  <a:lnTo>
                    <a:pt x="0" y="362309"/>
                  </a:lnTo>
                  <a:close/>
                </a:path>
              </a:pathLst>
            </a:custGeom>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r>
                <a:rPr lang="en-US" altLang="zh-CN" dirty="0" smtClean="0">
                  <a:solidFill>
                    <a:srgbClr val="FFFFFF"/>
                  </a:solidFill>
                  <a:sym typeface="Arial" panose="020B0604020202020204" pitchFamily="34" charset="0"/>
                </a:rPr>
                <a:t>C</a:t>
              </a:r>
            </a:p>
          </p:txBody>
        </p:sp>
        <p:sp>
          <p:nvSpPr>
            <p:cNvPr id="40" name="矩形 39"/>
            <p:cNvSpPr/>
            <p:nvPr>
              <p:custDataLst>
                <p:tags r:id="rId14"/>
              </p:custDataLst>
            </p:nvPr>
          </p:nvSpPr>
          <p:spPr>
            <a:xfrm>
              <a:off x="8127521" y="2993368"/>
              <a:ext cx="2130725" cy="1082435"/>
            </a:xfrm>
            <a:prstGeom prst="rect">
              <a:avLst/>
            </a:prstGeom>
            <a:solidFill>
              <a:srgbClr val="64606D">
                <a:lumMod val="40000"/>
                <a:lumOff val="60000"/>
              </a:srgbClr>
            </a:solidFill>
            <a:ln>
              <a:noFill/>
            </a:ln>
          </p:spPr>
          <p:style>
            <a:lnRef idx="2">
              <a:srgbClr val="64606D">
                <a:shade val="50000"/>
              </a:srgbClr>
            </a:lnRef>
            <a:fillRef idx="1">
              <a:srgbClr val="64606D"/>
            </a:fillRef>
            <a:effectRef idx="0">
              <a:srgbClr val="64606D"/>
            </a:effectRef>
            <a:fontRef idx="minor">
              <a:srgbClr val="FFFFFF"/>
            </a:fontRef>
          </p:style>
          <p:txBody>
            <a:bodyPr bIns="144000" rtlCol="0" anchor="ctr">
              <a:normAutofit fontScale="60000" lnSpcReduction="20000"/>
            </a:bodyPr>
            <a:lstStyle/>
            <a:p>
              <a:pPr algn="ctr">
                <a:lnSpc>
                  <a:spcPct val="150000"/>
                </a:lnSpc>
              </a:pPr>
              <a:r>
                <a:rPr lang="da-DK" altLang="zh-CN" dirty="0" smtClean="0">
                  <a:solidFill>
                    <a:srgbClr val="64606D"/>
                  </a:solidFill>
                  <a:sym typeface="Arial" panose="020B0604020202020204" pitchFamily="34" charset="0"/>
                </a:rPr>
                <a:t>建立按照 cGMP 标准规范来实施疫苗生产的 50L、500L、3000L 规模的哺乳</a:t>
              </a:r>
            </a:p>
            <a:p>
              <a:pPr algn="ctr">
                <a:lnSpc>
                  <a:spcPct val="150000"/>
                </a:lnSpc>
              </a:pPr>
              <a:r>
                <a:rPr lang="da-DK" altLang="zh-CN" dirty="0" smtClean="0">
                  <a:solidFill>
                    <a:srgbClr val="64606D"/>
                  </a:solidFill>
                  <a:sym typeface="Arial" panose="020B0604020202020204" pitchFamily="34" charset="0"/>
                </a:rPr>
                <a:t>动物细胞培养生物反应器生产装备及核心配套系统。</a:t>
              </a:r>
            </a:p>
          </p:txBody>
        </p:sp>
        <p:sp>
          <p:nvSpPr>
            <p:cNvPr id="41" name="圆角矩形 40"/>
            <p:cNvSpPr/>
            <p:nvPr>
              <p:custDataLst>
                <p:tags r:id="rId15"/>
              </p:custDataLst>
            </p:nvPr>
          </p:nvSpPr>
          <p:spPr>
            <a:xfrm>
              <a:off x="8442386" y="2441276"/>
              <a:ext cx="155275" cy="448573"/>
            </a:xfrm>
            <a:prstGeom prst="roundRect">
              <a:avLst>
                <a:gd name="adj" fmla="val 50000"/>
              </a:avLst>
            </a:prstGeom>
            <a:solidFill>
              <a:srgbClr val="B99179"/>
            </a:solidFill>
            <a:ln>
              <a:solidFill>
                <a:srgbClr val="FFFFFF"/>
              </a:solidFill>
            </a:ln>
            <a:effectLst/>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endParaRPr lang="zh-CN" altLang="en-US">
                <a:sym typeface="Arial" panose="020B0604020202020204" pitchFamily="34" charset="0"/>
              </a:endParaRPr>
            </a:p>
          </p:txBody>
        </p:sp>
        <p:sp>
          <p:nvSpPr>
            <p:cNvPr id="42" name="圆角矩形 41"/>
            <p:cNvSpPr/>
            <p:nvPr>
              <p:custDataLst>
                <p:tags r:id="rId16"/>
              </p:custDataLst>
            </p:nvPr>
          </p:nvSpPr>
          <p:spPr>
            <a:xfrm>
              <a:off x="9788107" y="2441276"/>
              <a:ext cx="155275" cy="448573"/>
            </a:xfrm>
            <a:prstGeom prst="roundRect">
              <a:avLst>
                <a:gd name="adj" fmla="val 50000"/>
              </a:avLst>
            </a:prstGeom>
            <a:solidFill>
              <a:srgbClr val="B99179"/>
            </a:solidFill>
            <a:ln>
              <a:solidFill>
                <a:srgbClr val="FFFFFF"/>
              </a:solidFill>
            </a:ln>
            <a:effectLst/>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grpSp>
        <p:nvGrpSpPr>
          <p:cNvPr id="8" name="组合 7"/>
          <p:cNvGrpSpPr/>
          <p:nvPr>
            <p:custDataLst>
              <p:tags r:id="rId3"/>
            </p:custDataLst>
          </p:nvPr>
        </p:nvGrpSpPr>
        <p:grpSpPr>
          <a:xfrm>
            <a:off x="4802972" y="1541231"/>
            <a:ext cx="2692820" cy="2065722"/>
            <a:chOff x="5030638" y="2441276"/>
            <a:chExt cx="2130725" cy="1634527"/>
          </a:xfrm>
        </p:grpSpPr>
        <p:sp>
          <p:nvSpPr>
            <p:cNvPr id="51" name="任意多边形 50"/>
            <p:cNvSpPr/>
            <p:nvPr>
              <p:custDataLst>
                <p:tags r:id="rId9"/>
              </p:custDataLst>
            </p:nvPr>
          </p:nvSpPr>
          <p:spPr>
            <a:xfrm>
              <a:off x="5030638" y="2631059"/>
              <a:ext cx="2130725" cy="362309"/>
            </a:xfrm>
            <a:custGeom>
              <a:avLst/>
              <a:gdLst>
                <a:gd name="connsiteX0" fmla="*/ 1738223 w 2130725"/>
                <a:gd name="connsiteY0" fmla="*/ 60387 h 362309"/>
                <a:gd name="connsiteX1" fmla="*/ 1621767 w 2130725"/>
                <a:gd name="connsiteY1" fmla="*/ 176843 h 362309"/>
                <a:gd name="connsiteX2" fmla="*/ 1738223 w 2130725"/>
                <a:gd name="connsiteY2" fmla="*/ 293299 h 362309"/>
                <a:gd name="connsiteX3" fmla="*/ 1854679 w 2130725"/>
                <a:gd name="connsiteY3" fmla="*/ 176843 h 362309"/>
                <a:gd name="connsiteX4" fmla="*/ 1738223 w 2130725"/>
                <a:gd name="connsiteY4" fmla="*/ 60387 h 362309"/>
                <a:gd name="connsiteX5" fmla="*/ 392502 w 2130725"/>
                <a:gd name="connsiteY5" fmla="*/ 60387 h 362309"/>
                <a:gd name="connsiteX6" fmla="*/ 276046 w 2130725"/>
                <a:gd name="connsiteY6" fmla="*/ 176843 h 362309"/>
                <a:gd name="connsiteX7" fmla="*/ 392502 w 2130725"/>
                <a:gd name="connsiteY7" fmla="*/ 293299 h 362309"/>
                <a:gd name="connsiteX8" fmla="*/ 508958 w 2130725"/>
                <a:gd name="connsiteY8" fmla="*/ 176843 h 362309"/>
                <a:gd name="connsiteX9" fmla="*/ 392502 w 2130725"/>
                <a:gd name="connsiteY9" fmla="*/ 60387 h 362309"/>
                <a:gd name="connsiteX10" fmla="*/ 0 w 2130725"/>
                <a:gd name="connsiteY10" fmla="*/ 0 h 362309"/>
                <a:gd name="connsiteX11" fmla="*/ 2130725 w 2130725"/>
                <a:gd name="connsiteY11" fmla="*/ 0 h 362309"/>
                <a:gd name="connsiteX12" fmla="*/ 2130725 w 2130725"/>
                <a:gd name="connsiteY12" fmla="*/ 362309 h 362309"/>
                <a:gd name="connsiteX13" fmla="*/ 0 w 2130725"/>
                <a:gd name="connsiteY13" fmla="*/ 362309 h 3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725" h="362309">
                  <a:moveTo>
                    <a:pt x="1738223" y="60387"/>
                  </a:moveTo>
                  <a:cubicBezTo>
                    <a:pt x="1673906" y="60387"/>
                    <a:pt x="1621767" y="112526"/>
                    <a:pt x="1621767" y="176843"/>
                  </a:cubicBezTo>
                  <a:cubicBezTo>
                    <a:pt x="1621767" y="241160"/>
                    <a:pt x="1673906" y="293299"/>
                    <a:pt x="1738223" y="293299"/>
                  </a:cubicBezTo>
                  <a:cubicBezTo>
                    <a:pt x="1802540" y="293299"/>
                    <a:pt x="1854679" y="241160"/>
                    <a:pt x="1854679" y="176843"/>
                  </a:cubicBezTo>
                  <a:cubicBezTo>
                    <a:pt x="1854679" y="112526"/>
                    <a:pt x="1802540" y="60387"/>
                    <a:pt x="1738223" y="60387"/>
                  </a:cubicBezTo>
                  <a:close/>
                  <a:moveTo>
                    <a:pt x="392502" y="60387"/>
                  </a:moveTo>
                  <a:cubicBezTo>
                    <a:pt x="328185" y="60387"/>
                    <a:pt x="276046" y="112526"/>
                    <a:pt x="276046" y="176843"/>
                  </a:cubicBezTo>
                  <a:cubicBezTo>
                    <a:pt x="276046" y="241160"/>
                    <a:pt x="328185" y="293299"/>
                    <a:pt x="392502" y="293299"/>
                  </a:cubicBezTo>
                  <a:cubicBezTo>
                    <a:pt x="456819" y="293299"/>
                    <a:pt x="508958" y="241160"/>
                    <a:pt x="508958" y="176843"/>
                  </a:cubicBezTo>
                  <a:cubicBezTo>
                    <a:pt x="508958" y="112526"/>
                    <a:pt x="456819" y="60387"/>
                    <a:pt x="392502" y="60387"/>
                  </a:cubicBezTo>
                  <a:close/>
                  <a:moveTo>
                    <a:pt x="0" y="0"/>
                  </a:moveTo>
                  <a:lnTo>
                    <a:pt x="2130725" y="0"/>
                  </a:lnTo>
                  <a:lnTo>
                    <a:pt x="2130725" y="362309"/>
                  </a:lnTo>
                  <a:lnTo>
                    <a:pt x="0" y="362309"/>
                  </a:lnTo>
                  <a:close/>
                </a:path>
              </a:pathLst>
            </a:custGeom>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r>
                <a:rPr lang="en-US" altLang="zh-CN" dirty="0" smtClean="0">
                  <a:solidFill>
                    <a:srgbClr val="FFFFFF"/>
                  </a:solidFill>
                  <a:sym typeface="Arial" panose="020B0604020202020204" pitchFamily="34" charset="0"/>
                </a:rPr>
                <a:t>B</a:t>
              </a:r>
            </a:p>
          </p:txBody>
        </p:sp>
        <p:sp>
          <p:nvSpPr>
            <p:cNvPr id="52" name="矩形 51"/>
            <p:cNvSpPr/>
            <p:nvPr>
              <p:custDataLst>
                <p:tags r:id="rId10"/>
              </p:custDataLst>
            </p:nvPr>
          </p:nvSpPr>
          <p:spPr>
            <a:xfrm>
              <a:off x="5030638" y="2993368"/>
              <a:ext cx="2130725" cy="1082435"/>
            </a:xfrm>
            <a:prstGeom prst="rect">
              <a:avLst/>
            </a:prstGeom>
            <a:solidFill>
              <a:srgbClr val="64606D">
                <a:lumMod val="40000"/>
                <a:lumOff val="60000"/>
              </a:srgbClr>
            </a:solidFill>
            <a:ln>
              <a:noFill/>
            </a:ln>
          </p:spPr>
          <p:style>
            <a:lnRef idx="2">
              <a:srgbClr val="64606D">
                <a:shade val="50000"/>
              </a:srgbClr>
            </a:lnRef>
            <a:fillRef idx="1">
              <a:srgbClr val="64606D"/>
            </a:fillRef>
            <a:effectRef idx="0">
              <a:srgbClr val="64606D"/>
            </a:effectRef>
            <a:fontRef idx="minor">
              <a:srgbClr val="FFFFFF"/>
            </a:fontRef>
          </p:style>
          <p:txBody>
            <a:bodyPr bIns="144000" rtlCol="0" anchor="ctr">
              <a:normAutofit fontScale="57500" lnSpcReduction="20000"/>
            </a:bodyPr>
            <a:lstStyle/>
            <a:p>
              <a:pPr algn="ctr">
                <a:lnSpc>
                  <a:spcPct val="150000"/>
                </a:lnSpc>
              </a:pPr>
              <a:r>
                <a:rPr lang="da-DK" altLang="zh-CN" dirty="0" smtClean="0">
                  <a:solidFill>
                    <a:srgbClr val="64606D"/>
                  </a:solidFill>
                  <a:sym typeface="Arial" panose="020B0604020202020204" pitchFamily="34" charset="0"/>
                </a:rPr>
                <a:t>建立符合 cGMP 标准的哺乳动物细胞大规模培养装置中试验证平台，开展动</a:t>
              </a:r>
            </a:p>
            <a:p>
              <a:pPr algn="ctr">
                <a:lnSpc>
                  <a:spcPct val="150000"/>
                </a:lnSpc>
              </a:pPr>
              <a:r>
                <a:rPr lang="da-DK" altLang="zh-CN" dirty="0" smtClean="0">
                  <a:solidFill>
                    <a:srgbClr val="64606D"/>
                  </a:solidFill>
                  <a:sym typeface="Arial" panose="020B0604020202020204" pitchFamily="34" charset="0"/>
                </a:rPr>
                <a:t>物细胞大规模培养主体核心设备的设计、制造与 cGMP 条件下的验证</a:t>
              </a:r>
            </a:p>
            <a:p>
              <a:pPr algn="ctr">
                <a:lnSpc>
                  <a:spcPct val="150000"/>
                </a:lnSpc>
              </a:pPr>
              <a:r>
                <a:rPr lang="da-DK" altLang="zh-CN" dirty="0" smtClean="0">
                  <a:solidFill>
                    <a:srgbClr val="64606D"/>
                  </a:solidFill>
                  <a:sym typeface="Arial" panose="020B0604020202020204" pitchFamily="34" charset="0"/>
                </a:rPr>
                <a:t>(Validation)。</a:t>
              </a:r>
            </a:p>
          </p:txBody>
        </p:sp>
        <p:sp>
          <p:nvSpPr>
            <p:cNvPr id="53" name="圆角矩形 52"/>
            <p:cNvSpPr/>
            <p:nvPr>
              <p:custDataLst>
                <p:tags r:id="rId11"/>
              </p:custDataLst>
            </p:nvPr>
          </p:nvSpPr>
          <p:spPr>
            <a:xfrm>
              <a:off x="5345503" y="2441276"/>
              <a:ext cx="155275" cy="448573"/>
            </a:xfrm>
            <a:prstGeom prst="roundRect">
              <a:avLst>
                <a:gd name="adj" fmla="val 50000"/>
              </a:avLst>
            </a:prstGeom>
            <a:solidFill>
              <a:srgbClr val="B99179"/>
            </a:solidFill>
            <a:ln>
              <a:solidFill>
                <a:srgbClr val="FFFFFF"/>
              </a:solidFill>
            </a:ln>
            <a:effectLst/>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endParaRPr lang="zh-CN" altLang="en-US">
                <a:sym typeface="Arial" panose="020B0604020202020204" pitchFamily="34" charset="0"/>
              </a:endParaRPr>
            </a:p>
          </p:txBody>
        </p:sp>
        <p:sp>
          <p:nvSpPr>
            <p:cNvPr id="54" name="圆角矩形 53"/>
            <p:cNvSpPr/>
            <p:nvPr>
              <p:custDataLst>
                <p:tags r:id="rId12"/>
              </p:custDataLst>
            </p:nvPr>
          </p:nvSpPr>
          <p:spPr>
            <a:xfrm>
              <a:off x="6691224" y="2441276"/>
              <a:ext cx="155275" cy="448573"/>
            </a:xfrm>
            <a:prstGeom prst="roundRect">
              <a:avLst>
                <a:gd name="adj" fmla="val 50000"/>
              </a:avLst>
            </a:prstGeom>
            <a:solidFill>
              <a:srgbClr val="B99179"/>
            </a:solidFill>
            <a:ln>
              <a:solidFill>
                <a:srgbClr val="FFFFFF"/>
              </a:solidFill>
            </a:ln>
            <a:effectLst/>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grpSp>
        <p:nvGrpSpPr>
          <p:cNvPr id="9" name="组合 8"/>
          <p:cNvGrpSpPr/>
          <p:nvPr>
            <p:custDataLst>
              <p:tags r:id="rId4"/>
            </p:custDataLst>
          </p:nvPr>
        </p:nvGrpSpPr>
        <p:grpSpPr>
          <a:xfrm>
            <a:off x="889117" y="1541231"/>
            <a:ext cx="2692820" cy="2065722"/>
            <a:chOff x="1933755" y="2441276"/>
            <a:chExt cx="2130725" cy="1634527"/>
          </a:xfrm>
        </p:grpSpPr>
        <p:sp>
          <p:nvSpPr>
            <p:cNvPr id="61" name="任意多边形 60"/>
            <p:cNvSpPr/>
            <p:nvPr>
              <p:custDataLst>
                <p:tags r:id="rId5"/>
              </p:custDataLst>
            </p:nvPr>
          </p:nvSpPr>
          <p:spPr>
            <a:xfrm>
              <a:off x="1933755" y="2631059"/>
              <a:ext cx="2130725" cy="362309"/>
            </a:xfrm>
            <a:custGeom>
              <a:avLst/>
              <a:gdLst>
                <a:gd name="connsiteX0" fmla="*/ 1738223 w 2130725"/>
                <a:gd name="connsiteY0" fmla="*/ 60387 h 362309"/>
                <a:gd name="connsiteX1" fmla="*/ 1621767 w 2130725"/>
                <a:gd name="connsiteY1" fmla="*/ 176843 h 362309"/>
                <a:gd name="connsiteX2" fmla="*/ 1738223 w 2130725"/>
                <a:gd name="connsiteY2" fmla="*/ 293299 h 362309"/>
                <a:gd name="connsiteX3" fmla="*/ 1854679 w 2130725"/>
                <a:gd name="connsiteY3" fmla="*/ 176843 h 362309"/>
                <a:gd name="connsiteX4" fmla="*/ 1738223 w 2130725"/>
                <a:gd name="connsiteY4" fmla="*/ 60387 h 362309"/>
                <a:gd name="connsiteX5" fmla="*/ 392502 w 2130725"/>
                <a:gd name="connsiteY5" fmla="*/ 60387 h 362309"/>
                <a:gd name="connsiteX6" fmla="*/ 276046 w 2130725"/>
                <a:gd name="connsiteY6" fmla="*/ 176843 h 362309"/>
                <a:gd name="connsiteX7" fmla="*/ 392502 w 2130725"/>
                <a:gd name="connsiteY7" fmla="*/ 293299 h 362309"/>
                <a:gd name="connsiteX8" fmla="*/ 508958 w 2130725"/>
                <a:gd name="connsiteY8" fmla="*/ 176843 h 362309"/>
                <a:gd name="connsiteX9" fmla="*/ 392502 w 2130725"/>
                <a:gd name="connsiteY9" fmla="*/ 60387 h 362309"/>
                <a:gd name="connsiteX10" fmla="*/ 0 w 2130725"/>
                <a:gd name="connsiteY10" fmla="*/ 0 h 362309"/>
                <a:gd name="connsiteX11" fmla="*/ 2130725 w 2130725"/>
                <a:gd name="connsiteY11" fmla="*/ 0 h 362309"/>
                <a:gd name="connsiteX12" fmla="*/ 2130725 w 2130725"/>
                <a:gd name="connsiteY12" fmla="*/ 362309 h 362309"/>
                <a:gd name="connsiteX13" fmla="*/ 0 w 2130725"/>
                <a:gd name="connsiteY13" fmla="*/ 362309 h 3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725" h="362309">
                  <a:moveTo>
                    <a:pt x="1738223" y="60387"/>
                  </a:moveTo>
                  <a:cubicBezTo>
                    <a:pt x="1673906" y="60387"/>
                    <a:pt x="1621767" y="112526"/>
                    <a:pt x="1621767" y="176843"/>
                  </a:cubicBezTo>
                  <a:cubicBezTo>
                    <a:pt x="1621767" y="241160"/>
                    <a:pt x="1673906" y="293299"/>
                    <a:pt x="1738223" y="293299"/>
                  </a:cubicBezTo>
                  <a:cubicBezTo>
                    <a:pt x="1802540" y="293299"/>
                    <a:pt x="1854679" y="241160"/>
                    <a:pt x="1854679" y="176843"/>
                  </a:cubicBezTo>
                  <a:cubicBezTo>
                    <a:pt x="1854679" y="112526"/>
                    <a:pt x="1802540" y="60387"/>
                    <a:pt x="1738223" y="60387"/>
                  </a:cubicBezTo>
                  <a:close/>
                  <a:moveTo>
                    <a:pt x="392502" y="60387"/>
                  </a:moveTo>
                  <a:cubicBezTo>
                    <a:pt x="328185" y="60387"/>
                    <a:pt x="276046" y="112526"/>
                    <a:pt x="276046" y="176843"/>
                  </a:cubicBezTo>
                  <a:cubicBezTo>
                    <a:pt x="276046" y="241160"/>
                    <a:pt x="328185" y="293299"/>
                    <a:pt x="392502" y="293299"/>
                  </a:cubicBezTo>
                  <a:cubicBezTo>
                    <a:pt x="456819" y="293299"/>
                    <a:pt x="508958" y="241160"/>
                    <a:pt x="508958" y="176843"/>
                  </a:cubicBezTo>
                  <a:cubicBezTo>
                    <a:pt x="508958" y="112526"/>
                    <a:pt x="456819" y="60387"/>
                    <a:pt x="392502" y="60387"/>
                  </a:cubicBezTo>
                  <a:close/>
                  <a:moveTo>
                    <a:pt x="0" y="0"/>
                  </a:moveTo>
                  <a:lnTo>
                    <a:pt x="2130725" y="0"/>
                  </a:lnTo>
                  <a:lnTo>
                    <a:pt x="2130725" y="362309"/>
                  </a:lnTo>
                  <a:lnTo>
                    <a:pt x="0" y="362309"/>
                  </a:lnTo>
                  <a:close/>
                </a:path>
              </a:pathLst>
            </a:custGeom>
            <a:ln>
              <a:noFill/>
            </a:ln>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r>
                <a:rPr lang="en-US" altLang="zh-CN" dirty="0" smtClean="0">
                  <a:solidFill>
                    <a:srgbClr val="FFFFFF"/>
                  </a:solidFill>
                  <a:sym typeface="Arial" panose="020B0604020202020204" pitchFamily="34" charset="0"/>
                </a:rPr>
                <a:t>A</a:t>
              </a:r>
            </a:p>
          </p:txBody>
        </p:sp>
        <p:sp>
          <p:nvSpPr>
            <p:cNvPr id="62" name="矩形 61"/>
            <p:cNvSpPr/>
            <p:nvPr>
              <p:custDataLst>
                <p:tags r:id="rId6"/>
              </p:custDataLst>
            </p:nvPr>
          </p:nvSpPr>
          <p:spPr>
            <a:xfrm>
              <a:off x="1933755" y="2993368"/>
              <a:ext cx="2130725" cy="1082435"/>
            </a:xfrm>
            <a:prstGeom prst="rect">
              <a:avLst/>
            </a:prstGeom>
            <a:solidFill>
              <a:srgbClr val="64606D">
                <a:lumMod val="40000"/>
                <a:lumOff val="60000"/>
              </a:srgbClr>
            </a:solidFill>
            <a:ln>
              <a:noFill/>
            </a:ln>
          </p:spPr>
          <p:style>
            <a:lnRef idx="2">
              <a:srgbClr val="64606D">
                <a:shade val="50000"/>
              </a:srgbClr>
            </a:lnRef>
            <a:fillRef idx="1">
              <a:srgbClr val="64606D"/>
            </a:fillRef>
            <a:effectRef idx="0">
              <a:srgbClr val="64606D"/>
            </a:effectRef>
            <a:fontRef idx="minor">
              <a:srgbClr val="FFFFFF"/>
            </a:fontRef>
          </p:style>
          <p:txBody>
            <a:bodyPr bIns="144000" rtlCol="0" anchor="ctr">
              <a:normAutofit fontScale="57500" lnSpcReduction="20000"/>
            </a:bodyPr>
            <a:lstStyle/>
            <a:p>
              <a:pPr algn="ctr">
                <a:lnSpc>
                  <a:spcPct val="150000"/>
                </a:lnSpc>
              </a:pPr>
              <a:r>
                <a:rPr lang="da-DK" altLang="zh-CN" dirty="0" smtClean="0">
                  <a:solidFill>
                    <a:srgbClr val="64606D"/>
                  </a:solidFill>
                  <a:sym typeface="Arial" panose="020B0604020202020204" pitchFamily="34" charset="0"/>
                </a:rPr>
                <a:t>研制哺乳动物细胞大规模培养装置，即用于动物细胞培养的生产规模全自</a:t>
              </a:r>
            </a:p>
            <a:p>
              <a:pPr algn="ctr">
                <a:lnSpc>
                  <a:spcPct val="150000"/>
                </a:lnSpc>
              </a:pPr>
              <a:r>
                <a:rPr lang="da-DK" altLang="zh-CN" dirty="0" smtClean="0">
                  <a:solidFill>
                    <a:srgbClr val="64606D"/>
                  </a:solidFill>
                  <a:sym typeface="Arial" panose="020B0604020202020204" pitchFamily="34" charset="0"/>
                </a:rPr>
                <a:t>控搅拌式生物反应器（STR），同时也包括整个疫苗生产过程中的关键辅助</a:t>
              </a:r>
            </a:p>
            <a:p>
              <a:pPr algn="ctr">
                <a:lnSpc>
                  <a:spcPct val="150000"/>
                </a:lnSpc>
              </a:pPr>
              <a:r>
                <a:rPr lang="da-DK" altLang="zh-CN" dirty="0" smtClean="0">
                  <a:solidFill>
                    <a:srgbClr val="64606D"/>
                  </a:solidFill>
                  <a:sym typeface="Arial" panose="020B0604020202020204" pitchFamily="34" charset="0"/>
                </a:rPr>
                <a:t>装置</a:t>
              </a:r>
            </a:p>
          </p:txBody>
        </p:sp>
        <p:sp>
          <p:nvSpPr>
            <p:cNvPr id="63" name="圆角矩形 62"/>
            <p:cNvSpPr/>
            <p:nvPr>
              <p:custDataLst>
                <p:tags r:id="rId7"/>
              </p:custDataLst>
            </p:nvPr>
          </p:nvSpPr>
          <p:spPr>
            <a:xfrm>
              <a:off x="2248620" y="2441276"/>
              <a:ext cx="155275" cy="448573"/>
            </a:xfrm>
            <a:prstGeom prst="roundRect">
              <a:avLst>
                <a:gd name="adj" fmla="val 50000"/>
              </a:avLst>
            </a:prstGeom>
            <a:solidFill>
              <a:srgbClr val="B99179"/>
            </a:solidFill>
            <a:ln>
              <a:solidFill>
                <a:srgbClr val="FFFFFF"/>
              </a:solidFill>
            </a:ln>
            <a:effectLst/>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endParaRPr lang="zh-CN" altLang="en-US">
                <a:sym typeface="Arial" panose="020B0604020202020204" pitchFamily="34" charset="0"/>
              </a:endParaRPr>
            </a:p>
          </p:txBody>
        </p:sp>
        <p:sp>
          <p:nvSpPr>
            <p:cNvPr id="64" name="圆角矩形 63"/>
            <p:cNvSpPr/>
            <p:nvPr>
              <p:custDataLst>
                <p:tags r:id="rId8"/>
              </p:custDataLst>
            </p:nvPr>
          </p:nvSpPr>
          <p:spPr>
            <a:xfrm>
              <a:off x="3594341" y="2441276"/>
              <a:ext cx="155275" cy="448573"/>
            </a:xfrm>
            <a:prstGeom prst="roundRect">
              <a:avLst>
                <a:gd name="adj" fmla="val 50000"/>
              </a:avLst>
            </a:prstGeom>
            <a:solidFill>
              <a:srgbClr val="B99179"/>
            </a:solidFill>
            <a:ln>
              <a:solidFill>
                <a:srgbClr val="FFFFFF"/>
              </a:solidFill>
            </a:ln>
            <a:effectLst/>
          </p:spPr>
          <p:style>
            <a:lnRef idx="2">
              <a:srgbClr val="64606D">
                <a:shade val="50000"/>
              </a:srgbClr>
            </a:lnRef>
            <a:fillRef idx="1">
              <a:srgbClr val="64606D"/>
            </a:fillRef>
            <a:effectRef idx="0">
              <a:srgbClr val="64606D"/>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sp>
        <p:nvSpPr>
          <p:cNvPr id="15" name="文本框 14"/>
          <p:cNvSpPr txBox="1"/>
          <p:nvPr/>
        </p:nvSpPr>
        <p:spPr>
          <a:xfrm>
            <a:off x="5200650" y="4241800"/>
            <a:ext cx="6743065" cy="1753235"/>
          </a:xfrm>
          <a:prstGeom prst="rect">
            <a:avLst/>
          </a:prstGeom>
          <a:noFill/>
        </p:spPr>
        <p:txBody>
          <a:bodyPr wrap="square" rtlCol="0" anchor="t">
            <a:spAutoFit/>
          </a:bodyPr>
          <a:lstStyle/>
          <a:p>
            <a:r>
              <a:rPr lang="zh-CN" altLang="en-US">
                <a:sym typeface="+mn-ea"/>
              </a:rPr>
              <a:t>f) 多用途、多通道罐底阀的研制；</a:t>
            </a:r>
            <a:endParaRPr lang="zh-CN" altLang="en-US"/>
          </a:p>
          <a:p>
            <a:r>
              <a:rPr lang="zh-CN" altLang="en-US">
                <a:sym typeface="+mn-ea"/>
              </a:rPr>
              <a:t>g) 各工艺参数的检测方式、仪器仪表的配置和联动控制技术研究；</a:t>
            </a:r>
            <a:endParaRPr lang="zh-CN" altLang="en-US"/>
          </a:p>
          <a:p>
            <a:r>
              <a:rPr lang="zh-CN" altLang="en-US">
                <a:sym typeface="+mn-ea"/>
              </a:rPr>
              <a:t>h) 多参数动态测试数据生成、记录、输出、分析、比对、筛选和优化软件</a:t>
            </a:r>
            <a:endParaRPr lang="zh-CN" altLang="en-US"/>
          </a:p>
          <a:p>
            <a:r>
              <a:rPr lang="zh-CN" altLang="en-US">
                <a:sym typeface="+mn-ea"/>
              </a:rPr>
              <a:t>开发；</a:t>
            </a:r>
            <a:endParaRPr lang="zh-CN" altLang="en-US"/>
          </a:p>
          <a:p>
            <a:r>
              <a:rPr lang="zh-CN" altLang="en-US">
                <a:sym typeface="+mn-ea"/>
              </a:rPr>
              <a:t>i) 加工、制造和模块化系统集成的生产线设施设备的完善和建立。</a:t>
            </a:r>
            <a:endParaRPr lang="zh-CN" altLang="en-US"/>
          </a:p>
        </p:txBody>
      </p:sp>
      <p:pic>
        <p:nvPicPr>
          <p:cNvPr id="28" name="Picture 7" descr="英德生物LOGO"/>
          <p:cNvPicPr>
            <a:picLocks noChangeAspect="1"/>
          </p:cNvPicPr>
          <p:nvPr/>
        </p:nvPicPr>
        <p:blipFill>
          <a:blip r:embed="rId18"/>
          <a:srcRect/>
          <a:stretch>
            <a:fillRect/>
          </a:stretch>
        </p:blipFill>
        <p:spPr bwMode="auto">
          <a:xfrm>
            <a:off x="-9524" y="18856"/>
            <a:ext cx="2678080" cy="596231"/>
          </a:xfrm>
          <a:prstGeom prst="rect">
            <a:avLst/>
          </a:prstGeom>
          <a:noFill/>
          <a:ln w="9525">
            <a:noFill/>
            <a:miter lim="800000"/>
            <a:headEnd/>
            <a:tailEnd/>
          </a:ln>
        </p:spPr>
      </p:pic>
      <p:pic>
        <p:nvPicPr>
          <p:cNvPr id="29" name="Picture 8" descr="新华医疗集团"/>
          <p:cNvPicPr>
            <a:picLocks noChangeAspect="1"/>
          </p:cNvPicPr>
          <p:nvPr/>
        </p:nvPicPr>
        <p:blipFill>
          <a:blip r:embed="rId19"/>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1678305" y="923925"/>
            <a:ext cx="7191375" cy="5325745"/>
          </a:xfrm>
          <a:prstGeom prst="rect">
            <a:avLst/>
          </a:prstGeom>
        </p:spPr>
      </p:pic>
      <p:sp>
        <p:nvSpPr>
          <p:cNvPr id="3" name="文本框 2"/>
          <p:cNvSpPr txBox="1"/>
          <p:nvPr/>
        </p:nvSpPr>
        <p:spPr>
          <a:xfrm>
            <a:off x="2651125" y="6416675"/>
            <a:ext cx="5246370" cy="306705"/>
          </a:xfrm>
          <a:prstGeom prst="rect">
            <a:avLst/>
          </a:prstGeom>
          <a:noFill/>
        </p:spPr>
        <p:txBody>
          <a:bodyPr wrap="square" rtlCol="0" anchor="t">
            <a:spAutoFit/>
          </a:bodyPr>
          <a:lstStyle/>
          <a:p>
            <a:r>
              <a:rPr lang="zh-CN" altLang="en-US" sz="1400">
                <a:latin typeface="微软雅黑" panose="020B0503020204020204" pitchFamily="34" charset="-122"/>
                <a:ea typeface="微软雅黑" panose="020B0503020204020204" pitchFamily="34" charset="-122"/>
              </a:rPr>
              <a:t>动物细胞大规模培养装置的开发与规模化生产技术路线图</a:t>
            </a:r>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431800" y="906145"/>
            <a:ext cx="5859780" cy="368300"/>
          </a:xfrm>
          <a:prstGeom prst="rect">
            <a:avLst/>
          </a:prstGeom>
          <a:noFill/>
        </p:spPr>
        <p:txBody>
          <a:bodyPr wrap="square" rtlCol="0" anchor="t">
            <a:spAutoFit/>
          </a:bodyPr>
          <a:lstStyle/>
          <a:p>
            <a:r>
              <a:rPr lang="en-US" altLang="zh-CN" b="1"/>
              <a:t>2.</a:t>
            </a:r>
            <a:r>
              <a:rPr lang="zh-CN" altLang="en-US" b="1"/>
              <a:t>建立悬浮动物细胞培养的过程优化策略与可执行方案</a:t>
            </a:r>
          </a:p>
        </p:txBody>
      </p:sp>
      <p:sp>
        <p:nvSpPr>
          <p:cNvPr id="139" name="矩形 138"/>
          <p:cNvSpPr/>
          <p:nvPr>
            <p:custDataLst>
              <p:tags r:id="rId1"/>
            </p:custDataLst>
          </p:nvPr>
        </p:nvSpPr>
        <p:spPr>
          <a:xfrm>
            <a:off x="671513" y="1451504"/>
            <a:ext cx="10871200" cy="2438400"/>
          </a:xfrm>
          <a:prstGeom prst="rect">
            <a:avLst/>
          </a:prstGeom>
          <a:solidFill>
            <a:srgbClr val="1FAC9E"/>
          </a:solidFill>
          <a:ln w="9525">
            <a:noFill/>
          </a:ln>
          <a:effectLst/>
        </p:spPr>
        <p:style>
          <a:lnRef idx="2">
            <a:srgbClr val="1FAC9E">
              <a:shade val="50000"/>
            </a:srgbClr>
          </a:lnRef>
          <a:fillRef idx="1">
            <a:srgbClr val="1FAC9E"/>
          </a:fillRef>
          <a:effectRef idx="0">
            <a:srgbClr val="1FAC9E"/>
          </a:effectRef>
          <a:fontRef idx="minor">
            <a:sysClr val="window" lastClr="FFFFFF"/>
          </a:fontRef>
        </p:style>
        <p:txBody>
          <a:bodyPr rtlCol="0" anchor="ctr">
            <a:normAutofit/>
          </a:bodyPr>
          <a:lstStyle/>
          <a:p>
            <a:pPr algn="ctr"/>
            <a:endParaRPr lang="zh-CN" altLang="en-US">
              <a:solidFill>
                <a:srgbClr val="FDFDFD"/>
              </a:solidFill>
            </a:endParaRPr>
          </a:p>
        </p:txBody>
      </p:sp>
      <p:sp>
        <p:nvSpPr>
          <p:cNvPr id="140" name="矩形 139"/>
          <p:cNvSpPr/>
          <p:nvPr>
            <p:custDataLst>
              <p:tags r:id="rId2"/>
            </p:custDataLst>
          </p:nvPr>
        </p:nvSpPr>
        <p:spPr>
          <a:xfrm>
            <a:off x="671513" y="4131204"/>
            <a:ext cx="10871200" cy="2438400"/>
          </a:xfrm>
          <a:prstGeom prst="rect">
            <a:avLst/>
          </a:prstGeom>
          <a:solidFill>
            <a:srgbClr val="1FAC9E"/>
          </a:solidFill>
          <a:ln w="9525">
            <a:noFill/>
          </a:ln>
          <a:effectLst/>
        </p:spPr>
        <p:style>
          <a:lnRef idx="2">
            <a:srgbClr val="1FAC9E">
              <a:shade val="50000"/>
            </a:srgbClr>
          </a:lnRef>
          <a:fillRef idx="1">
            <a:srgbClr val="1FAC9E"/>
          </a:fillRef>
          <a:effectRef idx="0">
            <a:srgbClr val="1FAC9E"/>
          </a:effectRef>
          <a:fontRef idx="minor">
            <a:sysClr val="window" lastClr="FFFFFF"/>
          </a:fontRef>
        </p:style>
        <p:txBody>
          <a:bodyPr rtlCol="0" anchor="ctr">
            <a:normAutofit/>
          </a:bodyPr>
          <a:lstStyle/>
          <a:p>
            <a:pPr algn="ctr"/>
            <a:endParaRPr lang="zh-CN" altLang="en-US">
              <a:solidFill>
                <a:srgbClr val="FDFDFD"/>
              </a:solidFill>
            </a:endParaRPr>
          </a:p>
        </p:txBody>
      </p:sp>
      <p:sp>
        <p:nvSpPr>
          <p:cNvPr id="144" name="文本框 143"/>
          <p:cNvSpPr txBox="1"/>
          <p:nvPr>
            <p:custDataLst>
              <p:tags r:id="rId3"/>
            </p:custDataLst>
          </p:nvPr>
        </p:nvSpPr>
        <p:spPr>
          <a:xfrm>
            <a:off x="3960813" y="2186856"/>
            <a:ext cx="7467600" cy="1393779"/>
          </a:xfrm>
          <a:prstGeom prst="rect">
            <a:avLst/>
          </a:prstGeom>
          <a:noFill/>
        </p:spPr>
        <p:txBody>
          <a:bodyPr wrap="square" rtlCol="0">
            <a:normAutofit fontScale="90000"/>
          </a:bodyPr>
          <a:lstStyle/>
          <a:p>
            <a:pPr>
              <a:lnSpc>
                <a:spcPct val="120000"/>
              </a:lnSpc>
            </a:pPr>
            <a:r>
              <a:rPr lang="zh-CN" altLang="en-US" dirty="0">
                <a:solidFill>
                  <a:sysClr val="window" lastClr="FFFFFF"/>
                </a:solidFill>
              </a:rPr>
              <a:t>以 BHK21 细胞在 STR 反应器内的无血清或低血清悬浮培养，或基于微载体</a:t>
            </a:r>
          </a:p>
          <a:p>
            <a:pPr>
              <a:lnSpc>
                <a:spcPct val="120000"/>
              </a:lnSpc>
            </a:pPr>
            <a:r>
              <a:rPr lang="zh-CN" altLang="en-US" dirty="0">
                <a:solidFill>
                  <a:sysClr val="window" lastClr="FFFFFF"/>
                </a:solidFill>
              </a:rPr>
              <a:t>的悬浮培养生产口蹄疫兽用疫苗的生物过程为培养模型，开展以 QbD 驱动</a:t>
            </a:r>
          </a:p>
          <a:p>
            <a:pPr>
              <a:lnSpc>
                <a:spcPct val="120000"/>
              </a:lnSpc>
            </a:pPr>
            <a:r>
              <a:rPr lang="zh-CN" altLang="en-US" dirty="0">
                <a:solidFill>
                  <a:sysClr val="window" lastClr="FFFFFF"/>
                </a:solidFill>
              </a:rPr>
              <a:t>的过程优化策略的系统研究。</a:t>
            </a:r>
          </a:p>
        </p:txBody>
      </p:sp>
      <p:sp>
        <p:nvSpPr>
          <p:cNvPr id="146" name="文本框 145"/>
          <p:cNvSpPr txBox="1"/>
          <p:nvPr>
            <p:custDataLst>
              <p:tags r:id="rId4"/>
            </p:custDataLst>
          </p:nvPr>
        </p:nvSpPr>
        <p:spPr>
          <a:xfrm>
            <a:off x="986834" y="4856510"/>
            <a:ext cx="7467600" cy="1393779"/>
          </a:xfrm>
          <a:prstGeom prst="rect">
            <a:avLst/>
          </a:prstGeom>
          <a:noFill/>
        </p:spPr>
        <p:txBody>
          <a:bodyPr wrap="square" rtlCol="0">
            <a:normAutofit fontScale="90000"/>
          </a:bodyPr>
          <a:lstStyle/>
          <a:p>
            <a:pPr>
              <a:lnSpc>
                <a:spcPct val="120000"/>
              </a:lnSpc>
            </a:pPr>
            <a:r>
              <a:rPr lang="zh-CN" altLang="en-US" dirty="0">
                <a:solidFill>
                  <a:sysClr val="window" lastClr="FFFFFF"/>
                </a:solidFill>
              </a:rPr>
              <a:t>通过反应器内培养过程优化的研究，参照国外主要疫苗生产企业目前通用</a:t>
            </a:r>
          </a:p>
          <a:p>
            <a:pPr>
              <a:lnSpc>
                <a:spcPct val="120000"/>
              </a:lnSpc>
            </a:pPr>
            <a:r>
              <a:rPr lang="zh-CN" altLang="en-US" dirty="0">
                <a:solidFill>
                  <a:sysClr val="window" lastClr="FFFFFF"/>
                </a:solidFill>
              </a:rPr>
              <a:t>的技术手段，建立具有普遍指导意义的 QbD 驱动的细胞培养病毒疫苗生产</a:t>
            </a:r>
          </a:p>
          <a:p>
            <a:pPr>
              <a:lnSpc>
                <a:spcPct val="120000"/>
              </a:lnSpc>
            </a:pPr>
            <a:r>
              <a:rPr lang="zh-CN" altLang="en-US" dirty="0">
                <a:solidFill>
                  <a:sysClr val="window" lastClr="FFFFFF"/>
                </a:solidFill>
              </a:rPr>
              <a:t>过程优化策略</a:t>
            </a:r>
          </a:p>
        </p:txBody>
      </p:sp>
      <p:pic>
        <p:nvPicPr>
          <p:cNvPr id="4" name="图片 3"/>
          <p:cNvPicPr>
            <a:picLocks noChangeAspect="1"/>
          </p:cNvPicPr>
          <p:nvPr>
            <p:custDataLst>
              <p:tags r:id="rId5"/>
            </p:custDataLst>
          </p:nvPr>
        </p:nvPicPr>
        <p:blipFill>
          <a:blip r:embed="rId7">
            <a:extLst>
              <a:ext uri="{28A0092B-C50C-407E-A947-70E740481C1C}">
                <a14:useLocalDpi xmlns:a14="http://schemas.microsoft.com/office/drawing/2010/main" val="0"/>
              </a:ext>
            </a:extLst>
          </a:blip>
          <a:stretch>
            <a:fillRect/>
          </a:stretch>
        </p:blipFill>
        <p:spPr>
          <a:xfrm>
            <a:off x="671513" y="1451504"/>
            <a:ext cx="2950720" cy="2438611"/>
          </a:xfrm>
          <a:prstGeom prst="rect">
            <a:avLst/>
          </a:prstGeom>
        </p:spPr>
      </p:pic>
      <p:pic>
        <p:nvPicPr>
          <p:cNvPr id="6" name="图片 5"/>
          <p:cNvPicPr>
            <a:picLocks noChangeAspect="1"/>
          </p:cNvPicPr>
          <p:nvPr/>
        </p:nvPicPr>
        <p:blipFill>
          <a:blip r:embed="rId8"/>
          <a:stretch>
            <a:fillRect/>
          </a:stretch>
        </p:blipFill>
        <p:spPr>
          <a:xfrm>
            <a:off x="632460" y="1451610"/>
            <a:ext cx="2990850" cy="2438400"/>
          </a:xfrm>
          <a:prstGeom prst="rect">
            <a:avLst/>
          </a:prstGeom>
        </p:spPr>
      </p:pic>
      <p:pic>
        <p:nvPicPr>
          <p:cNvPr id="77" name="图片 77" descr="C:\Users\Administrator\Desktop\1.png"/>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731250" y="4131310"/>
            <a:ext cx="2811145" cy="2437765"/>
          </a:xfrm>
          <a:prstGeom prst="rect">
            <a:avLst/>
          </a:prstGeom>
          <a:noFill/>
          <a:ln>
            <a:noFill/>
          </a:ln>
        </p:spPr>
      </p:pic>
      <p:pic>
        <p:nvPicPr>
          <p:cNvPr id="17" name="Picture 7" descr="英德生物LOGO"/>
          <p:cNvPicPr>
            <a:picLocks noChangeAspect="1"/>
          </p:cNvPicPr>
          <p:nvPr/>
        </p:nvPicPr>
        <p:blipFill>
          <a:blip r:embed="rId10"/>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11"/>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3"/>
          <a:stretch>
            <a:fillRect/>
          </a:stretch>
        </p:blipFill>
        <p:spPr>
          <a:xfrm>
            <a:off x="1808480" y="1127125"/>
            <a:ext cx="8357870" cy="5129530"/>
          </a:xfrm>
          <a:prstGeom prst="rect">
            <a:avLst/>
          </a:prstGeom>
        </p:spPr>
      </p:pic>
      <p:sp>
        <p:nvSpPr>
          <p:cNvPr id="3" name="文本框 2"/>
          <p:cNvSpPr txBox="1"/>
          <p:nvPr/>
        </p:nvSpPr>
        <p:spPr>
          <a:xfrm>
            <a:off x="1983740" y="6350635"/>
            <a:ext cx="9963150" cy="337185"/>
          </a:xfrm>
          <a:prstGeom prst="rect">
            <a:avLst/>
          </a:prstGeom>
          <a:noFill/>
        </p:spPr>
        <p:txBody>
          <a:bodyPr wrap="square" rtlCol="0" anchor="t">
            <a:sp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 BHK21 细胞在 STR 反应器内的悬浮培养过程特征进行系统研究的技术路线图</a:t>
            </a:r>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192405" y="1793875"/>
            <a:ext cx="6196965" cy="3660140"/>
          </a:xfrm>
          <a:prstGeom prst="rect">
            <a:avLst/>
          </a:prstGeom>
        </p:spPr>
      </p:pic>
      <p:sp>
        <p:nvSpPr>
          <p:cNvPr id="3" name="文本框 2"/>
          <p:cNvSpPr txBox="1"/>
          <p:nvPr/>
        </p:nvSpPr>
        <p:spPr>
          <a:xfrm>
            <a:off x="1276350" y="5864225"/>
            <a:ext cx="4029710" cy="337185"/>
          </a:xfrm>
          <a:prstGeom prst="rect">
            <a:avLst/>
          </a:prstGeom>
          <a:noFill/>
        </p:spPr>
        <p:txBody>
          <a:bodyPr wrap="square" rtlCol="0" anchor="t">
            <a:sp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FEMA 分析的技术路线与方法示意</a:t>
            </a:r>
          </a:p>
        </p:txBody>
      </p:sp>
      <p:pic>
        <p:nvPicPr>
          <p:cNvPr id="4" name="图片 3"/>
          <p:cNvPicPr>
            <a:picLocks noChangeAspect="1"/>
          </p:cNvPicPr>
          <p:nvPr/>
        </p:nvPicPr>
        <p:blipFill>
          <a:blip r:embed="rId3"/>
          <a:stretch>
            <a:fillRect/>
          </a:stretch>
        </p:blipFill>
        <p:spPr>
          <a:xfrm>
            <a:off x="6389370" y="774700"/>
            <a:ext cx="4547870" cy="5308600"/>
          </a:xfrm>
          <a:prstGeom prst="rect">
            <a:avLst/>
          </a:prstGeom>
        </p:spPr>
      </p:pic>
      <p:sp>
        <p:nvSpPr>
          <p:cNvPr id="5" name="文本框 4"/>
          <p:cNvSpPr txBox="1"/>
          <p:nvPr/>
        </p:nvSpPr>
        <p:spPr>
          <a:xfrm>
            <a:off x="6975474" y="6201410"/>
            <a:ext cx="2933635" cy="584775"/>
          </a:xfrm>
          <a:prstGeom prst="rect">
            <a:avLst/>
          </a:prstGeom>
          <a:noFill/>
        </p:spPr>
        <p:txBody>
          <a:bodyPr wrap="square" rtlCol="0" anchor="t">
            <a:spAutoFit/>
          </a:bodyPr>
          <a:lstStyle/>
          <a:p>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确定细胞培养过程的优化的“过程设计空间”研究路线图</a:t>
            </a:r>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431800" y="882650"/>
            <a:ext cx="7340600" cy="398780"/>
          </a:xfrm>
          <a:prstGeom prst="rect">
            <a:avLst/>
          </a:prstGeom>
          <a:noFill/>
        </p:spPr>
        <p:txBody>
          <a:bodyPr wrap="square" rtlCol="0" anchor="t">
            <a:spAutoFit/>
          </a:bodyPr>
          <a:lstStyle/>
          <a:p>
            <a:r>
              <a:rPr lang="en-US" altLang="zh-CN" sz="2000" b="1" dirty="0">
                <a:latin typeface="+mn-ea"/>
                <a:ea typeface="+mn-ea"/>
              </a:rPr>
              <a:t>3.</a:t>
            </a:r>
            <a:r>
              <a:rPr lang="zh-CN" altLang="en-US" sz="2000" b="1" dirty="0">
                <a:latin typeface="+mn-ea"/>
                <a:ea typeface="+mn-ea"/>
              </a:rPr>
              <a:t>建立动物细胞培养过程的放大与缩小技术指导性原则</a:t>
            </a:r>
          </a:p>
        </p:txBody>
      </p:sp>
      <p:cxnSp>
        <p:nvCxnSpPr>
          <p:cNvPr id="7" name="直接连接符 6"/>
          <p:cNvCxnSpPr/>
          <p:nvPr>
            <p:custDataLst>
              <p:tags r:id="rId1"/>
            </p:custDataLst>
          </p:nvPr>
        </p:nvCxnSpPr>
        <p:spPr>
          <a:xfrm>
            <a:off x="1830725" y="1664032"/>
            <a:ext cx="0" cy="5249516"/>
          </a:xfrm>
          <a:prstGeom prst="line">
            <a:avLst/>
          </a:prstGeom>
          <a:ln w="25400">
            <a:solidFill>
              <a:sysClr val="window" lastClr="FFFFFF">
                <a:lumMod val="75000"/>
              </a:sysClr>
            </a:solidFill>
          </a:ln>
          <a:effectLst>
            <a:outerShdw blurRad="177800" dist="12700" algn="l" rotWithShape="0">
              <a:prstClr val="black">
                <a:alpha val="40000"/>
              </a:prstClr>
            </a:outerShdw>
          </a:effectLst>
        </p:spPr>
        <p:style>
          <a:lnRef idx="1">
            <a:srgbClr val="47B6E7"/>
          </a:lnRef>
          <a:fillRef idx="0">
            <a:srgbClr val="47B6E7"/>
          </a:fillRef>
          <a:effectRef idx="0">
            <a:srgbClr val="47B6E7"/>
          </a:effectRef>
          <a:fontRef idx="minor">
            <a:sysClr val="windowText" lastClr="000000"/>
          </a:fontRef>
        </p:style>
      </p:cxnSp>
      <p:sp>
        <p:nvSpPr>
          <p:cNvPr id="9" name="矩形 8"/>
          <p:cNvSpPr/>
          <p:nvPr>
            <p:custDataLst>
              <p:tags r:id="rId2"/>
            </p:custDataLst>
          </p:nvPr>
        </p:nvSpPr>
        <p:spPr>
          <a:xfrm>
            <a:off x="2010338" y="2153707"/>
            <a:ext cx="2839396" cy="682840"/>
          </a:xfrm>
          <a:prstGeom prst="rect">
            <a:avLst/>
          </a:prstGeom>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lstStyle/>
          <a:p>
            <a:pPr algn="ctr"/>
            <a:r>
              <a:rPr lang="zh-CN" altLang="en-US">
                <a:sym typeface="+mn-ea"/>
              </a:rPr>
              <a:t>计算流体动力学（ CFD）的模拟分析技术</a:t>
            </a:r>
            <a:endParaRPr lang="zh-CN" altLang="en-US"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8" name="椭圆 7"/>
          <p:cNvSpPr/>
          <p:nvPr>
            <p:custDataLst>
              <p:tags r:id="rId3"/>
            </p:custDataLst>
          </p:nvPr>
        </p:nvSpPr>
        <p:spPr>
          <a:xfrm>
            <a:off x="1542202" y="2216219"/>
            <a:ext cx="557812" cy="557812"/>
          </a:xfrm>
          <a:prstGeom prst="ellipse">
            <a:avLst/>
          </a:prstGeom>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lstStyle/>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27" name="矩形 26"/>
          <p:cNvSpPr/>
          <p:nvPr>
            <p:custDataLst>
              <p:tags r:id="rId4"/>
            </p:custDataLst>
          </p:nvPr>
        </p:nvSpPr>
        <p:spPr>
          <a:xfrm>
            <a:off x="4940935" y="1687195"/>
            <a:ext cx="7282815" cy="1821180"/>
          </a:xfrm>
          <a:prstGeom prst="rect">
            <a:avLst/>
          </a:prstGeom>
        </p:spPr>
        <p:txBody>
          <a:bodyPr wrap="square" anchor="ctr" anchorCtr="0">
            <a:noAutofit/>
          </a:bodyPr>
          <a:lstStyle/>
          <a:p>
            <a:r>
              <a:rPr lang="zh-CN" altLang="en-US" sz="1400" dirty="0">
                <a:sym typeface="+mn-ea"/>
              </a:rPr>
              <a:t>STR悬浮动物细胞反应器内细胞培养液的流体特征的变化规律。建立和评价“混合效应等效性‘的几种放大策略，包括：保持最小细胞（或微载体）悬浮的搅拌速度策略、不同规模反应器内混合时间等同策略、体积能量输入等同策略、体积传氧系数（kLa）等同策略，等。</a:t>
            </a:r>
            <a:endParaRPr lang="zh-CN" altLang="en-US" sz="1400" dirty="0"/>
          </a:p>
          <a:p>
            <a:endParaRPr lang="zh-CN" altLang="en-US" sz="1400" dirty="0">
              <a:sym typeface="Arial" panose="020B0604020202020204" pitchFamily="34" charset="0"/>
            </a:endParaRPr>
          </a:p>
        </p:txBody>
      </p:sp>
      <p:sp>
        <p:nvSpPr>
          <p:cNvPr id="15" name="矩形 14"/>
          <p:cNvSpPr/>
          <p:nvPr>
            <p:custDataLst>
              <p:tags r:id="rId5"/>
            </p:custDataLst>
          </p:nvPr>
        </p:nvSpPr>
        <p:spPr>
          <a:xfrm>
            <a:off x="2099945" y="3775710"/>
            <a:ext cx="3027680" cy="68262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lstStyle/>
          <a:p>
            <a:pPr algn="ctr"/>
            <a:r>
              <a:rPr lang="zh-CN" altLang="en-US">
                <a:sym typeface="+mn-ea"/>
              </a:rPr>
              <a:t>系统代谢工程研究细胞群体动态生理代谢特性</a:t>
            </a:r>
            <a:endParaRPr lang="zh-CN" altLang="en-US"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17" name="椭圆 16"/>
          <p:cNvSpPr/>
          <p:nvPr>
            <p:custDataLst>
              <p:tags r:id="rId6"/>
            </p:custDataLst>
          </p:nvPr>
        </p:nvSpPr>
        <p:spPr>
          <a:xfrm>
            <a:off x="1542202" y="3838229"/>
            <a:ext cx="557812" cy="557812"/>
          </a:xfrm>
          <a:prstGeom prst="ellipse">
            <a:avLst/>
          </a:prstGeom>
          <a:solidFill>
            <a:srgbClr val="628EE3"/>
          </a:solidFill>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lstStyle/>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8" name="矩形 27"/>
          <p:cNvSpPr/>
          <p:nvPr>
            <p:custDataLst>
              <p:tags r:id="rId7"/>
            </p:custDataLst>
          </p:nvPr>
        </p:nvSpPr>
        <p:spPr>
          <a:xfrm>
            <a:off x="5463540" y="3508375"/>
            <a:ext cx="6199505" cy="1216025"/>
          </a:xfrm>
          <a:prstGeom prst="rect">
            <a:avLst/>
          </a:prstGeom>
        </p:spPr>
        <p:txBody>
          <a:bodyPr wrap="square" anchor="ctr" anchorCtr="0">
            <a:noAutofit/>
          </a:bodyPr>
          <a:lstStyle/>
          <a:p>
            <a:r>
              <a:rPr lang="zh-CN" altLang="en-US" sz="1400" dirty="0">
                <a:sym typeface="+mn-ea"/>
              </a:rPr>
              <a:t>找到放大效应（剪切力、混合时间、体积能量输入、体积传氧系数、保持微载体悬浮状态的最小搅拌速度，等方面）对细胞增生、病毒复制的影响规律。</a:t>
            </a:r>
            <a:endParaRPr lang="zh-CN" altLang="en-US" dirty="0">
              <a:sym typeface="Arial" panose="020B0604020202020204" pitchFamily="34" charset="0"/>
            </a:endParaRPr>
          </a:p>
        </p:txBody>
      </p:sp>
      <p:sp>
        <p:nvSpPr>
          <p:cNvPr id="18" name="矩形 17"/>
          <p:cNvSpPr/>
          <p:nvPr>
            <p:custDataLst>
              <p:tags r:id="rId8"/>
            </p:custDataLst>
          </p:nvPr>
        </p:nvSpPr>
        <p:spPr>
          <a:xfrm>
            <a:off x="2010410" y="5115560"/>
            <a:ext cx="3453130" cy="84137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lstStyle/>
          <a:p>
            <a:pPr algn="ctr"/>
            <a:r>
              <a:rPr lang="zh-CN" altLang="en-US">
                <a:sym typeface="+mn-ea"/>
              </a:rPr>
              <a:t>建放大(Scale up)技术与过程缩小(Scale down)技术的指导性原则</a:t>
            </a:r>
            <a:endParaRPr lang="zh-CN" altLang="en-US" dirty="0">
              <a:solidFill>
                <a:sysClr val="window" lastClr="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19" name="椭圆 18"/>
          <p:cNvSpPr/>
          <p:nvPr>
            <p:custDataLst>
              <p:tags r:id="rId9"/>
            </p:custDataLst>
          </p:nvPr>
        </p:nvSpPr>
        <p:spPr>
          <a:xfrm>
            <a:off x="1542202" y="5257676"/>
            <a:ext cx="557812" cy="557812"/>
          </a:xfrm>
          <a:prstGeom prst="ellipse">
            <a:avLst/>
          </a:prstGeom>
          <a:solidFill>
            <a:srgbClr val="2BC3B5"/>
          </a:solidFill>
          <a:ln w="25400">
            <a:solidFill>
              <a:sysClr val="window" lastClr="FFFFFF"/>
            </a:solidFill>
          </a:ln>
          <a:effectLst>
            <a:outerShdw blurRad="63500" sx="102000" sy="102000" algn="ctr" rotWithShape="0">
              <a:prstClr val="black">
                <a:alpha val="40000"/>
              </a:prstClr>
            </a:outerShdw>
          </a:effectLst>
        </p:spPr>
        <p:style>
          <a:lnRef idx="2">
            <a:srgbClr val="47B6E7">
              <a:shade val="50000"/>
            </a:srgbClr>
          </a:lnRef>
          <a:fillRef idx="1">
            <a:srgbClr val="47B6E7"/>
          </a:fillRef>
          <a:effectRef idx="0">
            <a:srgbClr val="47B6E7"/>
          </a:effectRef>
          <a:fontRef idx="minor">
            <a:sysClr val="window" lastClr="FFFFFF"/>
          </a:fontRef>
        </p:style>
        <p:txBody>
          <a:bodyPr lIns="0" tIns="0" rIns="0" bIns="0" rtlCol="0" anchor="ctr">
            <a:normAutofit/>
          </a:bodyPr>
          <a:lstStyle/>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29" name="矩形 28"/>
          <p:cNvSpPr/>
          <p:nvPr>
            <p:custDataLst>
              <p:tags r:id="rId10"/>
            </p:custDataLst>
          </p:nvPr>
        </p:nvSpPr>
        <p:spPr>
          <a:xfrm>
            <a:off x="5642610" y="5257800"/>
            <a:ext cx="6146165" cy="682625"/>
          </a:xfrm>
          <a:prstGeom prst="rect">
            <a:avLst/>
          </a:prstGeom>
        </p:spPr>
        <p:txBody>
          <a:bodyPr wrap="square" anchor="ctr" anchorCtr="0">
            <a:noAutofit/>
          </a:bodyPr>
          <a:lstStyle/>
          <a:p>
            <a:r>
              <a:rPr lang="zh-CN" altLang="en-US" sz="1400" dirty="0">
                <a:sym typeface="+mn-ea"/>
              </a:rPr>
              <a:t>建立大规模动物细胞悬浮培养过程的放大(Scale up)技术与过程缩小(Scale down)技术的指导性原则, 应用于我国使用大规模动物细胞培养技术生产疫苗产品的生物过程开发。</a:t>
            </a:r>
            <a:endParaRPr lang="zh-CN" altLang="en-US" sz="1400" dirty="0"/>
          </a:p>
          <a:p>
            <a:endParaRPr lang="zh-CN" altLang="en-US" sz="1400" dirty="0">
              <a:sym typeface="Arial" panose="020B0604020202020204" pitchFamily="34" charset="0"/>
            </a:endParaRPr>
          </a:p>
        </p:txBody>
      </p:sp>
      <p:pic>
        <p:nvPicPr>
          <p:cNvPr id="20" name="Picture 7" descr="英德生物LOGO"/>
          <p:cNvPicPr>
            <a:picLocks noChangeAspect="1"/>
          </p:cNvPicPr>
          <p:nvPr/>
        </p:nvPicPr>
        <p:blipFill>
          <a:blip r:embed="rId12"/>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13"/>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525" y="1783715"/>
            <a:ext cx="7193915" cy="3392170"/>
          </a:xfrm>
          <a:prstGeom prst="rect">
            <a:avLst/>
          </a:prstGeom>
        </p:spPr>
      </p:pic>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3"/>
          <a:stretch>
            <a:fillRect/>
          </a:stretch>
        </p:blipFill>
        <p:spPr>
          <a:xfrm>
            <a:off x="6745605" y="1377315"/>
            <a:ext cx="5259705" cy="4295140"/>
          </a:xfrm>
          <a:prstGeom prst="rect">
            <a:avLst/>
          </a:prstGeom>
        </p:spPr>
      </p:pic>
      <p:sp>
        <p:nvSpPr>
          <p:cNvPr id="3" name="文本框 2"/>
          <p:cNvSpPr txBox="1"/>
          <p:nvPr/>
        </p:nvSpPr>
        <p:spPr>
          <a:xfrm>
            <a:off x="6541770" y="6320155"/>
            <a:ext cx="6256655" cy="368300"/>
          </a:xfrm>
          <a:prstGeom prst="rect">
            <a:avLst/>
          </a:prstGeom>
          <a:noFill/>
        </p:spPr>
        <p:txBody>
          <a:bodyPr wrap="square" rtlCol="0" anchor="t">
            <a:spAutoFit/>
          </a:bodyPr>
          <a:lstStyle/>
          <a:p>
            <a:r>
              <a:rPr lang="zh-CN" altLang="en-US">
                <a:latin typeface="微软雅黑" panose="020B0503020204020204" pitchFamily="34" charset="-122"/>
                <a:ea typeface="微软雅黑" panose="020B0503020204020204" pitchFamily="34" charset="-122"/>
                <a:cs typeface="微软雅黑" panose="020B0503020204020204" pitchFamily="34" charset="-122"/>
              </a:rPr>
              <a:t>过程缩小技术（Scale down）研究的工作流程图</a:t>
            </a:r>
          </a:p>
        </p:txBody>
      </p:sp>
      <p:sp>
        <p:nvSpPr>
          <p:cNvPr id="5" name="文本框 4"/>
          <p:cNvSpPr txBox="1"/>
          <p:nvPr/>
        </p:nvSpPr>
        <p:spPr>
          <a:xfrm>
            <a:off x="1205230" y="6320155"/>
            <a:ext cx="4259580" cy="337185"/>
          </a:xfrm>
          <a:prstGeom prst="rect">
            <a:avLst/>
          </a:prstGeom>
          <a:noFill/>
        </p:spPr>
        <p:txBody>
          <a:bodyPr wrap="square" rtlCol="0" anchor="t">
            <a:sp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过程放大技术（Scale up）研究的工作流程图</a:t>
            </a:r>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 name="文本框 5"/>
          <p:cNvSpPr txBox="1"/>
          <p:nvPr/>
        </p:nvSpPr>
        <p:spPr>
          <a:xfrm>
            <a:off x="260350" y="976630"/>
            <a:ext cx="6132830" cy="368300"/>
          </a:xfrm>
          <a:prstGeom prst="rect">
            <a:avLst/>
          </a:prstGeom>
          <a:noFill/>
        </p:spPr>
        <p:txBody>
          <a:bodyPr wrap="square" rtlCol="0" anchor="t">
            <a:spAutoFit/>
          </a:bodyPr>
          <a:lstStyle/>
          <a:p>
            <a:r>
              <a:rPr lang="en-US" altLang="zh-CN" b="1" dirty="0"/>
              <a:t>4</a:t>
            </a:r>
            <a:r>
              <a:rPr lang="zh-CN" altLang="en-US" b="1" dirty="0"/>
              <a:t>建立符合cGMP标准的模块化车间设计体系并实施验证</a:t>
            </a:r>
          </a:p>
        </p:txBody>
      </p:sp>
      <p:pic>
        <p:nvPicPr>
          <p:cNvPr id="9" name="图片 8"/>
          <p:cNvPicPr>
            <a:picLocks noChangeAspect="1"/>
          </p:cNvPicPr>
          <p:nvPr/>
        </p:nvPicPr>
        <p:blipFill>
          <a:blip r:embed="rId2"/>
          <a:stretch>
            <a:fillRect/>
          </a:stretch>
        </p:blipFill>
        <p:spPr>
          <a:xfrm>
            <a:off x="1244600" y="1711325"/>
            <a:ext cx="9724390" cy="4257675"/>
          </a:xfrm>
          <a:prstGeom prst="rect">
            <a:avLst/>
          </a:prstGeom>
        </p:spPr>
      </p:pic>
      <p:sp>
        <p:nvSpPr>
          <p:cNvPr id="15" name="文本框 14"/>
          <p:cNvSpPr txBox="1"/>
          <p:nvPr/>
        </p:nvSpPr>
        <p:spPr>
          <a:xfrm>
            <a:off x="4389755" y="6099175"/>
            <a:ext cx="4341495" cy="368300"/>
          </a:xfrm>
          <a:prstGeom prst="rect">
            <a:avLst/>
          </a:prstGeom>
          <a:noFill/>
        </p:spPr>
        <p:txBody>
          <a:bodyPr wrap="square" rtlCol="0" anchor="t">
            <a:spAutoFit/>
          </a:bodyPr>
          <a:lstStyle/>
          <a:p>
            <a:r>
              <a:rPr lang="zh-CN" altLang="en-US"/>
              <a:t>装置系统的GMP验证流程图</a:t>
            </a: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687705" y="974725"/>
            <a:ext cx="11205845" cy="5511800"/>
          </a:xfrm>
          <a:prstGeom prst="rect">
            <a:avLst/>
          </a:prstGeom>
        </p:spPr>
      </p:pic>
      <p:sp>
        <p:nvSpPr>
          <p:cNvPr id="3" name="文本框 2"/>
          <p:cNvSpPr txBox="1"/>
          <p:nvPr/>
        </p:nvSpPr>
        <p:spPr>
          <a:xfrm>
            <a:off x="3016250" y="846455"/>
            <a:ext cx="5715000" cy="368300"/>
          </a:xfrm>
          <a:prstGeom prst="rect">
            <a:avLst/>
          </a:prstGeom>
          <a:noFill/>
        </p:spPr>
        <p:txBody>
          <a:bodyPr wrap="square" rtlCol="0" anchor="t">
            <a:spAutoFit/>
          </a:bodyPr>
          <a:lstStyle/>
          <a:p>
            <a:r>
              <a:rPr lang="zh-CN" altLang="en-US" dirty="0"/>
              <a:t>符合cGMP标准的模块化生产车间设计规划流程图</a:t>
            </a:r>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流程图: 离页连接符 2"/>
          <p:cNvSpPr>
            <a:spLocks noChangeArrowheads="1"/>
          </p:cNvSpPr>
          <p:nvPr/>
        </p:nvSpPr>
        <p:spPr bwMode="auto">
          <a:xfrm>
            <a:off x="15876" y="-6350"/>
            <a:ext cx="12209463" cy="2908300"/>
          </a:xfrm>
          <a:prstGeom prst="flowChartOffpageConnector">
            <a:avLst/>
          </a:prstGeom>
          <a:solidFill>
            <a:srgbClr val="92D050"/>
          </a:solidFill>
          <a:ln w="9525" algn="ctr">
            <a:noFill/>
            <a:round/>
          </a:ln>
        </p:spPr>
        <p:txBody>
          <a:bodyPr/>
          <a:lstStyle/>
          <a:p>
            <a:pPr>
              <a:buFont typeface="Arial" panose="020B0604020202020204" pitchFamily="34" charset="0"/>
              <a:buNone/>
            </a:pPr>
            <a:endParaRPr lang="zh-CN" altLang="zh-CN"/>
          </a:p>
        </p:txBody>
      </p:sp>
      <p:sp>
        <p:nvSpPr>
          <p:cNvPr id="29698" name="流程图: 离页连接符 1"/>
          <p:cNvSpPr>
            <a:spLocks noChangeArrowheads="1"/>
          </p:cNvSpPr>
          <p:nvPr/>
        </p:nvSpPr>
        <p:spPr bwMode="auto">
          <a:xfrm>
            <a:off x="15876" y="-6350"/>
            <a:ext cx="12209463" cy="2295525"/>
          </a:xfrm>
          <a:prstGeom prst="flowChartOffpageConnector">
            <a:avLst/>
          </a:prstGeom>
          <a:solidFill>
            <a:schemeClr val="accent1"/>
          </a:solidFill>
          <a:ln w="9525" algn="ctr">
            <a:noFill/>
            <a:round/>
          </a:ln>
        </p:spPr>
        <p:txBody>
          <a:bodyPr/>
          <a:lstStyle/>
          <a:p>
            <a:pPr>
              <a:buFont typeface="Arial" panose="020B0604020202020204" pitchFamily="34" charset="0"/>
              <a:buNone/>
            </a:pPr>
            <a:endParaRPr lang="zh-CN" altLang="zh-CN"/>
          </a:p>
        </p:txBody>
      </p:sp>
      <p:sp>
        <p:nvSpPr>
          <p:cNvPr id="29699" name="文本框 3"/>
          <p:cNvSpPr txBox="1">
            <a:spLocks noChangeArrowheads="1"/>
          </p:cNvSpPr>
          <p:nvPr/>
        </p:nvSpPr>
        <p:spPr bwMode="auto">
          <a:xfrm>
            <a:off x="8215313" y="405303"/>
            <a:ext cx="2111375" cy="645160"/>
          </a:xfrm>
          <a:prstGeom prst="rect">
            <a:avLst/>
          </a:prstGeom>
          <a:noFill/>
          <a:ln w="9525">
            <a:noFill/>
            <a:miter lim="800000"/>
          </a:ln>
        </p:spPr>
        <p:txBody>
          <a:bodyPr>
            <a:spAutoFit/>
          </a:bodyPr>
          <a:lstStyle/>
          <a:p>
            <a:pPr algn="ctr" eaLnBrk="0" hangingPunct="0"/>
            <a:r>
              <a:rPr lang="en-US" altLang="zh-CN" sz="3600" b="1" dirty="0" smtClean="0">
                <a:solidFill>
                  <a:schemeClr val="bg1"/>
                </a:solidFill>
              </a:rPr>
              <a:t>Part 01</a:t>
            </a:r>
            <a:endParaRPr lang="en-US" altLang="zh-CN" sz="3600" b="1" dirty="0">
              <a:solidFill>
                <a:schemeClr val="bg1"/>
              </a:solidFill>
            </a:endParaRPr>
          </a:p>
        </p:txBody>
      </p:sp>
      <p:grpSp>
        <p:nvGrpSpPr>
          <p:cNvPr id="29700" name="组合 5"/>
          <p:cNvGrpSpPr/>
          <p:nvPr/>
        </p:nvGrpSpPr>
        <p:grpSpPr bwMode="auto">
          <a:xfrm>
            <a:off x="5337176" y="3159127"/>
            <a:ext cx="1697038" cy="1262063"/>
            <a:chOff x="7708" y="4974"/>
            <a:chExt cx="2674" cy="1988"/>
          </a:xfrm>
        </p:grpSpPr>
        <p:sp>
          <p:nvSpPr>
            <p:cNvPr id="29719" name="六边形 4"/>
            <p:cNvSpPr>
              <a:spLocks noChangeArrowheads="1"/>
            </p:cNvSpPr>
            <p:nvPr/>
          </p:nvSpPr>
          <p:spPr bwMode="auto">
            <a:xfrm>
              <a:off x="7708" y="4974"/>
              <a:ext cx="2675" cy="1988"/>
            </a:xfrm>
            <a:prstGeom prst="hexagon">
              <a:avLst>
                <a:gd name="adj" fmla="val 24999"/>
                <a:gd name="vf" fmla="val 115470"/>
              </a:avLst>
            </a:prstGeom>
            <a:solidFill>
              <a:schemeClr val="accent1"/>
            </a:solidFill>
            <a:ln w="9525" algn="ctr">
              <a:solidFill>
                <a:schemeClr val="bg1"/>
              </a:solidFill>
              <a:round/>
            </a:ln>
          </p:spPr>
          <p:txBody>
            <a:bodyPr/>
            <a:lstStyle/>
            <a:p>
              <a:pPr>
                <a:buFont typeface="Arial" panose="020B0604020202020204" pitchFamily="34" charset="0"/>
                <a:buNone/>
              </a:pPr>
              <a:endParaRPr lang="zh-CN" altLang="zh-CN"/>
            </a:p>
          </p:txBody>
        </p:sp>
        <p:sp>
          <p:nvSpPr>
            <p:cNvPr id="2050" name=" 2050"/>
            <p:cNvSpPr/>
            <p:nvPr/>
          </p:nvSpPr>
          <p:spPr bwMode="auto">
            <a:xfrm>
              <a:off x="8238" y="5209"/>
              <a:ext cx="1613" cy="125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ln w="9525">
              <a:solidFill>
                <a:schemeClr val="bg1"/>
              </a:solidFill>
              <a:round/>
            </a:ln>
          </p:spPr>
          <p:style>
            <a:lnRef idx="2">
              <a:schemeClr val="dk1"/>
            </a:lnRef>
            <a:fillRef idx="1">
              <a:schemeClr val="lt1"/>
            </a:fillRef>
            <a:effectRef idx="0">
              <a:schemeClr val="dk1"/>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p>
          </p:txBody>
        </p:sp>
      </p:grpSp>
      <p:sp>
        <p:nvSpPr>
          <p:cNvPr id="29707" name="文本框 24"/>
          <p:cNvSpPr txBox="1">
            <a:spLocks noChangeArrowheads="1"/>
          </p:cNvSpPr>
          <p:nvPr/>
        </p:nvSpPr>
        <p:spPr bwMode="auto">
          <a:xfrm>
            <a:off x="3414077" y="4465592"/>
            <a:ext cx="5826760" cy="646331"/>
          </a:xfrm>
          <a:prstGeom prst="rect">
            <a:avLst/>
          </a:prstGeom>
          <a:noFill/>
          <a:ln w="9525">
            <a:noFill/>
            <a:miter lim="800000"/>
          </a:ln>
        </p:spPr>
        <p:txBody>
          <a:bodyPr wrap="square">
            <a:spAutoFit/>
          </a:bodyPr>
          <a:lstStyle/>
          <a:p>
            <a:pPr algn="ctr" eaLnBrk="0" hangingPunct="0">
              <a:buClr>
                <a:schemeClr val="accent1"/>
              </a:buClr>
              <a:defRPr/>
            </a:pPr>
            <a:r>
              <a:rPr lang="zh-CN" altLang="en-US" sz="3600" b="1" dirty="0">
                <a:solidFill>
                  <a:srgbClr val="00B050"/>
                </a:solidFill>
                <a:latin typeface="微软雅黑" panose="020B0503020204020204" pitchFamily="34" charset="-122"/>
                <a:ea typeface="微软雅黑" panose="020B0503020204020204" pitchFamily="34" charset="-122"/>
              </a:rPr>
              <a:t>口蹄疫疫苗发展及生产工艺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流程图: 离页连接符 2"/>
          <p:cNvSpPr>
            <a:spLocks noChangeArrowheads="1"/>
          </p:cNvSpPr>
          <p:nvPr/>
        </p:nvSpPr>
        <p:spPr bwMode="auto">
          <a:xfrm>
            <a:off x="15876" y="-6350"/>
            <a:ext cx="12209463" cy="2908300"/>
          </a:xfrm>
          <a:prstGeom prst="flowChartOffpageConnector">
            <a:avLst/>
          </a:prstGeom>
          <a:solidFill>
            <a:srgbClr val="92D050"/>
          </a:solidFill>
          <a:ln w="9525" algn="ctr">
            <a:noFill/>
            <a:round/>
          </a:ln>
        </p:spPr>
        <p:txBody>
          <a:bodyPr/>
          <a:lstStyle/>
          <a:p>
            <a:pPr>
              <a:buFont typeface="Arial" panose="020B0604020202020204" pitchFamily="34" charset="0"/>
              <a:buNone/>
            </a:pPr>
            <a:endParaRPr lang="zh-CN" altLang="zh-CN"/>
          </a:p>
        </p:txBody>
      </p:sp>
      <p:sp>
        <p:nvSpPr>
          <p:cNvPr id="29698" name="流程图: 离页连接符 1"/>
          <p:cNvSpPr>
            <a:spLocks noChangeArrowheads="1"/>
          </p:cNvSpPr>
          <p:nvPr/>
        </p:nvSpPr>
        <p:spPr bwMode="auto">
          <a:xfrm>
            <a:off x="15876" y="-6350"/>
            <a:ext cx="12209463" cy="2295525"/>
          </a:xfrm>
          <a:prstGeom prst="flowChartOffpageConnector">
            <a:avLst/>
          </a:prstGeom>
          <a:solidFill>
            <a:schemeClr val="accent1"/>
          </a:solidFill>
          <a:ln w="9525" algn="ctr">
            <a:noFill/>
            <a:round/>
          </a:ln>
        </p:spPr>
        <p:txBody>
          <a:bodyPr/>
          <a:lstStyle/>
          <a:p>
            <a:pPr>
              <a:buFont typeface="Arial" panose="020B0604020202020204" pitchFamily="34" charset="0"/>
              <a:buNone/>
            </a:pPr>
            <a:endParaRPr lang="zh-CN" altLang="zh-CN"/>
          </a:p>
        </p:txBody>
      </p:sp>
      <p:sp>
        <p:nvSpPr>
          <p:cNvPr id="29699" name="文本框 3"/>
          <p:cNvSpPr txBox="1">
            <a:spLocks noChangeArrowheads="1"/>
          </p:cNvSpPr>
          <p:nvPr/>
        </p:nvSpPr>
        <p:spPr bwMode="auto">
          <a:xfrm>
            <a:off x="8215313" y="405303"/>
            <a:ext cx="2111375" cy="645160"/>
          </a:xfrm>
          <a:prstGeom prst="rect">
            <a:avLst/>
          </a:prstGeom>
          <a:noFill/>
          <a:ln w="9525">
            <a:noFill/>
            <a:miter lim="800000"/>
          </a:ln>
        </p:spPr>
        <p:txBody>
          <a:bodyPr>
            <a:spAutoFit/>
          </a:bodyPr>
          <a:lstStyle/>
          <a:p>
            <a:pPr algn="ctr" eaLnBrk="0" hangingPunct="0"/>
            <a:r>
              <a:rPr lang="en-US" altLang="zh-CN" sz="3600" b="1" dirty="0" smtClean="0">
                <a:solidFill>
                  <a:schemeClr val="bg1"/>
                </a:solidFill>
              </a:rPr>
              <a:t>Part 03</a:t>
            </a:r>
            <a:endParaRPr lang="en-US" altLang="zh-CN" sz="3600" b="1" dirty="0">
              <a:solidFill>
                <a:schemeClr val="bg1"/>
              </a:solidFill>
            </a:endParaRPr>
          </a:p>
        </p:txBody>
      </p:sp>
      <p:grpSp>
        <p:nvGrpSpPr>
          <p:cNvPr id="29700" name="组合 5"/>
          <p:cNvGrpSpPr/>
          <p:nvPr/>
        </p:nvGrpSpPr>
        <p:grpSpPr bwMode="auto">
          <a:xfrm>
            <a:off x="5337176" y="3159127"/>
            <a:ext cx="1697038" cy="1262063"/>
            <a:chOff x="7708" y="4974"/>
            <a:chExt cx="2674" cy="1988"/>
          </a:xfrm>
        </p:grpSpPr>
        <p:sp>
          <p:nvSpPr>
            <p:cNvPr id="29719" name="六边形 4"/>
            <p:cNvSpPr>
              <a:spLocks noChangeArrowheads="1"/>
            </p:cNvSpPr>
            <p:nvPr/>
          </p:nvSpPr>
          <p:spPr bwMode="auto">
            <a:xfrm>
              <a:off x="7708" y="4974"/>
              <a:ext cx="2675" cy="1988"/>
            </a:xfrm>
            <a:prstGeom prst="hexagon">
              <a:avLst>
                <a:gd name="adj" fmla="val 24999"/>
                <a:gd name="vf" fmla="val 115470"/>
              </a:avLst>
            </a:prstGeom>
            <a:solidFill>
              <a:schemeClr val="accent1"/>
            </a:solidFill>
            <a:ln w="9525" algn="ctr">
              <a:solidFill>
                <a:schemeClr val="bg1"/>
              </a:solidFill>
              <a:round/>
            </a:ln>
          </p:spPr>
          <p:txBody>
            <a:bodyPr/>
            <a:lstStyle/>
            <a:p>
              <a:pPr>
                <a:buFont typeface="Arial" panose="020B0604020202020204" pitchFamily="34" charset="0"/>
                <a:buNone/>
              </a:pPr>
              <a:endParaRPr lang="zh-CN" altLang="zh-CN"/>
            </a:p>
          </p:txBody>
        </p:sp>
        <p:sp>
          <p:nvSpPr>
            <p:cNvPr id="2050" name=" 2050"/>
            <p:cNvSpPr/>
            <p:nvPr/>
          </p:nvSpPr>
          <p:spPr bwMode="auto">
            <a:xfrm>
              <a:off x="8238" y="5209"/>
              <a:ext cx="1613" cy="125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ln w="9525">
              <a:solidFill>
                <a:schemeClr val="bg1"/>
              </a:solidFill>
              <a:round/>
            </a:ln>
          </p:spPr>
          <p:style>
            <a:lnRef idx="2">
              <a:schemeClr val="dk1"/>
            </a:lnRef>
            <a:fillRef idx="1">
              <a:schemeClr val="lt1"/>
            </a:fillRef>
            <a:effectRef idx="0">
              <a:schemeClr val="dk1"/>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p>
          </p:txBody>
        </p:sp>
      </p:grpSp>
      <p:sp>
        <p:nvSpPr>
          <p:cNvPr id="29707" name="文本框 24"/>
          <p:cNvSpPr txBox="1">
            <a:spLocks noChangeArrowheads="1"/>
          </p:cNvSpPr>
          <p:nvPr/>
        </p:nvSpPr>
        <p:spPr bwMode="auto">
          <a:xfrm>
            <a:off x="2649619" y="4477753"/>
            <a:ext cx="6941975" cy="1200329"/>
          </a:xfrm>
          <a:prstGeom prst="rect">
            <a:avLst/>
          </a:prstGeom>
          <a:noFill/>
          <a:ln w="9525">
            <a:noFill/>
            <a:miter lim="800000"/>
          </a:ln>
        </p:spPr>
        <p:txBody>
          <a:bodyPr wrap="square">
            <a:spAutoFit/>
          </a:bodyPr>
          <a:lstStyle/>
          <a:p>
            <a:pPr algn="ctr" eaLnBrk="0" hangingPunct="0"/>
            <a:r>
              <a:rPr lang="zh-CN" altLang="zh-CN" sz="3600" b="1" dirty="0">
                <a:solidFill>
                  <a:srgbClr val="00B050"/>
                </a:solidFill>
                <a:latin typeface="微软雅黑" pitchFamily="34" charset="-122"/>
                <a:ea typeface="微软雅黑" pitchFamily="34" charset="-122"/>
              </a:rPr>
              <a:t>新版</a:t>
            </a:r>
            <a:r>
              <a:rPr lang="zh-CN" altLang="zh-CN" sz="3600" b="1" dirty="0" smtClean="0">
                <a:solidFill>
                  <a:srgbClr val="00B050"/>
                </a:solidFill>
                <a:latin typeface="微软雅黑" pitchFamily="34" charset="-122"/>
                <a:ea typeface="微软雅黑" pitchFamily="34" charset="-122"/>
              </a:rPr>
              <a:t>《兽药生产质量管理规范》</a:t>
            </a:r>
            <a:r>
              <a:rPr lang="zh-CN" altLang="en-US" sz="3600" b="1" dirty="0" smtClean="0">
                <a:solidFill>
                  <a:srgbClr val="00B050"/>
                </a:solidFill>
                <a:latin typeface="微软雅黑" pitchFamily="34" charset="-122"/>
                <a:ea typeface="微软雅黑" pitchFamily="34" charset="-122"/>
              </a:rPr>
              <a:t>对设备的要求</a:t>
            </a:r>
            <a:endParaRPr lang="zh-CN" altLang="en-US" sz="3600" b="1" dirty="0">
              <a:solidFill>
                <a:srgbClr val="00B050"/>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546" y="2260082"/>
            <a:ext cx="5159375" cy="451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20"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graphicFrame>
        <p:nvGraphicFramePr>
          <p:cNvPr id="6" name="图示 5"/>
          <p:cNvGraphicFramePr/>
          <p:nvPr>
            <p:extLst>
              <p:ext uri="{D42A27DB-BD31-4B8C-83A1-F6EECF244321}">
                <p14:modId xmlns:p14="http://schemas.microsoft.com/office/powerpoint/2010/main" val="725728229"/>
              </p:ext>
            </p:extLst>
          </p:nvPr>
        </p:nvGraphicFramePr>
        <p:xfrm>
          <a:off x="332435" y="736010"/>
          <a:ext cx="5676479" cy="61219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2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0949" y="736010"/>
            <a:ext cx="3995539" cy="343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6" y="4243387"/>
            <a:ext cx="7643812" cy="261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6" name="矩形 15"/>
          <p:cNvSpPr/>
          <p:nvPr/>
        </p:nvSpPr>
        <p:spPr>
          <a:xfrm>
            <a:off x="304389" y="917578"/>
            <a:ext cx="11685448" cy="4524315"/>
          </a:xfrm>
          <a:prstGeom prst="rect">
            <a:avLst/>
          </a:prstGeom>
        </p:spPr>
        <p:txBody>
          <a:bodyPr wrap="square">
            <a:spAutoFit/>
          </a:bodyPr>
          <a:lstStyle/>
          <a:p>
            <a:r>
              <a:rPr lang="zh-CN" altLang="en-US" sz="2400" dirty="0" smtClean="0">
                <a:solidFill>
                  <a:srgbClr val="0070C0"/>
                </a:solidFill>
                <a:latin typeface="微软雅黑" pitchFamily="34" charset="-122"/>
                <a:ea typeface="微软雅黑" pitchFamily="34" charset="-122"/>
              </a:rPr>
              <a:t>通过十多年的发展，全国兽用疫苗企业从规模上取得了发展，整个兽药</a:t>
            </a:r>
            <a:r>
              <a:rPr lang="en-US" altLang="zh-CN" sz="2400" dirty="0" smtClean="0">
                <a:solidFill>
                  <a:srgbClr val="0070C0"/>
                </a:solidFill>
                <a:latin typeface="微软雅黑" pitchFamily="34" charset="-122"/>
                <a:ea typeface="微软雅黑" pitchFamily="34" charset="-122"/>
              </a:rPr>
              <a:t>GMP</a:t>
            </a:r>
            <a:r>
              <a:rPr lang="zh-CN" altLang="en-US" sz="2400" dirty="0">
                <a:solidFill>
                  <a:srgbClr val="0070C0"/>
                </a:solidFill>
                <a:latin typeface="微软雅黑" pitchFamily="34" charset="-122"/>
                <a:ea typeface="微软雅黑" pitchFamily="34" charset="-122"/>
              </a:rPr>
              <a:t>正</a:t>
            </a:r>
            <a:r>
              <a:rPr lang="zh-CN" altLang="en-US" sz="2400" dirty="0" smtClean="0">
                <a:solidFill>
                  <a:srgbClr val="0070C0"/>
                </a:solidFill>
                <a:latin typeface="微软雅黑" pitchFamily="34" charset="-122"/>
                <a:ea typeface="微软雅黑" pitchFamily="34" charset="-122"/>
              </a:rPr>
              <a:t>朝着规范化、现代化、国际化发展</a:t>
            </a:r>
            <a:endParaRPr lang="en-US" altLang="zh-CN" sz="2400" dirty="0" smtClean="0">
              <a:solidFill>
                <a:srgbClr val="0070C0"/>
              </a:solidFill>
              <a:latin typeface="微软雅黑" pitchFamily="34" charset="-122"/>
              <a:ea typeface="微软雅黑" pitchFamily="34" charset="-122"/>
            </a:endParaRPr>
          </a:p>
          <a:p>
            <a:endParaRPr lang="en-US" altLang="zh-CN" sz="2400" dirty="0" smtClean="0">
              <a:solidFill>
                <a:srgbClr val="0070C0"/>
              </a:solidFill>
              <a:latin typeface="微软雅黑" pitchFamily="34" charset="-122"/>
              <a:ea typeface="微软雅黑" pitchFamily="34" charset="-122"/>
            </a:endParaRPr>
          </a:p>
          <a:p>
            <a:r>
              <a:rPr lang="en-US" altLang="zh-CN" sz="2400" dirty="0" smtClean="0">
                <a:solidFill>
                  <a:srgbClr val="0070C0"/>
                </a:solidFill>
                <a:latin typeface="微软雅黑" pitchFamily="34" charset="-122"/>
                <a:ea typeface="微软雅黑" pitchFamily="34" charset="-122"/>
              </a:rPr>
              <a:t>2018-1-16</a:t>
            </a:r>
            <a:r>
              <a:rPr lang="zh-CN" altLang="en-US" sz="2400" dirty="0" smtClean="0">
                <a:solidFill>
                  <a:srgbClr val="0070C0"/>
                </a:solidFill>
                <a:latin typeface="微软雅黑" pitchFamily="34" charset="-122"/>
                <a:ea typeface="微软雅黑" pitchFamily="34" charset="-122"/>
              </a:rPr>
              <a:t>农业部发布关于征求</a:t>
            </a:r>
            <a:r>
              <a:rPr lang="zh-CN" altLang="zh-CN" sz="2400" dirty="0" smtClean="0">
                <a:solidFill>
                  <a:srgbClr val="0070C0"/>
                </a:solidFill>
                <a:latin typeface="微软雅黑" pitchFamily="34" charset="-122"/>
                <a:ea typeface="微软雅黑" pitchFamily="34" charset="-122"/>
              </a:rPr>
              <a:t>《兽药生产质量管理规范》</a:t>
            </a:r>
            <a:r>
              <a:rPr lang="zh-CN" altLang="zh-CN" sz="2400" dirty="0">
                <a:solidFill>
                  <a:srgbClr val="0070C0"/>
                </a:solidFill>
                <a:latin typeface="微软雅黑" pitchFamily="34" charset="-122"/>
                <a:ea typeface="微软雅黑" pitchFamily="34" charset="-122"/>
              </a:rPr>
              <a:t>（修订稿</a:t>
            </a:r>
            <a:r>
              <a:rPr lang="zh-CN" altLang="zh-CN" sz="2400" dirty="0" smtClean="0">
                <a:solidFill>
                  <a:srgbClr val="0070C0"/>
                </a:solidFill>
                <a:latin typeface="微软雅黑" pitchFamily="34" charset="-122"/>
                <a:ea typeface="微软雅黑" pitchFamily="34" charset="-122"/>
              </a:rPr>
              <a:t>）</a:t>
            </a:r>
            <a:r>
              <a:rPr lang="zh-CN" altLang="en-US" sz="2400" dirty="0" smtClean="0">
                <a:solidFill>
                  <a:srgbClr val="0070C0"/>
                </a:solidFill>
                <a:latin typeface="微软雅黑" pitchFamily="34" charset="-122"/>
                <a:ea typeface="微软雅黑" pitchFamily="34" charset="-122"/>
              </a:rPr>
              <a:t>意见的函</a:t>
            </a:r>
            <a:endParaRPr lang="en-US" altLang="zh-CN" sz="2400" dirty="0" smtClean="0">
              <a:solidFill>
                <a:srgbClr val="0070C0"/>
              </a:solidFill>
              <a:latin typeface="微软雅黑" pitchFamily="34" charset="-122"/>
              <a:ea typeface="微软雅黑" pitchFamily="34" charset="-122"/>
            </a:endParaRPr>
          </a:p>
          <a:p>
            <a:endParaRPr lang="en-US" altLang="zh-CN" sz="2400" dirty="0" smtClean="0">
              <a:solidFill>
                <a:srgbClr val="0070C0"/>
              </a:solidFill>
              <a:latin typeface="微软雅黑" pitchFamily="34" charset="-122"/>
              <a:ea typeface="微软雅黑" pitchFamily="34" charset="-122"/>
            </a:endParaRPr>
          </a:p>
          <a:p>
            <a:r>
              <a:rPr lang="en-US" altLang="zh-CN" sz="2400" dirty="0" smtClean="0">
                <a:solidFill>
                  <a:srgbClr val="0070C0"/>
                </a:solidFill>
                <a:latin typeface="微软雅黑" pitchFamily="34" charset="-122"/>
                <a:ea typeface="微软雅黑" pitchFamily="34" charset="-122"/>
              </a:rPr>
              <a:t>2018-7-16</a:t>
            </a:r>
            <a:r>
              <a:rPr lang="zh-CN" altLang="en-US" sz="2400" dirty="0">
                <a:solidFill>
                  <a:srgbClr val="0070C0"/>
                </a:solidFill>
                <a:latin typeface="微软雅黑" pitchFamily="34" charset="-122"/>
                <a:ea typeface="微软雅黑" pitchFamily="34" charset="-122"/>
              </a:rPr>
              <a:t>农业部发布关于征求</a:t>
            </a:r>
            <a:r>
              <a:rPr lang="zh-CN" altLang="zh-CN" sz="2400" dirty="0" smtClean="0">
                <a:solidFill>
                  <a:srgbClr val="0070C0"/>
                </a:solidFill>
                <a:latin typeface="微软雅黑" pitchFamily="34" charset="-122"/>
                <a:ea typeface="微软雅黑" pitchFamily="34" charset="-122"/>
              </a:rPr>
              <a:t>《兽药生产质量管理规范（第二次征求意见稿）</a:t>
            </a:r>
          </a:p>
          <a:p>
            <a:r>
              <a:rPr lang="zh-CN" altLang="zh-CN" sz="2400" dirty="0" smtClean="0">
                <a:solidFill>
                  <a:srgbClr val="0070C0"/>
                </a:solidFill>
                <a:latin typeface="微软雅黑" pitchFamily="34" charset="-122"/>
                <a:ea typeface="微软雅黑" pitchFamily="34" charset="-122"/>
              </a:rPr>
              <a:t>》</a:t>
            </a:r>
            <a:r>
              <a:rPr lang="zh-CN" altLang="en-US" sz="2400" dirty="0" smtClean="0">
                <a:solidFill>
                  <a:srgbClr val="0070C0"/>
                </a:solidFill>
                <a:latin typeface="微软雅黑" pitchFamily="34" charset="-122"/>
                <a:ea typeface="微软雅黑" pitchFamily="34" charset="-122"/>
              </a:rPr>
              <a:t>意见的函</a:t>
            </a:r>
            <a:endParaRPr lang="en-US" altLang="zh-CN" sz="2400" dirty="0" smtClean="0">
              <a:solidFill>
                <a:srgbClr val="0070C0"/>
              </a:solidFill>
              <a:latin typeface="微软雅黑" pitchFamily="34" charset="-122"/>
              <a:ea typeface="微软雅黑" pitchFamily="34" charset="-122"/>
            </a:endParaRPr>
          </a:p>
          <a:p>
            <a:endParaRPr lang="en-US" altLang="zh-CN" sz="2400" dirty="0" smtClean="0">
              <a:solidFill>
                <a:srgbClr val="0070C0"/>
              </a:solidFill>
              <a:latin typeface="微软雅黑" pitchFamily="34" charset="-122"/>
              <a:ea typeface="微软雅黑" pitchFamily="34" charset="-122"/>
            </a:endParaRPr>
          </a:p>
          <a:p>
            <a:r>
              <a:rPr lang="zh-CN" altLang="en-US" sz="2400" dirty="0" smtClean="0">
                <a:solidFill>
                  <a:srgbClr val="0070C0"/>
                </a:solidFill>
                <a:latin typeface="微软雅黑" pitchFamily="34" charset="-122"/>
                <a:ea typeface="微软雅黑" pitchFamily="34" charset="-122"/>
              </a:rPr>
              <a:t>新版兽药</a:t>
            </a:r>
            <a:r>
              <a:rPr lang="en-US" altLang="zh-CN" sz="2400" dirty="0" smtClean="0">
                <a:solidFill>
                  <a:srgbClr val="0070C0"/>
                </a:solidFill>
                <a:latin typeface="微软雅黑" pitchFamily="34" charset="-122"/>
                <a:ea typeface="微软雅黑" pitchFamily="34" charset="-122"/>
              </a:rPr>
              <a:t>GMP</a:t>
            </a:r>
            <a:r>
              <a:rPr lang="zh-CN" altLang="en-US" sz="2400" dirty="0">
                <a:solidFill>
                  <a:srgbClr val="0070C0"/>
                </a:solidFill>
                <a:latin typeface="微软雅黑" pitchFamily="34" charset="-122"/>
                <a:ea typeface="微软雅黑" pitchFamily="34" charset="-122"/>
              </a:rPr>
              <a:t>呼之欲出</a:t>
            </a:r>
            <a:endParaRPr lang="zh-CN" altLang="zh-CN" sz="2400" dirty="0">
              <a:solidFill>
                <a:srgbClr val="0070C0"/>
              </a:solidFill>
              <a:latin typeface="微软雅黑" pitchFamily="34" charset="-122"/>
              <a:ea typeface="微软雅黑" pitchFamily="34" charset="-122"/>
            </a:endParaRPr>
          </a:p>
          <a:p>
            <a:endParaRPr lang="en-US" altLang="zh-CN" sz="2400" dirty="0" smtClean="0">
              <a:solidFill>
                <a:srgbClr val="0070C0"/>
              </a:solidFill>
            </a:endParaRPr>
          </a:p>
          <a:p>
            <a:endParaRPr lang="en-US" altLang="zh-CN" sz="2400" dirty="0">
              <a:solidFill>
                <a:srgbClr val="0070C0"/>
              </a:solidFill>
            </a:endParaRPr>
          </a:p>
          <a:p>
            <a:endParaRPr lang="zh-CN" altLang="en-US" sz="2400" dirty="0">
              <a:solidFill>
                <a:srgbClr val="0070C0"/>
              </a:solidFill>
            </a:endParaRP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350" y="3187026"/>
            <a:ext cx="4335462"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33" y="1398718"/>
            <a:ext cx="5665360" cy="5365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1667" y="736009"/>
            <a:ext cx="6847958" cy="612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4326" y="752388"/>
            <a:ext cx="5304123" cy="646331"/>
          </a:xfrm>
          <a:prstGeom prst="rect">
            <a:avLst/>
          </a:prstGeom>
        </p:spPr>
        <p:txBody>
          <a:bodyPr wrap="square">
            <a:spAutoFit/>
          </a:bodyPr>
          <a:lstStyle/>
          <a:p>
            <a:pPr algn="ctr" eaLnBrk="0" hangingPunct="0"/>
            <a:r>
              <a:rPr lang="zh-CN" altLang="en-US" b="1" dirty="0" smtClean="0">
                <a:solidFill>
                  <a:srgbClr val="0070C0"/>
                </a:solidFill>
                <a:latin typeface="微软雅黑" pitchFamily="34" charset="-122"/>
                <a:ea typeface="微软雅黑" pitchFamily="34" charset="-122"/>
              </a:rPr>
              <a:t>农业部</a:t>
            </a:r>
            <a:r>
              <a:rPr lang="en-US" altLang="zh-CN" b="1" dirty="0" smtClean="0">
                <a:solidFill>
                  <a:srgbClr val="0070C0"/>
                </a:solidFill>
                <a:latin typeface="微软雅黑" pitchFamily="34" charset="-122"/>
                <a:ea typeface="微软雅黑" pitchFamily="34" charset="-122"/>
              </a:rPr>
              <a:t>11</a:t>
            </a:r>
            <a:r>
              <a:rPr lang="zh-CN" altLang="en-US" b="1" dirty="0" smtClean="0">
                <a:solidFill>
                  <a:srgbClr val="0070C0"/>
                </a:solidFill>
                <a:latin typeface="微软雅黑" pitchFamily="34" charset="-122"/>
                <a:ea typeface="微软雅黑" pitchFamily="34" charset="-122"/>
              </a:rPr>
              <a:t>号令关于设备部分</a:t>
            </a:r>
            <a:endParaRPr lang="en-US" altLang="zh-CN" b="1" dirty="0" smtClean="0">
              <a:solidFill>
                <a:srgbClr val="0070C0"/>
              </a:solidFill>
              <a:latin typeface="微软雅黑" pitchFamily="34" charset="-122"/>
              <a:ea typeface="微软雅黑" pitchFamily="34" charset="-122"/>
            </a:endParaRPr>
          </a:p>
          <a:p>
            <a:pPr algn="ctr" eaLnBrk="0" hangingPunct="0"/>
            <a:r>
              <a:rPr lang="zh-CN" altLang="en-US" b="1" dirty="0" smtClean="0">
                <a:solidFill>
                  <a:srgbClr val="0070C0"/>
                </a:solidFill>
                <a:latin typeface="微软雅黑" pitchFamily="34" charset="-122"/>
                <a:ea typeface="微软雅黑" pitchFamily="34" charset="-122"/>
              </a:rPr>
              <a:t>总计</a:t>
            </a:r>
            <a:r>
              <a:rPr lang="en-US" altLang="zh-CN" b="1" dirty="0" smtClean="0">
                <a:solidFill>
                  <a:srgbClr val="0070C0"/>
                </a:solidFill>
                <a:latin typeface="微软雅黑" pitchFamily="34" charset="-122"/>
                <a:ea typeface="微软雅黑" pitchFamily="34" charset="-122"/>
              </a:rPr>
              <a:t>9</a:t>
            </a:r>
            <a:r>
              <a:rPr lang="zh-CN" altLang="en-US" b="1" dirty="0" smtClean="0">
                <a:solidFill>
                  <a:srgbClr val="0070C0"/>
                </a:solidFill>
                <a:latin typeface="微软雅黑" pitchFamily="34" charset="-122"/>
                <a:ea typeface="微软雅黑" pitchFamily="34" charset="-122"/>
              </a:rPr>
              <a:t>条，七百多字</a:t>
            </a:r>
            <a:endParaRPr lang="zh-CN" altLang="en-US"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9935204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6" y="1445135"/>
            <a:ext cx="3322638" cy="541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847" y="756889"/>
            <a:ext cx="9367778" cy="603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4326" y="752388"/>
            <a:ext cx="2336988" cy="646331"/>
          </a:xfrm>
          <a:prstGeom prst="rect">
            <a:avLst/>
          </a:prstGeom>
        </p:spPr>
        <p:txBody>
          <a:bodyPr wrap="square">
            <a:spAutoFit/>
          </a:bodyPr>
          <a:lstStyle/>
          <a:p>
            <a:r>
              <a:rPr lang="zh-CN" altLang="zh-CN" dirty="0" smtClean="0">
                <a:solidFill>
                  <a:srgbClr val="0070C0"/>
                </a:solidFill>
                <a:latin typeface="微软雅黑" pitchFamily="34" charset="-122"/>
                <a:ea typeface="微软雅黑" pitchFamily="34" charset="-122"/>
              </a:rPr>
              <a:t>第二</a:t>
            </a:r>
            <a:r>
              <a:rPr lang="zh-CN" altLang="zh-CN" dirty="0">
                <a:solidFill>
                  <a:srgbClr val="0070C0"/>
                </a:solidFill>
                <a:latin typeface="微软雅黑" pitchFamily="34" charset="-122"/>
                <a:ea typeface="微软雅黑" pitchFamily="34" charset="-122"/>
              </a:rPr>
              <a:t>次征求意见</a:t>
            </a:r>
            <a:r>
              <a:rPr lang="zh-CN" altLang="zh-CN" dirty="0" smtClean="0">
                <a:solidFill>
                  <a:srgbClr val="0070C0"/>
                </a:solidFill>
                <a:latin typeface="微软雅黑" pitchFamily="34" charset="-122"/>
                <a:ea typeface="微软雅黑" pitchFamily="34" charset="-122"/>
              </a:rPr>
              <a:t>稿</a:t>
            </a:r>
            <a:endParaRPr lang="en-US" altLang="zh-CN" dirty="0" smtClean="0">
              <a:solidFill>
                <a:srgbClr val="0070C0"/>
              </a:solidFill>
              <a:latin typeface="微软雅黑" pitchFamily="34" charset="-122"/>
              <a:ea typeface="微软雅黑" pitchFamily="34" charset="-122"/>
            </a:endParaRPr>
          </a:p>
          <a:p>
            <a:r>
              <a:rPr lang="zh-CN" altLang="en-US" dirty="0" smtClean="0">
                <a:solidFill>
                  <a:srgbClr val="0070C0"/>
                </a:solidFill>
                <a:latin typeface="微软雅黑" pitchFamily="34" charset="-122"/>
                <a:ea typeface="微软雅黑" pitchFamily="34" charset="-122"/>
              </a:rPr>
              <a:t>关于设备截图</a:t>
            </a:r>
            <a:endParaRPr lang="zh-CN" altLang="zh-CN"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1716497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6" y="1675718"/>
            <a:ext cx="5295900" cy="504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213" y="736008"/>
            <a:ext cx="9221788" cy="608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14325" y="752388"/>
            <a:ext cx="2963887" cy="923330"/>
          </a:xfrm>
          <a:prstGeom prst="rect">
            <a:avLst/>
          </a:prstGeom>
        </p:spPr>
        <p:txBody>
          <a:bodyPr wrap="square">
            <a:spAutoFit/>
          </a:bodyPr>
          <a:lstStyle/>
          <a:p>
            <a:r>
              <a:rPr lang="zh-CN" altLang="zh-CN" dirty="0" smtClean="0">
                <a:solidFill>
                  <a:srgbClr val="0070C0"/>
                </a:solidFill>
                <a:latin typeface="微软雅黑" pitchFamily="34" charset="-122"/>
                <a:ea typeface="微软雅黑" pitchFamily="34" charset="-122"/>
              </a:rPr>
              <a:t>第二</a:t>
            </a:r>
            <a:r>
              <a:rPr lang="zh-CN" altLang="zh-CN" dirty="0">
                <a:solidFill>
                  <a:srgbClr val="0070C0"/>
                </a:solidFill>
                <a:latin typeface="微软雅黑" pitchFamily="34" charset="-122"/>
                <a:ea typeface="微软雅黑" pitchFamily="34" charset="-122"/>
              </a:rPr>
              <a:t>次征求意见</a:t>
            </a:r>
            <a:r>
              <a:rPr lang="zh-CN" altLang="zh-CN" dirty="0" smtClean="0">
                <a:solidFill>
                  <a:srgbClr val="0070C0"/>
                </a:solidFill>
                <a:latin typeface="微软雅黑" pitchFamily="34" charset="-122"/>
                <a:ea typeface="微软雅黑" pitchFamily="34" charset="-122"/>
              </a:rPr>
              <a:t>稿</a:t>
            </a:r>
            <a:endParaRPr lang="en-US" altLang="zh-CN" dirty="0" smtClean="0">
              <a:solidFill>
                <a:srgbClr val="0070C0"/>
              </a:solidFill>
              <a:latin typeface="微软雅黑" pitchFamily="34" charset="-122"/>
              <a:ea typeface="微软雅黑" pitchFamily="34" charset="-122"/>
            </a:endParaRPr>
          </a:p>
          <a:p>
            <a:r>
              <a:rPr lang="zh-CN" altLang="en-US" dirty="0" smtClean="0">
                <a:solidFill>
                  <a:srgbClr val="0070C0"/>
                </a:solidFill>
                <a:latin typeface="微软雅黑" pitchFamily="34" charset="-122"/>
                <a:ea typeface="微软雅黑" pitchFamily="34" charset="-122"/>
              </a:rPr>
              <a:t>关于设备截图</a:t>
            </a:r>
            <a:endParaRPr lang="en-US" altLang="zh-CN" dirty="0" smtClean="0">
              <a:solidFill>
                <a:srgbClr val="0070C0"/>
              </a:solidFill>
              <a:latin typeface="微软雅黑" pitchFamily="34" charset="-122"/>
              <a:ea typeface="微软雅黑" pitchFamily="34" charset="-122"/>
            </a:endParaRPr>
          </a:p>
          <a:p>
            <a:r>
              <a:rPr lang="zh-CN" altLang="en-US" dirty="0" smtClean="0">
                <a:solidFill>
                  <a:srgbClr val="0070C0"/>
                </a:solidFill>
                <a:latin typeface="微软雅黑" pitchFamily="34" charset="-122"/>
                <a:ea typeface="微软雅黑" pitchFamily="34" charset="-122"/>
              </a:rPr>
              <a:t>总计</a:t>
            </a:r>
            <a:r>
              <a:rPr lang="en-US" altLang="zh-CN" dirty="0" smtClean="0">
                <a:solidFill>
                  <a:srgbClr val="0070C0"/>
                </a:solidFill>
                <a:latin typeface="微软雅黑" pitchFamily="34" charset="-122"/>
                <a:ea typeface="微软雅黑" pitchFamily="34" charset="-122"/>
              </a:rPr>
              <a:t>31</a:t>
            </a:r>
            <a:r>
              <a:rPr lang="zh-CN" altLang="en-US" dirty="0" smtClean="0">
                <a:solidFill>
                  <a:srgbClr val="0070C0"/>
                </a:solidFill>
                <a:latin typeface="微软雅黑" pitchFamily="34" charset="-122"/>
                <a:ea typeface="微软雅黑" pitchFamily="34" charset="-122"/>
              </a:rPr>
              <a:t>条，</a:t>
            </a:r>
            <a:r>
              <a:rPr lang="en-US" altLang="zh-CN" dirty="0" smtClean="0">
                <a:solidFill>
                  <a:srgbClr val="0070C0"/>
                </a:solidFill>
                <a:latin typeface="微软雅黑" pitchFamily="34" charset="-122"/>
                <a:ea typeface="微软雅黑" pitchFamily="34" charset="-122"/>
              </a:rPr>
              <a:t>1700</a:t>
            </a:r>
            <a:r>
              <a:rPr lang="zh-CN" altLang="en-US" dirty="0" smtClean="0">
                <a:solidFill>
                  <a:srgbClr val="0070C0"/>
                </a:solidFill>
                <a:latin typeface="微软雅黑" pitchFamily="34" charset="-122"/>
                <a:ea typeface="微软雅黑" pitchFamily="34" charset="-122"/>
              </a:rPr>
              <a:t>多字</a:t>
            </a:r>
            <a:endParaRPr lang="zh-CN" altLang="zh-CN"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9935204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455" y="736009"/>
            <a:ext cx="4305300" cy="612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6" name="矩形 15"/>
          <p:cNvSpPr/>
          <p:nvPr/>
        </p:nvSpPr>
        <p:spPr>
          <a:xfrm>
            <a:off x="304389" y="917578"/>
            <a:ext cx="11069627" cy="5632311"/>
          </a:xfrm>
          <a:prstGeom prst="rect">
            <a:avLst/>
          </a:prstGeom>
        </p:spPr>
        <p:txBody>
          <a:bodyPr wrap="square">
            <a:spAutoFit/>
          </a:bodyPr>
          <a:lstStyle/>
          <a:p>
            <a:r>
              <a:rPr lang="en-US" altLang="zh-CN" sz="2400" dirty="0" smtClean="0">
                <a:solidFill>
                  <a:srgbClr val="0070C0"/>
                </a:solidFill>
                <a:latin typeface="微软雅黑" pitchFamily="34" charset="-122"/>
                <a:ea typeface="微软雅黑" pitchFamily="34" charset="-122"/>
              </a:rPr>
              <a:t>1</a:t>
            </a:r>
            <a:r>
              <a:rPr lang="zh-CN" altLang="en-US" sz="2400" dirty="0" smtClean="0">
                <a:solidFill>
                  <a:srgbClr val="0070C0"/>
                </a:solidFill>
                <a:latin typeface="微软雅黑" pitchFamily="34" charset="-122"/>
                <a:ea typeface="微软雅黑" pitchFamily="34" charset="-122"/>
              </a:rPr>
              <a:t>、</a:t>
            </a:r>
            <a:r>
              <a:rPr lang="zh-CN" altLang="zh-CN" sz="2400" dirty="0" smtClean="0">
                <a:solidFill>
                  <a:srgbClr val="0070C0"/>
                </a:solidFill>
                <a:latin typeface="微软雅黑" pitchFamily="34" charset="-122"/>
                <a:ea typeface="微软雅黑" pitchFamily="34" charset="-122"/>
              </a:rPr>
              <a:t>设备的设计、选型、安装、改造和维护必须符合预定用途，应当尽可能降低产生污染、交叉污染、混淆和差错的风险，便于操作、</a:t>
            </a:r>
            <a:r>
              <a:rPr lang="zh-CN" altLang="zh-CN" sz="2400" dirty="0">
                <a:solidFill>
                  <a:srgbClr val="0070C0"/>
                </a:solidFill>
                <a:latin typeface="微软雅黑" pitchFamily="34" charset="-122"/>
                <a:ea typeface="微软雅黑" pitchFamily="34" charset="-122"/>
              </a:rPr>
              <a:t>清洁、维护，以及必要时进行的消毒或灭菌</a:t>
            </a:r>
            <a:r>
              <a:rPr lang="en-US" altLang="zh-CN" sz="2400" dirty="0">
                <a:solidFill>
                  <a:srgbClr val="0070C0"/>
                </a:solidFill>
                <a:latin typeface="微软雅黑" pitchFamily="34" charset="-122"/>
                <a:ea typeface="微软雅黑" pitchFamily="34" charset="-122"/>
              </a:rPr>
              <a:t> </a:t>
            </a:r>
            <a:r>
              <a:rPr lang="zh-CN" altLang="zh-CN" sz="2400" dirty="0">
                <a:solidFill>
                  <a:srgbClr val="0070C0"/>
                </a:solidFill>
                <a:latin typeface="微软雅黑" pitchFamily="34" charset="-122"/>
                <a:ea typeface="微软雅黑" pitchFamily="34" charset="-122"/>
              </a:rPr>
              <a:t> </a:t>
            </a:r>
            <a:r>
              <a:rPr lang="en-US" altLang="zh-CN" sz="2400" dirty="0">
                <a:solidFill>
                  <a:srgbClr val="0070C0"/>
                </a:solidFill>
                <a:latin typeface="微软雅黑" pitchFamily="34" charset="-122"/>
                <a:ea typeface="微软雅黑" pitchFamily="34" charset="-122"/>
              </a:rPr>
              <a:t> </a:t>
            </a:r>
          </a:p>
          <a:p>
            <a:endParaRPr lang="en-US" altLang="zh-CN" sz="2400" dirty="0" smtClean="0">
              <a:solidFill>
                <a:srgbClr val="0070C0"/>
              </a:solidFill>
              <a:latin typeface="微软雅黑" pitchFamily="34" charset="-122"/>
              <a:ea typeface="微软雅黑" pitchFamily="34" charset="-122"/>
            </a:endParaRPr>
          </a:p>
          <a:p>
            <a:r>
              <a:rPr lang="en-US" altLang="zh-CN" sz="2400" dirty="0" smtClean="0">
                <a:solidFill>
                  <a:srgbClr val="0070C0"/>
                </a:solidFill>
                <a:latin typeface="微软雅黑" pitchFamily="34" charset="-122"/>
                <a:ea typeface="微软雅黑" pitchFamily="34" charset="-122"/>
              </a:rPr>
              <a:t>2</a:t>
            </a:r>
            <a:r>
              <a:rPr lang="zh-CN" altLang="en-US" sz="2400" dirty="0" smtClean="0">
                <a:solidFill>
                  <a:srgbClr val="0070C0"/>
                </a:solidFill>
                <a:latin typeface="微软雅黑" pitchFamily="34" charset="-122"/>
                <a:ea typeface="微软雅黑" pitchFamily="34" charset="-122"/>
              </a:rPr>
              <a:t>、</a:t>
            </a:r>
            <a:r>
              <a:rPr lang="zh-CN" altLang="zh-CN" sz="2400" dirty="0" smtClean="0">
                <a:solidFill>
                  <a:srgbClr val="0070C0"/>
                </a:solidFill>
                <a:latin typeface="微软雅黑" pitchFamily="34" charset="-122"/>
                <a:ea typeface="微软雅黑" pitchFamily="34" charset="-122"/>
              </a:rPr>
              <a:t>生产</a:t>
            </a:r>
            <a:r>
              <a:rPr lang="zh-CN" altLang="zh-CN" sz="2400" dirty="0">
                <a:solidFill>
                  <a:srgbClr val="0070C0"/>
                </a:solidFill>
                <a:latin typeface="微软雅黑" pitchFamily="34" charset="-122"/>
                <a:ea typeface="微软雅黑" pitchFamily="34" charset="-122"/>
              </a:rPr>
              <a:t>、检验设备的性能、参数应能满足设计要求和实际生产需求，符合实施兽药产品电子追溯管理需要，并应当配备有适当量程和精度的衡器、量具、仪器和仪表</a:t>
            </a:r>
            <a:r>
              <a:rPr lang="en-US" altLang="zh-CN" sz="2400" dirty="0">
                <a:solidFill>
                  <a:srgbClr val="0070C0"/>
                </a:solidFill>
                <a:latin typeface="微软雅黑" pitchFamily="34" charset="-122"/>
                <a:ea typeface="微软雅黑" pitchFamily="34" charset="-122"/>
              </a:rPr>
              <a:t> </a:t>
            </a:r>
            <a:r>
              <a:rPr lang="zh-CN" altLang="zh-CN" sz="2400" dirty="0">
                <a:solidFill>
                  <a:srgbClr val="0070C0"/>
                </a:solidFill>
                <a:latin typeface="微软雅黑" pitchFamily="34" charset="-122"/>
                <a:ea typeface="微软雅黑" pitchFamily="34" charset="-122"/>
              </a:rPr>
              <a:t> </a:t>
            </a:r>
            <a:r>
              <a:rPr lang="en-US" altLang="zh-CN" sz="2400" dirty="0">
                <a:solidFill>
                  <a:srgbClr val="0070C0"/>
                </a:solidFill>
                <a:latin typeface="微软雅黑" pitchFamily="34" charset="-122"/>
                <a:ea typeface="微软雅黑" pitchFamily="34" charset="-122"/>
              </a:rPr>
              <a:t> </a:t>
            </a:r>
          </a:p>
          <a:p>
            <a:endParaRPr lang="zh-CN" altLang="zh-CN" sz="2400" dirty="0">
              <a:solidFill>
                <a:srgbClr val="0070C0"/>
              </a:solidFill>
              <a:latin typeface="微软雅黑" pitchFamily="34" charset="-122"/>
              <a:ea typeface="微软雅黑" pitchFamily="34" charset="-122"/>
            </a:endParaRPr>
          </a:p>
          <a:p>
            <a:r>
              <a:rPr lang="en-US" altLang="zh-CN" sz="2400" dirty="0">
                <a:solidFill>
                  <a:srgbClr val="0070C0"/>
                </a:solidFill>
                <a:latin typeface="微软雅黑" pitchFamily="34" charset="-122"/>
                <a:ea typeface="微软雅黑" pitchFamily="34" charset="-122"/>
              </a:rPr>
              <a:t>3</a:t>
            </a:r>
            <a:r>
              <a:rPr lang="zh-CN" altLang="en-US" sz="2400" dirty="0">
                <a:solidFill>
                  <a:srgbClr val="0070C0"/>
                </a:solidFill>
                <a:latin typeface="微软雅黑" pitchFamily="34" charset="-122"/>
                <a:ea typeface="微软雅黑" pitchFamily="34" charset="-122"/>
              </a:rPr>
              <a:t>、</a:t>
            </a:r>
            <a:r>
              <a:rPr lang="zh-CN" altLang="zh-CN" sz="2400" dirty="0">
                <a:solidFill>
                  <a:srgbClr val="0070C0"/>
                </a:solidFill>
                <a:latin typeface="微软雅黑" pitchFamily="34" charset="-122"/>
                <a:ea typeface="微软雅黑" pitchFamily="34" charset="-122"/>
              </a:rPr>
              <a:t>应当选择适当的清洗、清洁设备，并防止这类设备成为污染源</a:t>
            </a:r>
          </a:p>
          <a:p>
            <a:r>
              <a:rPr lang="en-US" altLang="zh-CN" sz="2400" dirty="0">
                <a:solidFill>
                  <a:srgbClr val="0070C0"/>
                </a:solidFill>
                <a:latin typeface="微软雅黑" pitchFamily="34" charset="-122"/>
                <a:ea typeface="微软雅黑" pitchFamily="34" charset="-122"/>
              </a:rPr>
              <a:t> </a:t>
            </a:r>
            <a:r>
              <a:rPr lang="zh-CN" altLang="zh-CN" sz="2400" dirty="0">
                <a:solidFill>
                  <a:srgbClr val="0070C0"/>
                </a:solidFill>
                <a:latin typeface="微软雅黑" pitchFamily="34" charset="-122"/>
                <a:ea typeface="微软雅黑" pitchFamily="34" charset="-122"/>
              </a:rPr>
              <a:t> </a:t>
            </a:r>
            <a:endParaRPr lang="en-US" altLang="zh-CN" sz="2400" dirty="0">
              <a:solidFill>
                <a:srgbClr val="0070C0"/>
              </a:solidFill>
              <a:latin typeface="微软雅黑" pitchFamily="34" charset="-122"/>
              <a:ea typeface="微软雅黑" pitchFamily="34" charset="-122"/>
            </a:endParaRPr>
          </a:p>
          <a:p>
            <a:r>
              <a:rPr lang="en-US" altLang="zh-CN" sz="2400" dirty="0">
                <a:solidFill>
                  <a:srgbClr val="0070C0"/>
                </a:solidFill>
                <a:latin typeface="微软雅黑" pitchFamily="34" charset="-122"/>
                <a:ea typeface="微软雅黑" pitchFamily="34" charset="-122"/>
              </a:rPr>
              <a:t>4</a:t>
            </a:r>
            <a:r>
              <a:rPr lang="zh-CN" altLang="en-US" sz="2400" dirty="0">
                <a:solidFill>
                  <a:srgbClr val="0070C0"/>
                </a:solidFill>
                <a:latin typeface="微软雅黑" pitchFamily="34" charset="-122"/>
                <a:ea typeface="微软雅黑" pitchFamily="34" charset="-122"/>
              </a:rPr>
              <a:t>、</a:t>
            </a:r>
            <a:r>
              <a:rPr lang="zh-CN" altLang="zh-CN" sz="2400" dirty="0">
                <a:solidFill>
                  <a:srgbClr val="0070C0"/>
                </a:solidFill>
                <a:latin typeface="微软雅黑" pitchFamily="34" charset="-122"/>
                <a:ea typeface="微软雅黑" pitchFamily="34" charset="-122"/>
              </a:rPr>
              <a:t>水处理设备及其输送系统的设计、安装、运行和维护应当确保制药用水达到设定的质量标准。水处理设备的运行不得超出其设计能力</a:t>
            </a:r>
            <a:endParaRPr lang="en-US" altLang="zh-CN" sz="2400" dirty="0">
              <a:solidFill>
                <a:srgbClr val="0070C0"/>
              </a:solidFill>
              <a:latin typeface="微软雅黑" pitchFamily="34" charset="-122"/>
              <a:ea typeface="微软雅黑" pitchFamily="34" charset="-122"/>
            </a:endParaRPr>
          </a:p>
          <a:p>
            <a:endParaRPr lang="en-US" altLang="zh-CN" sz="2400" dirty="0">
              <a:solidFill>
                <a:srgbClr val="0070C0"/>
              </a:solidFill>
              <a:latin typeface="微软雅黑" pitchFamily="34" charset="-122"/>
              <a:ea typeface="微软雅黑" pitchFamily="34" charset="-122"/>
            </a:endParaRPr>
          </a:p>
          <a:p>
            <a:r>
              <a:rPr lang="en-US" altLang="zh-CN" sz="2400" dirty="0">
                <a:solidFill>
                  <a:srgbClr val="0070C0"/>
                </a:solidFill>
                <a:latin typeface="微软雅黑" pitchFamily="34" charset="-122"/>
                <a:ea typeface="微软雅黑" pitchFamily="34" charset="-122"/>
              </a:rPr>
              <a:t>5</a:t>
            </a:r>
            <a:r>
              <a:rPr lang="zh-CN" altLang="en-US" sz="2400" dirty="0">
                <a:solidFill>
                  <a:srgbClr val="0070C0"/>
                </a:solidFill>
                <a:latin typeface="微软雅黑" pitchFamily="34" charset="-122"/>
                <a:ea typeface="微软雅黑" pitchFamily="34" charset="-122"/>
              </a:rPr>
              <a:t>、</a:t>
            </a:r>
            <a:r>
              <a:rPr lang="zh-CN" altLang="zh-CN" sz="2400" dirty="0">
                <a:solidFill>
                  <a:srgbClr val="0070C0"/>
                </a:solidFill>
                <a:latin typeface="微软雅黑" pitchFamily="34" charset="-122"/>
                <a:ea typeface="微软雅黑" pitchFamily="34" charset="-122"/>
              </a:rPr>
              <a:t> 《兽药生产质量管理规范（第二次征求意见稿）》 </a:t>
            </a:r>
            <a:r>
              <a:rPr lang="zh-CN" altLang="en-US" sz="2400" dirty="0">
                <a:solidFill>
                  <a:srgbClr val="0070C0"/>
                </a:solidFill>
                <a:latin typeface="微软雅黑" pitchFamily="34" charset="-122"/>
                <a:ea typeface="微软雅黑" pitchFamily="34" charset="-122"/>
              </a:rPr>
              <a:t>中</a:t>
            </a:r>
            <a:r>
              <a:rPr lang="en-US" altLang="zh-CN" sz="2400" dirty="0">
                <a:solidFill>
                  <a:srgbClr val="0070C0"/>
                </a:solidFill>
                <a:latin typeface="微软雅黑" pitchFamily="34" charset="-122"/>
                <a:ea typeface="微软雅黑" pitchFamily="34" charset="-122"/>
              </a:rPr>
              <a:t>16</a:t>
            </a:r>
            <a:r>
              <a:rPr lang="zh-CN" altLang="en-US" sz="2400" dirty="0">
                <a:solidFill>
                  <a:srgbClr val="0070C0"/>
                </a:solidFill>
                <a:latin typeface="微软雅黑" pitchFamily="34" charset="-122"/>
                <a:ea typeface="微软雅黑" pitchFamily="34" charset="-122"/>
              </a:rPr>
              <a:t>次提到风险评估</a:t>
            </a:r>
            <a:endParaRPr lang="en-US" altLang="zh-CN" sz="2400" dirty="0">
              <a:solidFill>
                <a:srgbClr val="0070C0"/>
              </a:solidFill>
              <a:latin typeface="微软雅黑" pitchFamily="34" charset="-122"/>
              <a:ea typeface="微软雅黑" pitchFamily="34" charset="-122"/>
            </a:endParaRPr>
          </a:p>
          <a:p>
            <a:endParaRPr lang="en-US" altLang="zh-CN" sz="2400" dirty="0" smtClean="0">
              <a:solidFill>
                <a:srgbClr val="0070C0"/>
              </a:solidFill>
            </a:endParaRPr>
          </a:p>
        </p:txBody>
      </p:sp>
      <p:pic>
        <p:nvPicPr>
          <p:cNvPr id="17" name="Picture 7" descr="英德生物LOGO"/>
          <p:cNvPicPr>
            <a:picLocks noChangeAspect="1"/>
          </p:cNvPicPr>
          <p:nvPr/>
        </p:nvPicPr>
        <p:blipFill>
          <a:blip r:embed="rId5"/>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6"/>
          <a:srcRect/>
          <a:stretch>
            <a:fillRect/>
          </a:stretch>
        </p:blipFill>
        <p:spPr bwMode="auto">
          <a:xfrm>
            <a:off x="9759820" y="18856"/>
            <a:ext cx="2463930" cy="554347"/>
          </a:xfrm>
          <a:prstGeom prst="rect">
            <a:avLst/>
          </a:prstGeom>
          <a:noFill/>
          <a:ln w="9525">
            <a:noFill/>
            <a:miter lim="800000"/>
            <a:headEnd/>
            <a:tailEnd/>
          </a:ln>
        </p:spPr>
      </p:pic>
    </p:spTree>
    <p:extLst>
      <p:ext uri="{BB962C8B-B14F-4D97-AF65-F5344CB8AC3E}">
        <p14:creationId xmlns:p14="http://schemas.microsoft.com/office/powerpoint/2010/main" val="39081019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7" y="3813192"/>
            <a:ext cx="12185674"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6" name="矩形 15"/>
          <p:cNvSpPr/>
          <p:nvPr/>
        </p:nvSpPr>
        <p:spPr>
          <a:xfrm>
            <a:off x="22844" y="688569"/>
            <a:ext cx="211386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无菌</a:t>
            </a:r>
            <a:endParaRPr lang="zh-CN" altLang="zh-CN" sz="2800" dirty="0">
              <a:solidFill>
                <a:srgbClr val="0070C0"/>
              </a:solidFill>
              <a:latin typeface="微软雅黑" pitchFamily="34" charset="-122"/>
              <a:ea typeface="微软雅黑" pitchFamily="34" charset="-122"/>
            </a:endParaRP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7" y="1165923"/>
            <a:ext cx="6140980" cy="255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下箭头 3"/>
          <p:cNvSpPr/>
          <p:nvPr/>
        </p:nvSpPr>
        <p:spPr>
          <a:xfrm rot="20391325">
            <a:off x="100814" y="2428452"/>
            <a:ext cx="484632" cy="67154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
        <p:nvSpPr>
          <p:cNvPr id="12" name="下箭头 11"/>
          <p:cNvSpPr/>
          <p:nvPr/>
        </p:nvSpPr>
        <p:spPr>
          <a:xfrm rot="7757256">
            <a:off x="4815885" y="3188095"/>
            <a:ext cx="484632" cy="67154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
        <p:nvSpPr>
          <p:cNvPr id="14" name="下箭头 13"/>
          <p:cNvSpPr/>
          <p:nvPr/>
        </p:nvSpPr>
        <p:spPr>
          <a:xfrm rot="8214487">
            <a:off x="3295975" y="3477418"/>
            <a:ext cx="484632" cy="67154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
        <p:nvSpPr>
          <p:cNvPr id="15" name="下箭头 14"/>
          <p:cNvSpPr/>
          <p:nvPr/>
        </p:nvSpPr>
        <p:spPr>
          <a:xfrm rot="20391325">
            <a:off x="123659" y="5659954"/>
            <a:ext cx="484632" cy="67154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
        <p:nvSpPr>
          <p:cNvPr id="19" name="下箭头 18"/>
          <p:cNvSpPr/>
          <p:nvPr/>
        </p:nvSpPr>
        <p:spPr>
          <a:xfrm rot="2538920">
            <a:off x="11675664" y="5781250"/>
            <a:ext cx="484632" cy="67154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
        <p:nvSpPr>
          <p:cNvPr id="20" name="矩形 19"/>
          <p:cNvSpPr/>
          <p:nvPr/>
        </p:nvSpPr>
        <p:spPr>
          <a:xfrm>
            <a:off x="6674113" y="1642676"/>
            <a:ext cx="4233695" cy="1015663"/>
          </a:xfrm>
          <a:prstGeom prst="rect">
            <a:avLst/>
          </a:prstGeom>
        </p:spPr>
        <p:txBody>
          <a:bodyPr wrap="square">
            <a:spAutoFit/>
          </a:bodyPr>
          <a:lstStyle/>
          <a:p>
            <a:r>
              <a:rPr lang="zh-CN" altLang="en-US" sz="2000" dirty="0" smtClean="0">
                <a:solidFill>
                  <a:srgbClr val="0070C0"/>
                </a:solidFill>
                <a:latin typeface="微软雅黑" pitchFamily="34" charset="-122"/>
                <a:ea typeface="微软雅黑" pitchFamily="34" charset="-122"/>
              </a:rPr>
              <a:t>整体灭菌，疏水不规范</a:t>
            </a:r>
            <a:endParaRPr lang="en-US" altLang="zh-CN" sz="2000" dirty="0" smtClean="0">
              <a:solidFill>
                <a:srgbClr val="0070C0"/>
              </a:solidFill>
              <a:latin typeface="微软雅黑" pitchFamily="34" charset="-122"/>
              <a:ea typeface="微软雅黑" pitchFamily="34" charset="-122"/>
            </a:endParaRPr>
          </a:p>
          <a:p>
            <a:r>
              <a:rPr lang="zh-CN" altLang="en-US" sz="2000" dirty="0" smtClean="0">
                <a:solidFill>
                  <a:srgbClr val="0070C0"/>
                </a:solidFill>
                <a:latin typeface="微软雅黑" pitchFamily="34" charset="-122"/>
                <a:ea typeface="微软雅黑" pitchFamily="34" charset="-122"/>
              </a:rPr>
              <a:t>检测、验证方法不正确</a:t>
            </a:r>
            <a:endParaRPr lang="en-US" altLang="zh-CN" sz="2000" dirty="0" smtClean="0">
              <a:solidFill>
                <a:srgbClr val="0070C0"/>
              </a:solidFill>
              <a:latin typeface="微软雅黑" pitchFamily="34" charset="-122"/>
              <a:ea typeface="微软雅黑" pitchFamily="34" charset="-122"/>
            </a:endParaRPr>
          </a:p>
          <a:p>
            <a:r>
              <a:rPr lang="zh-CN" altLang="en-US" sz="2000" dirty="0">
                <a:solidFill>
                  <a:srgbClr val="0070C0"/>
                </a:solidFill>
                <a:latin typeface="微软雅黑" pitchFamily="34" charset="-122"/>
                <a:ea typeface="微软雅黑" pitchFamily="34" charset="-122"/>
              </a:rPr>
              <a:t>注重</a:t>
            </a:r>
            <a:r>
              <a:rPr lang="zh-CN" altLang="en-US" sz="2000" dirty="0" smtClean="0">
                <a:solidFill>
                  <a:srgbClr val="0070C0"/>
                </a:solidFill>
                <a:latin typeface="微软雅黑" pitchFamily="34" charset="-122"/>
                <a:ea typeface="微软雅黑" pitchFamily="34" charset="-122"/>
              </a:rPr>
              <a:t>效率、形式化，细节风险高</a:t>
            </a:r>
            <a:endParaRPr lang="zh-CN" altLang="zh-CN" sz="2000"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1026840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22844" y="688569"/>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自动化</a:t>
            </a:r>
            <a:endParaRPr lang="zh-CN" altLang="zh-CN" sz="2800" dirty="0">
              <a:solidFill>
                <a:srgbClr val="00B050"/>
              </a:solidFill>
              <a:latin typeface="微软雅黑" pitchFamily="34" charset="-122"/>
              <a:ea typeface="微软雅黑" pitchFamily="34" charset="-122"/>
            </a:endParaRPr>
          </a:p>
        </p:txBody>
      </p:sp>
      <p:sp>
        <p:nvSpPr>
          <p:cNvPr id="4" name="矩形 3"/>
          <p:cNvSpPr/>
          <p:nvPr/>
        </p:nvSpPr>
        <p:spPr>
          <a:xfrm>
            <a:off x="22844" y="1447905"/>
            <a:ext cx="11966993" cy="2862322"/>
          </a:xfrm>
          <a:prstGeom prst="rect">
            <a:avLst/>
          </a:prstGeom>
        </p:spPr>
        <p:txBody>
          <a:bodyPr wrap="square">
            <a:spAutoFit/>
          </a:bodyPr>
          <a:lstStyle/>
          <a:p>
            <a:pPr fontAlgn="auto"/>
            <a:r>
              <a:rPr lang="zh-CN" altLang="zh-CN" dirty="0" smtClean="0">
                <a:solidFill>
                  <a:srgbClr val="0070C0"/>
                </a:solidFill>
                <a:latin typeface="微软雅黑" pitchFamily="34" charset="-122"/>
                <a:ea typeface="微软雅黑" pitchFamily="34" charset="-122"/>
              </a:rPr>
              <a:t>生产</a:t>
            </a:r>
            <a:r>
              <a:rPr lang="zh-CN" altLang="zh-CN" dirty="0">
                <a:solidFill>
                  <a:srgbClr val="0070C0"/>
                </a:solidFill>
                <a:latin typeface="微软雅黑" pitchFamily="34" charset="-122"/>
                <a:ea typeface="微软雅黑" pitchFamily="34" charset="-122"/>
              </a:rPr>
              <a:t>、检验设备的性能、参数应能满足设计要求和实际生产需求，符合实施兽药产品电子追溯管理需要，并应当配备有适当量程和精度的衡器、量具、仪器和仪表</a:t>
            </a:r>
            <a:r>
              <a:rPr lang="en-US" altLang="zh-CN" dirty="0">
                <a:solidFill>
                  <a:srgbClr val="0070C0"/>
                </a:solidFill>
                <a:latin typeface="微软雅黑" pitchFamily="34" charset="-122"/>
                <a:ea typeface="微软雅黑" pitchFamily="34" charset="-122"/>
              </a:rPr>
              <a:t> </a:t>
            </a:r>
            <a:r>
              <a:rPr lang="zh-CN" altLang="zh-CN" dirty="0">
                <a:solidFill>
                  <a:srgbClr val="0070C0"/>
                </a:solidFill>
                <a:latin typeface="微软雅黑" pitchFamily="34" charset="-122"/>
                <a:ea typeface="微软雅黑" pitchFamily="34" charset="-122"/>
              </a:rPr>
              <a:t> </a:t>
            </a:r>
            <a:r>
              <a:rPr lang="en-US" altLang="zh-CN" dirty="0">
                <a:solidFill>
                  <a:srgbClr val="0070C0"/>
                </a:solidFill>
                <a:latin typeface="微软雅黑" pitchFamily="34" charset="-122"/>
                <a:ea typeface="微软雅黑" pitchFamily="34" charset="-122"/>
              </a:rPr>
              <a:t> </a:t>
            </a:r>
          </a:p>
          <a:p>
            <a:pPr fontAlgn="auto"/>
            <a:endParaRPr lang="en-US" altLang="zh-CN" b="1" noProof="1" smtClean="0">
              <a:solidFill>
                <a:srgbClr val="0070C0"/>
              </a:solidFill>
              <a:latin typeface="微软雅黑" panose="020B0503020204020204" pitchFamily="34" charset="-122"/>
              <a:ea typeface="微软雅黑" panose="020B0503020204020204" pitchFamily="34" charset="-122"/>
              <a:sym typeface="Calibri" panose="020F0502020204030204" pitchFamily="34" charset="0"/>
            </a:endParaRPr>
          </a:p>
          <a:p>
            <a:pPr fontAlgn="auto"/>
            <a:r>
              <a:rPr lang="zh-CN" altLang="zh-CN" noProof="1">
                <a:solidFill>
                  <a:srgbClr val="0070C0"/>
                </a:solidFill>
                <a:latin typeface="微软雅黑" pitchFamily="34" charset="-122"/>
                <a:ea typeface="微软雅黑" pitchFamily="34" charset="-122"/>
                <a:sym typeface="Calibri" panose="020F0502020204030204" pitchFamily="34" charset="0"/>
              </a:rPr>
              <a:t>GAMP</a:t>
            </a:r>
            <a:r>
              <a:rPr lang="zh-CN" altLang="zh-CN" noProof="1" smtClean="0">
                <a:solidFill>
                  <a:srgbClr val="0070C0"/>
                </a:solidFill>
                <a:latin typeface="微软雅黑" pitchFamily="34" charset="-122"/>
                <a:ea typeface="微软雅黑" pitchFamily="34" charset="-122"/>
                <a:sym typeface="Calibri" panose="020F0502020204030204" pitchFamily="34" charset="0"/>
              </a:rPr>
              <a:t>5</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endParaRPr lang="en-US" altLang="zh-CN" noProof="1">
              <a:solidFill>
                <a:srgbClr val="0070C0"/>
              </a:solidFill>
              <a:latin typeface="微软雅黑" pitchFamily="34" charset="-122"/>
              <a:ea typeface="微软雅黑" pitchFamily="34" charset="-122"/>
              <a:sym typeface="Calibri" panose="020F0502020204030204" pitchFamily="34" charset="0"/>
            </a:endParaRPr>
          </a:p>
          <a:p>
            <a:pPr fontAlgn="auto"/>
            <a:r>
              <a:rPr lang="zh-CN" altLang="zh-CN" noProof="1">
                <a:solidFill>
                  <a:srgbClr val="0070C0"/>
                </a:solidFill>
                <a:latin typeface="微软雅黑" pitchFamily="34" charset="-122"/>
                <a:ea typeface="微软雅黑" pitchFamily="34" charset="-122"/>
                <a:sym typeface="Calibri" panose="020F0502020204030204" pitchFamily="34" charset="0"/>
              </a:rPr>
              <a:t>FDA21 Part11</a:t>
            </a:r>
            <a:endParaRPr lang="en-US" altLang="zh-CN" noProof="1">
              <a:solidFill>
                <a:srgbClr val="0070C0"/>
              </a:solidFill>
              <a:latin typeface="微软雅黑" pitchFamily="34" charset="-122"/>
              <a:ea typeface="微软雅黑" pitchFamily="34" charset="-122"/>
              <a:sym typeface="Calibri" panose="020F0502020204030204" pitchFamily="34" charset="0"/>
            </a:endParaRPr>
          </a:p>
          <a:p>
            <a:pPr fontAlgn="auto"/>
            <a:endParaRPr lang="en-US" altLang="zh-CN" noProof="1">
              <a:solidFill>
                <a:srgbClr val="0070C0"/>
              </a:solidFill>
              <a:latin typeface="微软雅黑" pitchFamily="34" charset="-122"/>
              <a:ea typeface="微软雅黑" pitchFamily="34" charset="-122"/>
              <a:sym typeface="Calibri" panose="020F0502020204030204" pitchFamily="34" charset="0"/>
            </a:endParaRPr>
          </a:p>
          <a:p>
            <a:pPr fontAlgn="auto"/>
            <a:r>
              <a:rPr lang="zh-CN" altLang="zh-CN" noProof="1" smtClean="0">
                <a:solidFill>
                  <a:srgbClr val="0070C0"/>
                </a:solidFill>
                <a:latin typeface="微软雅黑" pitchFamily="34" charset="-122"/>
                <a:ea typeface="微软雅黑" pitchFamily="34" charset="-122"/>
                <a:sym typeface="Calibri" panose="020F0502020204030204" pitchFamily="34" charset="0"/>
              </a:rPr>
              <a:t>电子</a:t>
            </a:r>
            <a:r>
              <a:rPr lang="zh-CN" altLang="zh-CN" noProof="1">
                <a:solidFill>
                  <a:srgbClr val="0070C0"/>
                </a:solidFill>
                <a:latin typeface="微软雅黑" pitchFamily="34" charset="-122"/>
                <a:ea typeface="微软雅黑" pitchFamily="34" charset="-122"/>
                <a:sym typeface="Calibri" panose="020F0502020204030204" pitchFamily="34" charset="0"/>
              </a:rPr>
              <a:t>签名、审计跟踪、数据安全性和完整性</a:t>
            </a:r>
            <a:r>
              <a:rPr lang="zh-CN" altLang="zh-CN" noProof="1" smtClean="0">
                <a:solidFill>
                  <a:srgbClr val="0070C0"/>
                </a:solidFill>
                <a:latin typeface="微软雅黑" pitchFamily="34" charset="-122"/>
                <a:ea typeface="微软雅黑" pitchFamily="34" charset="-122"/>
                <a:sym typeface="Calibri" panose="020F0502020204030204" pitchFamily="34" charset="0"/>
              </a:rPr>
              <a:t>要求</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endParaRPr lang="en-US" altLang="zh-CN" noProof="1">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智能制造</a:t>
            </a:r>
            <a:endParaRPr lang="en-US" altLang="zh-CN" noProof="1">
              <a:solidFill>
                <a:srgbClr val="0070C0"/>
              </a:solidFill>
              <a:latin typeface="微软雅黑" pitchFamily="34" charset="-122"/>
              <a:ea typeface="微软雅黑" pitchFamily="34" charset="-122"/>
              <a:sym typeface="Calibri" panose="020F0502020204030204" pitchFamily="34" charset="0"/>
            </a:endParaRPr>
          </a:p>
        </p:txBody>
      </p:sp>
    </p:spTree>
    <p:extLst>
      <p:ext uri="{BB962C8B-B14F-4D97-AF65-F5344CB8AC3E}">
        <p14:creationId xmlns:p14="http://schemas.microsoft.com/office/powerpoint/2010/main" val="3908101934"/>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22844" y="688569"/>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自动化</a:t>
            </a:r>
            <a:endParaRPr lang="zh-CN" altLang="zh-CN" sz="2800" dirty="0">
              <a:solidFill>
                <a:srgbClr val="00B050"/>
              </a:solidFill>
              <a:latin typeface="微软雅黑" pitchFamily="34" charset="-122"/>
              <a:ea typeface="微软雅黑" pitchFamily="34" charset="-122"/>
            </a:endParaRPr>
          </a:p>
        </p:txBody>
      </p:sp>
      <p:sp>
        <p:nvSpPr>
          <p:cNvPr id="196" name="Rectangle 4117"/>
          <p:cNvSpPr/>
          <p:nvPr/>
        </p:nvSpPr>
        <p:spPr>
          <a:xfrm>
            <a:off x="239713" y="1936750"/>
            <a:ext cx="11695112" cy="1846263"/>
          </a:xfrm>
          <a:prstGeom prst="rect">
            <a:avLst/>
          </a:prstGeom>
          <a:solidFill>
            <a:srgbClr val="FFFFCC">
              <a:alpha val="89803"/>
            </a:srgbClr>
          </a:solidFill>
          <a:ln w="12700" cap="flat" cmpd="sng">
            <a:solidFill>
              <a:schemeClr val="tx1"/>
            </a:solidFill>
            <a:prstDash val="dash"/>
            <a:miter/>
            <a:headEnd type="none" w="med" len="med"/>
            <a:tailEnd type="none" w="med" len="med"/>
          </a:ln>
        </p:spPr>
        <p:txBody>
          <a:bodyPr wrap="none" lIns="65306" tIns="32653" rIns="65306" bIns="32653" anchor="ctr"/>
          <a:lstStyle/>
          <a:p>
            <a:pPr algn="ctr" defTabSz="652780"/>
            <a:endParaRPr lang="zh-CN" altLang="en-US" sz="2300">
              <a:latin typeface="Times New Roman" panose="02020603050405020304" pitchFamily="18" charset="0"/>
              <a:ea typeface="宋体" panose="02010600030101010101" pitchFamily="2" charset="-122"/>
            </a:endParaRPr>
          </a:p>
        </p:txBody>
      </p:sp>
      <p:sp>
        <p:nvSpPr>
          <p:cNvPr id="197" name="bus1"/>
          <p:cNvSpPr/>
          <p:nvPr/>
        </p:nvSpPr>
        <p:spPr>
          <a:xfrm>
            <a:off x="8864600" y="1460500"/>
            <a:ext cx="0" cy="241300"/>
          </a:xfrm>
          <a:prstGeom prst="line">
            <a:avLst/>
          </a:prstGeom>
          <a:ln w="28575"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198" name="AutoShape 3635"/>
          <p:cNvSpPr/>
          <p:nvPr/>
        </p:nvSpPr>
        <p:spPr>
          <a:xfrm>
            <a:off x="336550" y="3476625"/>
            <a:ext cx="11168063" cy="238125"/>
          </a:xfrm>
          <a:prstGeom prst="roundRect">
            <a:avLst>
              <a:gd name="adj" fmla="val 16667"/>
            </a:avLst>
          </a:prstGeom>
          <a:noFill/>
          <a:ln w="38100" cap="flat" cmpd="sng">
            <a:solidFill>
              <a:srgbClr val="FF9900"/>
            </a:solidFill>
            <a:prstDash val="solid"/>
            <a:round/>
            <a:headEnd type="none" w="med" len="med"/>
            <a:tailEnd type="none" w="med" len="med"/>
          </a:ln>
        </p:spPr>
        <p:txBody>
          <a:bodyPr lIns="65306" tIns="32653" rIns="65306" bIns="32653" anchor="t"/>
          <a:lstStyle/>
          <a:p>
            <a:pPr algn="ctr" defTabSz="652780"/>
            <a:endParaRPr lang="zh-CN" altLang="en-US" sz="2300">
              <a:latin typeface="Times New Roman" panose="02020603050405020304" pitchFamily="18" charset="0"/>
              <a:ea typeface="宋体" panose="02010600030101010101" pitchFamily="2" charset="-122"/>
            </a:endParaRPr>
          </a:p>
        </p:txBody>
      </p:sp>
      <p:sp>
        <p:nvSpPr>
          <p:cNvPr id="199" name="Rectangle 3889"/>
          <p:cNvSpPr/>
          <p:nvPr/>
        </p:nvSpPr>
        <p:spPr>
          <a:xfrm flipH="1">
            <a:off x="336550" y="3859213"/>
            <a:ext cx="5248275" cy="2886075"/>
          </a:xfrm>
          <a:prstGeom prst="rect">
            <a:avLst/>
          </a:prstGeom>
          <a:solidFill>
            <a:srgbClr val="00FF00">
              <a:alpha val="14902"/>
            </a:srgbClr>
          </a:solidFill>
          <a:ln w="12700" cap="flat" cmpd="sng">
            <a:solidFill>
              <a:schemeClr val="tx1"/>
            </a:solidFill>
            <a:prstDash val="lgDash"/>
            <a:miter/>
            <a:headEnd type="none" w="med" len="med"/>
            <a:tailEnd type="none" w="med" len="med"/>
          </a:ln>
        </p:spPr>
        <p:txBody>
          <a:bodyPr wrap="none" lIns="65306" tIns="32653" rIns="65306" bIns="32653" anchor="ctr"/>
          <a:lstStyle/>
          <a:p>
            <a:pPr algn="ctr" defTabSz="652780"/>
            <a:r>
              <a:rPr lang="en-US" altLang="zh-CN" sz="2300" dirty="0">
                <a:latin typeface="Times New Roman" panose="02020603050405020304" pitchFamily="18" charset="0"/>
                <a:ea typeface="宋体" panose="02010600030101010101" pitchFamily="2" charset="-122"/>
              </a:rPr>
              <a:t>   </a:t>
            </a:r>
            <a:endParaRPr lang="zh-CN" altLang="en-US" sz="2300" dirty="0">
              <a:latin typeface="Times New Roman" panose="02020603050405020304" pitchFamily="18" charset="0"/>
              <a:ea typeface="宋体" panose="02010600030101010101" pitchFamily="2" charset="-122"/>
            </a:endParaRPr>
          </a:p>
        </p:txBody>
      </p:sp>
      <p:sp>
        <p:nvSpPr>
          <p:cNvPr id="200" name="Text Box 3665"/>
          <p:cNvSpPr txBox="1">
            <a:spLocks noChangeArrowheads="1"/>
          </p:cNvSpPr>
          <p:nvPr/>
        </p:nvSpPr>
        <p:spPr bwMode="auto">
          <a:xfrm>
            <a:off x="1552575" y="3963988"/>
            <a:ext cx="600075" cy="133350"/>
          </a:xfrm>
          <a:prstGeom prst="rect">
            <a:avLst/>
          </a:prstGeom>
          <a:noFill/>
          <a:ln w="9525" algn="ctr">
            <a:noFill/>
            <a:miter lim="800000"/>
          </a:ln>
        </p:spPr>
        <p:txBody>
          <a:bodyPr wrap="square" lIns="0" tIns="0" rIns="0" bIns="0">
            <a:spAutoFit/>
          </a:bodyPr>
          <a:lstStyle/>
          <a:p>
            <a:pPr algn="ctr" defTabSz="873125"/>
            <a:r>
              <a:rPr lang="en-US" altLang="zh-CN" sz="860" b="1" noProof="1">
                <a:latin typeface="+mn-lt"/>
                <a:ea typeface="宋体" panose="02010600030101010101" pitchFamily="2" charset="-122"/>
                <a:cs typeface="+mn-cs"/>
              </a:rPr>
              <a:t>AS 410H</a:t>
            </a:r>
            <a:endParaRPr lang="en-US" altLang="zh-CN" sz="860" b="1" noProof="1">
              <a:latin typeface="+mn-lt"/>
              <a:ea typeface="宋体" panose="02010600030101010101" pitchFamily="2" charset="-122"/>
            </a:endParaRPr>
          </a:p>
        </p:txBody>
      </p:sp>
      <p:sp>
        <p:nvSpPr>
          <p:cNvPr id="201" name="4"/>
          <p:cNvSpPr/>
          <p:nvPr/>
        </p:nvSpPr>
        <p:spPr>
          <a:xfrm>
            <a:off x="952500" y="4130675"/>
            <a:ext cx="0" cy="1889125"/>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pic>
        <p:nvPicPr>
          <p:cNvPr id="202" name="Picture 3769" descr="S7_300"/>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317625" y="5099050"/>
            <a:ext cx="735013" cy="327025"/>
          </a:xfrm>
          <a:prstGeom prst="rect">
            <a:avLst/>
          </a:prstGeom>
          <a:noFill/>
          <a:ln w="9525">
            <a:noFill/>
          </a:ln>
        </p:spPr>
      </p:pic>
      <p:sp>
        <p:nvSpPr>
          <p:cNvPr id="203" name="bus1"/>
          <p:cNvSpPr/>
          <p:nvPr/>
        </p:nvSpPr>
        <p:spPr>
          <a:xfrm>
            <a:off x="588963" y="3736975"/>
            <a:ext cx="0" cy="315913"/>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04" name="Text Box 4408"/>
          <p:cNvSpPr txBox="1">
            <a:spLocks noChangeArrowheads="1"/>
          </p:cNvSpPr>
          <p:nvPr/>
        </p:nvSpPr>
        <p:spPr bwMode="auto">
          <a:xfrm>
            <a:off x="1920875" y="5489575"/>
            <a:ext cx="615950" cy="261938"/>
          </a:xfrm>
          <a:prstGeom prst="rect">
            <a:avLst/>
          </a:prstGeom>
          <a:noFill/>
          <a:ln w="9525" algn="ctr">
            <a:noFill/>
            <a:miter lim="800000"/>
          </a:ln>
        </p:spPr>
        <p:txBody>
          <a:bodyPr wrap="square" lIns="0" tIns="0" rIns="0" bIns="0">
            <a:spAutoFit/>
          </a:bodyPr>
          <a:lstStyle/>
          <a:p>
            <a:pPr algn="ctr" defTabSz="873125"/>
            <a:r>
              <a:rPr lang="en-US" altLang="zh-CN" sz="850" noProof="1">
                <a:latin typeface="+mn-lt"/>
                <a:ea typeface="宋体" panose="02010600030101010101" pitchFamily="2" charset="-122"/>
                <a:cs typeface="+mn-cs"/>
              </a:rPr>
              <a:t>ET200 Smart IO </a:t>
            </a:r>
            <a:endParaRPr lang="en-US" altLang="zh-CN" sz="850" b="1" noProof="1">
              <a:latin typeface="+mn-lt"/>
              <a:ea typeface="宋体" panose="02010600030101010101" pitchFamily="2" charset="-122"/>
            </a:endParaRPr>
          </a:p>
        </p:txBody>
      </p:sp>
      <p:sp>
        <p:nvSpPr>
          <p:cNvPr id="205" name="Line 5439"/>
          <p:cNvSpPr/>
          <p:nvPr/>
        </p:nvSpPr>
        <p:spPr>
          <a:xfrm rot="5400000" flipH="1" flipV="1">
            <a:off x="1550988" y="5614988"/>
            <a:ext cx="204787" cy="11112"/>
          </a:xfrm>
          <a:prstGeom prst="line">
            <a:avLst/>
          </a:prstGeom>
          <a:ln w="31750" cap="rnd" cmpd="sng">
            <a:solidFill>
              <a:srgbClr val="000000"/>
            </a:solidFill>
            <a:prstDash val="sysDot"/>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206" name="Text Box 3665"/>
          <p:cNvSpPr txBox="1">
            <a:spLocks noChangeArrowheads="1"/>
          </p:cNvSpPr>
          <p:nvPr/>
        </p:nvSpPr>
        <p:spPr bwMode="auto">
          <a:xfrm>
            <a:off x="1930400" y="4775200"/>
            <a:ext cx="490538" cy="131763"/>
          </a:xfrm>
          <a:prstGeom prst="rect">
            <a:avLst/>
          </a:prstGeom>
          <a:noFill/>
          <a:ln w="9525" algn="ctr">
            <a:noFill/>
            <a:miter lim="800000"/>
          </a:ln>
        </p:spPr>
        <p:txBody>
          <a:bodyPr wrap="square" lIns="0" tIns="0" rIns="0" bIns="0">
            <a:spAutoFit/>
          </a:bodyPr>
          <a:lstStyle/>
          <a:p>
            <a:pPr algn="ctr" defTabSz="873125"/>
            <a:r>
              <a:rPr lang="en-US" altLang="zh-CN" sz="860" noProof="1">
                <a:latin typeface="+mn-lt"/>
                <a:ea typeface="宋体" panose="02010600030101010101" pitchFamily="2" charset="-122"/>
                <a:cs typeface="+mn-cs"/>
              </a:rPr>
              <a:t>ES</a:t>
            </a:r>
            <a:endParaRPr lang="en-US" altLang="zh-CN" sz="860" noProof="1">
              <a:latin typeface="+mn-lt"/>
              <a:ea typeface="宋体" panose="02010600030101010101" pitchFamily="2" charset="-122"/>
            </a:endParaRPr>
          </a:p>
        </p:txBody>
      </p:sp>
      <p:sp>
        <p:nvSpPr>
          <p:cNvPr id="207" name="AutoShape 3635"/>
          <p:cNvSpPr/>
          <p:nvPr/>
        </p:nvSpPr>
        <p:spPr>
          <a:xfrm>
            <a:off x="530225" y="2611438"/>
            <a:ext cx="8485188" cy="238125"/>
          </a:xfrm>
          <a:prstGeom prst="roundRect">
            <a:avLst>
              <a:gd name="adj" fmla="val 16667"/>
            </a:avLst>
          </a:prstGeom>
          <a:noFill/>
          <a:ln w="38100" cap="flat" cmpd="sng">
            <a:solidFill>
              <a:srgbClr val="FF9900"/>
            </a:solidFill>
            <a:prstDash val="solid"/>
            <a:round/>
            <a:headEnd type="none" w="med" len="med"/>
            <a:tailEnd type="none" w="med" len="med"/>
          </a:ln>
        </p:spPr>
        <p:txBody>
          <a:bodyPr lIns="65306" tIns="32653" rIns="65306" bIns="32653" anchor="t"/>
          <a:lstStyle/>
          <a:p>
            <a:pPr algn="ctr" defTabSz="652780"/>
            <a:endParaRPr lang="zh-CN" altLang="en-US" sz="2300">
              <a:latin typeface="Times New Roman" panose="02020603050405020304" pitchFamily="18" charset="0"/>
              <a:ea typeface="宋体" panose="02010600030101010101" pitchFamily="2" charset="-122"/>
            </a:endParaRPr>
          </a:p>
        </p:txBody>
      </p:sp>
      <p:sp>
        <p:nvSpPr>
          <p:cNvPr id="208" name="Text Box 2979"/>
          <p:cNvSpPr txBox="1"/>
          <p:nvPr/>
        </p:nvSpPr>
        <p:spPr>
          <a:xfrm>
            <a:off x="3946525" y="1906588"/>
            <a:ext cx="1638300" cy="301625"/>
          </a:xfrm>
          <a:prstGeom prst="rect">
            <a:avLst/>
          </a:prstGeom>
          <a:noFill/>
          <a:ln w="9525">
            <a:noFill/>
          </a:ln>
        </p:spPr>
        <p:txBody>
          <a:bodyPr wrap="square" lIns="87269" tIns="43635" rIns="87269" bIns="43635" anchor="t">
            <a:spAutoFit/>
          </a:bodyPr>
          <a:lstStyle/>
          <a:p>
            <a:pPr algn="ctr" defTabSz="873125"/>
            <a:r>
              <a:rPr lang="zh-CN" altLang="en-US" sz="1400" b="1" dirty="0">
                <a:latin typeface="Calibri" panose="020F0502020204030204" pitchFamily="34" charset="0"/>
                <a:ea typeface="宋体" panose="02010600030101010101" pitchFamily="2" charset="-122"/>
              </a:rPr>
              <a:t>车间 </a:t>
            </a:r>
            <a:r>
              <a:rPr lang="en-US" altLang="zh-CN" sz="1400" b="1" dirty="0">
                <a:latin typeface="Calibri" panose="020F0502020204030204" pitchFamily="34" charset="0"/>
                <a:ea typeface="宋体" panose="02010600030101010101" pitchFamily="2" charset="-122"/>
              </a:rPr>
              <a:t>workshop</a:t>
            </a:r>
          </a:p>
        </p:txBody>
      </p:sp>
      <p:grpSp>
        <p:nvGrpSpPr>
          <p:cNvPr id="209" name="Group 5760"/>
          <p:cNvGrpSpPr/>
          <p:nvPr/>
        </p:nvGrpSpPr>
        <p:grpSpPr>
          <a:xfrm>
            <a:off x="2981325" y="2011363"/>
            <a:ext cx="579438" cy="293687"/>
            <a:chOff x="2406" y="4500"/>
            <a:chExt cx="360" cy="254"/>
          </a:xfrm>
        </p:grpSpPr>
        <p:pic>
          <p:nvPicPr>
            <p:cNvPr id="210" name="Picture 5761" descr="Tastatu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06" y="4703"/>
              <a:ext cx="360" cy="51"/>
            </a:xfrm>
            <a:prstGeom prst="rect">
              <a:avLst/>
            </a:prstGeom>
            <a:noFill/>
            <a:ln w="9525">
              <a:noFill/>
            </a:ln>
          </p:spPr>
        </p:pic>
        <p:pic>
          <p:nvPicPr>
            <p:cNvPr id="211" name="Picture 5762" descr="Monitor"/>
            <p:cNvPicPr>
              <a:picLocks noChangeAspect="1"/>
            </p:cNvPicPr>
            <p:nvPr/>
          </p:nvPicPr>
          <p:blipFill>
            <a:blip r:embed="rId8">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416" y="4500"/>
              <a:ext cx="318" cy="196"/>
            </a:xfrm>
            <a:prstGeom prst="rect">
              <a:avLst/>
            </a:prstGeom>
            <a:noFill/>
            <a:ln w="9525">
              <a:noFill/>
            </a:ln>
          </p:spPr>
        </p:pic>
      </p:grpSp>
      <p:cxnSp>
        <p:nvCxnSpPr>
          <p:cNvPr id="212" name="Straight Connector 239"/>
          <p:cNvCxnSpPr>
            <a:stCxn id="210" idx="2"/>
            <a:endCxn id="218" idx="0"/>
          </p:cNvCxnSpPr>
          <p:nvPr/>
        </p:nvCxnSpPr>
        <p:spPr>
          <a:xfrm flipH="1">
            <a:off x="3248025" y="2305050"/>
            <a:ext cx="0" cy="74613"/>
          </a:xfrm>
          <a:prstGeom prst="line">
            <a:avLst/>
          </a:prstGeom>
          <a:ln w="25400" cap="flat" cmpd="sng">
            <a:solidFill>
              <a:srgbClr val="000000"/>
            </a:solidFill>
            <a:prstDash val="solid"/>
            <a:round/>
            <a:headEnd type="none" w="med" len="med"/>
            <a:tailEnd type="none" w="med" len="med"/>
          </a:ln>
        </p:spPr>
      </p:cxnSp>
      <p:cxnSp>
        <p:nvCxnSpPr>
          <p:cNvPr id="213" name="Straight Connector 330"/>
          <p:cNvCxnSpPr>
            <a:stCxn id="210" idx="2"/>
            <a:endCxn id="218" idx="0"/>
          </p:cNvCxnSpPr>
          <p:nvPr/>
        </p:nvCxnSpPr>
        <p:spPr>
          <a:xfrm>
            <a:off x="3421063" y="2451100"/>
            <a:ext cx="0" cy="222250"/>
          </a:xfrm>
          <a:prstGeom prst="line">
            <a:avLst/>
          </a:prstGeom>
          <a:ln w="19050" cap="flat" cmpd="sng">
            <a:solidFill>
              <a:srgbClr val="000000"/>
            </a:solidFill>
            <a:prstDash val="solid"/>
            <a:round/>
            <a:headEnd type="none" w="med" len="med"/>
            <a:tailEnd type="none" w="med" len="med"/>
          </a:ln>
        </p:spPr>
      </p:cxnSp>
      <p:cxnSp>
        <p:nvCxnSpPr>
          <p:cNvPr id="214" name="Straight Connector 334"/>
          <p:cNvCxnSpPr>
            <a:stCxn id="218" idx="2"/>
            <a:endCxn id="218" idx="0"/>
          </p:cNvCxnSpPr>
          <p:nvPr/>
        </p:nvCxnSpPr>
        <p:spPr>
          <a:xfrm>
            <a:off x="3248025" y="2568575"/>
            <a:ext cx="0" cy="582613"/>
          </a:xfrm>
          <a:prstGeom prst="line">
            <a:avLst/>
          </a:prstGeom>
          <a:ln w="19050" cap="flat" cmpd="sng">
            <a:solidFill>
              <a:srgbClr val="000000"/>
            </a:solidFill>
            <a:prstDash val="solid"/>
            <a:round/>
            <a:headEnd type="none" w="med" len="med"/>
            <a:tailEnd type="none" w="med" len="med"/>
          </a:ln>
        </p:spPr>
      </p:cxnSp>
      <p:sp>
        <p:nvSpPr>
          <p:cNvPr id="215" name="Text Box 4484"/>
          <p:cNvSpPr txBox="1"/>
          <p:nvPr/>
        </p:nvSpPr>
        <p:spPr>
          <a:xfrm>
            <a:off x="3752850" y="2379663"/>
            <a:ext cx="534988" cy="125412"/>
          </a:xfrm>
          <a:prstGeom prst="rect">
            <a:avLst/>
          </a:prstGeom>
          <a:noFill/>
          <a:ln w="9525">
            <a:noFill/>
          </a:ln>
        </p:spPr>
        <p:txBody>
          <a:bodyPr wrap="square" lIns="0" tIns="0" rIns="0" bIns="0" anchor="t">
            <a:spAutoFit/>
          </a:bodyPr>
          <a:lstStyle/>
          <a:p>
            <a:pPr algn="ctr" defTabSz="873125"/>
            <a:r>
              <a:rPr lang="en-US" altLang="zh-CN" sz="800" b="1" dirty="0">
                <a:latin typeface="Times New Roman" panose="02020603050405020304" pitchFamily="18" charset="0"/>
                <a:ea typeface="宋体" panose="02010600030101010101" pitchFamily="2" charset="-122"/>
              </a:rPr>
              <a:t>KVM</a:t>
            </a:r>
          </a:p>
        </p:txBody>
      </p:sp>
      <p:cxnSp>
        <p:nvCxnSpPr>
          <p:cNvPr id="216" name="Straight Connector 338"/>
          <p:cNvCxnSpPr>
            <a:stCxn id="218" idx="2"/>
            <a:endCxn id="218" idx="0"/>
          </p:cNvCxnSpPr>
          <p:nvPr/>
        </p:nvCxnSpPr>
        <p:spPr>
          <a:xfrm flipH="1">
            <a:off x="2843213" y="2451100"/>
            <a:ext cx="0" cy="690563"/>
          </a:xfrm>
          <a:prstGeom prst="line">
            <a:avLst/>
          </a:prstGeom>
          <a:ln w="19050" cap="flat" cmpd="sng">
            <a:solidFill>
              <a:srgbClr val="000000"/>
            </a:solidFill>
            <a:prstDash val="solid"/>
            <a:round/>
            <a:headEnd type="none" w="med" len="med"/>
            <a:tailEnd type="none" w="med" len="med"/>
          </a:ln>
        </p:spPr>
      </p:cxnSp>
      <p:sp>
        <p:nvSpPr>
          <p:cNvPr id="217" name="Text Box 2979"/>
          <p:cNvSpPr txBox="1">
            <a:spLocks noChangeArrowheads="1"/>
          </p:cNvSpPr>
          <p:nvPr/>
        </p:nvSpPr>
        <p:spPr bwMode="auto">
          <a:xfrm>
            <a:off x="9132888" y="1244600"/>
            <a:ext cx="1512888" cy="390525"/>
          </a:xfrm>
          <a:prstGeom prst="rect">
            <a:avLst/>
          </a:prstGeom>
          <a:noFill/>
          <a:ln w="9525" algn="ctr">
            <a:noFill/>
            <a:miter lim="800000"/>
          </a:ln>
        </p:spPr>
        <p:txBody>
          <a:bodyPr wrap="square" lIns="0" tIns="0" rIns="0" bIns="0">
            <a:spAutoFit/>
          </a:bodyPr>
          <a:lstStyle/>
          <a:p>
            <a:pPr algn="ctr" defTabSz="873125"/>
            <a:r>
              <a:rPr lang="zh-CN" altLang="en-US" sz="850" noProof="1">
                <a:latin typeface="+mn-lt"/>
                <a:ea typeface="宋体" panose="02010600030101010101" pitchFamily="2" charset="-122"/>
                <a:cs typeface="+mn-cs"/>
              </a:rPr>
              <a:t>历史服务器</a:t>
            </a:r>
            <a:r>
              <a:rPr lang="en-US" altLang="zh-CN" sz="850" noProof="1">
                <a:latin typeface="+mn-lt"/>
                <a:ea typeface="宋体" panose="02010600030101010101" pitchFamily="2" charset="-122"/>
                <a:cs typeface="+mn-cs"/>
              </a:rPr>
              <a:t>/</a:t>
            </a:r>
            <a:r>
              <a:rPr lang="zh-CN" altLang="en-US" sz="850" noProof="1">
                <a:latin typeface="+mn-lt"/>
                <a:ea typeface="宋体" panose="02010600030101010101" pitchFamily="2" charset="-122"/>
                <a:cs typeface="+mn-cs"/>
              </a:rPr>
              <a:t>信息服务器</a:t>
            </a:r>
            <a:endParaRPr lang="zh-CN" altLang="en-US" sz="850" noProof="1">
              <a:latin typeface="+mn-lt"/>
              <a:ea typeface="宋体" panose="02010600030101010101" pitchFamily="2" charset="-122"/>
            </a:endParaRPr>
          </a:p>
          <a:p>
            <a:pPr algn="ctr" defTabSz="873125"/>
            <a:r>
              <a:rPr lang="en-US" altLang="zh-CN" sz="850" noProof="1">
                <a:latin typeface="Arial" panose="020B0604020202020204" pitchFamily="34" charset="0"/>
                <a:ea typeface="宋体" panose="02010600030101010101" pitchFamily="2" charset="-122"/>
                <a:cs typeface="+mn-cs"/>
              </a:rPr>
              <a:t>History server information serve</a:t>
            </a:r>
            <a:endParaRPr lang="en-US" altLang="zh-CN" sz="850" noProof="1">
              <a:latin typeface="+mn-lt"/>
              <a:ea typeface="宋体" panose="02010600030101010101" pitchFamily="2" charset="-122"/>
            </a:endParaRPr>
          </a:p>
        </p:txBody>
      </p:sp>
      <p:pic>
        <p:nvPicPr>
          <p:cNvPr id="218"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1613" y="2379663"/>
            <a:ext cx="1011237" cy="188912"/>
          </a:xfrm>
          <a:prstGeom prst="rect">
            <a:avLst/>
          </a:prstGeom>
          <a:noFill/>
          <a:ln w="9525">
            <a:noFill/>
          </a:ln>
        </p:spPr>
      </p:pic>
      <p:sp>
        <p:nvSpPr>
          <p:cNvPr id="219" name="bus1"/>
          <p:cNvSpPr/>
          <p:nvPr/>
        </p:nvSpPr>
        <p:spPr>
          <a:xfrm flipH="1">
            <a:off x="1376363" y="1666875"/>
            <a:ext cx="0" cy="933450"/>
          </a:xfrm>
          <a:prstGeom prst="line">
            <a:avLst/>
          </a:prstGeom>
          <a:ln w="25400"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20" name="Text Box 4347"/>
          <p:cNvSpPr txBox="1">
            <a:spLocks noChangeArrowheads="1"/>
          </p:cNvSpPr>
          <p:nvPr/>
        </p:nvSpPr>
        <p:spPr bwMode="auto">
          <a:xfrm>
            <a:off x="1970088" y="1309688"/>
            <a:ext cx="771525" cy="260350"/>
          </a:xfrm>
          <a:prstGeom prst="rect">
            <a:avLst/>
          </a:prstGeom>
          <a:noFill/>
          <a:ln w="9525">
            <a:noFill/>
            <a:miter lim="800000"/>
          </a:ln>
        </p:spPr>
        <p:txBody>
          <a:bodyPr wrap="square" lIns="0" tIns="0" rIns="0" bIns="0">
            <a:spAutoFit/>
          </a:bodyPr>
          <a:lstStyle/>
          <a:p>
            <a:pPr algn="ctr" defTabSz="873125"/>
            <a:r>
              <a:rPr lang="zh-CN" altLang="en-US" sz="850" noProof="1">
                <a:latin typeface="+mn-lt"/>
                <a:ea typeface="宋体" panose="02010600030101010101" pitchFamily="2" charset="-122"/>
                <a:cs typeface="+mn-cs"/>
              </a:rPr>
              <a:t>工程师站</a:t>
            </a:r>
            <a:endParaRPr lang="zh-CN" altLang="en-US" sz="850" noProof="1">
              <a:latin typeface="+mn-lt"/>
              <a:ea typeface="宋体" panose="02010600030101010101" pitchFamily="2" charset="-122"/>
            </a:endParaRPr>
          </a:p>
          <a:p>
            <a:pPr algn="ctr" defTabSz="873125"/>
            <a:r>
              <a:rPr lang="en-US" altLang="zh-CN" sz="850" noProof="1">
                <a:latin typeface="+mn-lt"/>
                <a:ea typeface="宋体" panose="02010600030101010101" pitchFamily="2" charset="-122"/>
                <a:cs typeface="+mn-cs"/>
              </a:rPr>
              <a:t>Engineer station</a:t>
            </a:r>
            <a:endParaRPr lang="en-US" altLang="zh-CN" sz="850" noProof="1">
              <a:latin typeface="+mn-lt"/>
              <a:ea typeface="宋体" panose="02010600030101010101" pitchFamily="2" charset="-122"/>
            </a:endParaRPr>
          </a:p>
        </p:txBody>
      </p:sp>
      <p:sp>
        <p:nvSpPr>
          <p:cNvPr id="221" name="bus1"/>
          <p:cNvSpPr/>
          <p:nvPr/>
        </p:nvSpPr>
        <p:spPr>
          <a:xfrm>
            <a:off x="1697038" y="1617663"/>
            <a:ext cx="12700" cy="1866900"/>
          </a:xfrm>
          <a:prstGeom prst="line">
            <a:avLst/>
          </a:prstGeom>
          <a:ln w="28575"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grpSp>
        <p:nvGrpSpPr>
          <p:cNvPr id="222" name="Group 76"/>
          <p:cNvGrpSpPr/>
          <p:nvPr/>
        </p:nvGrpSpPr>
        <p:grpSpPr>
          <a:xfrm>
            <a:off x="8767763" y="1244600"/>
            <a:ext cx="482600" cy="368300"/>
            <a:chOff x="3374" y="2995"/>
            <a:chExt cx="392" cy="408"/>
          </a:xfrm>
        </p:grpSpPr>
        <p:pic>
          <p:nvPicPr>
            <p:cNvPr id="223" name="Picture 77" descr="Server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4" y="2995"/>
              <a:ext cx="239" cy="408"/>
            </a:xfrm>
            <a:prstGeom prst="rect">
              <a:avLst/>
            </a:prstGeom>
            <a:noFill/>
            <a:ln w="9525">
              <a:noFill/>
            </a:ln>
          </p:spPr>
        </p:pic>
        <p:pic>
          <p:nvPicPr>
            <p:cNvPr id="224" name="Picture 78" descr="Datenbank"/>
            <p:cNvPicPr>
              <a:picLocks noChangeAspect="1"/>
            </p:cNvPicPr>
            <p:nvPr/>
          </p:nvPicPr>
          <p:blipFill>
            <a:blip r:embed="rId11">
              <a:clrChange>
                <a:clrFrom>
                  <a:srgbClr val="FFF652"/>
                </a:clrFrom>
                <a:clrTo>
                  <a:srgbClr val="FFF652">
                    <a:alpha val="0"/>
                  </a:srgbClr>
                </a:clrTo>
              </a:clrChange>
              <a:extLst>
                <a:ext uri="{28A0092B-C50C-407E-A947-70E740481C1C}">
                  <a14:useLocalDpi xmlns:a14="http://schemas.microsoft.com/office/drawing/2010/main" val="0"/>
                </a:ext>
              </a:extLst>
            </a:blip>
            <a:stretch>
              <a:fillRect/>
            </a:stretch>
          </p:blipFill>
          <p:spPr>
            <a:xfrm>
              <a:off x="3575" y="3142"/>
              <a:ext cx="191" cy="223"/>
            </a:xfrm>
            <a:prstGeom prst="rect">
              <a:avLst/>
            </a:prstGeom>
            <a:noFill/>
            <a:ln w="9525">
              <a:noFill/>
            </a:ln>
          </p:spPr>
        </p:pic>
      </p:grpSp>
      <p:sp>
        <p:nvSpPr>
          <p:cNvPr id="225" name="bus1"/>
          <p:cNvSpPr/>
          <p:nvPr/>
        </p:nvSpPr>
        <p:spPr>
          <a:xfrm>
            <a:off x="2938463" y="2828925"/>
            <a:ext cx="0" cy="246063"/>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26" name="bus1"/>
          <p:cNvSpPr/>
          <p:nvPr/>
        </p:nvSpPr>
        <p:spPr>
          <a:xfrm>
            <a:off x="3316288" y="2828925"/>
            <a:ext cx="0" cy="242888"/>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27" name="bus1"/>
          <p:cNvSpPr/>
          <p:nvPr/>
        </p:nvSpPr>
        <p:spPr>
          <a:xfrm>
            <a:off x="2938463" y="3160713"/>
            <a:ext cx="0" cy="315912"/>
          </a:xfrm>
          <a:prstGeom prst="line">
            <a:avLst/>
          </a:prstGeom>
          <a:ln w="28575"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28" name="bus1"/>
          <p:cNvSpPr/>
          <p:nvPr/>
        </p:nvSpPr>
        <p:spPr>
          <a:xfrm>
            <a:off x="3336925" y="3230563"/>
            <a:ext cx="0" cy="246062"/>
          </a:xfrm>
          <a:prstGeom prst="line">
            <a:avLst/>
          </a:prstGeom>
          <a:ln w="28575"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pic>
        <p:nvPicPr>
          <p:cNvPr id="229" name="server" descr="PCRi_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6088" y="3016250"/>
            <a:ext cx="531812" cy="152400"/>
          </a:xfrm>
          <a:prstGeom prst="rect">
            <a:avLst/>
          </a:prstGeom>
          <a:noFill/>
          <a:ln w="9525">
            <a:noFill/>
          </a:ln>
        </p:spPr>
      </p:pic>
      <p:pic>
        <p:nvPicPr>
          <p:cNvPr id="230" name="server" descr="PCRi_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30500" y="3065463"/>
            <a:ext cx="530225" cy="152400"/>
          </a:xfrm>
          <a:prstGeom prst="rect">
            <a:avLst/>
          </a:prstGeom>
          <a:noFill/>
          <a:ln w="9525">
            <a:noFill/>
          </a:ln>
        </p:spPr>
      </p:pic>
      <p:sp>
        <p:nvSpPr>
          <p:cNvPr id="231" name="bus1"/>
          <p:cNvSpPr/>
          <p:nvPr/>
        </p:nvSpPr>
        <p:spPr>
          <a:xfrm flipH="1">
            <a:off x="2165350" y="2836863"/>
            <a:ext cx="0" cy="1735137"/>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32" name="Text Box 2418"/>
          <p:cNvSpPr txBox="1">
            <a:spLocks noChangeArrowheads="1"/>
          </p:cNvSpPr>
          <p:nvPr/>
        </p:nvSpPr>
        <p:spPr bwMode="auto">
          <a:xfrm>
            <a:off x="3635375" y="3503613"/>
            <a:ext cx="4038600" cy="215900"/>
          </a:xfrm>
          <a:prstGeom prst="rect">
            <a:avLst/>
          </a:prstGeom>
          <a:noFill/>
          <a:ln w="9525" algn="ctr">
            <a:noFill/>
            <a:miter lim="800000"/>
          </a:ln>
        </p:spPr>
        <p:txBody>
          <a:bodyPr lIns="87269" tIns="43635" rIns="87269" bIns="43635">
            <a:spAutoFit/>
          </a:bodyPr>
          <a:lstStyle/>
          <a:p>
            <a:pPr algn="ctr" defTabSz="873125"/>
            <a:r>
              <a:rPr lang="zh-CN" altLang="en-US" sz="850" noProof="1">
                <a:latin typeface="+mn-lt"/>
                <a:ea typeface="宋体" panose="02010600030101010101" pitchFamily="2" charset="-122"/>
                <a:cs typeface="+mn-cs"/>
              </a:rPr>
              <a:t>（系统总线 ，光纤环网）(System Bus, Fiber Ring Network)</a:t>
            </a:r>
            <a:endParaRPr lang="zh-CN" altLang="en-US" sz="850" noProof="1">
              <a:latin typeface="+mn-lt"/>
              <a:ea typeface="宋体" panose="02010600030101010101" pitchFamily="2" charset="-122"/>
            </a:endParaRPr>
          </a:p>
        </p:txBody>
      </p:sp>
      <p:sp>
        <p:nvSpPr>
          <p:cNvPr id="233" name="bus1"/>
          <p:cNvSpPr/>
          <p:nvPr/>
        </p:nvSpPr>
        <p:spPr>
          <a:xfrm flipH="1">
            <a:off x="695325" y="5187950"/>
            <a:ext cx="681038" cy="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234" name="Text Box 4347"/>
          <p:cNvSpPr txBox="1">
            <a:spLocks noChangeArrowheads="1"/>
          </p:cNvSpPr>
          <p:nvPr/>
        </p:nvSpPr>
        <p:spPr bwMode="auto">
          <a:xfrm>
            <a:off x="4759325" y="2117725"/>
            <a:ext cx="1457325" cy="261938"/>
          </a:xfrm>
          <a:prstGeom prst="rect">
            <a:avLst/>
          </a:prstGeom>
          <a:noFill/>
          <a:ln w="9525">
            <a:noFill/>
            <a:miter lim="800000"/>
          </a:ln>
        </p:spPr>
        <p:txBody>
          <a:bodyPr wrap="square" lIns="0" tIns="0" rIns="0" bIns="0">
            <a:spAutoFit/>
          </a:bodyPr>
          <a:lstStyle/>
          <a:p>
            <a:pPr algn="ctr" defTabSz="873125"/>
            <a:r>
              <a:rPr lang="zh-CN" altLang="en-US" sz="850" noProof="1">
                <a:latin typeface="+mn-lt"/>
                <a:ea typeface="宋体" panose="02010600030101010101" pitchFamily="2" charset="-122"/>
                <a:cs typeface="+mn-cs"/>
              </a:rPr>
              <a:t>客户机</a:t>
            </a:r>
            <a:endParaRPr lang="zh-CN" altLang="en-US" sz="850" noProof="1">
              <a:latin typeface="+mn-lt"/>
              <a:ea typeface="宋体" panose="02010600030101010101" pitchFamily="2" charset="-122"/>
            </a:endParaRPr>
          </a:p>
          <a:p>
            <a:pPr algn="ctr" defTabSz="873125"/>
            <a:r>
              <a:rPr lang="en-US" altLang="zh-CN" sz="850" noProof="1">
                <a:latin typeface="+mn-lt"/>
                <a:ea typeface="宋体" panose="02010600030101010101" pitchFamily="2" charset="-122"/>
                <a:cs typeface="+mn-cs"/>
              </a:rPr>
              <a:t>client computer</a:t>
            </a:r>
            <a:endParaRPr lang="en-US" altLang="zh-CN" sz="850" noProof="1">
              <a:latin typeface="+mn-lt"/>
              <a:ea typeface="宋体" panose="02010600030101010101" pitchFamily="2" charset="-122"/>
            </a:endParaRPr>
          </a:p>
        </p:txBody>
      </p:sp>
      <p:grpSp>
        <p:nvGrpSpPr>
          <p:cNvPr id="235" name="Group 4480"/>
          <p:cNvGrpSpPr/>
          <p:nvPr/>
        </p:nvGrpSpPr>
        <p:grpSpPr>
          <a:xfrm>
            <a:off x="6022975" y="1981200"/>
            <a:ext cx="530225" cy="414338"/>
            <a:chOff x="2118" y="1022"/>
            <a:chExt cx="272" cy="270"/>
          </a:xfrm>
        </p:grpSpPr>
        <p:pic>
          <p:nvPicPr>
            <p:cNvPr id="236" name="Picture 4481" descr="PCRi_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18" y="1204"/>
              <a:ext cx="272" cy="88"/>
            </a:xfrm>
            <a:prstGeom prst="rect">
              <a:avLst/>
            </a:prstGeom>
            <a:noFill/>
            <a:ln w="9525">
              <a:noFill/>
            </a:ln>
          </p:spPr>
        </p:pic>
        <p:pic>
          <p:nvPicPr>
            <p:cNvPr id="237" name="Picture 4483" descr="Monitor"/>
            <p:cNvPicPr>
              <a:picLocks noChangeAspect="1"/>
            </p:cNvPicPr>
            <p:nvPr/>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131" y="1022"/>
              <a:ext cx="232" cy="172"/>
            </a:xfrm>
            <a:prstGeom prst="rect">
              <a:avLst/>
            </a:prstGeom>
            <a:noFill/>
            <a:ln w="9525">
              <a:noFill/>
            </a:ln>
          </p:spPr>
        </p:pic>
      </p:grpSp>
      <p:sp>
        <p:nvSpPr>
          <p:cNvPr id="238" name="Text Box 4484"/>
          <p:cNvSpPr txBox="1"/>
          <p:nvPr/>
        </p:nvSpPr>
        <p:spPr>
          <a:xfrm>
            <a:off x="6022975" y="2011363"/>
            <a:ext cx="536575" cy="215900"/>
          </a:xfrm>
          <a:prstGeom prst="rect">
            <a:avLst/>
          </a:prstGeom>
          <a:noFill/>
          <a:ln w="9525">
            <a:noFill/>
          </a:ln>
        </p:spPr>
        <p:txBody>
          <a:bodyPr wrap="square" lIns="87269" tIns="43635" rIns="87269" bIns="43635" anchor="t">
            <a:spAutoFit/>
          </a:bodyPr>
          <a:lstStyle/>
          <a:p>
            <a:pPr algn="ctr" defTabSz="873125"/>
            <a:r>
              <a:rPr lang="en-US" altLang="zh-CN" sz="800" b="1" dirty="0">
                <a:latin typeface="Times New Roman" panose="02020603050405020304" pitchFamily="18" charset="0"/>
                <a:ea typeface="宋体" panose="02010600030101010101" pitchFamily="2" charset="-122"/>
              </a:rPr>
              <a:t>OS</a:t>
            </a:r>
          </a:p>
        </p:txBody>
      </p:sp>
      <p:sp>
        <p:nvSpPr>
          <p:cNvPr id="239" name="Text Box 2418"/>
          <p:cNvSpPr txBox="1">
            <a:spLocks noChangeArrowheads="1"/>
          </p:cNvSpPr>
          <p:nvPr/>
        </p:nvSpPr>
        <p:spPr bwMode="auto">
          <a:xfrm>
            <a:off x="4095750" y="2611438"/>
            <a:ext cx="4040188" cy="217488"/>
          </a:xfrm>
          <a:prstGeom prst="rect">
            <a:avLst/>
          </a:prstGeom>
          <a:noFill/>
          <a:ln w="9525" algn="ctr">
            <a:noFill/>
            <a:miter lim="800000"/>
          </a:ln>
        </p:spPr>
        <p:txBody>
          <a:bodyPr lIns="87269" tIns="43635" rIns="87269" bIns="43635">
            <a:spAutoFit/>
          </a:bodyPr>
          <a:lstStyle/>
          <a:p>
            <a:pPr algn="ctr" defTabSz="873125"/>
            <a:r>
              <a:rPr lang="zh-CN" altLang="en-US" sz="850" noProof="1">
                <a:latin typeface="+mn-lt"/>
                <a:ea typeface="宋体" panose="02010600030101010101" pitchFamily="2" charset="-122"/>
                <a:cs typeface="+mn-cs"/>
              </a:rPr>
              <a:t>（终端总线 ，光纤环网）(terminal bus, fiber ring network)</a:t>
            </a:r>
            <a:endParaRPr lang="zh-CN" altLang="en-US" sz="850" noProof="1">
              <a:latin typeface="+mn-lt"/>
              <a:ea typeface="宋体" panose="02010600030101010101" pitchFamily="2" charset="-122"/>
            </a:endParaRPr>
          </a:p>
        </p:txBody>
      </p:sp>
      <p:grpSp>
        <p:nvGrpSpPr>
          <p:cNvPr id="240" name="Group 4480"/>
          <p:cNvGrpSpPr/>
          <p:nvPr/>
        </p:nvGrpSpPr>
        <p:grpSpPr>
          <a:xfrm>
            <a:off x="1295400" y="1254125"/>
            <a:ext cx="530225" cy="412750"/>
            <a:chOff x="2118" y="1022"/>
            <a:chExt cx="272" cy="270"/>
          </a:xfrm>
        </p:grpSpPr>
        <p:pic>
          <p:nvPicPr>
            <p:cNvPr id="241" name="Picture 4481" descr="PCRi_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18" y="1204"/>
              <a:ext cx="272" cy="88"/>
            </a:xfrm>
            <a:prstGeom prst="rect">
              <a:avLst/>
            </a:prstGeom>
            <a:noFill/>
            <a:ln w="9525">
              <a:noFill/>
            </a:ln>
          </p:spPr>
        </p:pic>
        <p:pic>
          <p:nvPicPr>
            <p:cNvPr id="242" name="Picture 4483" descr="Monitor"/>
            <p:cNvPicPr>
              <a:picLocks noChangeAspect="1"/>
            </p:cNvPicPr>
            <p:nvPr/>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131" y="1022"/>
              <a:ext cx="232" cy="172"/>
            </a:xfrm>
            <a:prstGeom prst="rect">
              <a:avLst/>
            </a:prstGeom>
            <a:noFill/>
            <a:ln w="9525">
              <a:noFill/>
            </a:ln>
          </p:spPr>
        </p:pic>
      </p:grpSp>
      <p:pic>
        <p:nvPicPr>
          <p:cNvPr id="243" name="Picture 1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8400" y="1460500"/>
            <a:ext cx="450850" cy="142875"/>
          </a:xfrm>
          <a:prstGeom prst="rect">
            <a:avLst/>
          </a:prstGeom>
          <a:noFill/>
          <a:ln w="9525">
            <a:noFill/>
          </a:ln>
        </p:spPr>
      </p:pic>
      <p:sp>
        <p:nvSpPr>
          <p:cNvPr id="244" name="Rectangle 282"/>
          <p:cNvSpPr/>
          <p:nvPr/>
        </p:nvSpPr>
        <p:spPr>
          <a:xfrm flipH="1">
            <a:off x="7216775" y="1139825"/>
            <a:ext cx="1060450" cy="320675"/>
          </a:xfrm>
          <a:prstGeom prst="rect">
            <a:avLst/>
          </a:prstGeom>
          <a:noFill/>
          <a:ln w="9525">
            <a:noFill/>
          </a:ln>
        </p:spPr>
        <p:txBody>
          <a:bodyPr wrap="none" lIns="32004" tIns="16002" rIns="32004" bIns="16002" anchor="ctr" anchorCtr="1"/>
          <a:lstStyle/>
          <a:p>
            <a:r>
              <a:rPr lang="en-US" altLang="zh-CN" sz="700" dirty="0">
                <a:latin typeface="Arial" panose="020B0604020202020204" pitchFamily="34" charset="0"/>
                <a:ea typeface="宋体" panose="02010600030101010101" pitchFamily="2" charset="-122"/>
              </a:rPr>
              <a:t>MES </a:t>
            </a:r>
            <a:r>
              <a:rPr lang="zh-CN" altLang="en-US" sz="700" dirty="0">
                <a:latin typeface="Arial" panose="020B0604020202020204" pitchFamily="34" charset="0"/>
                <a:ea typeface="宋体" panose="02010600030101010101" pitchFamily="2" charset="-122"/>
              </a:rPr>
              <a:t>系统</a:t>
            </a:r>
          </a:p>
          <a:p>
            <a:r>
              <a:rPr lang="en-US" altLang="zh-CN" sz="700" dirty="0">
                <a:latin typeface="Arial" panose="020B0604020202020204" pitchFamily="34" charset="0"/>
                <a:ea typeface="宋体" panose="02010600030101010101" pitchFamily="2" charset="-122"/>
              </a:rPr>
              <a:t>MES system</a:t>
            </a:r>
          </a:p>
        </p:txBody>
      </p:sp>
      <p:sp>
        <p:nvSpPr>
          <p:cNvPr id="245" name="Line 31"/>
          <p:cNvSpPr>
            <a:spLocks noChangeAspect="1"/>
          </p:cNvSpPr>
          <p:nvPr/>
        </p:nvSpPr>
        <p:spPr>
          <a:xfrm>
            <a:off x="7766050" y="1603375"/>
            <a:ext cx="0" cy="114300"/>
          </a:xfrm>
          <a:prstGeom prst="line">
            <a:avLst/>
          </a:prstGeom>
          <a:ln w="38100" cap="flat" cmpd="sng">
            <a:solidFill>
              <a:srgbClr val="339933"/>
            </a:solidFill>
            <a:prstDash val="solid"/>
            <a:round/>
            <a:headEnd type="none" w="med" len="med"/>
            <a:tailEnd type="none" w="med" len="med"/>
          </a:ln>
        </p:spPr>
        <p:txBody>
          <a:bodyPr wrap="none" lIns="32004" tIns="16002" rIns="32004" bIns="16002" anchor="ctr"/>
          <a:lstStyle/>
          <a:p>
            <a:endParaRPr lang="en-US" altLang="zh-CN">
              <a:latin typeface="Arial" panose="020B0604020202020204" pitchFamily="34" charset="0"/>
              <a:ea typeface="宋体" panose="02010600030101010101" pitchFamily="2" charset="-122"/>
            </a:endParaRPr>
          </a:p>
        </p:txBody>
      </p:sp>
      <p:pic>
        <p:nvPicPr>
          <p:cNvPr id="246" name="Picture 1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7000" y="1460500"/>
            <a:ext cx="449263" cy="142875"/>
          </a:xfrm>
          <a:prstGeom prst="rect">
            <a:avLst/>
          </a:prstGeom>
          <a:noFill/>
          <a:ln w="9525">
            <a:noFill/>
          </a:ln>
        </p:spPr>
      </p:pic>
      <p:sp>
        <p:nvSpPr>
          <p:cNvPr id="247" name="Line 630"/>
          <p:cNvSpPr/>
          <p:nvPr/>
        </p:nvSpPr>
        <p:spPr>
          <a:xfrm>
            <a:off x="1968500" y="1736725"/>
            <a:ext cx="9371013" cy="0"/>
          </a:xfrm>
          <a:prstGeom prst="line">
            <a:avLst/>
          </a:prstGeom>
          <a:ln w="38100" cap="flat" cmpd="sng">
            <a:solidFill>
              <a:srgbClr val="339933"/>
            </a:solidFill>
            <a:prstDash val="solid"/>
            <a:round/>
            <a:headEnd type="none" w="med" len="med"/>
            <a:tailEnd type="none" w="med" len="med"/>
          </a:ln>
        </p:spPr>
        <p:txBody>
          <a:bodyPr wrap="none" lIns="32004" tIns="16002" rIns="32004" bIns="16002" anchor="ctr"/>
          <a:lstStyle/>
          <a:p>
            <a:endParaRPr lang="en-US" altLang="zh-CN">
              <a:latin typeface="Arial" panose="020B0604020202020204" pitchFamily="34" charset="0"/>
              <a:ea typeface="宋体" panose="02010600030101010101" pitchFamily="2" charset="-122"/>
            </a:endParaRPr>
          </a:p>
        </p:txBody>
      </p:sp>
      <p:sp>
        <p:nvSpPr>
          <p:cNvPr id="248" name="Line 31"/>
          <p:cNvSpPr>
            <a:spLocks noChangeAspect="1"/>
          </p:cNvSpPr>
          <p:nvPr/>
        </p:nvSpPr>
        <p:spPr>
          <a:xfrm>
            <a:off x="4194175" y="1603375"/>
            <a:ext cx="0" cy="114300"/>
          </a:xfrm>
          <a:prstGeom prst="line">
            <a:avLst/>
          </a:prstGeom>
          <a:ln w="38100" cap="flat" cmpd="sng">
            <a:solidFill>
              <a:srgbClr val="339933"/>
            </a:solidFill>
            <a:prstDash val="solid"/>
            <a:round/>
            <a:headEnd type="none" w="med" len="med"/>
            <a:tailEnd type="none" w="med" len="med"/>
          </a:ln>
        </p:spPr>
        <p:txBody>
          <a:bodyPr wrap="none" lIns="32004" tIns="16002" rIns="32004" bIns="16002" anchor="ctr"/>
          <a:lstStyle/>
          <a:p>
            <a:endParaRPr lang="en-US" altLang="zh-CN">
              <a:latin typeface="Arial" panose="020B0604020202020204" pitchFamily="34" charset="0"/>
              <a:ea typeface="宋体" panose="02010600030101010101" pitchFamily="2" charset="-122"/>
            </a:endParaRPr>
          </a:p>
        </p:txBody>
      </p:sp>
      <p:pic>
        <p:nvPicPr>
          <p:cNvPr id="249" name="Picture 1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67050" y="1470025"/>
            <a:ext cx="450850" cy="142875"/>
          </a:xfrm>
          <a:prstGeom prst="rect">
            <a:avLst/>
          </a:prstGeom>
          <a:noFill/>
          <a:ln w="9525">
            <a:noFill/>
          </a:ln>
        </p:spPr>
      </p:pic>
      <p:sp>
        <p:nvSpPr>
          <p:cNvPr id="250" name="Line 31"/>
          <p:cNvSpPr>
            <a:spLocks noChangeAspect="1"/>
          </p:cNvSpPr>
          <p:nvPr/>
        </p:nvSpPr>
        <p:spPr>
          <a:xfrm>
            <a:off x="3287713" y="1612900"/>
            <a:ext cx="0" cy="114300"/>
          </a:xfrm>
          <a:prstGeom prst="line">
            <a:avLst/>
          </a:prstGeom>
          <a:ln w="38100" cap="flat" cmpd="sng">
            <a:solidFill>
              <a:srgbClr val="339933"/>
            </a:solidFill>
            <a:prstDash val="solid"/>
            <a:round/>
            <a:headEnd type="none" w="med" len="med"/>
            <a:tailEnd type="none" w="med" len="med"/>
          </a:ln>
        </p:spPr>
        <p:txBody>
          <a:bodyPr wrap="none" lIns="32004" tIns="16002" rIns="32004" bIns="16002" anchor="ctr"/>
          <a:lstStyle/>
          <a:p>
            <a:endParaRPr lang="en-US" altLang="zh-CN">
              <a:latin typeface="Arial" panose="020B0604020202020204" pitchFamily="34" charset="0"/>
              <a:ea typeface="宋体" panose="02010600030101010101" pitchFamily="2" charset="-122"/>
            </a:endParaRPr>
          </a:p>
        </p:txBody>
      </p:sp>
      <p:sp>
        <p:nvSpPr>
          <p:cNvPr id="251" name="Rectangle 282"/>
          <p:cNvSpPr/>
          <p:nvPr/>
        </p:nvSpPr>
        <p:spPr>
          <a:xfrm flipH="1">
            <a:off x="3635375" y="1254125"/>
            <a:ext cx="1060450" cy="144463"/>
          </a:xfrm>
          <a:prstGeom prst="rect">
            <a:avLst/>
          </a:prstGeom>
          <a:noFill/>
          <a:ln w="9525">
            <a:noFill/>
          </a:ln>
        </p:spPr>
        <p:txBody>
          <a:bodyPr wrap="none" lIns="32004" tIns="16002" rIns="32004" bIns="16002" anchor="ctr" anchorCtr="1"/>
          <a:lstStyle/>
          <a:p>
            <a:r>
              <a:rPr lang="en-US" altLang="zh-CN" sz="700" dirty="0">
                <a:latin typeface="Arial" panose="020B0604020202020204" pitchFamily="34" charset="0"/>
                <a:ea typeface="宋体" panose="02010600030101010101" pitchFamily="2" charset="-122"/>
              </a:rPr>
              <a:t>ERP </a:t>
            </a:r>
            <a:r>
              <a:rPr lang="zh-CN" altLang="en-US" sz="700" dirty="0">
                <a:latin typeface="Arial" panose="020B0604020202020204" pitchFamily="34" charset="0"/>
                <a:ea typeface="宋体" panose="02010600030101010101" pitchFamily="2" charset="-122"/>
              </a:rPr>
              <a:t>系统</a:t>
            </a:r>
          </a:p>
          <a:p>
            <a:r>
              <a:rPr lang="en-US" altLang="zh-CN" sz="700" dirty="0">
                <a:latin typeface="Arial" panose="020B0604020202020204" pitchFamily="34" charset="0"/>
                <a:ea typeface="宋体" panose="02010600030101010101" pitchFamily="2" charset="-122"/>
              </a:rPr>
              <a:t>ERT system</a:t>
            </a:r>
          </a:p>
        </p:txBody>
      </p:sp>
      <p:sp>
        <p:nvSpPr>
          <p:cNvPr id="252" name="Rectangle 282"/>
          <p:cNvSpPr/>
          <p:nvPr/>
        </p:nvSpPr>
        <p:spPr>
          <a:xfrm flipH="1">
            <a:off x="2668588" y="1262063"/>
            <a:ext cx="1060450" cy="144462"/>
          </a:xfrm>
          <a:prstGeom prst="rect">
            <a:avLst/>
          </a:prstGeom>
          <a:noFill/>
          <a:ln w="9525">
            <a:noFill/>
          </a:ln>
        </p:spPr>
        <p:txBody>
          <a:bodyPr wrap="none" lIns="32004" tIns="16002" rIns="32004" bIns="16002" anchor="ctr" anchorCtr="1"/>
          <a:lstStyle/>
          <a:p>
            <a:r>
              <a:rPr lang="en-US" altLang="zh-CN" sz="700" dirty="0" err="1">
                <a:latin typeface="Arial" panose="020B0604020202020204" pitchFamily="34" charset="0"/>
                <a:ea typeface="宋体" panose="02010600030101010101" pitchFamily="2" charset="-122"/>
              </a:rPr>
              <a:t>Comos</a:t>
            </a:r>
            <a:r>
              <a:rPr lang="zh-CN" altLang="en-US" sz="700" dirty="0">
                <a:latin typeface="Arial" panose="020B0604020202020204" pitchFamily="34" charset="0"/>
                <a:ea typeface="宋体" panose="02010600030101010101" pitchFamily="2" charset="-122"/>
              </a:rPr>
              <a:t>系统</a:t>
            </a:r>
          </a:p>
          <a:p>
            <a:r>
              <a:rPr lang="zh-CN" altLang="en-US" sz="700" dirty="0">
                <a:latin typeface="Arial" panose="020B0604020202020204" pitchFamily="34" charset="0"/>
                <a:ea typeface="宋体" panose="02010600030101010101" pitchFamily="2" charset="-122"/>
              </a:rPr>
              <a:t> </a:t>
            </a:r>
            <a:r>
              <a:rPr lang="en-US" altLang="zh-CN" sz="700" dirty="0">
                <a:latin typeface="Arial" panose="020B0604020202020204" pitchFamily="34" charset="0"/>
                <a:ea typeface="宋体" panose="02010600030101010101" pitchFamily="2" charset="-122"/>
              </a:rPr>
              <a:t>comos system</a:t>
            </a:r>
          </a:p>
        </p:txBody>
      </p:sp>
      <p:sp>
        <p:nvSpPr>
          <p:cNvPr id="253" name="Text Box 2979"/>
          <p:cNvSpPr txBox="1"/>
          <p:nvPr/>
        </p:nvSpPr>
        <p:spPr>
          <a:xfrm>
            <a:off x="5041900" y="1222375"/>
            <a:ext cx="2176463" cy="303566"/>
          </a:xfrm>
          <a:prstGeom prst="rect">
            <a:avLst/>
          </a:prstGeom>
          <a:noFill/>
          <a:ln w="9525">
            <a:noFill/>
          </a:ln>
        </p:spPr>
        <p:txBody>
          <a:bodyPr wrap="square" lIns="87269" tIns="43635" rIns="87269" bIns="43635" anchor="t">
            <a:spAutoFit/>
          </a:bodyPr>
          <a:lstStyle/>
          <a:p>
            <a:pPr algn="ctr" defTabSz="873125"/>
            <a:r>
              <a:rPr lang="zh-CN" altLang="en-US" sz="1400" b="1" dirty="0">
                <a:latin typeface="Calibri" panose="020F0502020204030204" pitchFamily="34" charset="0"/>
                <a:ea typeface="宋体" panose="02010600030101010101" pitchFamily="2" charset="-122"/>
              </a:rPr>
              <a:t>全厂中控室</a:t>
            </a:r>
            <a:r>
              <a:rPr lang="en-US" altLang="zh-CN" sz="1400" b="1" dirty="0">
                <a:latin typeface="Calibri" panose="020F0502020204030204" pitchFamily="34" charset="0"/>
                <a:ea typeface="宋体" panose="02010600030101010101" pitchFamily="2" charset="-122"/>
              </a:rPr>
              <a:t>/</a:t>
            </a:r>
            <a:r>
              <a:rPr lang="zh-CN" altLang="en-US" sz="1400" b="1" dirty="0">
                <a:latin typeface="Calibri" panose="020F0502020204030204" pitchFamily="34" charset="0"/>
                <a:ea typeface="宋体" panose="02010600030101010101" pitchFamily="2" charset="-122"/>
              </a:rPr>
              <a:t>数据</a:t>
            </a:r>
            <a:r>
              <a:rPr lang="zh-CN" altLang="en-US" sz="1400" b="1" dirty="0" smtClean="0">
                <a:latin typeface="Calibri" panose="020F0502020204030204" pitchFamily="34" charset="0"/>
                <a:ea typeface="宋体" panose="02010600030101010101" pitchFamily="2" charset="-122"/>
              </a:rPr>
              <a:t>中心</a:t>
            </a:r>
            <a:endParaRPr lang="zh-CN" altLang="en-US" sz="1400" b="1" dirty="0">
              <a:latin typeface="Calibri" panose="020F0502020204030204" pitchFamily="34" charset="0"/>
              <a:ea typeface="宋体" panose="02010600030101010101" pitchFamily="2" charset="-122"/>
            </a:endParaRPr>
          </a:p>
        </p:txBody>
      </p:sp>
      <p:sp>
        <p:nvSpPr>
          <p:cNvPr id="254" name="bus1"/>
          <p:cNvSpPr/>
          <p:nvPr/>
        </p:nvSpPr>
        <p:spPr>
          <a:xfrm flipH="1">
            <a:off x="8143875" y="1747838"/>
            <a:ext cx="7938" cy="863600"/>
          </a:xfrm>
          <a:prstGeom prst="line">
            <a:avLst/>
          </a:prstGeom>
          <a:ln w="28575" cap="flat" cmpd="sng">
            <a:solidFill>
              <a:srgbClr val="008000"/>
            </a:solidFill>
            <a:prstDash val="solid"/>
            <a:round/>
            <a:headEnd type="oval"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55" name="bus1"/>
          <p:cNvSpPr/>
          <p:nvPr/>
        </p:nvSpPr>
        <p:spPr>
          <a:xfrm>
            <a:off x="6008688" y="2890838"/>
            <a:ext cx="0" cy="244475"/>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56" name="Text Box 4486"/>
          <p:cNvSpPr txBox="1">
            <a:spLocks noChangeArrowheads="1"/>
          </p:cNvSpPr>
          <p:nvPr/>
        </p:nvSpPr>
        <p:spPr bwMode="auto">
          <a:xfrm>
            <a:off x="5559425" y="3249613"/>
            <a:ext cx="1381125" cy="130175"/>
          </a:xfrm>
          <a:prstGeom prst="rect">
            <a:avLst/>
          </a:prstGeom>
          <a:noFill/>
          <a:ln w="9525">
            <a:noFill/>
            <a:miter lim="800000"/>
          </a:ln>
        </p:spPr>
        <p:txBody>
          <a:bodyPr wrap="square" lIns="0" tIns="0" rIns="0" bIns="0">
            <a:spAutoFit/>
          </a:bodyPr>
          <a:lstStyle/>
          <a:p>
            <a:pPr algn="ctr" defTabSz="873125"/>
            <a:r>
              <a:rPr lang="en-US" altLang="zh-CN" sz="850" noProof="1">
                <a:latin typeface="+mn-lt"/>
                <a:ea typeface="宋体" panose="02010600030101010101" pitchFamily="2" charset="-122"/>
                <a:cs typeface="+mn-cs"/>
              </a:rPr>
              <a:t>Batch</a:t>
            </a:r>
            <a:r>
              <a:rPr lang="zh-CN" altLang="en-US" sz="850" noProof="1">
                <a:latin typeface="+mn-lt"/>
                <a:ea typeface="宋体" panose="02010600030101010101" pitchFamily="2" charset="-122"/>
                <a:cs typeface="+mn-cs"/>
              </a:rPr>
              <a:t>服务器 </a:t>
            </a:r>
            <a:r>
              <a:rPr lang="en-US" altLang="zh-CN" sz="850" noProof="1">
                <a:latin typeface="+mn-lt"/>
                <a:ea typeface="宋体" panose="02010600030101010101" pitchFamily="2" charset="-122"/>
                <a:cs typeface="+mn-cs"/>
              </a:rPr>
              <a:t>batch server</a:t>
            </a:r>
            <a:endParaRPr lang="en-US" altLang="zh-CN" sz="850" noProof="1">
              <a:latin typeface="+mn-lt"/>
              <a:ea typeface="宋体" panose="02010600030101010101" pitchFamily="2" charset="-122"/>
            </a:endParaRPr>
          </a:p>
        </p:txBody>
      </p:sp>
      <p:pic>
        <p:nvPicPr>
          <p:cNvPr id="257" name="server" descr="PCRi_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9450" y="3044825"/>
            <a:ext cx="528638" cy="152400"/>
          </a:xfrm>
          <a:prstGeom prst="rect">
            <a:avLst/>
          </a:prstGeom>
          <a:noFill/>
          <a:ln w="9525">
            <a:noFill/>
          </a:ln>
        </p:spPr>
      </p:pic>
      <p:sp>
        <p:nvSpPr>
          <p:cNvPr id="258" name="bus1"/>
          <p:cNvSpPr/>
          <p:nvPr/>
        </p:nvSpPr>
        <p:spPr>
          <a:xfrm>
            <a:off x="10775950" y="1485900"/>
            <a:ext cx="0" cy="241300"/>
          </a:xfrm>
          <a:prstGeom prst="line">
            <a:avLst/>
          </a:prstGeom>
          <a:ln w="28575"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grpSp>
        <p:nvGrpSpPr>
          <p:cNvPr id="259" name="Group 4480"/>
          <p:cNvGrpSpPr/>
          <p:nvPr/>
        </p:nvGrpSpPr>
        <p:grpSpPr>
          <a:xfrm>
            <a:off x="10499725" y="1203325"/>
            <a:ext cx="530225" cy="414338"/>
            <a:chOff x="2118" y="1022"/>
            <a:chExt cx="272" cy="270"/>
          </a:xfrm>
        </p:grpSpPr>
        <p:pic>
          <p:nvPicPr>
            <p:cNvPr id="260" name="Picture 4481" descr="PCRi_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18" y="1204"/>
              <a:ext cx="272" cy="88"/>
            </a:xfrm>
            <a:prstGeom prst="rect">
              <a:avLst/>
            </a:prstGeom>
            <a:noFill/>
            <a:ln w="9525">
              <a:noFill/>
            </a:ln>
          </p:spPr>
        </p:pic>
        <p:pic>
          <p:nvPicPr>
            <p:cNvPr id="261" name="Picture 4483" descr="Monitor"/>
            <p:cNvPicPr>
              <a:picLocks noChangeAspect="1"/>
            </p:cNvPicPr>
            <p:nvPr/>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131" y="1022"/>
              <a:ext cx="232" cy="172"/>
            </a:xfrm>
            <a:prstGeom prst="rect">
              <a:avLst/>
            </a:prstGeom>
            <a:noFill/>
            <a:ln w="9525">
              <a:noFill/>
            </a:ln>
          </p:spPr>
        </p:pic>
      </p:grpSp>
      <p:sp>
        <p:nvSpPr>
          <p:cNvPr id="262" name="bus1"/>
          <p:cNvSpPr/>
          <p:nvPr/>
        </p:nvSpPr>
        <p:spPr>
          <a:xfrm flipH="1">
            <a:off x="6216650" y="3736975"/>
            <a:ext cx="0" cy="565150"/>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63" name="Rectangle 3889"/>
          <p:cNvSpPr/>
          <p:nvPr/>
        </p:nvSpPr>
        <p:spPr>
          <a:xfrm flipH="1">
            <a:off x="8767763" y="3859213"/>
            <a:ext cx="2901950" cy="2738437"/>
          </a:xfrm>
          <a:prstGeom prst="rect">
            <a:avLst/>
          </a:prstGeom>
          <a:solidFill>
            <a:srgbClr val="00FF00">
              <a:alpha val="14902"/>
            </a:srgbClr>
          </a:solidFill>
          <a:ln w="12700" cap="flat" cmpd="sng">
            <a:solidFill>
              <a:schemeClr val="tx1"/>
            </a:solidFill>
            <a:prstDash val="lgDash"/>
            <a:miter/>
            <a:headEnd type="none" w="med" len="med"/>
            <a:tailEnd type="none" w="med" len="med"/>
          </a:ln>
        </p:spPr>
        <p:txBody>
          <a:bodyPr wrap="none" lIns="65306" tIns="32653" rIns="65306" bIns="32653" anchor="ctr"/>
          <a:lstStyle/>
          <a:p>
            <a:pPr algn="ctr" defTabSz="652780"/>
            <a:r>
              <a:rPr lang="en-US" altLang="zh-CN" sz="2300" dirty="0">
                <a:latin typeface="Times New Roman" panose="02020603050405020304" pitchFamily="18" charset="0"/>
                <a:ea typeface="宋体" panose="02010600030101010101" pitchFamily="2" charset="-122"/>
              </a:rPr>
              <a:t>   </a:t>
            </a:r>
            <a:endParaRPr lang="zh-CN" altLang="en-US" sz="2300" dirty="0">
              <a:latin typeface="Times New Roman" panose="02020603050405020304" pitchFamily="18" charset="0"/>
              <a:ea typeface="宋体" panose="02010600030101010101" pitchFamily="2" charset="-122"/>
            </a:endParaRPr>
          </a:p>
        </p:txBody>
      </p:sp>
      <p:pic>
        <p:nvPicPr>
          <p:cNvPr id="264" name="Picture 2" descr="D:\04ReferenceDoc\13 图标\GPRS时钟同步.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6363" y="2124075"/>
            <a:ext cx="1084262" cy="925513"/>
          </a:xfrm>
          <a:prstGeom prst="rect">
            <a:avLst/>
          </a:prstGeom>
          <a:noFill/>
          <a:ln w="9525">
            <a:noFill/>
          </a:ln>
        </p:spPr>
      </p:pic>
      <p:sp>
        <p:nvSpPr>
          <p:cNvPr id="265" name="bus1"/>
          <p:cNvSpPr/>
          <p:nvPr/>
        </p:nvSpPr>
        <p:spPr>
          <a:xfrm flipH="1">
            <a:off x="10801350" y="2995613"/>
            <a:ext cx="0" cy="479425"/>
          </a:xfrm>
          <a:prstGeom prst="line">
            <a:avLst/>
          </a:prstGeom>
          <a:ln w="28575" cap="flat" cmpd="sng">
            <a:solidFill>
              <a:srgbClr val="008000"/>
            </a:solidFill>
            <a:prstDash val="solid"/>
            <a:round/>
            <a:headEnd type="oval"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66" name="bus1"/>
          <p:cNvSpPr/>
          <p:nvPr/>
        </p:nvSpPr>
        <p:spPr>
          <a:xfrm flipH="1">
            <a:off x="10775950" y="1741488"/>
            <a:ext cx="25400" cy="412750"/>
          </a:xfrm>
          <a:prstGeom prst="line">
            <a:avLst/>
          </a:prstGeom>
          <a:ln w="28575" cap="flat" cmpd="sng">
            <a:solidFill>
              <a:srgbClr val="008000"/>
            </a:solidFill>
            <a:prstDash val="solid"/>
            <a:round/>
            <a:headEnd type="oval"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267" name="Text Box 4347"/>
          <p:cNvSpPr txBox="1"/>
          <p:nvPr/>
        </p:nvSpPr>
        <p:spPr>
          <a:xfrm>
            <a:off x="9250363" y="2249488"/>
            <a:ext cx="998537" cy="738187"/>
          </a:xfrm>
          <a:prstGeom prst="rect">
            <a:avLst/>
          </a:prstGeom>
          <a:noFill/>
          <a:ln w="9525">
            <a:noFill/>
          </a:ln>
        </p:spPr>
        <p:txBody>
          <a:bodyPr wrap="square" lIns="0" tIns="0" rIns="0" bIns="0" anchor="t">
            <a:spAutoFit/>
          </a:bodyPr>
          <a:lstStyle/>
          <a:p>
            <a:pPr algn="ctr" defTabSz="873125"/>
            <a:r>
              <a:rPr lang="en-US" altLang="zh-CN" sz="1200" b="1" dirty="0">
                <a:latin typeface="Calibri" panose="020F0502020204030204" pitchFamily="34" charset="0"/>
                <a:ea typeface="宋体" panose="02010600030101010101" pitchFamily="2" charset="-122"/>
              </a:rPr>
              <a:t>GPS</a:t>
            </a:r>
            <a:r>
              <a:rPr lang="zh-CN" altLang="en-US" sz="1200" b="1" dirty="0">
                <a:latin typeface="Calibri" panose="020F0502020204030204" pitchFamily="34" charset="0"/>
                <a:ea typeface="宋体" panose="02010600030101010101" pitchFamily="2" charset="-122"/>
              </a:rPr>
              <a:t>时钟</a:t>
            </a:r>
            <a:r>
              <a:rPr lang="en-US" altLang="zh-CN" sz="1200" b="1" dirty="0">
                <a:latin typeface="Calibri" panose="020F0502020204030204" pitchFamily="34" charset="0"/>
                <a:ea typeface="宋体" panose="02010600030101010101" pitchFamily="2" charset="-122"/>
              </a:rPr>
              <a:t>/</a:t>
            </a:r>
            <a:r>
              <a:rPr lang="zh-CN" altLang="en-US" sz="1200" b="1" dirty="0">
                <a:latin typeface="Calibri" panose="020F0502020204030204" pitchFamily="34" charset="0"/>
                <a:ea typeface="宋体" panose="02010600030101010101" pitchFamily="2" charset="-122"/>
              </a:rPr>
              <a:t>全厂公用</a:t>
            </a:r>
          </a:p>
          <a:p>
            <a:pPr algn="ctr" defTabSz="873125"/>
            <a:r>
              <a:rPr lang="en-US" altLang="zh-CN" sz="1200" b="1" dirty="0">
                <a:latin typeface="Calibri" panose="020F0502020204030204" pitchFamily="34" charset="0"/>
                <a:ea typeface="宋体" panose="02010600030101010101" pitchFamily="2" charset="-122"/>
              </a:rPr>
              <a:t>GPS clock / factory  share</a:t>
            </a:r>
          </a:p>
        </p:txBody>
      </p:sp>
      <p:pic>
        <p:nvPicPr>
          <p:cNvPr id="268" name="Picture 16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4200" y="4391025"/>
            <a:ext cx="617538" cy="384175"/>
          </a:xfrm>
          <a:prstGeom prst="rect">
            <a:avLst/>
          </a:prstGeom>
          <a:noFill/>
          <a:ln w="9525">
            <a:noFill/>
          </a:ln>
        </p:spPr>
      </p:pic>
      <p:sp>
        <p:nvSpPr>
          <p:cNvPr id="269" name="Text Box 3665"/>
          <p:cNvSpPr txBox="1">
            <a:spLocks noChangeArrowheads="1"/>
          </p:cNvSpPr>
          <p:nvPr/>
        </p:nvSpPr>
        <p:spPr bwMode="auto">
          <a:xfrm>
            <a:off x="2609850" y="4775200"/>
            <a:ext cx="492125" cy="131763"/>
          </a:xfrm>
          <a:prstGeom prst="rect">
            <a:avLst/>
          </a:prstGeom>
          <a:noFill/>
          <a:ln w="9525" algn="ctr">
            <a:noFill/>
            <a:miter lim="800000"/>
          </a:ln>
        </p:spPr>
        <p:txBody>
          <a:bodyPr wrap="square" lIns="0" tIns="0" rIns="0" bIns="0">
            <a:spAutoFit/>
          </a:bodyPr>
          <a:lstStyle/>
          <a:p>
            <a:pPr algn="ctr" defTabSz="873125"/>
            <a:r>
              <a:rPr lang="en-US" altLang="zh-CN" sz="860" noProof="1">
                <a:latin typeface="+mn-lt"/>
                <a:ea typeface="宋体" panose="02010600030101010101" pitchFamily="2" charset="-122"/>
                <a:cs typeface="+mn-cs"/>
              </a:rPr>
              <a:t>OS</a:t>
            </a:r>
            <a:endParaRPr lang="en-US" altLang="zh-CN" sz="860" noProof="1">
              <a:latin typeface="+mn-lt"/>
              <a:ea typeface="宋体" panose="02010600030101010101" pitchFamily="2" charset="-122"/>
            </a:endParaRPr>
          </a:p>
        </p:txBody>
      </p:sp>
      <p:sp>
        <p:nvSpPr>
          <p:cNvPr id="270" name="bus1"/>
          <p:cNvSpPr/>
          <p:nvPr/>
        </p:nvSpPr>
        <p:spPr>
          <a:xfrm>
            <a:off x="2843213" y="2836863"/>
            <a:ext cx="3175" cy="1735137"/>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pic>
        <p:nvPicPr>
          <p:cNvPr id="271" name="Picture 17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6825" y="4391025"/>
            <a:ext cx="617538" cy="384175"/>
          </a:xfrm>
          <a:prstGeom prst="rect">
            <a:avLst/>
          </a:prstGeom>
          <a:noFill/>
          <a:ln w="9525">
            <a:noFill/>
          </a:ln>
        </p:spPr>
      </p:pic>
      <p:sp>
        <p:nvSpPr>
          <p:cNvPr id="272" name="Text Box 3665"/>
          <p:cNvSpPr txBox="1">
            <a:spLocks noChangeArrowheads="1"/>
          </p:cNvSpPr>
          <p:nvPr/>
        </p:nvSpPr>
        <p:spPr bwMode="auto">
          <a:xfrm>
            <a:off x="3336925" y="4795838"/>
            <a:ext cx="490538" cy="131763"/>
          </a:xfrm>
          <a:prstGeom prst="rect">
            <a:avLst/>
          </a:prstGeom>
          <a:noFill/>
          <a:ln w="9525" algn="ctr">
            <a:noFill/>
            <a:miter lim="800000"/>
          </a:ln>
        </p:spPr>
        <p:txBody>
          <a:bodyPr wrap="square" lIns="0" tIns="0" rIns="0" bIns="0">
            <a:spAutoFit/>
          </a:bodyPr>
          <a:lstStyle/>
          <a:p>
            <a:pPr algn="ctr" defTabSz="873125"/>
            <a:r>
              <a:rPr lang="en-US" altLang="zh-CN" sz="860" noProof="1">
                <a:latin typeface="+mn-lt"/>
                <a:ea typeface="宋体" panose="02010600030101010101" pitchFamily="2" charset="-122"/>
                <a:cs typeface="+mn-cs"/>
              </a:rPr>
              <a:t>OS</a:t>
            </a:r>
            <a:endParaRPr lang="en-US" altLang="zh-CN" sz="860" noProof="1">
              <a:latin typeface="+mn-lt"/>
              <a:ea typeface="宋体" panose="02010600030101010101" pitchFamily="2" charset="-122"/>
            </a:endParaRPr>
          </a:p>
        </p:txBody>
      </p:sp>
      <p:sp>
        <p:nvSpPr>
          <p:cNvPr id="273" name="bus1"/>
          <p:cNvSpPr/>
          <p:nvPr/>
        </p:nvSpPr>
        <p:spPr>
          <a:xfrm flipH="1">
            <a:off x="3571875" y="2849563"/>
            <a:ext cx="0" cy="1743075"/>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pic>
        <p:nvPicPr>
          <p:cNvPr id="274" name="Picture 17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19450" y="4391025"/>
            <a:ext cx="615950" cy="384175"/>
          </a:xfrm>
          <a:prstGeom prst="rect">
            <a:avLst/>
          </a:prstGeom>
          <a:noFill/>
          <a:ln w="9525">
            <a:noFill/>
          </a:ln>
        </p:spPr>
      </p:pic>
      <p:sp>
        <p:nvSpPr>
          <p:cNvPr id="275" name="Text Box 3665"/>
          <p:cNvSpPr txBox="1">
            <a:spLocks noChangeArrowheads="1"/>
          </p:cNvSpPr>
          <p:nvPr/>
        </p:nvSpPr>
        <p:spPr bwMode="auto">
          <a:xfrm>
            <a:off x="4022725" y="4767263"/>
            <a:ext cx="490538" cy="131763"/>
          </a:xfrm>
          <a:prstGeom prst="rect">
            <a:avLst/>
          </a:prstGeom>
          <a:noFill/>
          <a:ln w="9525" algn="ctr">
            <a:noFill/>
            <a:miter lim="800000"/>
          </a:ln>
        </p:spPr>
        <p:txBody>
          <a:bodyPr wrap="square" lIns="0" tIns="0" rIns="0" bIns="0">
            <a:spAutoFit/>
          </a:bodyPr>
          <a:lstStyle/>
          <a:p>
            <a:pPr algn="ctr" defTabSz="873125"/>
            <a:r>
              <a:rPr lang="en-US" altLang="zh-CN" sz="860" noProof="1">
                <a:latin typeface="+mn-lt"/>
                <a:ea typeface="宋体" panose="02010600030101010101" pitchFamily="2" charset="-122"/>
                <a:cs typeface="+mn-cs"/>
              </a:rPr>
              <a:t>OS</a:t>
            </a:r>
            <a:endParaRPr lang="en-US" altLang="zh-CN" sz="860" noProof="1">
              <a:latin typeface="+mn-lt"/>
              <a:ea typeface="宋体" panose="02010600030101010101" pitchFamily="2" charset="-122"/>
            </a:endParaRPr>
          </a:p>
        </p:txBody>
      </p:sp>
      <p:sp>
        <p:nvSpPr>
          <p:cNvPr id="276" name="bus1"/>
          <p:cNvSpPr/>
          <p:nvPr/>
        </p:nvSpPr>
        <p:spPr>
          <a:xfrm flipH="1">
            <a:off x="4257675" y="2849563"/>
            <a:ext cx="0" cy="1712912"/>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pic>
        <p:nvPicPr>
          <p:cNvPr id="277" name="Picture 17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0488" y="4391025"/>
            <a:ext cx="617537" cy="384175"/>
          </a:xfrm>
          <a:prstGeom prst="rect">
            <a:avLst/>
          </a:prstGeom>
          <a:noFill/>
          <a:ln w="9525">
            <a:noFill/>
          </a:ln>
        </p:spPr>
      </p:pic>
      <p:sp>
        <p:nvSpPr>
          <p:cNvPr id="278" name="Text Box 3665"/>
          <p:cNvSpPr txBox="1">
            <a:spLocks noChangeArrowheads="1"/>
          </p:cNvSpPr>
          <p:nvPr/>
        </p:nvSpPr>
        <p:spPr bwMode="auto">
          <a:xfrm>
            <a:off x="4659313" y="4775200"/>
            <a:ext cx="490538" cy="131763"/>
          </a:xfrm>
          <a:prstGeom prst="rect">
            <a:avLst/>
          </a:prstGeom>
          <a:noFill/>
          <a:ln w="9525" algn="ctr">
            <a:noFill/>
            <a:miter lim="800000"/>
          </a:ln>
        </p:spPr>
        <p:txBody>
          <a:bodyPr wrap="square" lIns="0" tIns="0" rIns="0" bIns="0">
            <a:spAutoFit/>
          </a:bodyPr>
          <a:lstStyle/>
          <a:p>
            <a:pPr algn="ctr" defTabSz="873125"/>
            <a:r>
              <a:rPr lang="en-US" altLang="zh-CN" sz="860" noProof="1">
                <a:latin typeface="+mn-lt"/>
                <a:ea typeface="宋体" panose="02010600030101010101" pitchFamily="2" charset="-122"/>
                <a:cs typeface="+mn-cs"/>
              </a:rPr>
              <a:t>OS</a:t>
            </a:r>
            <a:endParaRPr lang="en-US" altLang="zh-CN" sz="860" noProof="1">
              <a:latin typeface="+mn-lt"/>
              <a:ea typeface="宋体" panose="02010600030101010101" pitchFamily="2" charset="-122"/>
            </a:endParaRPr>
          </a:p>
        </p:txBody>
      </p:sp>
      <p:sp>
        <p:nvSpPr>
          <p:cNvPr id="279" name="bus1"/>
          <p:cNvSpPr/>
          <p:nvPr/>
        </p:nvSpPr>
        <p:spPr>
          <a:xfrm flipH="1">
            <a:off x="4894263" y="2849563"/>
            <a:ext cx="7937" cy="1722437"/>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pic>
        <p:nvPicPr>
          <p:cNvPr id="280" name="Picture 18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83113" y="4391025"/>
            <a:ext cx="617537" cy="384175"/>
          </a:xfrm>
          <a:prstGeom prst="rect">
            <a:avLst/>
          </a:prstGeom>
          <a:noFill/>
          <a:ln w="9525">
            <a:noFill/>
          </a:ln>
        </p:spPr>
      </p:pic>
      <p:pic>
        <p:nvPicPr>
          <p:cNvPr id="281" name="Picture 3769" descr="S7_300"/>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343025" y="5849938"/>
            <a:ext cx="735013" cy="327025"/>
          </a:xfrm>
          <a:prstGeom prst="rect">
            <a:avLst/>
          </a:prstGeom>
          <a:noFill/>
          <a:ln w="9525">
            <a:noFill/>
          </a:ln>
        </p:spPr>
      </p:pic>
      <p:sp>
        <p:nvSpPr>
          <p:cNvPr id="282" name="bus1"/>
          <p:cNvSpPr/>
          <p:nvPr/>
        </p:nvSpPr>
        <p:spPr>
          <a:xfrm flipH="1">
            <a:off x="955675" y="6019800"/>
            <a:ext cx="436563" cy="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grpSp>
        <p:nvGrpSpPr>
          <p:cNvPr id="283" name="Group 5689"/>
          <p:cNvGrpSpPr/>
          <p:nvPr/>
        </p:nvGrpSpPr>
        <p:grpSpPr>
          <a:xfrm>
            <a:off x="387350" y="3940175"/>
            <a:ext cx="1179513" cy="466725"/>
            <a:chOff x="1725" y="2556"/>
            <a:chExt cx="591" cy="355"/>
          </a:xfrm>
        </p:grpSpPr>
        <p:sp>
          <p:nvSpPr>
            <p:cNvPr id="284" name="Freeform 5598"/>
            <p:cNvSpPr>
              <a:spLocks noChangeAspect="1"/>
            </p:cNvSpPr>
            <p:nvPr/>
          </p:nvSpPr>
          <p:spPr>
            <a:xfrm>
              <a:off x="1725" y="2556"/>
              <a:ext cx="591" cy="289"/>
            </a:xfrm>
            <a:custGeom>
              <a:avLst/>
              <a:gdLst/>
              <a:ahLst/>
              <a:cxnLst>
                <a:cxn ang="0">
                  <a:pos x="0" y="0"/>
                </a:cxn>
                <a:cxn ang="0">
                  <a:pos x="0" y="0"/>
                </a:cxn>
                <a:cxn ang="0">
                  <a:pos x="0" y="0"/>
                </a:cxn>
                <a:cxn ang="0">
                  <a:pos x="0" y="0"/>
                </a:cxn>
                <a:cxn ang="0">
                  <a:pos x="0" y="0"/>
                </a:cxn>
              </a:cxnLst>
              <a:rect l="0" t="0" r="0" b="0"/>
              <a:pathLst>
                <a:path w="1449" h="833">
                  <a:moveTo>
                    <a:pt x="0" y="0"/>
                  </a:moveTo>
                  <a:lnTo>
                    <a:pt x="1448" y="0"/>
                  </a:lnTo>
                  <a:lnTo>
                    <a:pt x="1448" y="832"/>
                  </a:lnTo>
                  <a:lnTo>
                    <a:pt x="0" y="832"/>
                  </a:lnTo>
                  <a:lnTo>
                    <a:pt x="0" y="0"/>
                  </a:lnTo>
                </a:path>
              </a:pathLst>
            </a:custGeom>
            <a:solidFill>
              <a:srgbClr val="6884B0"/>
            </a:solidFill>
            <a:ln w="9525" cap="rnd" cmpd="sng">
              <a:solidFill>
                <a:srgbClr val="4D3477"/>
              </a:solidFill>
              <a:prstDash val="solid"/>
              <a:round/>
              <a:headEnd type="none" w="med" len="med"/>
              <a:tailEnd type="none" w="med" len="med"/>
            </a:ln>
          </p:spPr>
          <p:txBody>
            <a:bodyPr/>
            <a:lstStyle/>
            <a:p>
              <a:endParaRPr lang="zh-CN" altLang="en-US"/>
            </a:p>
          </p:txBody>
        </p:sp>
        <p:sp>
          <p:nvSpPr>
            <p:cNvPr id="285" name="Freeform 5599"/>
            <p:cNvSpPr>
              <a:spLocks noChangeAspect="1"/>
            </p:cNvSpPr>
            <p:nvPr/>
          </p:nvSpPr>
          <p:spPr>
            <a:xfrm>
              <a:off x="1729" y="2689"/>
              <a:ext cx="56" cy="0"/>
            </a:xfrm>
            <a:custGeom>
              <a:avLst/>
              <a:gdLst/>
              <a:ahLst/>
              <a:cxnLst>
                <a:cxn ang="0">
                  <a:pos x="0" y="0"/>
                </a:cxn>
                <a:cxn ang="0">
                  <a:pos x="0" y="0"/>
                </a:cxn>
                <a:cxn ang="0">
                  <a:pos x="0" y="0"/>
                </a:cxn>
              </a:cxnLst>
              <a:rect l="0" t="0" r="0" b="0"/>
              <a:pathLst>
                <a:path w="161" h="1">
                  <a:moveTo>
                    <a:pt x="0" y="0"/>
                  </a:moveTo>
                  <a:lnTo>
                    <a:pt x="160" y="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286" name="Freeform 5600"/>
            <p:cNvSpPr>
              <a:spLocks noChangeAspect="1"/>
            </p:cNvSpPr>
            <p:nvPr/>
          </p:nvSpPr>
          <p:spPr>
            <a:xfrm>
              <a:off x="1785" y="2689"/>
              <a:ext cx="170" cy="150"/>
            </a:xfrm>
            <a:custGeom>
              <a:avLst/>
              <a:gdLst/>
              <a:ahLst/>
              <a:cxnLst>
                <a:cxn ang="0">
                  <a:pos x="0" y="0"/>
                </a:cxn>
                <a:cxn ang="0">
                  <a:pos x="0" y="0"/>
                </a:cxn>
                <a:cxn ang="0">
                  <a:pos x="0" y="0"/>
                </a:cxn>
              </a:cxnLst>
              <a:rect l="0" t="0" r="0" b="0"/>
              <a:pathLst>
                <a:path w="329" h="449">
                  <a:moveTo>
                    <a:pt x="0" y="448"/>
                  </a:moveTo>
                  <a:lnTo>
                    <a:pt x="0" y="0"/>
                  </a:lnTo>
                  <a:lnTo>
                    <a:pt x="328"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287" name="Freeform 5601"/>
            <p:cNvSpPr>
              <a:spLocks noChangeAspect="1"/>
            </p:cNvSpPr>
            <p:nvPr/>
          </p:nvSpPr>
          <p:spPr>
            <a:xfrm>
              <a:off x="1796" y="2579"/>
              <a:ext cx="3"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288" name="Freeform 5602"/>
            <p:cNvSpPr>
              <a:spLocks noChangeAspect="1"/>
            </p:cNvSpPr>
            <p:nvPr/>
          </p:nvSpPr>
          <p:spPr>
            <a:xfrm>
              <a:off x="1790" y="2664"/>
              <a:ext cx="12" cy="12"/>
            </a:xfrm>
            <a:custGeom>
              <a:avLst/>
              <a:gdLst/>
              <a:ahLst/>
              <a:cxnLst>
                <a:cxn ang="0">
                  <a:pos x="0" y="0"/>
                </a:cxn>
                <a:cxn ang="0">
                  <a:pos x="0" y="0"/>
                </a:cxn>
                <a:cxn ang="0">
                  <a:pos x="0" y="0"/>
                </a:cxn>
                <a:cxn ang="0">
                  <a:pos x="0" y="0"/>
                </a:cxn>
                <a:cxn ang="0">
                  <a:pos x="0" y="0"/>
                </a:cxn>
              </a:cxnLst>
              <a:rect l="0" t="0" r="0" b="0"/>
              <a:pathLst>
                <a:path w="33" h="33">
                  <a:moveTo>
                    <a:pt x="26" y="32"/>
                  </a:moveTo>
                  <a:lnTo>
                    <a:pt x="32" y="19"/>
                  </a:lnTo>
                  <a:lnTo>
                    <a:pt x="13" y="0"/>
                  </a:lnTo>
                  <a:lnTo>
                    <a:pt x="0" y="6"/>
                  </a:lnTo>
                  <a:lnTo>
                    <a:pt x="26" y="32"/>
                  </a:lnTo>
                </a:path>
              </a:pathLst>
            </a:custGeom>
            <a:solidFill>
              <a:srgbClr val="002F64"/>
            </a:solidFill>
            <a:ln w="12700">
              <a:noFill/>
            </a:ln>
          </p:spPr>
          <p:txBody>
            <a:bodyPr/>
            <a:lstStyle/>
            <a:p>
              <a:endParaRPr lang="zh-CN" altLang="en-US"/>
            </a:p>
          </p:txBody>
        </p:sp>
        <p:sp>
          <p:nvSpPr>
            <p:cNvPr id="289" name="Freeform 5603"/>
            <p:cNvSpPr>
              <a:spLocks noChangeAspect="1"/>
            </p:cNvSpPr>
            <p:nvPr/>
          </p:nvSpPr>
          <p:spPr>
            <a:xfrm>
              <a:off x="1796" y="2649"/>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290" name="Freeform 5604"/>
            <p:cNvSpPr>
              <a:spLocks noChangeAspect="1"/>
            </p:cNvSpPr>
            <p:nvPr/>
          </p:nvSpPr>
          <p:spPr>
            <a:xfrm>
              <a:off x="1734" y="2579"/>
              <a:ext cx="4"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291" name="Freeform 5605"/>
            <p:cNvSpPr>
              <a:spLocks noChangeAspect="1"/>
            </p:cNvSpPr>
            <p:nvPr/>
          </p:nvSpPr>
          <p:spPr>
            <a:xfrm>
              <a:off x="1734" y="2649"/>
              <a:ext cx="4"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292" name="Freeform 5606"/>
            <p:cNvSpPr>
              <a:spLocks noChangeAspect="1"/>
            </p:cNvSpPr>
            <p:nvPr/>
          </p:nvSpPr>
          <p:spPr>
            <a:xfrm>
              <a:off x="1734" y="2664"/>
              <a:ext cx="4" cy="9"/>
            </a:xfrm>
            <a:custGeom>
              <a:avLst/>
              <a:gdLst/>
              <a:ahLst/>
              <a:cxnLst>
                <a:cxn ang="0">
                  <a:pos x="0" y="0"/>
                </a:cxn>
                <a:cxn ang="0">
                  <a:pos x="0" y="0"/>
                </a:cxn>
                <a:cxn ang="0">
                  <a:pos x="0" y="0"/>
                </a:cxn>
                <a:cxn ang="0">
                  <a:pos x="0" y="0"/>
                </a:cxn>
                <a:cxn ang="0">
                  <a:pos x="0" y="0"/>
                </a:cxn>
              </a:cxnLst>
              <a:rect l="0" t="0" r="0" b="0"/>
              <a:pathLst>
                <a:path w="9" h="25">
                  <a:moveTo>
                    <a:pt x="0" y="24"/>
                  </a:moveTo>
                  <a:lnTo>
                    <a:pt x="8" y="24"/>
                  </a:lnTo>
                  <a:lnTo>
                    <a:pt x="8" y="0"/>
                  </a:lnTo>
                  <a:lnTo>
                    <a:pt x="0" y="0"/>
                  </a:lnTo>
                  <a:lnTo>
                    <a:pt x="0" y="24"/>
                  </a:lnTo>
                </a:path>
              </a:pathLst>
            </a:custGeom>
            <a:solidFill>
              <a:srgbClr val="002F64"/>
            </a:solidFill>
            <a:ln w="12700">
              <a:noFill/>
            </a:ln>
          </p:spPr>
          <p:txBody>
            <a:bodyPr/>
            <a:lstStyle/>
            <a:p>
              <a:endParaRPr lang="zh-CN" altLang="en-US"/>
            </a:p>
          </p:txBody>
        </p:sp>
        <p:sp>
          <p:nvSpPr>
            <p:cNvPr id="293" name="Freeform 5607"/>
            <p:cNvSpPr>
              <a:spLocks noChangeAspect="1"/>
            </p:cNvSpPr>
            <p:nvPr/>
          </p:nvSpPr>
          <p:spPr>
            <a:xfrm>
              <a:off x="1879" y="2579"/>
              <a:ext cx="3"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294" name="Freeform 5608"/>
            <p:cNvSpPr>
              <a:spLocks noChangeAspect="1"/>
            </p:cNvSpPr>
            <p:nvPr/>
          </p:nvSpPr>
          <p:spPr>
            <a:xfrm>
              <a:off x="1879" y="2649"/>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295" name="Freeform 5609"/>
            <p:cNvSpPr>
              <a:spLocks noChangeAspect="1"/>
            </p:cNvSpPr>
            <p:nvPr/>
          </p:nvSpPr>
          <p:spPr>
            <a:xfrm>
              <a:off x="1907" y="2579"/>
              <a:ext cx="6" cy="54"/>
            </a:xfrm>
            <a:custGeom>
              <a:avLst/>
              <a:gdLst/>
              <a:ahLst/>
              <a:cxnLst>
                <a:cxn ang="0">
                  <a:pos x="0" y="0"/>
                </a:cxn>
                <a:cxn ang="0">
                  <a:pos x="0" y="0"/>
                </a:cxn>
                <a:cxn ang="0">
                  <a:pos x="0" y="0"/>
                </a:cxn>
                <a:cxn ang="0">
                  <a:pos x="0" y="0"/>
                </a:cxn>
                <a:cxn ang="0">
                  <a:pos x="0" y="0"/>
                </a:cxn>
              </a:cxnLst>
              <a:rect l="0" t="0" r="0" b="0"/>
              <a:pathLst>
                <a:path w="17" h="161">
                  <a:moveTo>
                    <a:pt x="0" y="0"/>
                  </a:moveTo>
                  <a:lnTo>
                    <a:pt x="16" y="0"/>
                  </a:lnTo>
                  <a:lnTo>
                    <a:pt x="16" y="160"/>
                  </a:lnTo>
                  <a:lnTo>
                    <a:pt x="0" y="160"/>
                  </a:lnTo>
                  <a:lnTo>
                    <a:pt x="0" y="0"/>
                  </a:lnTo>
                </a:path>
              </a:pathLst>
            </a:custGeom>
            <a:solidFill>
              <a:srgbClr val="002F64"/>
            </a:solidFill>
            <a:ln w="12700">
              <a:noFill/>
            </a:ln>
          </p:spPr>
          <p:txBody>
            <a:bodyPr/>
            <a:lstStyle/>
            <a:p>
              <a:endParaRPr lang="zh-CN" altLang="en-US"/>
            </a:p>
          </p:txBody>
        </p:sp>
        <p:sp>
          <p:nvSpPr>
            <p:cNvPr id="296" name="Freeform 5610"/>
            <p:cNvSpPr>
              <a:spLocks noChangeAspect="1"/>
            </p:cNvSpPr>
            <p:nvPr/>
          </p:nvSpPr>
          <p:spPr>
            <a:xfrm>
              <a:off x="1907" y="2649"/>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297" name="Freeform 5611"/>
            <p:cNvSpPr>
              <a:spLocks noChangeAspect="1"/>
            </p:cNvSpPr>
            <p:nvPr/>
          </p:nvSpPr>
          <p:spPr>
            <a:xfrm>
              <a:off x="1938" y="2579"/>
              <a:ext cx="3"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298" name="Freeform 5612"/>
            <p:cNvSpPr>
              <a:spLocks noChangeAspect="1"/>
            </p:cNvSpPr>
            <p:nvPr/>
          </p:nvSpPr>
          <p:spPr>
            <a:xfrm>
              <a:off x="1785" y="2557"/>
              <a:ext cx="0"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299" name="Freeform 5613"/>
            <p:cNvSpPr>
              <a:spLocks noChangeAspect="1"/>
            </p:cNvSpPr>
            <p:nvPr/>
          </p:nvSpPr>
          <p:spPr>
            <a:xfrm>
              <a:off x="1839" y="2559"/>
              <a:ext cx="1"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00" name="Freeform 5614"/>
            <p:cNvSpPr>
              <a:spLocks noChangeAspect="1"/>
            </p:cNvSpPr>
            <p:nvPr/>
          </p:nvSpPr>
          <p:spPr>
            <a:xfrm>
              <a:off x="1868" y="2557"/>
              <a:ext cx="0"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01" name="Freeform 5615"/>
            <p:cNvSpPr>
              <a:spLocks noChangeAspect="1"/>
            </p:cNvSpPr>
            <p:nvPr/>
          </p:nvSpPr>
          <p:spPr>
            <a:xfrm>
              <a:off x="1896" y="2557"/>
              <a:ext cx="0"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02" name="Freeform 5616"/>
            <p:cNvSpPr>
              <a:spLocks noChangeAspect="1"/>
            </p:cNvSpPr>
            <p:nvPr/>
          </p:nvSpPr>
          <p:spPr>
            <a:xfrm>
              <a:off x="1926" y="2557"/>
              <a:ext cx="1"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03" name="Freeform 5617"/>
            <p:cNvSpPr>
              <a:spLocks noChangeAspect="1"/>
            </p:cNvSpPr>
            <p:nvPr/>
          </p:nvSpPr>
          <p:spPr>
            <a:xfrm>
              <a:off x="1851" y="2580"/>
              <a:ext cx="3"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04" name="Freeform 5618"/>
            <p:cNvSpPr>
              <a:spLocks noChangeAspect="1"/>
            </p:cNvSpPr>
            <p:nvPr/>
          </p:nvSpPr>
          <p:spPr>
            <a:xfrm>
              <a:off x="1851" y="2650"/>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05" name="Line 5619"/>
            <p:cNvSpPr/>
            <p:nvPr/>
          </p:nvSpPr>
          <p:spPr>
            <a:xfrm>
              <a:off x="1811" y="2581"/>
              <a:ext cx="0" cy="46"/>
            </a:xfrm>
            <a:prstGeom prst="line">
              <a:avLst/>
            </a:prstGeom>
            <a:ln w="1905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06" name="Line 5620"/>
            <p:cNvSpPr/>
            <p:nvPr/>
          </p:nvSpPr>
          <p:spPr>
            <a:xfrm>
              <a:off x="1824" y="2702"/>
              <a:ext cx="0" cy="46"/>
            </a:xfrm>
            <a:prstGeom prst="line">
              <a:avLst/>
            </a:prstGeom>
            <a:ln w="3810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07" name="Line 5621"/>
            <p:cNvSpPr/>
            <p:nvPr/>
          </p:nvSpPr>
          <p:spPr>
            <a:xfrm>
              <a:off x="1824" y="2771"/>
              <a:ext cx="0" cy="45"/>
            </a:xfrm>
            <a:prstGeom prst="line">
              <a:avLst/>
            </a:prstGeom>
            <a:ln w="3810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08" name="Line 5622"/>
            <p:cNvSpPr/>
            <p:nvPr/>
          </p:nvSpPr>
          <p:spPr>
            <a:xfrm>
              <a:off x="1800" y="2702"/>
              <a:ext cx="0" cy="46"/>
            </a:xfrm>
            <a:prstGeom prst="line">
              <a:avLst/>
            </a:prstGeom>
            <a:ln w="1905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09" name="Line 5623"/>
            <p:cNvSpPr/>
            <p:nvPr/>
          </p:nvSpPr>
          <p:spPr>
            <a:xfrm>
              <a:off x="1800" y="2771"/>
              <a:ext cx="0" cy="45"/>
            </a:xfrm>
            <a:prstGeom prst="line">
              <a:avLst/>
            </a:prstGeom>
            <a:ln w="1905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10" name="Freeform 5624"/>
            <p:cNvSpPr>
              <a:spLocks noChangeAspect="1"/>
            </p:cNvSpPr>
            <p:nvPr/>
          </p:nvSpPr>
          <p:spPr>
            <a:xfrm>
              <a:off x="1824" y="2580"/>
              <a:ext cx="3"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11" name="Freeform 5625"/>
            <p:cNvSpPr>
              <a:spLocks noChangeAspect="1"/>
            </p:cNvSpPr>
            <p:nvPr/>
          </p:nvSpPr>
          <p:spPr>
            <a:xfrm>
              <a:off x="2018" y="2690"/>
              <a:ext cx="59" cy="0"/>
            </a:xfrm>
            <a:custGeom>
              <a:avLst/>
              <a:gdLst/>
              <a:ahLst/>
              <a:cxnLst>
                <a:cxn ang="0">
                  <a:pos x="0" y="0"/>
                </a:cxn>
                <a:cxn ang="0">
                  <a:pos x="0" y="0"/>
                </a:cxn>
                <a:cxn ang="0">
                  <a:pos x="0" y="0"/>
                </a:cxn>
              </a:cxnLst>
              <a:rect l="0" t="0" r="0" b="0"/>
              <a:pathLst>
                <a:path w="161" h="1">
                  <a:moveTo>
                    <a:pt x="0" y="0"/>
                  </a:moveTo>
                  <a:lnTo>
                    <a:pt x="160" y="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12" name="Freeform 5626"/>
            <p:cNvSpPr>
              <a:spLocks noChangeAspect="1"/>
            </p:cNvSpPr>
            <p:nvPr/>
          </p:nvSpPr>
          <p:spPr>
            <a:xfrm>
              <a:off x="2076" y="2690"/>
              <a:ext cx="177" cy="152"/>
            </a:xfrm>
            <a:custGeom>
              <a:avLst/>
              <a:gdLst/>
              <a:ahLst/>
              <a:cxnLst>
                <a:cxn ang="0">
                  <a:pos x="0" y="0"/>
                </a:cxn>
                <a:cxn ang="0">
                  <a:pos x="0" y="0"/>
                </a:cxn>
                <a:cxn ang="0">
                  <a:pos x="0" y="0"/>
                </a:cxn>
              </a:cxnLst>
              <a:rect l="0" t="0" r="0" b="0"/>
              <a:pathLst>
                <a:path w="329" h="449">
                  <a:moveTo>
                    <a:pt x="0" y="448"/>
                  </a:moveTo>
                  <a:lnTo>
                    <a:pt x="0" y="0"/>
                  </a:lnTo>
                  <a:lnTo>
                    <a:pt x="328"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13" name="Freeform 5627"/>
            <p:cNvSpPr>
              <a:spLocks noChangeAspect="1"/>
            </p:cNvSpPr>
            <p:nvPr/>
          </p:nvSpPr>
          <p:spPr>
            <a:xfrm>
              <a:off x="2088" y="2578"/>
              <a:ext cx="3" cy="55"/>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14" name="Freeform 5628"/>
            <p:cNvSpPr>
              <a:spLocks noChangeAspect="1"/>
            </p:cNvSpPr>
            <p:nvPr/>
          </p:nvSpPr>
          <p:spPr>
            <a:xfrm>
              <a:off x="2082" y="2665"/>
              <a:ext cx="12" cy="12"/>
            </a:xfrm>
            <a:custGeom>
              <a:avLst/>
              <a:gdLst/>
              <a:ahLst/>
              <a:cxnLst>
                <a:cxn ang="0">
                  <a:pos x="0" y="0"/>
                </a:cxn>
                <a:cxn ang="0">
                  <a:pos x="0" y="0"/>
                </a:cxn>
                <a:cxn ang="0">
                  <a:pos x="0" y="0"/>
                </a:cxn>
                <a:cxn ang="0">
                  <a:pos x="0" y="0"/>
                </a:cxn>
                <a:cxn ang="0">
                  <a:pos x="0" y="0"/>
                </a:cxn>
              </a:cxnLst>
              <a:rect l="0" t="0" r="0" b="0"/>
              <a:pathLst>
                <a:path w="33" h="33">
                  <a:moveTo>
                    <a:pt x="26" y="32"/>
                  </a:moveTo>
                  <a:lnTo>
                    <a:pt x="32" y="19"/>
                  </a:lnTo>
                  <a:lnTo>
                    <a:pt x="13" y="0"/>
                  </a:lnTo>
                  <a:lnTo>
                    <a:pt x="0" y="6"/>
                  </a:lnTo>
                  <a:lnTo>
                    <a:pt x="26" y="32"/>
                  </a:lnTo>
                </a:path>
              </a:pathLst>
            </a:custGeom>
            <a:solidFill>
              <a:srgbClr val="002F64"/>
            </a:solidFill>
            <a:ln w="12700">
              <a:noFill/>
            </a:ln>
          </p:spPr>
          <p:txBody>
            <a:bodyPr/>
            <a:lstStyle/>
            <a:p>
              <a:endParaRPr lang="zh-CN" altLang="en-US"/>
            </a:p>
          </p:txBody>
        </p:sp>
        <p:sp>
          <p:nvSpPr>
            <p:cNvPr id="315" name="Freeform 5629"/>
            <p:cNvSpPr>
              <a:spLocks noChangeAspect="1"/>
            </p:cNvSpPr>
            <p:nvPr/>
          </p:nvSpPr>
          <p:spPr>
            <a:xfrm>
              <a:off x="2088" y="2649"/>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16" name="Freeform 5630"/>
            <p:cNvSpPr>
              <a:spLocks noChangeAspect="1"/>
            </p:cNvSpPr>
            <p:nvPr/>
          </p:nvSpPr>
          <p:spPr>
            <a:xfrm>
              <a:off x="2294" y="2578"/>
              <a:ext cx="15" cy="242"/>
            </a:xfrm>
            <a:custGeom>
              <a:avLst/>
              <a:gdLst/>
              <a:ahLst/>
              <a:cxnLst>
                <a:cxn ang="0">
                  <a:pos x="0" y="0"/>
                </a:cxn>
                <a:cxn ang="0">
                  <a:pos x="0" y="0"/>
                </a:cxn>
                <a:cxn ang="0">
                  <a:pos x="0" y="0"/>
                </a:cxn>
                <a:cxn ang="0">
                  <a:pos x="0" y="0"/>
                </a:cxn>
                <a:cxn ang="0">
                  <a:pos x="0" y="0"/>
                </a:cxn>
              </a:cxnLst>
              <a:rect l="0" t="0" r="0" b="0"/>
              <a:pathLst>
                <a:path w="41" h="713">
                  <a:moveTo>
                    <a:pt x="0" y="0"/>
                  </a:moveTo>
                  <a:lnTo>
                    <a:pt x="40" y="0"/>
                  </a:lnTo>
                  <a:lnTo>
                    <a:pt x="40" y="712"/>
                  </a:lnTo>
                  <a:lnTo>
                    <a:pt x="0" y="712"/>
                  </a:lnTo>
                  <a:lnTo>
                    <a:pt x="0" y="0"/>
                  </a:lnTo>
                </a:path>
              </a:pathLst>
            </a:custGeom>
            <a:solidFill>
              <a:srgbClr val="AABAD7"/>
            </a:solidFill>
            <a:ln w="12700">
              <a:noFill/>
            </a:ln>
          </p:spPr>
          <p:txBody>
            <a:bodyPr/>
            <a:lstStyle/>
            <a:p>
              <a:endParaRPr lang="zh-CN" altLang="en-US"/>
            </a:p>
          </p:txBody>
        </p:sp>
        <p:sp>
          <p:nvSpPr>
            <p:cNvPr id="317" name="Freeform 5631"/>
            <p:cNvSpPr>
              <a:spLocks noChangeAspect="1"/>
            </p:cNvSpPr>
            <p:nvPr/>
          </p:nvSpPr>
          <p:spPr>
            <a:xfrm>
              <a:off x="2265" y="2578"/>
              <a:ext cx="15" cy="242"/>
            </a:xfrm>
            <a:custGeom>
              <a:avLst/>
              <a:gdLst/>
              <a:ahLst/>
              <a:cxnLst>
                <a:cxn ang="0">
                  <a:pos x="0" y="0"/>
                </a:cxn>
                <a:cxn ang="0">
                  <a:pos x="0" y="0"/>
                </a:cxn>
                <a:cxn ang="0">
                  <a:pos x="0" y="0"/>
                </a:cxn>
                <a:cxn ang="0">
                  <a:pos x="0" y="0"/>
                </a:cxn>
                <a:cxn ang="0">
                  <a:pos x="0" y="0"/>
                </a:cxn>
              </a:cxnLst>
              <a:rect l="0" t="0" r="0" b="0"/>
              <a:pathLst>
                <a:path w="41" h="713">
                  <a:moveTo>
                    <a:pt x="0" y="0"/>
                  </a:moveTo>
                  <a:lnTo>
                    <a:pt x="40" y="0"/>
                  </a:lnTo>
                  <a:lnTo>
                    <a:pt x="40" y="712"/>
                  </a:lnTo>
                  <a:lnTo>
                    <a:pt x="0" y="712"/>
                  </a:lnTo>
                  <a:lnTo>
                    <a:pt x="0" y="0"/>
                  </a:lnTo>
                </a:path>
              </a:pathLst>
            </a:custGeom>
            <a:solidFill>
              <a:srgbClr val="AABAD7"/>
            </a:solidFill>
            <a:ln w="12700">
              <a:noFill/>
            </a:ln>
          </p:spPr>
          <p:txBody>
            <a:bodyPr/>
            <a:lstStyle/>
            <a:p>
              <a:endParaRPr lang="zh-CN" altLang="en-US"/>
            </a:p>
          </p:txBody>
        </p:sp>
        <p:sp>
          <p:nvSpPr>
            <p:cNvPr id="318" name="Freeform 5632"/>
            <p:cNvSpPr>
              <a:spLocks noChangeAspect="1"/>
            </p:cNvSpPr>
            <p:nvPr/>
          </p:nvSpPr>
          <p:spPr>
            <a:xfrm>
              <a:off x="2175" y="2578"/>
              <a:ext cx="3" cy="55"/>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19" name="Freeform 5633"/>
            <p:cNvSpPr>
              <a:spLocks noChangeAspect="1"/>
            </p:cNvSpPr>
            <p:nvPr/>
          </p:nvSpPr>
          <p:spPr>
            <a:xfrm>
              <a:off x="2175" y="2649"/>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20" name="Freeform 5634"/>
            <p:cNvSpPr>
              <a:spLocks noChangeAspect="1"/>
            </p:cNvSpPr>
            <p:nvPr/>
          </p:nvSpPr>
          <p:spPr>
            <a:xfrm>
              <a:off x="2204" y="2578"/>
              <a:ext cx="6" cy="55"/>
            </a:xfrm>
            <a:custGeom>
              <a:avLst/>
              <a:gdLst/>
              <a:ahLst/>
              <a:cxnLst>
                <a:cxn ang="0">
                  <a:pos x="0" y="0"/>
                </a:cxn>
                <a:cxn ang="0">
                  <a:pos x="0" y="0"/>
                </a:cxn>
                <a:cxn ang="0">
                  <a:pos x="0" y="0"/>
                </a:cxn>
                <a:cxn ang="0">
                  <a:pos x="0" y="0"/>
                </a:cxn>
                <a:cxn ang="0">
                  <a:pos x="0" y="0"/>
                </a:cxn>
              </a:cxnLst>
              <a:rect l="0" t="0" r="0" b="0"/>
              <a:pathLst>
                <a:path w="17" h="161">
                  <a:moveTo>
                    <a:pt x="0" y="0"/>
                  </a:moveTo>
                  <a:lnTo>
                    <a:pt x="16" y="0"/>
                  </a:lnTo>
                  <a:lnTo>
                    <a:pt x="16" y="160"/>
                  </a:lnTo>
                  <a:lnTo>
                    <a:pt x="0" y="160"/>
                  </a:lnTo>
                  <a:lnTo>
                    <a:pt x="0" y="0"/>
                  </a:lnTo>
                </a:path>
              </a:pathLst>
            </a:custGeom>
            <a:solidFill>
              <a:srgbClr val="002F64"/>
            </a:solidFill>
            <a:ln w="12700">
              <a:noFill/>
            </a:ln>
          </p:spPr>
          <p:txBody>
            <a:bodyPr/>
            <a:lstStyle/>
            <a:p>
              <a:endParaRPr lang="zh-CN" altLang="en-US"/>
            </a:p>
          </p:txBody>
        </p:sp>
        <p:sp>
          <p:nvSpPr>
            <p:cNvPr id="321" name="Freeform 5635"/>
            <p:cNvSpPr>
              <a:spLocks noChangeAspect="1"/>
            </p:cNvSpPr>
            <p:nvPr/>
          </p:nvSpPr>
          <p:spPr>
            <a:xfrm>
              <a:off x="2204" y="2649"/>
              <a:ext cx="3"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22" name="Freeform 5636"/>
            <p:cNvSpPr>
              <a:spLocks noChangeAspect="1"/>
            </p:cNvSpPr>
            <p:nvPr/>
          </p:nvSpPr>
          <p:spPr>
            <a:xfrm>
              <a:off x="2236" y="2578"/>
              <a:ext cx="3" cy="55"/>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23" name="Freeform 5637"/>
            <p:cNvSpPr>
              <a:spLocks noChangeAspect="1"/>
            </p:cNvSpPr>
            <p:nvPr/>
          </p:nvSpPr>
          <p:spPr>
            <a:xfrm>
              <a:off x="2076" y="2557"/>
              <a:ext cx="1"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24" name="Freeform 5638"/>
            <p:cNvSpPr>
              <a:spLocks noChangeAspect="1"/>
            </p:cNvSpPr>
            <p:nvPr/>
          </p:nvSpPr>
          <p:spPr>
            <a:xfrm>
              <a:off x="2133" y="2558"/>
              <a:ext cx="0"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25" name="Freeform 5639"/>
            <p:cNvSpPr>
              <a:spLocks noChangeAspect="1"/>
            </p:cNvSpPr>
            <p:nvPr/>
          </p:nvSpPr>
          <p:spPr>
            <a:xfrm>
              <a:off x="2164" y="2557"/>
              <a:ext cx="0"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26" name="Freeform 5640"/>
            <p:cNvSpPr>
              <a:spLocks noChangeAspect="1"/>
            </p:cNvSpPr>
            <p:nvPr/>
          </p:nvSpPr>
          <p:spPr>
            <a:xfrm>
              <a:off x="2192" y="2557"/>
              <a:ext cx="0"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27" name="Freeform 5641"/>
            <p:cNvSpPr>
              <a:spLocks noChangeAspect="1"/>
            </p:cNvSpPr>
            <p:nvPr/>
          </p:nvSpPr>
          <p:spPr>
            <a:xfrm>
              <a:off x="2224" y="2557"/>
              <a:ext cx="1"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28" name="Freeform 5642"/>
            <p:cNvSpPr>
              <a:spLocks noChangeAspect="1"/>
            </p:cNvSpPr>
            <p:nvPr/>
          </p:nvSpPr>
          <p:spPr>
            <a:xfrm>
              <a:off x="2253" y="2557"/>
              <a:ext cx="0"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29" name="Freeform 5643"/>
            <p:cNvSpPr>
              <a:spLocks noChangeAspect="1"/>
            </p:cNvSpPr>
            <p:nvPr/>
          </p:nvSpPr>
          <p:spPr>
            <a:xfrm>
              <a:off x="2287" y="2557"/>
              <a:ext cx="0" cy="285"/>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30" name="Freeform 5644"/>
            <p:cNvSpPr>
              <a:spLocks noChangeAspect="1"/>
            </p:cNvSpPr>
            <p:nvPr/>
          </p:nvSpPr>
          <p:spPr>
            <a:xfrm>
              <a:off x="2145" y="2580"/>
              <a:ext cx="4" cy="55"/>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31" name="Freeform 5645"/>
            <p:cNvSpPr>
              <a:spLocks noChangeAspect="1"/>
            </p:cNvSpPr>
            <p:nvPr/>
          </p:nvSpPr>
          <p:spPr>
            <a:xfrm>
              <a:off x="2145" y="2651"/>
              <a:ext cx="4" cy="2"/>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32" name="Line 5646"/>
            <p:cNvSpPr/>
            <p:nvPr/>
          </p:nvSpPr>
          <p:spPr>
            <a:xfrm>
              <a:off x="2104" y="2581"/>
              <a:ext cx="0" cy="46"/>
            </a:xfrm>
            <a:prstGeom prst="line">
              <a:avLst/>
            </a:prstGeom>
            <a:ln w="1905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33" name="Line 5647"/>
            <p:cNvSpPr/>
            <p:nvPr/>
          </p:nvSpPr>
          <p:spPr>
            <a:xfrm>
              <a:off x="2118" y="2703"/>
              <a:ext cx="0" cy="46"/>
            </a:xfrm>
            <a:prstGeom prst="line">
              <a:avLst/>
            </a:prstGeom>
            <a:ln w="3810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34" name="Line 5648"/>
            <p:cNvSpPr/>
            <p:nvPr/>
          </p:nvSpPr>
          <p:spPr>
            <a:xfrm>
              <a:off x="2118" y="2772"/>
              <a:ext cx="0" cy="46"/>
            </a:xfrm>
            <a:prstGeom prst="line">
              <a:avLst/>
            </a:prstGeom>
            <a:ln w="3810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35" name="Line 5649"/>
            <p:cNvSpPr/>
            <p:nvPr/>
          </p:nvSpPr>
          <p:spPr>
            <a:xfrm>
              <a:off x="2093" y="2703"/>
              <a:ext cx="0" cy="46"/>
            </a:xfrm>
            <a:prstGeom prst="line">
              <a:avLst/>
            </a:prstGeom>
            <a:ln w="1905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36" name="Line 5650"/>
            <p:cNvSpPr/>
            <p:nvPr/>
          </p:nvSpPr>
          <p:spPr>
            <a:xfrm>
              <a:off x="2093" y="2772"/>
              <a:ext cx="0" cy="46"/>
            </a:xfrm>
            <a:prstGeom prst="line">
              <a:avLst/>
            </a:prstGeom>
            <a:ln w="19050" cap="flat" cmpd="sng">
              <a:solidFill>
                <a:srgbClr val="002F64"/>
              </a:solidFill>
              <a:prstDash val="solid"/>
              <a:round/>
              <a:headEnd type="none" w="med" len="med"/>
              <a:tailEnd type="none" w="med" len="med"/>
            </a:ln>
          </p:spPr>
          <p:txBody>
            <a:bodyPr wrap="none" anchor="ctr"/>
            <a:lstStyle/>
            <a:p>
              <a:endParaRPr lang="en-US" altLang="zh-CN">
                <a:latin typeface="Arial" panose="020B0604020202020204" pitchFamily="34" charset="0"/>
                <a:ea typeface="宋体" panose="02010600030101010101" pitchFamily="2" charset="-122"/>
              </a:endParaRPr>
            </a:p>
          </p:txBody>
        </p:sp>
        <p:sp>
          <p:nvSpPr>
            <p:cNvPr id="337" name="Freeform 5651"/>
            <p:cNvSpPr>
              <a:spLocks noChangeAspect="1"/>
            </p:cNvSpPr>
            <p:nvPr/>
          </p:nvSpPr>
          <p:spPr>
            <a:xfrm>
              <a:off x="2118" y="2580"/>
              <a:ext cx="2" cy="55"/>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38" name="Freeform 5652"/>
            <p:cNvSpPr>
              <a:spLocks noChangeAspect="1"/>
            </p:cNvSpPr>
            <p:nvPr/>
          </p:nvSpPr>
          <p:spPr>
            <a:xfrm>
              <a:off x="1874" y="2625"/>
              <a:ext cx="4"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39" name="Freeform 5653"/>
            <p:cNvSpPr>
              <a:spLocks noChangeAspect="1"/>
            </p:cNvSpPr>
            <p:nvPr/>
          </p:nvSpPr>
          <p:spPr>
            <a:xfrm>
              <a:off x="1874" y="2695"/>
              <a:ext cx="4" cy="2"/>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40" name="Freeform 5654"/>
            <p:cNvSpPr>
              <a:spLocks noChangeAspect="1"/>
            </p:cNvSpPr>
            <p:nvPr/>
          </p:nvSpPr>
          <p:spPr>
            <a:xfrm>
              <a:off x="1874" y="2710"/>
              <a:ext cx="4" cy="9"/>
            </a:xfrm>
            <a:custGeom>
              <a:avLst/>
              <a:gdLst/>
              <a:ahLst/>
              <a:cxnLst>
                <a:cxn ang="0">
                  <a:pos x="0" y="0"/>
                </a:cxn>
                <a:cxn ang="0">
                  <a:pos x="0" y="0"/>
                </a:cxn>
                <a:cxn ang="0">
                  <a:pos x="0" y="0"/>
                </a:cxn>
                <a:cxn ang="0">
                  <a:pos x="0" y="0"/>
                </a:cxn>
                <a:cxn ang="0">
                  <a:pos x="0" y="0"/>
                </a:cxn>
              </a:cxnLst>
              <a:rect l="0" t="0" r="0" b="0"/>
              <a:pathLst>
                <a:path w="9" h="25">
                  <a:moveTo>
                    <a:pt x="0" y="24"/>
                  </a:moveTo>
                  <a:lnTo>
                    <a:pt x="8" y="24"/>
                  </a:lnTo>
                  <a:lnTo>
                    <a:pt x="8" y="0"/>
                  </a:lnTo>
                  <a:lnTo>
                    <a:pt x="0" y="0"/>
                  </a:lnTo>
                  <a:lnTo>
                    <a:pt x="0" y="24"/>
                  </a:lnTo>
                </a:path>
              </a:pathLst>
            </a:custGeom>
            <a:solidFill>
              <a:srgbClr val="002F64"/>
            </a:solidFill>
            <a:ln w="12700">
              <a:noFill/>
            </a:ln>
          </p:spPr>
          <p:txBody>
            <a:bodyPr/>
            <a:lstStyle/>
            <a:p>
              <a:endParaRPr lang="zh-CN" altLang="en-US"/>
            </a:p>
          </p:txBody>
        </p:sp>
        <p:sp>
          <p:nvSpPr>
            <p:cNvPr id="341" name="Freeform 5655"/>
            <p:cNvSpPr>
              <a:spLocks noChangeAspect="1"/>
            </p:cNvSpPr>
            <p:nvPr/>
          </p:nvSpPr>
          <p:spPr>
            <a:xfrm>
              <a:off x="1993" y="2579"/>
              <a:ext cx="15" cy="239"/>
            </a:xfrm>
            <a:custGeom>
              <a:avLst/>
              <a:gdLst/>
              <a:ahLst/>
              <a:cxnLst>
                <a:cxn ang="0">
                  <a:pos x="0" y="0"/>
                </a:cxn>
                <a:cxn ang="0">
                  <a:pos x="0" y="0"/>
                </a:cxn>
                <a:cxn ang="0">
                  <a:pos x="0" y="0"/>
                </a:cxn>
                <a:cxn ang="0">
                  <a:pos x="0" y="0"/>
                </a:cxn>
                <a:cxn ang="0">
                  <a:pos x="0" y="0"/>
                </a:cxn>
              </a:cxnLst>
              <a:rect l="0" t="0" r="0" b="0"/>
              <a:pathLst>
                <a:path w="41" h="713">
                  <a:moveTo>
                    <a:pt x="0" y="0"/>
                  </a:moveTo>
                  <a:lnTo>
                    <a:pt x="40" y="0"/>
                  </a:lnTo>
                  <a:lnTo>
                    <a:pt x="40" y="712"/>
                  </a:lnTo>
                  <a:lnTo>
                    <a:pt x="0" y="712"/>
                  </a:lnTo>
                  <a:lnTo>
                    <a:pt x="0" y="0"/>
                  </a:lnTo>
                </a:path>
              </a:pathLst>
            </a:custGeom>
            <a:solidFill>
              <a:srgbClr val="AABAD7"/>
            </a:solidFill>
            <a:ln w="12700">
              <a:noFill/>
            </a:ln>
          </p:spPr>
          <p:txBody>
            <a:bodyPr/>
            <a:lstStyle/>
            <a:p>
              <a:endParaRPr lang="zh-CN" altLang="en-US"/>
            </a:p>
          </p:txBody>
        </p:sp>
        <p:sp>
          <p:nvSpPr>
            <p:cNvPr id="342" name="Freeform 5656"/>
            <p:cNvSpPr>
              <a:spLocks noChangeAspect="1"/>
            </p:cNvSpPr>
            <p:nvPr/>
          </p:nvSpPr>
          <p:spPr>
            <a:xfrm>
              <a:off x="1966" y="2579"/>
              <a:ext cx="14" cy="239"/>
            </a:xfrm>
            <a:custGeom>
              <a:avLst/>
              <a:gdLst/>
              <a:ahLst/>
              <a:cxnLst>
                <a:cxn ang="0">
                  <a:pos x="0" y="0"/>
                </a:cxn>
                <a:cxn ang="0">
                  <a:pos x="0" y="0"/>
                </a:cxn>
                <a:cxn ang="0">
                  <a:pos x="0" y="0"/>
                </a:cxn>
                <a:cxn ang="0">
                  <a:pos x="0" y="0"/>
                </a:cxn>
                <a:cxn ang="0">
                  <a:pos x="0" y="0"/>
                </a:cxn>
              </a:cxnLst>
              <a:rect l="0" t="0" r="0" b="0"/>
              <a:pathLst>
                <a:path w="41" h="713">
                  <a:moveTo>
                    <a:pt x="0" y="0"/>
                  </a:moveTo>
                  <a:lnTo>
                    <a:pt x="40" y="0"/>
                  </a:lnTo>
                  <a:lnTo>
                    <a:pt x="40" y="712"/>
                  </a:lnTo>
                  <a:lnTo>
                    <a:pt x="0" y="712"/>
                  </a:lnTo>
                  <a:lnTo>
                    <a:pt x="0" y="0"/>
                  </a:lnTo>
                </a:path>
              </a:pathLst>
            </a:custGeom>
            <a:solidFill>
              <a:srgbClr val="AABAD7"/>
            </a:solidFill>
            <a:ln w="12700">
              <a:noFill/>
            </a:ln>
          </p:spPr>
          <p:txBody>
            <a:bodyPr/>
            <a:lstStyle/>
            <a:p>
              <a:endParaRPr lang="zh-CN" altLang="en-US"/>
            </a:p>
          </p:txBody>
        </p:sp>
        <p:sp>
          <p:nvSpPr>
            <p:cNvPr id="343" name="Freeform 5657"/>
            <p:cNvSpPr>
              <a:spLocks noChangeAspect="1"/>
            </p:cNvSpPr>
            <p:nvPr/>
          </p:nvSpPr>
          <p:spPr>
            <a:xfrm>
              <a:off x="1955" y="2557"/>
              <a:ext cx="0"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44" name="Freeform 5658"/>
            <p:cNvSpPr>
              <a:spLocks noChangeAspect="1"/>
            </p:cNvSpPr>
            <p:nvPr/>
          </p:nvSpPr>
          <p:spPr>
            <a:xfrm>
              <a:off x="1987" y="2557"/>
              <a:ext cx="0"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45" name="Freeform 5659"/>
            <p:cNvSpPr>
              <a:spLocks noChangeAspect="1"/>
            </p:cNvSpPr>
            <p:nvPr/>
          </p:nvSpPr>
          <p:spPr>
            <a:xfrm>
              <a:off x="2035" y="2579"/>
              <a:ext cx="4" cy="54"/>
            </a:xfrm>
            <a:custGeom>
              <a:avLst/>
              <a:gdLst/>
              <a:ahLst/>
              <a:cxnLst>
                <a:cxn ang="0">
                  <a:pos x="0" y="0"/>
                </a:cxn>
                <a:cxn ang="0">
                  <a:pos x="0" y="0"/>
                </a:cxn>
                <a:cxn ang="0">
                  <a:pos x="0" y="0"/>
                </a:cxn>
                <a:cxn ang="0">
                  <a:pos x="0" y="0"/>
                </a:cxn>
                <a:cxn ang="0">
                  <a:pos x="0" y="0"/>
                </a:cxn>
              </a:cxnLst>
              <a:rect l="0" t="0" r="0" b="0"/>
              <a:pathLst>
                <a:path w="9" h="161">
                  <a:moveTo>
                    <a:pt x="0" y="0"/>
                  </a:moveTo>
                  <a:lnTo>
                    <a:pt x="8" y="0"/>
                  </a:lnTo>
                  <a:lnTo>
                    <a:pt x="8" y="160"/>
                  </a:lnTo>
                  <a:lnTo>
                    <a:pt x="0" y="160"/>
                  </a:lnTo>
                  <a:lnTo>
                    <a:pt x="0" y="0"/>
                  </a:lnTo>
                </a:path>
              </a:pathLst>
            </a:custGeom>
            <a:solidFill>
              <a:srgbClr val="002F64"/>
            </a:solidFill>
            <a:ln w="12700">
              <a:noFill/>
            </a:ln>
          </p:spPr>
          <p:txBody>
            <a:bodyPr/>
            <a:lstStyle/>
            <a:p>
              <a:endParaRPr lang="zh-CN" altLang="en-US"/>
            </a:p>
          </p:txBody>
        </p:sp>
        <p:sp>
          <p:nvSpPr>
            <p:cNvPr id="346" name="Freeform 5660"/>
            <p:cNvSpPr>
              <a:spLocks noChangeAspect="1"/>
            </p:cNvSpPr>
            <p:nvPr/>
          </p:nvSpPr>
          <p:spPr>
            <a:xfrm>
              <a:off x="2035" y="2649"/>
              <a:ext cx="4" cy="3"/>
            </a:xfrm>
            <a:custGeom>
              <a:avLst/>
              <a:gdLst/>
              <a:ahLst/>
              <a:cxnLst>
                <a:cxn ang="0">
                  <a:pos x="0" y="0"/>
                </a:cxn>
                <a:cxn ang="0">
                  <a:pos x="0" y="0"/>
                </a:cxn>
                <a:cxn ang="0">
                  <a:pos x="0" y="0"/>
                </a:cxn>
                <a:cxn ang="0">
                  <a:pos x="0" y="0"/>
                </a:cxn>
                <a:cxn ang="0">
                  <a:pos x="0" y="0"/>
                </a:cxn>
              </a:cxnLst>
              <a:rect l="0" t="0" r="0" b="0"/>
              <a:pathLst>
                <a:path w="9" h="9">
                  <a:moveTo>
                    <a:pt x="0" y="8"/>
                  </a:moveTo>
                  <a:lnTo>
                    <a:pt x="8" y="8"/>
                  </a:lnTo>
                  <a:lnTo>
                    <a:pt x="8" y="0"/>
                  </a:lnTo>
                  <a:lnTo>
                    <a:pt x="0" y="0"/>
                  </a:lnTo>
                  <a:lnTo>
                    <a:pt x="0" y="8"/>
                  </a:lnTo>
                </a:path>
              </a:pathLst>
            </a:custGeom>
            <a:solidFill>
              <a:srgbClr val="002F64"/>
            </a:solidFill>
            <a:ln w="12700">
              <a:noFill/>
            </a:ln>
          </p:spPr>
          <p:txBody>
            <a:bodyPr/>
            <a:lstStyle/>
            <a:p>
              <a:endParaRPr lang="zh-CN" altLang="en-US"/>
            </a:p>
          </p:txBody>
        </p:sp>
        <p:sp>
          <p:nvSpPr>
            <p:cNvPr id="347" name="Freeform 5661"/>
            <p:cNvSpPr>
              <a:spLocks noChangeAspect="1"/>
            </p:cNvSpPr>
            <p:nvPr/>
          </p:nvSpPr>
          <p:spPr>
            <a:xfrm>
              <a:off x="2035" y="2664"/>
              <a:ext cx="4" cy="9"/>
            </a:xfrm>
            <a:custGeom>
              <a:avLst/>
              <a:gdLst/>
              <a:ahLst/>
              <a:cxnLst>
                <a:cxn ang="0">
                  <a:pos x="0" y="0"/>
                </a:cxn>
                <a:cxn ang="0">
                  <a:pos x="0" y="0"/>
                </a:cxn>
                <a:cxn ang="0">
                  <a:pos x="0" y="0"/>
                </a:cxn>
                <a:cxn ang="0">
                  <a:pos x="0" y="0"/>
                </a:cxn>
                <a:cxn ang="0">
                  <a:pos x="0" y="0"/>
                </a:cxn>
              </a:cxnLst>
              <a:rect l="0" t="0" r="0" b="0"/>
              <a:pathLst>
                <a:path w="9" h="25">
                  <a:moveTo>
                    <a:pt x="0" y="24"/>
                  </a:moveTo>
                  <a:lnTo>
                    <a:pt x="8" y="24"/>
                  </a:lnTo>
                  <a:lnTo>
                    <a:pt x="8" y="0"/>
                  </a:lnTo>
                  <a:lnTo>
                    <a:pt x="0" y="0"/>
                  </a:lnTo>
                  <a:lnTo>
                    <a:pt x="0" y="24"/>
                  </a:lnTo>
                </a:path>
              </a:pathLst>
            </a:custGeom>
            <a:solidFill>
              <a:srgbClr val="002F64"/>
            </a:solidFill>
            <a:ln w="12700">
              <a:noFill/>
            </a:ln>
          </p:spPr>
          <p:txBody>
            <a:bodyPr/>
            <a:lstStyle/>
            <a:p>
              <a:endParaRPr lang="zh-CN" altLang="en-US"/>
            </a:p>
          </p:txBody>
        </p:sp>
        <p:sp>
          <p:nvSpPr>
            <p:cNvPr id="348" name="Freeform 5662"/>
            <p:cNvSpPr>
              <a:spLocks noChangeAspect="1"/>
            </p:cNvSpPr>
            <p:nvPr/>
          </p:nvSpPr>
          <p:spPr>
            <a:xfrm>
              <a:off x="2014" y="2557"/>
              <a:ext cx="0" cy="282"/>
            </a:xfrm>
            <a:custGeom>
              <a:avLst/>
              <a:gdLst/>
              <a:ahLst/>
              <a:cxnLst>
                <a:cxn ang="0">
                  <a:pos x="0" y="0"/>
                </a:cxn>
                <a:cxn ang="0">
                  <a:pos x="0" y="0"/>
                </a:cxn>
                <a:cxn ang="0">
                  <a:pos x="0" y="0"/>
                </a:cxn>
              </a:cxnLst>
              <a:rect l="0" t="0" r="0" b="0"/>
              <a:pathLst>
                <a:path w="1" h="841">
                  <a:moveTo>
                    <a:pt x="0" y="0"/>
                  </a:moveTo>
                  <a:lnTo>
                    <a:pt x="0" y="840"/>
                  </a:lnTo>
                  <a:lnTo>
                    <a:pt x="0" y="0"/>
                  </a:lnTo>
                </a:path>
              </a:pathLst>
            </a:custGeom>
            <a:noFill/>
            <a:ln w="12700" cap="rnd" cmpd="sng">
              <a:solidFill>
                <a:srgbClr val="002F64"/>
              </a:solidFill>
              <a:prstDash val="solid"/>
              <a:round/>
              <a:headEnd type="none" w="med" len="med"/>
              <a:tailEnd type="none" w="med" len="med"/>
            </a:ln>
          </p:spPr>
          <p:txBody>
            <a:bodyPr/>
            <a:lstStyle/>
            <a:p>
              <a:endParaRPr lang="zh-CN" altLang="en-US"/>
            </a:p>
          </p:txBody>
        </p:sp>
        <p:sp>
          <p:nvSpPr>
            <p:cNvPr id="349" name="Freeform 5664"/>
            <p:cNvSpPr>
              <a:spLocks noChangeAspect="1"/>
            </p:cNvSpPr>
            <p:nvPr/>
          </p:nvSpPr>
          <p:spPr>
            <a:xfrm>
              <a:off x="1822" y="2772"/>
              <a:ext cx="340" cy="116"/>
            </a:xfrm>
            <a:custGeom>
              <a:avLst/>
              <a:gdLst/>
              <a:ahLst/>
              <a:cxnLst>
                <a:cxn ang="0">
                  <a:pos x="0" y="0"/>
                </a:cxn>
                <a:cxn ang="0">
                  <a:pos x="0" y="0"/>
                </a:cxn>
                <a:cxn ang="0">
                  <a:pos x="0" y="0"/>
                </a:cxn>
                <a:cxn ang="0">
                  <a:pos x="0" y="0"/>
                </a:cxn>
                <a:cxn ang="0">
                  <a:pos x="0" y="0"/>
                </a:cxn>
                <a:cxn ang="0">
                  <a:pos x="0" y="0"/>
                </a:cxn>
              </a:cxnLst>
              <a:rect l="0" t="0" r="0" b="0"/>
              <a:pathLst>
                <a:path w="672" h="384">
                  <a:moveTo>
                    <a:pt x="0" y="0"/>
                  </a:moveTo>
                  <a:lnTo>
                    <a:pt x="99" y="0"/>
                  </a:lnTo>
                  <a:lnTo>
                    <a:pt x="99" y="384"/>
                  </a:lnTo>
                  <a:lnTo>
                    <a:pt x="672" y="384"/>
                  </a:lnTo>
                  <a:lnTo>
                    <a:pt x="672" y="0"/>
                  </a:lnTo>
                  <a:lnTo>
                    <a:pt x="576" y="0"/>
                  </a:lnTo>
                </a:path>
              </a:pathLst>
            </a:custGeom>
            <a:noFill/>
            <a:ln w="19050" cap="flat" cmpd="sng">
              <a:solidFill>
                <a:srgbClr val="FF0000"/>
              </a:solidFill>
              <a:prstDash val="solid"/>
              <a:round/>
              <a:headEnd type="none" w="med" len="med"/>
              <a:tailEnd type="none" w="med" len="med"/>
            </a:ln>
          </p:spPr>
          <p:txBody>
            <a:bodyPr/>
            <a:lstStyle/>
            <a:p>
              <a:endParaRPr lang="zh-CN" altLang="en-US"/>
            </a:p>
          </p:txBody>
        </p:sp>
        <p:sp>
          <p:nvSpPr>
            <p:cNvPr id="350" name="Freeform 5665"/>
            <p:cNvSpPr>
              <a:spLocks noChangeAspect="1"/>
            </p:cNvSpPr>
            <p:nvPr/>
          </p:nvSpPr>
          <p:spPr>
            <a:xfrm>
              <a:off x="1822" y="2824"/>
              <a:ext cx="316" cy="87"/>
            </a:xfrm>
            <a:custGeom>
              <a:avLst/>
              <a:gdLst/>
              <a:ahLst/>
              <a:cxnLst>
                <a:cxn ang="0">
                  <a:pos x="0" y="0"/>
                </a:cxn>
                <a:cxn ang="0">
                  <a:pos x="0" y="0"/>
                </a:cxn>
                <a:cxn ang="0">
                  <a:pos x="0" y="0"/>
                </a:cxn>
                <a:cxn ang="0">
                  <a:pos x="0" y="0"/>
                </a:cxn>
                <a:cxn ang="0">
                  <a:pos x="0" y="0"/>
                </a:cxn>
                <a:cxn ang="0">
                  <a:pos x="0" y="0"/>
                </a:cxn>
              </a:cxnLst>
              <a:rect l="0" t="0" r="0" b="0"/>
              <a:pathLst>
                <a:path w="624" h="384">
                  <a:moveTo>
                    <a:pt x="0" y="0"/>
                  </a:moveTo>
                  <a:lnTo>
                    <a:pt x="48" y="0"/>
                  </a:lnTo>
                  <a:lnTo>
                    <a:pt x="48" y="384"/>
                  </a:lnTo>
                  <a:lnTo>
                    <a:pt x="624" y="384"/>
                  </a:lnTo>
                  <a:lnTo>
                    <a:pt x="624" y="0"/>
                  </a:lnTo>
                  <a:lnTo>
                    <a:pt x="576" y="0"/>
                  </a:lnTo>
                </a:path>
              </a:pathLst>
            </a:custGeom>
            <a:noFill/>
            <a:ln w="19050" cap="flat" cmpd="sng">
              <a:solidFill>
                <a:srgbClr val="FF0000"/>
              </a:solidFill>
              <a:prstDash val="solid"/>
              <a:round/>
              <a:headEnd type="none" w="med" len="med"/>
              <a:tailEnd type="none" w="med" len="med"/>
            </a:ln>
          </p:spPr>
          <p:txBody>
            <a:bodyPr/>
            <a:lstStyle/>
            <a:p>
              <a:endParaRPr lang="zh-CN" altLang="en-US"/>
            </a:p>
          </p:txBody>
        </p:sp>
      </p:grpSp>
      <p:sp>
        <p:nvSpPr>
          <p:cNvPr id="351" name="4"/>
          <p:cNvSpPr/>
          <p:nvPr/>
        </p:nvSpPr>
        <p:spPr>
          <a:xfrm>
            <a:off x="681038" y="4192588"/>
            <a:ext cx="19050" cy="169545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52" name="bus1"/>
          <p:cNvSpPr/>
          <p:nvPr/>
        </p:nvSpPr>
        <p:spPr>
          <a:xfrm flipH="1">
            <a:off x="955675" y="5292725"/>
            <a:ext cx="396875" cy="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53" name="bus1"/>
          <p:cNvSpPr/>
          <p:nvPr/>
        </p:nvSpPr>
        <p:spPr>
          <a:xfrm flipH="1">
            <a:off x="700088" y="5888038"/>
            <a:ext cx="692150" cy="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pic>
        <p:nvPicPr>
          <p:cNvPr id="354" name="Picture 3" descr="D:\04ReferenceDoc\13 图标\S7-31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95988" y="4094163"/>
            <a:ext cx="439737" cy="674687"/>
          </a:xfrm>
          <a:prstGeom prst="rect">
            <a:avLst/>
          </a:prstGeom>
          <a:noFill/>
          <a:ln w="9525">
            <a:noFill/>
          </a:ln>
        </p:spPr>
      </p:pic>
      <p:sp>
        <p:nvSpPr>
          <p:cNvPr id="355" name="Text Box 2979"/>
          <p:cNvSpPr txBox="1"/>
          <p:nvPr/>
        </p:nvSpPr>
        <p:spPr>
          <a:xfrm>
            <a:off x="5873750" y="4762500"/>
            <a:ext cx="679450" cy="423863"/>
          </a:xfrm>
          <a:prstGeom prst="rect">
            <a:avLst/>
          </a:prstGeom>
          <a:noFill/>
          <a:ln w="9525">
            <a:noFill/>
          </a:ln>
        </p:spPr>
        <p:txBody>
          <a:bodyPr wrap="square" lIns="87269" tIns="43635" rIns="87269" bIns="43635" anchor="t">
            <a:spAutoFit/>
          </a:bodyPr>
          <a:lstStyle/>
          <a:p>
            <a:pPr defTabSz="873125"/>
            <a:r>
              <a:rPr lang="zh-CN" altLang="en-US" sz="1100" b="1" dirty="0">
                <a:latin typeface="Calibri" panose="020F0502020204030204" pitchFamily="34" charset="0"/>
                <a:ea typeface="宋体" panose="02010600030101010101" pitchFamily="2" charset="-122"/>
              </a:rPr>
              <a:t>灌装 </a:t>
            </a:r>
            <a:r>
              <a:rPr lang="en-US" altLang="zh-CN" sz="1100" b="1" dirty="0">
                <a:latin typeface="Calibri" panose="020F0502020204030204" pitchFamily="34" charset="0"/>
                <a:ea typeface="宋体" panose="02010600030101010101" pitchFamily="2" charset="-122"/>
              </a:rPr>
              <a:t>filling</a:t>
            </a:r>
          </a:p>
        </p:txBody>
      </p:sp>
      <p:sp>
        <p:nvSpPr>
          <p:cNvPr id="356" name="Text Box 2979"/>
          <p:cNvSpPr txBox="1"/>
          <p:nvPr/>
        </p:nvSpPr>
        <p:spPr>
          <a:xfrm>
            <a:off x="6608763" y="4735513"/>
            <a:ext cx="941387" cy="593725"/>
          </a:xfrm>
          <a:prstGeom prst="rect">
            <a:avLst/>
          </a:prstGeom>
          <a:noFill/>
          <a:ln w="9525">
            <a:noFill/>
          </a:ln>
        </p:spPr>
        <p:txBody>
          <a:bodyPr wrap="square" lIns="87269" tIns="43635" rIns="87269" bIns="43635" anchor="t">
            <a:spAutoFit/>
          </a:bodyPr>
          <a:lstStyle/>
          <a:p>
            <a:pPr defTabSz="873125"/>
            <a:r>
              <a:rPr lang="zh-CN" altLang="en-US" sz="1100" b="1" dirty="0">
                <a:latin typeface="Calibri" panose="020F0502020204030204" pitchFamily="34" charset="0"/>
                <a:ea typeface="宋体" panose="02010600030101010101" pitchFamily="2" charset="-122"/>
              </a:rPr>
              <a:t>有毒废水Toxic waste water</a:t>
            </a:r>
          </a:p>
        </p:txBody>
      </p:sp>
      <p:sp>
        <p:nvSpPr>
          <p:cNvPr id="357" name="bus1"/>
          <p:cNvSpPr/>
          <p:nvPr/>
        </p:nvSpPr>
        <p:spPr>
          <a:xfrm flipH="1">
            <a:off x="7045325" y="3736975"/>
            <a:ext cx="0" cy="565150"/>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358" name="Text Box 2979"/>
          <p:cNvSpPr txBox="1"/>
          <p:nvPr/>
        </p:nvSpPr>
        <p:spPr>
          <a:xfrm>
            <a:off x="7643813" y="4730750"/>
            <a:ext cx="941387" cy="763588"/>
          </a:xfrm>
          <a:prstGeom prst="rect">
            <a:avLst/>
          </a:prstGeom>
          <a:noFill/>
          <a:ln w="9525">
            <a:noFill/>
          </a:ln>
        </p:spPr>
        <p:txBody>
          <a:bodyPr wrap="square" lIns="87269" tIns="43635" rIns="87269" bIns="43635" anchor="t">
            <a:spAutoFit/>
          </a:bodyPr>
          <a:lstStyle/>
          <a:p>
            <a:pPr defTabSz="873125"/>
            <a:r>
              <a:rPr lang="zh-CN" altLang="en-US" sz="1100" b="1" dirty="0">
                <a:latin typeface="Calibri" panose="020F0502020204030204" pitchFamily="34" charset="0"/>
                <a:ea typeface="宋体" panose="02010600030101010101" pitchFamily="2" charset="-122"/>
              </a:rPr>
              <a:t>水分配系统Water distribution system</a:t>
            </a:r>
          </a:p>
        </p:txBody>
      </p:sp>
      <p:sp>
        <p:nvSpPr>
          <p:cNvPr id="359" name="bus1"/>
          <p:cNvSpPr/>
          <p:nvPr/>
        </p:nvSpPr>
        <p:spPr>
          <a:xfrm flipH="1">
            <a:off x="7893050" y="3713163"/>
            <a:ext cx="0" cy="563562"/>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pic>
        <p:nvPicPr>
          <p:cNvPr id="360" name="Picture 3" descr="D:\04ReferenceDoc\13 图标\S7-31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05725" y="4062413"/>
            <a:ext cx="438150" cy="674687"/>
          </a:xfrm>
          <a:prstGeom prst="rect">
            <a:avLst/>
          </a:prstGeom>
          <a:noFill/>
          <a:ln w="9525">
            <a:noFill/>
          </a:ln>
        </p:spPr>
      </p:pic>
      <p:pic>
        <p:nvPicPr>
          <p:cNvPr id="361" name="Picture 3" descr="D:\04ReferenceDoc\13 图标\S7-31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56413" y="4086225"/>
            <a:ext cx="438150" cy="676275"/>
          </a:xfrm>
          <a:prstGeom prst="rect">
            <a:avLst/>
          </a:prstGeom>
          <a:noFill/>
          <a:ln w="9525">
            <a:noFill/>
          </a:ln>
        </p:spPr>
      </p:pic>
      <p:pic>
        <p:nvPicPr>
          <p:cNvPr id="362" name="Picture 2" descr="D:\04ReferenceDoc\13 图标\P_PCS7_XX_00434I.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28175" y="4276725"/>
            <a:ext cx="762000" cy="569913"/>
          </a:xfrm>
          <a:prstGeom prst="rect">
            <a:avLst/>
          </a:prstGeom>
          <a:noFill/>
          <a:ln w="9525">
            <a:noFill/>
          </a:ln>
        </p:spPr>
      </p:pic>
      <p:sp>
        <p:nvSpPr>
          <p:cNvPr id="363" name="bus1"/>
          <p:cNvSpPr/>
          <p:nvPr/>
        </p:nvSpPr>
        <p:spPr>
          <a:xfrm flipH="1">
            <a:off x="9807575" y="3752850"/>
            <a:ext cx="0" cy="563563"/>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364" name="4"/>
          <p:cNvSpPr/>
          <p:nvPr/>
        </p:nvSpPr>
        <p:spPr>
          <a:xfrm>
            <a:off x="9807575" y="4730750"/>
            <a:ext cx="0" cy="45720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65" name="bus1"/>
          <p:cNvSpPr/>
          <p:nvPr/>
        </p:nvSpPr>
        <p:spPr>
          <a:xfrm flipH="1">
            <a:off x="9807575" y="5181600"/>
            <a:ext cx="1289050" cy="0"/>
          </a:xfrm>
          <a:prstGeom prst="line">
            <a:avLst/>
          </a:prstGeom>
          <a:ln w="25400" cap="flat" cmpd="sng">
            <a:solidFill>
              <a:srgbClr val="CC00CC"/>
            </a:solidFill>
            <a:prstDash val="solid"/>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66" name="4"/>
          <p:cNvSpPr/>
          <p:nvPr/>
        </p:nvSpPr>
        <p:spPr>
          <a:xfrm>
            <a:off x="9899650" y="5187950"/>
            <a:ext cx="0" cy="238125"/>
          </a:xfrm>
          <a:prstGeom prst="line">
            <a:avLst/>
          </a:prstGeom>
          <a:ln w="28575" cap="flat" cmpd="sng">
            <a:solidFill>
              <a:srgbClr val="CC00CC"/>
            </a:solidFill>
            <a:prstDash val="solid"/>
            <a:round/>
            <a:headEnd type="oval"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67" name="Text Box 4736"/>
          <p:cNvSpPr txBox="1"/>
          <p:nvPr/>
        </p:nvSpPr>
        <p:spPr>
          <a:xfrm>
            <a:off x="9461500" y="5403850"/>
            <a:ext cx="790575" cy="320675"/>
          </a:xfrm>
          <a:prstGeom prst="rect">
            <a:avLst/>
          </a:prstGeom>
          <a:solidFill>
            <a:schemeClr val="accent1"/>
          </a:solidFill>
          <a:ln w="9525">
            <a:noFill/>
          </a:ln>
        </p:spPr>
        <p:txBody>
          <a:bodyPr wrap="square" lIns="0" tIns="0" rIns="0" bIns="0" anchor="ctr"/>
          <a:lstStyle/>
          <a:p>
            <a:pPr algn="ctr" defTabSz="873125"/>
            <a:r>
              <a:rPr lang="en-US" altLang="zh-CN" sz="800" dirty="0">
                <a:latin typeface="Times New Roman" panose="02020603050405020304" pitchFamily="18" charset="0"/>
                <a:ea typeface="宋体" panose="02010600030101010101" pitchFamily="2" charset="-122"/>
              </a:rPr>
              <a:t>DP </a:t>
            </a:r>
            <a:r>
              <a:rPr lang="zh-CN" altLang="en-US" sz="800" dirty="0">
                <a:latin typeface="Times New Roman" panose="02020603050405020304" pitchFamily="18" charset="0"/>
                <a:ea typeface="宋体" panose="02010600030101010101" pitchFamily="2" charset="-122"/>
              </a:rPr>
              <a:t>设备 </a:t>
            </a:r>
            <a:r>
              <a:rPr lang="en-US" altLang="zh-CN" sz="800" dirty="0">
                <a:latin typeface="Times New Roman" panose="02020603050405020304" pitchFamily="18" charset="0"/>
                <a:ea typeface="宋体" panose="02010600030101010101" pitchFamily="2" charset="-122"/>
              </a:rPr>
              <a:t>DP equipment</a:t>
            </a:r>
          </a:p>
        </p:txBody>
      </p:sp>
      <p:sp>
        <p:nvSpPr>
          <p:cNvPr id="368" name="Text Box 4408"/>
          <p:cNvSpPr txBox="1">
            <a:spLocks noChangeArrowheads="1"/>
          </p:cNvSpPr>
          <p:nvPr/>
        </p:nvSpPr>
        <p:spPr bwMode="auto">
          <a:xfrm>
            <a:off x="9132888" y="5791200"/>
            <a:ext cx="1963738" cy="260350"/>
          </a:xfrm>
          <a:prstGeom prst="rect">
            <a:avLst/>
          </a:prstGeom>
          <a:noFill/>
          <a:ln w="9525" algn="ctr">
            <a:noFill/>
            <a:miter lim="800000"/>
          </a:ln>
        </p:spPr>
        <p:txBody>
          <a:bodyPr wrap="square" lIns="0" tIns="0" rIns="0" bIns="0">
            <a:spAutoFit/>
          </a:bodyPr>
          <a:lstStyle/>
          <a:p>
            <a:pPr algn="ctr" defTabSz="873125"/>
            <a:r>
              <a:rPr lang="zh-CN" altLang="en-US" sz="850" noProof="1">
                <a:latin typeface="+mn-lt"/>
                <a:ea typeface="宋体" panose="02010600030101010101" pitchFamily="2" charset="-122"/>
                <a:cs typeface="+mn-cs"/>
              </a:rPr>
              <a:t>每套设备最多只能采集</a:t>
            </a:r>
            <a:r>
              <a:rPr lang="en-US" altLang="zh-CN" sz="850" noProof="1">
                <a:latin typeface="+mn-lt"/>
                <a:ea typeface="宋体" panose="02010600030101010101" pitchFamily="2" charset="-122"/>
                <a:cs typeface="+mn-cs"/>
              </a:rPr>
              <a:t>244</a:t>
            </a:r>
            <a:r>
              <a:rPr lang="zh-CN" altLang="en-US" sz="850" noProof="1">
                <a:latin typeface="+mn-lt"/>
                <a:ea typeface="宋体" panose="02010600030101010101" pitchFamily="2" charset="-122"/>
                <a:cs typeface="+mn-cs"/>
              </a:rPr>
              <a:t>个字节</a:t>
            </a:r>
            <a:endParaRPr lang="zh-CN" altLang="en-US" sz="850" noProof="1">
              <a:latin typeface="+mn-lt"/>
              <a:ea typeface="宋体" panose="02010600030101010101" pitchFamily="2" charset="-122"/>
            </a:endParaRPr>
          </a:p>
          <a:p>
            <a:pPr algn="ctr" defTabSz="873125"/>
            <a:r>
              <a:rPr lang="en-US" altLang="zh-CN" sz="850" b="1" noProof="1">
                <a:latin typeface="+mn-lt"/>
                <a:ea typeface="宋体" panose="02010600030101010101" pitchFamily="2" charset="-122"/>
                <a:cs typeface="+mn-cs"/>
              </a:rPr>
              <a:t>Each device can only collect 244 bytes</a:t>
            </a:r>
            <a:endParaRPr lang="en-US" altLang="zh-CN" sz="850" b="1" noProof="1">
              <a:latin typeface="+mn-lt"/>
              <a:ea typeface="宋体" panose="02010600030101010101" pitchFamily="2" charset="-122"/>
            </a:endParaRPr>
          </a:p>
        </p:txBody>
      </p:sp>
      <p:sp>
        <p:nvSpPr>
          <p:cNvPr id="369" name="4"/>
          <p:cNvSpPr/>
          <p:nvPr/>
        </p:nvSpPr>
        <p:spPr>
          <a:xfrm>
            <a:off x="10782300" y="5195888"/>
            <a:ext cx="0" cy="293687"/>
          </a:xfrm>
          <a:prstGeom prst="line">
            <a:avLst/>
          </a:prstGeom>
          <a:ln w="28575" cap="flat" cmpd="sng">
            <a:solidFill>
              <a:srgbClr val="CC00CC"/>
            </a:solidFill>
            <a:prstDash val="solid"/>
            <a:round/>
            <a:headEnd type="oval"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70" name="Line 5439"/>
          <p:cNvSpPr/>
          <p:nvPr/>
        </p:nvSpPr>
        <p:spPr>
          <a:xfrm rot="5400000" flipH="1" flipV="1">
            <a:off x="10269538" y="5122863"/>
            <a:ext cx="1587" cy="341312"/>
          </a:xfrm>
          <a:prstGeom prst="line">
            <a:avLst/>
          </a:prstGeom>
          <a:ln w="31750" cap="rnd" cmpd="sng">
            <a:solidFill>
              <a:srgbClr val="000000"/>
            </a:solidFill>
            <a:prstDash val="sysDot"/>
            <a:round/>
            <a:headEnd type="none" w="med" len="med"/>
            <a:tailEnd type="none" w="med" len="med"/>
          </a:ln>
        </p:spPr>
        <p:txBody>
          <a:bodyPr anchor="t"/>
          <a:lstStyle/>
          <a:p>
            <a:endParaRPr lang="en-US" altLang="zh-CN">
              <a:latin typeface="Arial" panose="020B0604020202020204" pitchFamily="34" charset="0"/>
              <a:ea typeface="宋体" panose="02010600030101010101" pitchFamily="2" charset="-122"/>
            </a:endParaRPr>
          </a:p>
        </p:txBody>
      </p:sp>
      <p:sp>
        <p:nvSpPr>
          <p:cNvPr id="371" name="Text Box 2979"/>
          <p:cNvSpPr txBox="1"/>
          <p:nvPr/>
        </p:nvSpPr>
        <p:spPr>
          <a:xfrm>
            <a:off x="9899650" y="6170613"/>
            <a:ext cx="1233488" cy="255587"/>
          </a:xfrm>
          <a:prstGeom prst="rect">
            <a:avLst/>
          </a:prstGeom>
          <a:noFill/>
          <a:ln w="9525">
            <a:noFill/>
          </a:ln>
        </p:spPr>
        <p:txBody>
          <a:bodyPr wrap="square" lIns="87269" tIns="43635" rIns="87269" bIns="43635" anchor="t">
            <a:spAutoFit/>
          </a:bodyPr>
          <a:lstStyle/>
          <a:p>
            <a:pPr algn="ctr" defTabSz="873125"/>
            <a:r>
              <a:rPr lang="zh-CN" altLang="en-US" sz="1100" b="1" dirty="0">
                <a:latin typeface="Calibri" panose="020F0502020204030204" pitchFamily="34" charset="0"/>
                <a:ea typeface="宋体" panose="02010600030101010101" pitchFamily="2" charset="-122"/>
              </a:rPr>
              <a:t>设备 </a:t>
            </a:r>
            <a:r>
              <a:rPr lang="en-US" altLang="zh-CN" sz="1100" b="1" dirty="0">
                <a:latin typeface="Calibri" panose="020F0502020204030204" pitchFamily="34" charset="0"/>
                <a:ea typeface="宋体" panose="02010600030101010101" pitchFamily="2" charset="-122"/>
              </a:rPr>
              <a:t>Equipment</a:t>
            </a:r>
          </a:p>
        </p:txBody>
      </p:sp>
      <p:sp>
        <p:nvSpPr>
          <p:cNvPr id="372" name="Text Box 2979"/>
          <p:cNvSpPr txBox="1"/>
          <p:nvPr/>
        </p:nvSpPr>
        <p:spPr>
          <a:xfrm>
            <a:off x="5873750" y="6276975"/>
            <a:ext cx="2587625" cy="425450"/>
          </a:xfrm>
          <a:prstGeom prst="rect">
            <a:avLst/>
          </a:prstGeom>
          <a:noFill/>
          <a:ln w="9525">
            <a:noFill/>
          </a:ln>
        </p:spPr>
        <p:txBody>
          <a:bodyPr wrap="square" lIns="87269" tIns="43635" rIns="87269" bIns="43635" anchor="t">
            <a:spAutoFit/>
          </a:bodyPr>
          <a:lstStyle/>
          <a:p>
            <a:pPr algn="ctr" defTabSz="873125"/>
            <a:r>
              <a:rPr lang="zh-CN" altLang="en-US" sz="1100" b="1" dirty="0">
                <a:latin typeface="Calibri" panose="020F0502020204030204" pitchFamily="34" charset="0"/>
                <a:ea typeface="宋体" panose="02010600030101010101" pitchFamily="2" charset="-122"/>
              </a:rPr>
              <a:t>第三方设备</a:t>
            </a:r>
            <a:r>
              <a:rPr lang="en-US" altLang="zh-CN" sz="1100" b="1" dirty="0">
                <a:latin typeface="Calibri" panose="020F0502020204030204" pitchFamily="34" charset="0"/>
                <a:ea typeface="宋体" panose="02010600030101010101" pitchFamily="2" charset="-122"/>
              </a:rPr>
              <a:t>(</a:t>
            </a:r>
            <a:r>
              <a:rPr lang="zh-CN" altLang="en-US" sz="1100" b="1" dirty="0">
                <a:latin typeface="Calibri" panose="020F0502020204030204" pitchFamily="34" charset="0"/>
                <a:ea typeface="宋体" panose="02010600030101010101" pitchFamily="2" charset="-122"/>
              </a:rPr>
              <a:t>黑块设备）</a:t>
            </a:r>
          </a:p>
          <a:p>
            <a:pPr algn="ctr" defTabSz="873125"/>
            <a:r>
              <a:rPr lang="en-US" altLang="zh-CN" sz="1100" b="1" dirty="0">
                <a:latin typeface="Calibri" panose="020F0502020204030204" pitchFamily="34" charset="0"/>
                <a:ea typeface="宋体" panose="02010600030101010101" pitchFamily="2" charset="-122"/>
              </a:rPr>
              <a:t>Third part equipment(black equipment)</a:t>
            </a:r>
          </a:p>
        </p:txBody>
      </p:sp>
      <p:sp>
        <p:nvSpPr>
          <p:cNvPr id="373" name="Text Box 2979"/>
          <p:cNvSpPr txBox="1"/>
          <p:nvPr/>
        </p:nvSpPr>
        <p:spPr>
          <a:xfrm>
            <a:off x="5873750" y="5710238"/>
            <a:ext cx="679450" cy="593725"/>
          </a:xfrm>
          <a:prstGeom prst="rect">
            <a:avLst/>
          </a:prstGeom>
          <a:noFill/>
          <a:ln w="9525">
            <a:noFill/>
          </a:ln>
        </p:spPr>
        <p:txBody>
          <a:bodyPr wrap="square" lIns="87269" tIns="43635" rIns="87269" bIns="43635" anchor="t">
            <a:spAutoFit/>
          </a:bodyPr>
          <a:lstStyle/>
          <a:p>
            <a:pPr defTabSz="873125"/>
            <a:r>
              <a:rPr lang="zh-CN" altLang="en-US" sz="1100" b="1" dirty="0">
                <a:latin typeface="Calibri" panose="020F0502020204030204" pitchFamily="34" charset="0"/>
                <a:ea typeface="宋体" panose="02010600030101010101" pitchFamily="2" charset="-122"/>
              </a:rPr>
              <a:t>制水 </a:t>
            </a:r>
            <a:r>
              <a:rPr lang="en-US" altLang="zh-CN" sz="1100" b="1" dirty="0">
                <a:latin typeface="Calibri" panose="020F0502020204030204" pitchFamily="34" charset="0"/>
                <a:ea typeface="宋体" panose="02010600030101010101" pitchFamily="2" charset="-122"/>
              </a:rPr>
              <a:t>water making</a:t>
            </a:r>
          </a:p>
        </p:txBody>
      </p:sp>
      <p:sp>
        <p:nvSpPr>
          <p:cNvPr id="374" name="Text Box 2979"/>
          <p:cNvSpPr txBox="1"/>
          <p:nvPr/>
        </p:nvSpPr>
        <p:spPr>
          <a:xfrm>
            <a:off x="7096125" y="5849938"/>
            <a:ext cx="1301750" cy="255587"/>
          </a:xfrm>
          <a:prstGeom prst="rect">
            <a:avLst/>
          </a:prstGeom>
          <a:noFill/>
          <a:ln w="9525">
            <a:noFill/>
          </a:ln>
        </p:spPr>
        <p:txBody>
          <a:bodyPr wrap="square" lIns="87269" tIns="43635" rIns="87269" bIns="43635" anchor="t">
            <a:spAutoFit/>
          </a:bodyPr>
          <a:lstStyle/>
          <a:p>
            <a:pPr defTabSz="873125"/>
            <a:r>
              <a:rPr lang="zh-CN" altLang="en-US" sz="1100" b="1" dirty="0">
                <a:latin typeface="Calibri" panose="020F0502020204030204" pitchFamily="34" charset="0"/>
                <a:ea typeface="宋体" panose="02010600030101010101" pitchFamily="2" charset="-122"/>
              </a:rPr>
              <a:t>灭菌柜Autoclaves</a:t>
            </a:r>
          </a:p>
        </p:txBody>
      </p:sp>
      <p:pic>
        <p:nvPicPr>
          <p:cNvPr id="375" name="Picture 3" descr="D:\04ReferenceDoc\13 图标\S7-31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51588" y="5153025"/>
            <a:ext cx="439737" cy="674688"/>
          </a:xfrm>
          <a:prstGeom prst="rect">
            <a:avLst/>
          </a:prstGeom>
          <a:noFill/>
          <a:ln w="9525">
            <a:noFill/>
          </a:ln>
        </p:spPr>
      </p:pic>
      <p:pic>
        <p:nvPicPr>
          <p:cNvPr id="376" name="Picture 3" descr="D:\04ReferenceDoc\13 图标\S7-31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65988" y="5099050"/>
            <a:ext cx="439737" cy="674688"/>
          </a:xfrm>
          <a:prstGeom prst="rect">
            <a:avLst/>
          </a:prstGeom>
          <a:noFill/>
          <a:ln w="9525">
            <a:noFill/>
          </a:ln>
        </p:spPr>
      </p:pic>
      <p:sp>
        <p:nvSpPr>
          <p:cNvPr id="377" name="bus1"/>
          <p:cNvSpPr/>
          <p:nvPr/>
        </p:nvSpPr>
        <p:spPr>
          <a:xfrm flipH="1">
            <a:off x="6591300" y="3736975"/>
            <a:ext cx="6350" cy="1444625"/>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378" name="bus1"/>
          <p:cNvSpPr/>
          <p:nvPr/>
        </p:nvSpPr>
        <p:spPr>
          <a:xfrm flipH="1">
            <a:off x="7513638" y="3714750"/>
            <a:ext cx="4762" cy="1444625"/>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379" name="Text Box 2979"/>
          <p:cNvSpPr txBox="1">
            <a:spLocks noChangeArrowheads="1"/>
          </p:cNvSpPr>
          <p:nvPr/>
        </p:nvSpPr>
        <p:spPr bwMode="auto">
          <a:xfrm>
            <a:off x="3616325" y="3006725"/>
            <a:ext cx="769938" cy="260350"/>
          </a:xfrm>
          <a:prstGeom prst="rect">
            <a:avLst/>
          </a:prstGeom>
          <a:noFill/>
          <a:ln w="9525" algn="ctr">
            <a:noFill/>
            <a:miter lim="800000"/>
          </a:ln>
        </p:spPr>
        <p:txBody>
          <a:bodyPr wrap="square" lIns="0" tIns="0" rIns="0" bIns="0">
            <a:spAutoFit/>
          </a:bodyPr>
          <a:lstStyle/>
          <a:p>
            <a:pPr algn="ctr" defTabSz="873125"/>
            <a:r>
              <a:rPr lang="zh-CN" altLang="en-US" sz="850" noProof="1">
                <a:latin typeface="+mn-lt"/>
                <a:ea typeface="宋体" panose="02010600030101010101" pitchFamily="2" charset="-122"/>
                <a:cs typeface="+mn-cs"/>
              </a:rPr>
              <a:t>数据服务器</a:t>
            </a:r>
            <a:r>
              <a:rPr lang="en-US" altLang="zh-CN" sz="850" noProof="1">
                <a:latin typeface="+mn-lt"/>
                <a:ea typeface="宋体" panose="02010600030101010101" pitchFamily="2" charset="-122"/>
                <a:cs typeface="+mn-cs"/>
              </a:rPr>
              <a:t>/</a:t>
            </a:r>
            <a:endParaRPr lang="en-US" altLang="zh-CN" sz="850" noProof="1">
              <a:latin typeface="+mn-lt"/>
              <a:ea typeface="宋体" panose="02010600030101010101" pitchFamily="2" charset="-122"/>
            </a:endParaRPr>
          </a:p>
          <a:p>
            <a:pPr algn="ctr" defTabSz="873125"/>
            <a:r>
              <a:rPr lang="en-US" altLang="zh-CN" sz="850" noProof="1">
                <a:latin typeface="+mn-lt"/>
                <a:ea typeface="宋体" panose="02010600030101010101" pitchFamily="2" charset="-122"/>
                <a:cs typeface="+mn-cs"/>
              </a:rPr>
              <a:t>data server</a:t>
            </a:r>
            <a:endParaRPr lang="en-US" altLang="zh-CN" sz="850" noProof="1">
              <a:latin typeface="+mn-lt"/>
              <a:ea typeface="宋体" panose="02010600030101010101" pitchFamily="2" charset="-122"/>
            </a:endParaRPr>
          </a:p>
        </p:txBody>
      </p:sp>
      <p:sp>
        <p:nvSpPr>
          <p:cNvPr id="380" name="bus1"/>
          <p:cNvSpPr/>
          <p:nvPr/>
        </p:nvSpPr>
        <p:spPr>
          <a:xfrm>
            <a:off x="6288088" y="2332038"/>
            <a:ext cx="0" cy="239712"/>
          </a:xfrm>
          <a:prstGeom prst="line">
            <a:avLst/>
          </a:prstGeom>
          <a:ln w="28575" cap="flat" cmpd="sng">
            <a:solidFill>
              <a:srgbClr val="008000"/>
            </a:solidFill>
            <a:prstDash val="solid"/>
            <a:round/>
            <a:headEnd type="none" w="sm" len="sm"/>
            <a:tailEnd type="oval"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381" name="Text Box 2979"/>
          <p:cNvSpPr txBox="1"/>
          <p:nvPr/>
        </p:nvSpPr>
        <p:spPr>
          <a:xfrm>
            <a:off x="261938" y="1336675"/>
            <a:ext cx="1114425" cy="423863"/>
          </a:xfrm>
          <a:prstGeom prst="rect">
            <a:avLst/>
          </a:prstGeom>
          <a:noFill/>
          <a:ln w="9525">
            <a:noFill/>
          </a:ln>
        </p:spPr>
        <p:txBody>
          <a:bodyPr wrap="square" lIns="87269" tIns="43635" rIns="87269" bIns="43635" anchor="t">
            <a:spAutoFit/>
          </a:bodyPr>
          <a:lstStyle/>
          <a:p>
            <a:pPr algn="ctr" defTabSz="873125"/>
            <a:r>
              <a:rPr lang="zh-CN" altLang="en-US" sz="1100" b="1" dirty="0">
                <a:latin typeface="Calibri" panose="020F0502020204030204" pitchFamily="34" charset="0"/>
                <a:ea typeface="宋体" panose="02010600030101010101" pitchFamily="2" charset="-122"/>
              </a:rPr>
              <a:t>车间</a:t>
            </a:r>
          </a:p>
          <a:p>
            <a:pPr algn="ctr" defTabSz="873125"/>
            <a:r>
              <a:rPr lang="en-US" altLang="zh-CN" sz="1100" b="1" dirty="0">
                <a:latin typeface="Calibri" panose="020F0502020204030204" pitchFamily="34" charset="0"/>
                <a:ea typeface="宋体" panose="02010600030101010101" pitchFamily="2" charset="-122"/>
              </a:rPr>
              <a:t>workshop</a:t>
            </a:r>
          </a:p>
        </p:txBody>
      </p:sp>
      <p:sp>
        <p:nvSpPr>
          <p:cNvPr id="382" name="bus1"/>
          <p:cNvSpPr/>
          <p:nvPr/>
        </p:nvSpPr>
        <p:spPr>
          <a:xfrm>
            <a:off x="1270000" y="3729038"/>
            <a:ext cx="0" cy="314325"/>
          </a:xfrm>
          <a:prstGeom prst="line">
            <a:avLst/>
          </a:prstGeom>
          <a:ln w="28575" cap="flat" cmpd="sng">
            <a:solidFill>
              <a:srgbClr val="008000"/>
            </a:solidFill>
            <a:prstDash val="solid"/>
            <a:round/>
            <a:headEnd type="oval" w="sm" len="sm"/>
            <a:tailEnd type="none" w="sm" len="sm"/>
          </a:ln>
        </p:spPr>
        <p:txBody>
          <a:bodyPr anchor="t"/>
          <a:lstStyle/>
          <a:p>
            <a:endParaRPr lang="en-US" altLang="zh-CN">
              <a:latin typeface="Arial" panose="020B0604020202020204" pitchFamily="34" charset="0"/>
              <a:ea typeface="宋体" panose="02010600030101010101" pitchFamily="2" charset="-122"/>
            </a:endParaRPr>
          </a:p>
        </p:txBody>
      </p:sp>
      <p:sp>
        <p:nvSpPr>
          <p:cNvPr id="383" name="Text Box 4736"/>
          <p:cNvSpPr txBox="1"/>
          <p:nvPr/>
        </p:nvSpPr>
        <p:spPr>
          <a:xfrm>
            <a:off x="10379075" y="5407025"/>
            <a:ext cx="792163" cy="320675"/>
          </a:xfrm>
          <a:prstGeom prst="rect">
            <a:avLst/>
          </a:prstGeom>
          <a:solidFill>
            <a:schemeClr val="accent1"/>
          </a:solidFill>
          <a:ln w="9525">
            <a:noFill/>
          </a:ln>
        </p:spPr>
        <p:txBody>
          <a:bodyPr wrap="square" lIns="0" tIns="0" rIns="0" bIns="0" anchor="ctr"/>
          <a:lstStyle/>
          <a:p>
            <a:pPr algn="ctr" defTabSz="873125"/>
            <a:r>
              <a:rPr lang="en-US" altLang="zh-CN" sz="800" dirty="0">
                <a:latin typeface="Times New Roman" panose="02020603050405020304" pitchFamily="18" charset="0"/>
                <a:ea typeface="宋体" panose="02010600030101010101" pitchFamily="2" charset="-122"/>
              </a:rPr>
              <a:t>DP </a:t>
            </a:r>
            <a:r>
              <a:rPr lang="zh-CN" altLang="en-US" sz="800" dirty="0">
                <a:latin typeface="Times New Roman" panose="02020603050405020304" pitchFamily="18" charset="0"/>
                <a:ea typeface="宋体" panose="02010600030101010101" pitchFamily="2" charset="-122"/>
              </a:rPr>
              <a:t>设备 </a:t>
            </a:r>
            <a:r>
              <a:rPr lang="en-US" altLang="zh-CN" sz="800" dirty="0">
                <a:latin typeface="Times New Roman" panose="02020603050405020304" pitchFamily="18" charset="0"/>
                <a:ea typeface="宋体" panose="02010600030101010101" pitchFamily="2" charset="-122"/>
              </a:rPr>
              <a:t>DP equipment</a:t>
            </a:r>
          </a:p>
        </p:txBody>
      </p:sp>
      <p:sp>
        <p:nvSpPr>
          <p:cNvPr id="3" name="矩形 2"/>
          <p:cNvSpPr/>
          <p:nvPr/>
        </p:nvSpPr>
        <p:spPr>
          <a:xfrm>
            <a:off x="3874084" y="827222"/>
            <a:ext cx="2792752" cy="369332"/>
          </a:xfrm>
          <a:prstGeom prst="rect">
            <a:avLst/>
          </a:prstGeom>
        </p:spPr>
        <p:txBody>
          <a:bodyPr wrap="none">
            <a:spAutoFit/>
          </a:bodyPr>
          <a:lstStyle/>
          <a:p>
            <a:r>
              <a:rPr lang="zh-CN" altLang="en-US" b="1" dirty="0">
                <a:solidFill>
                  <a:schemeClr val="tx2"/>
                </a:solidFill>
                <a:latin typeface="微软雅黑" panose="020B0503020204020204" pitchFamily="34" charset="-122"/>
                <a:ea typeface="微软雅黑" panose="020B0503020204020204" pitchFamily="34" charset="-122"/>
              </a:rPr>
              <a:t>可靠的全厂自动控制方案 </a:t>
            </a:r>
            <a:endParaRPr lang="zh-CN" altLang="en-US" dirty="0"/>
          </a:p>
        </p:txBody>
      </p:sp>
    </p:spTree>
    <p:extLst>
      <p:ext uri="{BB962C8B-B14F-4D97-AF65-F5344CB8AC3E}">
        <p14:creationId xmlns:p14="http://schemas.microsoft.com/office/powerpoint/2010/main" val="1148028404"/>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文本框 1"/>
          <p:cNvSpPr txBox="1"/>
          <p:nvPr/>
        </p:nvSpPr>
        <p:spPr>
          <a:xfrm>
            <a:off x="85725" y="892175"/>
            <a:ext cx="11803380" cy="3046095"/>
          </a:xfrm>
          <a:prstGeom prst="rect">
            <a:avLst/>
          </a:prstGeom>
          <a:noFill/>
        </p:spPr>
        <p:txBody>
          <a:bodyPr wrap="square" rtlCol="0" anchor="t">
            <a:spAutoFit/>
          </a:bodyPr>
          <a:lstStyle/>
          <a:p>
            <a:pPr marL="285750" indent="-285750">
              <a:buFont typeface="Wingdings" panose="05000000000000000000" charset="0"/>
              <a:buChar char="p"/>
            </a:pPr>
            <a:r>
              <a:rPr lang="zh-CN" altLang="en-US" sz="1600" dirty="0">
                <a:latin typeface="+mn-ea"/>
                <a:ea typeface="+mn-ea"/>
                <a:cs typeface="+mn-ea"/>
              </a:rPr>
              <a:t>口蹄疫（Foot and mouth disease,简称 FMD）一种由口蹄疫病毒导致的动物疫病，可感染</a:t>
            </a:r>
            <a:r>
              <a:rPr lang="en-US" altLang="zh-CN" sz="1600" dirty="0">
                <a:latin typeface="+mn-ea"/>
                <a:ea typeface="+mn-ea"/>
                <a:cs typeface="+mn-ea"/>
              </a:rPr>
              <a:t>100</a:t>
            </a:r>
            <a:r>
              <a:rPr lang="zh-CN" altLang="en-US" sz="1600" dirty="0">
                <a:latin typeface="+mn-ea"/>
                <a:ea typeface="+mn-ea"/>
                <a:cs typeface="+mn-ea"/>
              </a:rPr>
              <a:t>多种动物，易感猪、牛、绵羊等。</a:t>
            </a:r>
          </a:p>
          <a:p>
            <a:pPr marL="285750" indent="-285750">
              <a:buFont typeface="Wingdings" panose="05000000000000000000" charset="0"/>
              <a:buChar char="p"/>
            </a:pPr>
            <a:r>
              <a:rPr lang="en-US" altLang="zh-CN" sz="1600" dirty="0">
                <a:latin typeface="+mn-ea"/>
                <a:ea typeface="+mn-ea"/>
                <a:cs typeface="+mn-ea"/>
              </a:rPr>
              <a:t>FMDV</a:t>
            </a:r>
            <a:r>
              <a:rPr lang="zh-CN" altLang="en-US" sz="1600" dirty="0">
                <a:latin typeface="+mn-ea"/>
                <a:ea typeface="+mn-ea"/>
                <a:cs typeface="+mn-ea"/>
              </a:rPr>
              <a:t>属于小</a:t>
            </a:r>
            <a:r>
              <a:rPr lang="en-US" altLang="zh-CN" sz="1600" dirty="0">
                <a:latin typeface="+mn-ea"/>
                <a:ea typeface="+mn-ea"/>
                <a:cs typeface="+mn-ea"/>
              </a:rPr>
              <a:t>RNA</a:t>
            </a:r>
            <a:r>
              <a:rPr lang="zh-CN" altLang="en-US" sz="1600" dirty="0">
                <a:latin typeface="+mn-ea"/>
                <a:ea typeface="+mn-ea"/>
                <a:cs typeface="+mn-ea"/>
              </a:rPr>
              <a:t>病毒科，球形，由对称</a:t>
            </a:r>
            <a:r>
              <a:rPr lang="en-US" altLang="zh-CN" sz="1600" dirty="0">
                <a:latin typeface="+mn-ea"/>
                <a:ea typeface="+mn-ea"/>
                <a:cs typeface="+mn-ea"/>
              </a:rPr>
              <a:t>20</a:t>
            </a:r>
            <a:r>
              <a:rPr lang="zh-CN" altLang="en-US" sz="1600" dirty="0">
                <a:latin typeface="+mn-ea"/>
                <a:ea typeface="+mn-ea"/>
                <a:cs typeface="+mn-ea"/>
              </a:rPr>
              <a:t>面体衣壳和核酸组成。病毒中心是单股正链 RNA，这种病毒 RNA可直接起病毒 mRNA 的作用，附着到宿主细胞核糖体上，翻译出病毒蛋白。</a:t>
            </a:r>
          </a:p>
          <a:p>
            <a:pPr marL="285750" indent="-285750">
              <a:buFont typeface="Wingdings" panose="05000000000000000000" charset="0"/>
              <a:buChar char="p"/>
            </a:pPr>
            <a:r>
              <a:rPr lang="zh-CN" altLang="en-US" sz="1600" dirty="0">
                <a:latin typeface="+mn-ea"/>
                <a:ea typeface="+mn-ea"/>
                <a:cs typeface="+mn-ea"/>
              </a:rPr>
              <a:t>因此传染性强，且变异性强，传播速度快，被世界动物卫生组织（OIE）列为 A 类传染病之首。</a:t>
            </a:r>
          </a:p>
          <a:p>
            <a:pPr marL="285750" indent="-285750">
              <a:buFont typeface="Wingdings" panose="05000000000000000000" charset="0"/>
              <a:buChar char="p"/>
            </a:pPr>
            <a:r>
              <a:rPr lang="zh-CN" altLang="en-US" sz="1600" dirty="0">
                <a:latin typeface="+mn-ea"/>
                <a:ea typeface="+mn-ea"/>
                <a:cs typeface="+mn-ea"/>
                <a:sym typeface="+mn-ea"/>
              </a:rPr>
              <a:t>“扑杀为主、防疫为辅”，北美、澳大利亚、新西兰和大部分欧洲国家已成为非免疫无疫国，而</a:t>
            </a:r>
            <a:r>
              <a:rPr lang="zh-CN" altLang="en-US" sz="1600" b="1" dirty="0">
                <a:latin typeface="+mn-ea"/>
                <a:ea typeface="+mn-ea"/>
                <a:cs typeface="+mn-ea"/>
                <a:sym typeface="+mn-ea"/>
              </a:rPr>
              <a:t>亚太地区</a:t>
            </a:r>
            <a:r>
              <a:rPr lang="zh-CN" altLang="en-US" sz="1600" dirty="0">
                <a:latin typeface="+mn-ea"/>
                <a:ea typeface="+mn-ea"/>
                <a:cs typeface="+mn-ea"/>
                <a:sym typeface="+mn-ea"/>
              </a:rPr>
              <a:t>由于口蹄疫的大面积流行成为全球口蹄疫疫苗的主要市场。 </a:t>
            </a:r>
          </a:p>
          <a:p>
            <a:pPr marL="285750" indent="-285750">
              <a:buFont typeface="Wingdings" panose="05000000000000000000" charset="0"/>
              <a:buChar char="p"/>
            </a:pPr>
            <a:r>
              <a:rPr lang="zh-CN" altLang="en-US" sz="1600" dirty="0">
                <a:latin typeface="+mn-ea"/>
                <a:ea typeface="+mn-ea"/>
                <a:cs typeface="+mn-ea"/>
                <a:sym typeface="+mn-ea"/>
              </a:rPr>
              <a:t>2014 年至 2020 年全球口蹄疫市场复合增长率为 8.8%，至 2020 年全球口蹄疫疫苗市场规模预计可达 9.5 亿美元。</a:t>
            </a:r>
            <a:endParaRPr lang="zh-CN" altLang="en-US" sz="1600" dirty="0">
              <a:latin typeface="+mn-ea"/>
              <a:ea typeface="+mn-ea"/>
              <a:cs typeface="+mn-ea"/>
            </a:endParaRPr>
          </a:p>
          <a:p>
            <a:pPr marL="285750" indent="-285750">
              <a:buFont typeface="Wingdings" panose="05000000000000000000" charset="0"/>
              <a:buChar char="p"/>
            </a:pPr>
            <a:endParaRPr lang="zh-CN" altLang="en-US" sz="1600" dirty="0">
              <a:latin typeface="+mn-ea"/>
              <a:ea typeface="+mn-ea"/>
              <a:cs typeface="+mn-ea"/>
              <a:sym typeface="+mn-ea"/>
            </a:endParaRPr>
          </a:p>
          <a:p>
            <a:endParaRPr lang="zh-CN" altLang="en-US" sz="1600" dirty="0">
              <a:latin typeface="+mn-ea"/>
              <a:ea typeface="+mn-ea"/>
              <a:cs typeface="+mn-ea"/>
            </a:endParaRPr>
          </a:p>
          <a:p>
            <a:endParaRPr lang="zh-CN" altLang="en-US" sz="1600" dirty="0">
              <a:latin typeface="+mn-ea"/>
              <a:ea typeface="+mn-ea"/>
              <a:cs typeface="+mn-ea"/>
            </a:endParaRPr>
          </a:p>
          <a:p>
            <a:endParaRPr lang="zh-CN" altLang="en-US" sz="1600" dirty="0">
              <a:latin typeface="+mn-ea"/>
              <a:ea typeface="+mn-ea"/>
              <a:cs typeface="+mn-ea"/>
            </a:endParaRPr>
          </a:p>
          <a:p>
            <a:endParaRPr lang="zh-CN" altLang="en-US" sz="1600" dirty="0">
              <a:latin typeface="+mn-ea"/>
              <a:ea typeface="+mn-ea"/>
              <a:cs typeface="+mn-ea"/>
            </a:endParaRPr>
          </a:p>
        </p:txBody>
      </p:sp>
      <p:pic>
        <p:nvPicPr>
          <p:cNvPr id="3" name="图片 2"/>
          <p:cNvPicPr>
            <a:picLocks noChangeAspect="1"/>
          </p:cNvPicPr>
          <p:nvPr/>
        </p:nvPicPr>
        <p:blipFill>
          <a:blip r:embed="rId3"/>
          <a:stretch>
            <a:fillRect/>
          </a:stretch>
        </p:blipFill>
        <p:spPr>
          <a:xfrm>
            <a:off x="431800" y="3262630"/>
            <a:ext cx="6274435" cy="3420745"/>
          </a:xfrm>
          <a:prstGeom prst="rect">
            <a:avLst/>
          </a:prstGeom>
        </p:spPr>
      </p:pic>
      <p:pic>
        <p:nvPicPr>
          <p:cNvPr id="5" name="图片 4"/>
          <p:cNvPicPr>
            <a:picLocks noChangeAspect="1"/>
          </p:cNvPicPr>
          <p:nvPr/>
        </p:nvPicPr>
        <p:blipFill>
          <a:blip r:embed="rId4"/>
          <a:stretch>
            <a:fillRect/>
          </a:stretch>
        </p:blipFill>
        <p:spPr>
          <a:xfrm>
            <a:off x="6913880" y="3713480"/>
            <a:ext cx="4048125" cy="1864995"/>
          </a:xfrm>
          <a:prstGeom prst="rect">
            <a:avLst/>
          </a:prstGeom>
        </p:spPr>
      </p:pic>
      <p:pic>
        <p:nvPicPr>
          <p:cNvPr id="15" name="Picture 7" descr="英德生物LOGO"/>
          <p:cNvPicPr>
            <a:picLocks noChangeAspect="1"/>
          </p:cNvPicPr>
          <p:nvPr/>
        </p:nvPicPr>
        <p:blipFill>
          <a:blip r:embed="rId5"/>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6"/>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
        <p:nvSpPr>
          <p:cNvPr id="6" name="Text Box 6"/>
          <p:cNvSpPr txBox="1"/>
          <p:nvPr/>
        </p:nvSpPr>
        <p:spPr>
          <a:xfrm>
            <a:off x="9022605" y="6102172"/>
            <a:ext cx="3081345" cy="738664"/>
          </a:xfrm>
          <a:prstGeom prst="rect">
            <a:avLst/>
          </a:prstGeom>
          <a:noFill/>
          <a:ln w="9525">
            <a:noFill/>
          </a:ln>
        </p:spPr>
        <p:txBody>
          <a:bodyPr wrap="square" anchor="t">
            <a:spAutoFit/>
          </a:bodyPr>
          <a:lstStyle/>
          <a:p>
            <a:pPr>
              <a:lnSpc>
                <a:spcPct val="150000"/>
              </a:lnSpc>
            </a:pPr>
            <a:r>
              <a:rPr lang="zh-CN" altLang="en-US" sz="28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可靠的全厂</a:t>
            </a:r>
            <a:r>
              <a:rPr lang="zh-CN" altLang="en-US" sz="28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监控</a:t>
            </a:r>
            <a:endParaRPr lang="zh-CN" altLang="en-US" sz="28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Picture 3" descr="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275" y="2867025"/>
            <a:ext cx="5934075" cy="3236913"/>
          </a:xfrm>
          <a:prstGeom prst="rect">
            <a:avLst/>
          </a:prstGeom>
          <a:noFill/>
          <a:ln w="9525">
            <a:noFill/>
          </a:ln>
        </p:spPr>
      </p:pic>
      <p:grpSp>
        <p:nvGrpSpPr>
          <p:cNvPr id="8" name="Group 30"/>
          <p:cNvGrpSpPr/>
          <p:nvPr/>
        </p:nvGrpSpPr>
        <p:grpSpPr>
          <a:xfrm>
            <a:off x="531813" y="957263"/>
            <a:ext cx="10094912" cy="1471612"/>
            <a:chOff x="-78329" y="-333861"/>
            <a:chExt cx="11497351" cy="1527309"/>
          </a:xfrm>
        </p:grpSpPr>
        <p:sp>
          <p:nvSpPr>
            <p:cNvPr id="9" name="AutoShape 4"/>
            <p:cNvSpPr/>
            <p:nvPr/>
          </p:nvSpPr>
          <p:spPr>
            <a:xfrm>
              <a:off x="7112408" y="355457"/>
              <a:ext cx="2451776" cy="837991"/>
            </a:xfrm>
            <a:prstGeom prst="chevron">
              <a:avLst>
                <a:gd name="adj" fmla="val 23162"/>
              </a:avLst>
            </a:prstGeom>
            <a:solidFill>
              <a:srgbClr val="2D5C9A"/>
            </a:solidFill>
            <a:ln w="9525">
              <a:noFill/>
            </a:ln>
          </p:spPr>
          <p:txBody>
            <a:bodyPr wrap="none" lIns="42698" tIns="0" rIns="42698" bIns="0" anchor="ctr"/>
            <a:lstStyle/>
            <a:p>
              <a:pPr algn="ctr">
                <a:spcBef>
                  <a:spcPct val="50000"/>
                </a:spcBef>
                <a:buClr>
                  <a:srgbClr val="8CA3B0"/>
                </a:buClr>
              </a:pPr>
              <a:endParaRPr lang="zh-CN" altLang="zh-CN" b="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10" name="AutoShape 8"/>
            <p:cNvSpPr/>
            <p:nvPr/>
          </p:nvSpPr>
          <p:spPr>
            <a:xfrm>
              <a:off x="-1" y="353614"/>
              <a:ext cx="1862370" cy="839834"/>
            </a:xfrm>
            <a:prstGeom prst="homePlate">
              <a:avLst>
                <a:gd name="adj" fmla="val 22801"/>
              </a:avLst>
            </a:prstGeom>
            <a:solidFill>
              <a:srgbClr val="2D5C9A"/>
            </a:solidFill>
            <a:ln w="9525">
              <a:noFill/>
            </a:ln>
          </p:spPr>
          <p:txBody>
            <a:bodyPr wrap="none" lIns="42698" tIns="0" rIns="42698" bIns="0" anchor="ctr"/>
            <a:lstStyle/>
            <a:p>
              <a:pPr algn="ctr">
                <a:spcBef>
                  <a:spcPct val="50000"/>
                </a:spcBef>
                <a:buClr>
                  <a:srgbClr val="8CA3B0"/>
                </a:buClr>
              </a:pPr>
              <a:endParaRPr lang="zh-CN" altLang="zh-CN" b="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11" name="AutoShape 9"/>
            <p:cNvSpPr/>
            <p:nvPr/>
          </p:nvSpPr>
          <p:spPr>
            <a:xfrm>
              <a:off x="1561076" y="355457"/>
              <a:ext cx="2146716" cy="837991"/>
            </a:xfrm>
            <a:prstGeom prst="chevron">
              <a:avLst>
                <a:gd name="adj" fmla="val 23209"/>
              </a:avLst>
            </a:prstGeom>
            <a:solidFill>
              <a:srgbClr val="2D5C9A"/>
            </a:solidFill>
            <a:ln w="9525">
              <a:noFill/>
            </a:ln>
          </p:spPr>
          <p:txBody>
            <a:bodyPr wrap="none" lIns="42698" tIns="0" rIns="42698" bIns="0" anchor="ctr"/>
            <a:lstStyle/>
            <a:p>
              <a:pPr algn="ctr">
                <a:spcBef>
                  <a:spcPct val="50000"/>
                </a:spcBef>
                <a:buClr>
                  <a:srgbClr val="8CA3B0"/>
                </a:buClr>
              </a:pPr>
              <a:endParaRPr lang="zh-CN" altLang="zh-CN" b="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12" name="AutoShape 10"/>
            <p:cNvSpPr/>
            <p:nvPr/>
          </p:nvSpPr>
          <p:spPr>
            <a:xfrm>
              <a:off x="3410265" y="355457"/>
              <a:ext cx="2148600" cy="837991"/>
            </a:xfrm>
            <a:prstGeom prst="chevron">
              <a:avLst>
                <a:gd name="adj" fmla="val 23230"/>
              </a:avLst>
            </a:prstGeom>
            <a:solidFill>
              <a:srgbClr val="2D5C9A"/>
            </a:solidFill>
            <a:ln w="9525">
              <a:noFill/>
            </a:ln>
          </p:spPr>
          <p:txBody>
            <a:bodyPr wrap="none" lIns="42698" tIns="0" rIns="42698" bIns="0" anchor="ctr"/>
            <a:lstStyle/>
            <a:p>
              <a:pPr algn="ctr">
                <a:spcBef>
                  <a:spcPct val="50000"/>
                </a:spcBef>
                <a:buClr>
                  <a:srgbClr val="8CA3B0"/>
                </a:buClr>
              </a:pPr>
              <a:endParaRPr lang="zh-CN" altLang="zh-CN" b="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14" name="AutoShape 11"/>
            <p:cNvSpPr/>
            <p:nvPr/>
          </p:nvSpPr>
          <p:spPr>
            <a:xfrm>
              <a:off x="5261337" y="355457"/>
              <a:ext cx="2148598" cy="837991"/>
            </a:xfrm>
            <a:prstGeom prst="chevron">
              <a:avLst>
                <a:gd name="adj" fmla="val 23230"/>
              </a:avLst>
            </a:prstGeom>
            <a:solidFill>
              <a:srgbClr val="2D5C9A"/>
            </a:solidFill>
            <a:ln w="9525">
              <a:noFill/>
            </a:ln>
          </p:spPr>
          <p:txBody>
            <a:bodyPr wrap="none" lIns="42698" tIns="0" rIns="42698" bIns="0" anchor="ctr"/>
            <a:lstStyle/>
            <a:p>
              <a:pPr algn="ctr">
                <a:spcBef>
                  <a:spcPct val="50000"/>
                </a:spcBef>
                <a:buClr>
                  <a:srgbClr val="8CA3B0"/>
                </a:buClr>
              </a:pPr>
              <a:endParaRPr lang="zh-CN" altLang="zh-CN" b="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15" name="Text Box 12"/>
            <p:cNvSpPr/>
            <p:nvPr/>
          </p:nvSpPr>
          <p:spPr>
            <a:xfrm>
              <a:off x="2151374" y="204111"/>
              <a:ext cx="1139266" cy="206827"/>
            </a:xfrm>
            <a:prstGeom prst="rect">
              <a:avLst/>
            </a:prstGeom>
            <a:noFill/>
            <a:ln w="9525">
              <a:noFill/>
            </a:ln>
          </p:spPr>
          <p:txBody>
            <a:bodyPr lIns="42698" tIns="0" rIns="42698" bIns="0">
              <a:spAutoFit/>
            </a:bodyPr>
            <a:lstStyle/>
            <a:p>
              <a:pPr algn="ctr" fontAlgn="auto">
                <a:buClr>
                  <a:srgbClr val="FF9900"/>
                </a:buClr>
                <a:buSzPct val="80000"/>
                <a:defRPr/>
              </a:pPr>
              <a:r>
                <a:rPr lang="zh-CN" altLang="en-US" sz="1295" b="1" strike="noStrike" noProof="1">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项目</a:t>
              </a:r>
              <a:r>
                <a:rPr lang="zh-CN" altLang="en-US" sz="1295" b="1" strike="noStrike" noProof="1"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设计</a:t>
              </a:r>
              <a:endParaRPr lang="zh-CN" altLang="en-US" sz="1295"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Text Box 13"/>
            <p:cNvSpPr/>
            <p:nvPr/>
          </p:nvSpPr>
          <p:spPr>
            <a:xfrm>
              <a:off x="5747170" y="184807"/>
              <a:ext cx="1365261" cy="186132"/>
            </a:xfrm>
            <a:prstGeom prst="rect">
              <a:avLst/>
            </a:prstGeom>
            <a:noFill/>
            <a:ln w="9525">
              <a:noFill/>
            </a:ln>
          </p:spPr>
          <p:txBody>
            <a:bodyPr wrap="square" lIns="42698" tIns="0" rIns="42698" bIns="0">
              <a:spAutoFit/>
            </a:bodyPr>
            <a:lstStyle/>
            <a:p>
              <a:pPr algn="ctr" fontAlgn="auto">
                <a:lnSpc>
                  <a:spcPct val="90000"/>
                </a:lnSpc>
                <a:buClr>
                  <a:srgbClr val="FF9900"/>
                </a:buClr>
                <a:buSzPct val="80000"/>
                <a:defRPr/>
              </a:pPr>
              <a:r>
                <a:rPr lang="zh-CN" altLang="en-US" sz="1295" b="1" strike="noStrike" noProof="1">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项目</a:t>
              </a:r>
              <a:r>
                <a:rPr lang="zh-CN" altLang="en-US" sz="1295" b="1" strike="noStrike" noProof="1"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交付</a:t>
              </a:r>
              <a:endParaRPr lang="zh-CN" altLang="en-US" sz="1295"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Text Box 14"/>
            <p:cNvSpPr/>
            <p:nvPr/>
          </p:nvSpPr>
          <p:spPr>
            <a:xfrm>
              <a:off x="7409636" y="133401"/>
              <a:ext cx="1546767" cy="206827"/>
            </a:xfrm>
            <a:prstGeom prst="rect">
              <a:avLst/>
            </a:prstGeom>
            <a:noFill/>
            <a:ln w="9525">
              <a:noFill/>
            </a:ln>
          </p:spPr>
          <p:txBody>
            <a:bodyPr wrap="square" lIns="42698" tIns="0" rIns="42698" bIns="0">
              <a:spAutoFit/>
            </a:bodyPr>
            <a:lstStyle/>
            <a:p>
              <a:pPr algn="ctr" fontAlgn="auto">
                <a:buClr>
                  <a:srgbClr val="FF9900"/>
                </a:buClr>
                <a:buSzPct val="80000"/>
                <a:defRPr/>
              </a:pPr>
              <a:r>
                <a:rPr lang="zh-CN" altLang="en-US" sz="1295" b="1" strike="noStrike" noProof="1">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工厂运营</a:t>
              </a:r>
              <a:r>
                <a:rPr lang="zh-CN" altLang="en-US" sz="1295" b="1" strike="noStrike" noProof="1"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维护</a:t>
              </a:r>
              <a:endParaRPr lang="zh-CN" altLang="en-US" sz="1295"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Text Box 15"/>
            <p:cNvSpPr/>
            <p:nvPr/>
          </p:nvSpPr>
          <p:spPr>
            <a:xfrm>
              <a:off x="491" y="203910"/>
              <a:ext cx="1862770" cy="206827"/>
            </a:xfrm>
            <a:prstGeom prst="rect">
              <a:avLst/>
            </a:prstGeom>
            <a:noFill/>
            <a:ln w="9525">
              <a:noFill/>
            </a:ln>
          </p:spPr>
          <p:txBody>
            <a:bodyPr wrap="square" lIns="42698" tIns="0" rIns="42698" bIns="0">
              <a:spAutoFit/>
            </a:bodyPr>
            <a:lstStyle/>
            <a:p>
              <a:pPr algn="ctr" fontAlgn="auto">
                <a:buClr>
                  <a:srgbClr val="FF9900"/>
                </a:buClr>
                <a:buSzPct val="80000"/>
                <a:defRPr/>
              </a:pPr>
              <a:r>
                <a:rPr lang="zh-CN" altLang="en-US" sz="1295" b="1" strike="noStrike" noProof="1">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项目</a:t>
              </a:r>
              <a:r>
                <a:rPr lang="zh-CN" altLang="en-US" sz="1295" b="1" strike="noStrike" noProof="1"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筹建</a:t>
              </a:r>
              <a:endParaRPr lang="zh-CN" altLang="en-US" sz="1295"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2" name="Picture 16" descr="GD773105 var_OPER_"/>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243" y="673866"/>
              <a:ext cx="902170" cy="504736"/>
            </a:xfrm>
            <a:prstGeom prst="rect">
              <a:avLst/>
            </a:prstGeom>
            <a:noFill/>
            <a:ln w="9525">
              <a:noFill/>
            </a:ln>
          </p:spPr>
        </p:pic>
        <p:pic>
          <p:nvPicPr>
            <p:cNvPr id="23" name="Picture 17" descr="GD771967_ENGIN_"/>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380" y="673866"/>
              <a:ext cx="902170" cy="504736"/>
            </a:xfrm>
            <a:prstGeom prst="rect">
              <a:avLst/>
            </a:prstGeom>
            <a:noFill/>
            <a:ln w="9525">
              <a:noFill/>
            </a:ln>
          </p:spPr>
        </p:pic>
        <p:sp>
          <p:nvSpPr>
            <p:cNvPr id="24" name="Text Box 18"/>
            <p:cNvSpPr/>
            <p:nvPr/>
          </p:nvSpPr>
          <p:spPr>
            <a:xfrm>
              <a:off x="-78329" y="-333861"/>
              <a:ext cx="11386335" cy="382898"/>
            </a:xfrm>
            <a:prstGeom prst="rect">
              <a:avLst/>
            </a:prstGeom>
            <a:noFill/>
            <a:ln w="9525">
              <a:noFill/>
            </a:ln>
          </p:spPr>
          <p:txBody>
            <a:bodyPr wrap="square" lIns="42698" tIns="0" rIns="42698" bIns="0" anchor="t">
              <a:spAutoFit/>
            </a:bodyPr>
            <a:lstStyle/>
            <a:p>
              <a:pPr>
                <a:spcBef>
                  <a:spcPct val="25000"/>
                </a:spcBef>
                <a:buClr>
                  <a:srgbClr val="0055A4"/>
                </a:buClr>
              </a:pPr>
              <a:r>
                <a:rPr lang="zh-CN" altLang="en-US" sz="2400" b="1" dirty="0" smtClean="0">
                  <a:solidFill>
                    <a:schemeClr val="tx2"/>
                  </a:solidFill>
                  <a:latin typeface="微软雅黑" panose="020B0503020204020204" pitchFamily="34" charset="-122"/>
                  <a:ea typeface="微软雅黑" panose="020B0503020204020204" pitchFamily="34" charset="-122"/>
                  <a:sym typeface="Arial" panose="020B0604020202020204" pitchFamily="34" charset="0"/>
                </a:rPr>
                <a:t>                        可靠</a:t>
              </a:r>
              <a:r>
                <a:rPr lang="zh-CN" altLang="en-US" sz="24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工厂全生命周期</a:t>
              </a:r>
              <a:r>
                <a:rPr lang="zh-CN" altLang="en-US" sz="2400" b="1" dirty="0" smtClean="0">
                  <a:solidFill>
                    <a:schemeClr val="tx2"/>
                  </a:solidFill>
                  <a:latin typeface="微软雅黑" panose="020B0503020204020204" pitchFamily="34" charset="-122"/>
                  <a:ea typeface="微软雅黑" panose="020B0503020204020204" pitchFamily="34" charset="-122"/>
                  <a:sym typeface="Arial" panose="020B0604020202020204" pitchFamily="34" charset="0"/>
                </a:rPr>
                <a:t>管理 </a:t>
              </a:r>
              <a:r>
                <a:rPr lang="zh-CN" altLang="en-US" sz="1600" b="1" dirty="0" smtClean="0">
                  <a:solidFill>
                    <a:schemeClr val="tx2"/>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400" b="1" dirty="0" smtClean="0">
                  <a:solidFill>
                    <a:schemeClr val="tx2"/>
                  </a:solidFill>
                  <a:latin typeface="Arial" panose="020B0604020202020204" pitchFamily="34" charset="0"/>
                  <a:ea typeface="微软雅黑" panose="020B0503020204020204" pitchFamily="34" charset="-122"/>
                  <a:sym typeface="Arial" panose="020B0604020202020204" pitchFamily="34" charset="0"/>
                </a:rPr>
                <a:t> </a:t>
              </a:r>
              <a:endParaRPr lang="zh-CN" altLang="en-US" sz="20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AutoShape 19"/>
            <p:cNvSpPr/>
            <p:nvPr/>
          </p:nvSpPr>
          <p:spPr>
            <a:xfrm>
              <a:off x="9272306" y="355457"/>
              <a:ext cx="2146716" cy="837991"/>
            </a:xfrm>
            <a:prstGeom prst="chevron">
              <a:avLst>
                <a:gd name="adj" fmla="val 23209"/>
              </a:avLst>
            </a:prstGeom>
            <a:solidFill>
              <a:srgbClr val="2D5C9A"/>
            </a:solidFill>
            <a:ln w="9525">
              <a:noFill/>
            </a:ln>
          </p:spPr>
          <p:txBody>
            <a:bodyPr wrap="none" lIns="42698" tIns="0" rIns="42698" bIns="0" anchor="ctr"/>
            <a:lstStyle/>
            <a:p>
              <a:pPr algn="ctr">
                <a:spcBef>
                  <a:spcPct val="50000"/>
                </a:spcBef>
                <a:buClr>
                  <a:srgbClr val="8CA3B0"/>
                </a:buClr>
              </a:pPr>
              <a:endParaRPr lang="zh-CN" altLang="zh-CN" b="1">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26" name="Text Box 20"/>
            <p:cNvSpPr/>
            <p:nvPr/>
          </p:nvSpPr>
          <p:spPr>
            <a:xfrm>
              <a:off x="9338212" y="142627"/>
              <a:ext cx="1969794" cy="206827"/>
            </a:xfrm>
            <a:prstGeom prst="rect">
              <a:avLst/>
            </a:prstGeom>
            <a:noFill/>
            <a:ln w="9525">
              <a:noFill/>
            </a:ln>
          </p:spPr>
          <p:txBody>
            <a:bodyPr wrap="square" lIns="42698" tIns="0" rIns="42698" bIns="0">
              <a:spAutoFit/>
            </a:bodyPr>
            <a:lstStyle/>
            <a:p>
              <a:pPr algn="ctr" fontAlgn="auto">
                <a:buClr>
                  <a:srgbClr val="FF9900"/>
                </a:buClr>
                <a:buSzPct val="80000"/>
                <a:defRPr/>
              </a:pPr>
              <a:r>
                <a:rPr lang="zh-CN" altLang="en-US" sz="1295" b="1" strike="noStrike" noProof="1">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工厂升级</a:t>
              </a:r>
              <a:r>
                <a:rPr lang="zh-CN" altLang="en-US" sz="1295" b="1" strike="noStrike" noProof="1"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改造</a:t>
              </a:r>
              <a:endParaRPr lang="zh-CN" altLang="en-US" sz="1295"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7" name="Picture 21" descr="SIE_051014_A05014_MOD_"/>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9755" y="673866"/>
              <a:ext cx="902170" cy="504736"/>
            </a:xfrm>
            <a:prstGeom prst="rect">
              <a:avLst/>
            </a:prstGeom>
            <a:noFill/>
            <a:ln w="9525">
              <a:noFill/>
            </a:ln>
          </p:spPr>
        </p:pic>
        <p:pic>
          <p:nvPicPr>
            <p:cNvPr id="28" name="Picture 23" descr="Leitwarte_DSC_00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2449" y="675008"/>
              <a:ext cx="931819" cy="504736"/>
            </a:xfrm>
            <a:prstGeom prst="rect">
              <a:avLst/>
            </a:prstGeom>
            <a:noFill/>
            <a:ln w="9525">
              <a:noFill/>
            </a:ln>
          </p:spPr>
        </p:pic>
        <p:sp>
          <p:nvSpPr>
            <p:cNvPr id="29" name="Text Box 24"/>
            <p:cNvSpPr/>
            <p:nvPr/>
          </p:nvSpPr>
          <p:spPr>
            <a:xfrm>
              <a:off x="3289990" y="147899"/>
              <a:ext cx="2269891" cy="206827"/>
            </a:xfrm>
            <a:prstGeom prst="rect">
              <a:avLst/>
            </a:prstGeom>
            <a:noFill/>
            <a:ln w="9525">
              <a:noFill/>
            </a:ln>
          </p:spPr>
          <p:txBody>
            <a:bodyPr wrap="square" lIns="42698" tIns="0" rIns="42698" bIns="0">
              <a:spAutoFit/>
            </a:bodyPr>
            <a:lstStyle/>
            <a:p>
              <a:pPr algn="ctr" fontAlgn="auto">
                <a:buClr>
                  <a:srgbClr val="FF9900"/>
                </a:buClr>
                <a:buSzPct val="80000"/>
                <a:defRPr/>
              </a:pPr>
              <a:r>
                <a:rPr lang="zh-CN" altLang="en-US" sz="1295" b="1" strike="noStrike" noProof="1">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施工、调试、</a:t>
              </a:r>
              <a:r>
                <a:rPr lang="zh-CN" altLang="en-US" sz="1295" b="1" strike="noStrike" noProof="1" smtClean="0">
                  <a:solidFill>
                    <a:schemeClr val="tx1"/>
                  </a:solidFill>
                  <a:latin typeface="微软雅黑" panose="020B0503020204020204" pitchFamily="34" charset="-122"/>
                  <a:ea typeface="微软雅黑" panose="020B0503020204020204" pitchFamily="34" charset="-122"/>
                  <a:cs typeface="+mn-cs"/>
                  <a:sym typeface="Arial" panose="020B0604020202020204" pitchFamily="34" charset="0"/>
                </a:rPr>
                <a:t>验证</a:t>
              </a:r>
              <a:endParaRPr lang="zh-CN" altLang="en-US" sz="1295" b="1" strike="noStrike"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0" name="Picture 25" descr="SIE_051014_B10046_INST_"/>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4464" y="673866"/>
              <a:ext cx="902170" cy="504736"/>
            </a:xfrm>
            <a:prstGeom prst="rect">
              <a:avLst/>
            </a:prstGeom>
            <a:noFill/>
            <a:ln w="9525">
              <a:noFill/>
            </a:ln>
          </p:spPr>
        </p:pic>
        <p:pic>
          <p:nvPicPr>
            <p:cNvPr id="31"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1652" y="655582"/>
              <a:ext cx="878874" cy="515014"/>
            </a:xfrm>
            <a:prstGeom prst="rect">
              <a:avLst/>
            </a:prstGeom>
            <a:noFill/>
            <a:ln w="9525">
              <a:noFill/>
            </a:ln>
          </p:spPr>
        </p:pic>
      </p:grpSp>
      <p:pic>
        <p:nvPicPr>
          <p:cNvPr id="32" name="图片 347" descr="E:\A-客户资料\河北石家庄四药-song\20140326前\中央控制室效果图-20140414\222222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425" y="2900363"/>
            <a:ext cx="5862638" cy="3170237"/>
          </a:xfrm>
          <a:prstGeom prst="rect">
            <a:avLst/>
          </a:prstGeom>
          <a:noFill/>
          <a:ln w="9525">
            <a:noFill/>
          </a:ln>
        </p:spPr>
      </p:pic>
      <p:sp>
        <p:nvSpPr>
          <p:cNvPr id="33" name="矩形 32"/>
          <p:cNvSpPr/>
          <p:nvPr/>
        </p:nvSpPr>
        <p:spPr>
          <a:xfrm>
            <a:off x="22844" y="688569"/>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自动化</a:t>
            </a:r>
            <a:endParaRPr lang="zh-CN" altLang="zh-CN" sz="2800" dirty="0">
              <a:solidFill>
                <a:srgbClr val="00B050"/>
              </a:solidFill>
              <a:latin typeface="微软雅黑" pitchFamily="34" charset="-122"/>
              <a:ea typeface="微软雅黑" pitchFamily="34" charset="-122"/>
            </a:endParaRPr>
          </a:p>
        </p:txBody>
      </p:sp>
    </p:spTree>
    <p:extLst>
      <p:ext uri="{BB962C8B-B14F-4D97-AF65-F5344CB8AC3E}">
        <p14:creationId xmlns:p14="http://schemas.microsoft.com/office/powerpoint/2010/main" val="39081019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6" name="矩形 15"/>
          <p:cNvSpPr/>
          <p:nvPr/>
        </p:nvSpPr>
        <p:spPr>
          <a:xfrm>
            <a:off x="304389" y="917578"/>
            <a:ext cx="11069627" cy="3046988"/>
          </a:xfrm>
          <a:prstGeom prst="rect">
            <a:avLst/>
          </a:prstGeom>
        </p:spPr>
        <p:txBody>
          <a:bodyPr wrap="square">
            <a:spAutoFit/>
          </a:bodyPr>
          <a:lstStyle/>
          <a:p>
            <a:r>
              <a:rPr lang="en-US" altLang="zh-CN" sz="2400" dirty="0" smtClean="0"/>
              <a:t> </a:t>
            </a:r>
            <a:r>
              <a:rPr lang="zh-CN" altLang="zh-CN" sz="2400" dirty="0" smtClean="0"/>
              <a:t> </a:t>
            </a:r>
            <a:endParaRPr lang="en-US" altLang="zh-CN" sz="2400" dirty="0" smtClean="0"/>
          </a:p>
          <a:p>
            <a:endParaRPr lang="en-US" altLang="zh-CN" sz="2400" dirty="0" smtClean="0"/>
          </a:p>
          <a:p>
            <a:endParaRPr lang="zh-CN" altLang="zh-CN" sz="2400" dirty="0"/>
          </a:p>
          <a:p>
            <a:endParaRPr lang="zh-CN" altLang="zh-CN" sz="2400" dirty="0"/>
          </a:p>
          <a:p>
            <a:endParaRPr lang="en-US" altLang="zh-CN" sz="2400" dirty="0" smtClean="0">
              <a:solidFill>
                <a:srgbClr val="0070C0"/>
              </a:solidFill>
            </a:endParaRPr>
          </a:p>
          <a:p>
            <a:endParaRPr lang="en-US" altLang="zh-CN" sz="2400" dirty="0" smtClean="0">
              <a:solidFill>
                <a:srgbClr val="0070C0"/>
              </a:solidFill>
            </a:endParaRPr>
          </a:p>
          <a:p>
            <a:endParaRPr lang="en-US" altLang="zh-CN" sz="2400" dirty="0">
              <a:solidFill>
                <a:srgbClr val="0070C0"/>
              </a:solidFill>
            </a:endParaRPr>
          </a:p>
          <a:p>
            <a:endParaRPr lang="zh-CN" altLang="en-US" sz="2400" dirty="0">
              <a:solidFill>
                <a:srgbClr val="0070C0"/>
              </a:solidFill>
            </a:endParaRPr>
          </a:p>
        </p:txBody>
      </p:sp>
      <p:pic>
        <p:nvPicPr>
          <p:cNvPr id="17"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14326" y="836668"/>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水系统</a:t>
            </a:r>
            <a:endParaRPr lang="zh-CN" altLang="zh-CN" sz="2800" dirty="0">
              <a:solidFill>
                <a:srgbClr val="00B050"/>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65" y="1500672"/>
            <a:ext cx="3566057" cy="511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3142" y="1108418"/>
            <a:ext cx="4692908" cy="267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879" y="3763963"/>
            <a:ext cx="7483475" cy="309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101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14326" y="836668"/>
            <a:ext cx="1955245" cy="523220"/>
          </a:xfrm>
          <a:prstGeom prst="rect">
            <a:avLst/>
          </a:prstGeom>
        </p:spPr>
        <p:txBody>
          <a:bodyPr wrap="square">
            <a:spAutoFit/>
          </a:bodyPr>
          <a:lstStyle/>
          <a:p>
            <a:r>
              <a:rPr lang="zh-CN" altLang="en-US" sz="2800" dirty="0">
                <a:solidFill>
                  <a:srgbClr val="00B050"/>
                </a:solidFill>
                <a:latin typeface="微软雅黑" pitchFamily="34" charset="-122"/>
                <a:ea typeface="微软雅黑" pitchFamily="34" charset="-122"/>
              </a:rPr>
              <a:t>清洗设备</a:t>
            </a:r>
            <a:endParaRPr lang="zh-CN" altLang="zh-CN" sz="2800" dirty="0">
              <a:solidFill>
                <a:srgbClr val="00B050"/>
              </a:solidFill>
              <a:latin typeface="微软雅黑" pitchFamily="34" charset="-122"/>
              <a:ea typeface="微软雅黑" pitchFamily="34" charset="-122"/>
            </a:endParaRPr>
          </a:p>
        </p:txBody>
      </p:sp>
      <p:pic>
        <p:nvPicPr>
          <p:cNvPr id="7"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85" y="2155371"/>
            <a:ext cx="5718474" cy="455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621211" y="736009"/>
            <a:ext cx="2487091" cy="1200329"/>
          </a:xfrm>
          <a:prstGeom prst="rect">
            <a:avLst/>
          </a:prstGeom>
        </p:spPr>
        <p:txBody>
          <a:bodyPr wrap="square">
            <a:spAutoFit/>
          </a:bodyPr>
          <a:lstStyle/>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清洗</a:t>
            </a:r>
            <a:r>
              <a:rPr lang="zh-CN" altLang="en-US" noProof="1" smtClean="0">
                <a:solidFill>
                  <a:srgbClr val="0070C0"/>
                </a:solidFill>
                <a:latin typeface="微软雅黑" pitchFamily="34" charset="-122"/>
                <a:ea typeface="微软雅黑" pitchFamily="34" charset="-122"/>
                <a:sym typeface="Calibri" panose="020F0502020204030204" pitchFamily="34" charset="0"/>
              </a:rPr>
              <a:t>可在在线验证</a:t>
            </a:r>
            <a:endParaRPr lang="en-US" altLang="zh-CN" noProof="1">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清洗无死角</a:t>
            </a:r>
            <a:endParaRPr lang="en-US" altLang="zh-CN" noProof="1">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及时</a:t>
            </a:r>
            <a:r>
              <a:rPr lang="zh-CN" altLang="en-US" noProof="1" smtClean="0">
                <a:solidFill>
                  <a:srgbClr val="0070C0"/>
                </a:solidFill>
                <a:latin typeface="微软雅黑" pitchFamily="34" charset="-122"/>
                <a:ea typeface="微软雅黑" pitchFamily="34" charset="-122"/>
                <a:sym typeface="Calibri" panose="020F0502020204030204" pitchFamily="34" charset="0"/>
              </a:rPr>
              <a:t>清洗</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自清洁</a:t>
            </a:r>
            <a:endParaRPr lang="en-US" altLang="zh-CN" noProof="1">
              <a:solidFill>
                <a:srgbClr val="0070C0"/>
              </a:solidFill>
              <a:latin typeface="微软雅黑" pitchFamily="34" charset="-122"/>
              <a:ea typeface="微软雅黑" pitchFamily="34" charset="-122"/>
              <a:sym typeface="Calibri" panose="020F0502020204030204"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425" y="2217737"/>
            <a:ext cx="6553200"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1019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14326" y="836668"/>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风险分析</a:t>
            </a:r>
            <a:endParaRPr lang="zh-CN" altLang="zh-CN" sz="2800" dirty="0">
              <a:solidFill>
                <a:srgbClr val="00B050"/>
              </a:solidFill>
              <a:latin typeface="微软雅黑" pitchFamily="34" charset="-122"/>
              <a:ea typeface="微软雅黑" pitchFamily="34" charset="-122"/>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19" y="1359888"/>
            <a:ext cx="5815012" cy="53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183" y="968569"/>
            <a:ext cx="6234112" cy="581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4037" y="836668"/>
            <a:ext cx="5885964" cy="419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8832" y="1639287"/>
            <a:ext cx="5851169"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439" y="2770414"/>
            <a:ext cx="5751562" cy="396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9219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7"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14326" y="836668"/>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排污系统</a:t>
            </a:r>
            <a:endParaRPr lang="zh-CN" altLang="zh-CN" sz="2800" dirty="0">
              <a:solidFill>
                <a:srgbClr val="00B050"/>
              </a:solidFill>
              <a:latin typeface="微软雅黑" pitchFamily="34" charset="-122"/>
              <a:ea typeface="微软雅黑" pitchFamily="34" charset="-122"/>
            </a:endParaRPr>
          </a:p>
        </p:txBody>
      </p:sp>
      <p:sp>
        <p:nvSpPr>
          <p:cNvPr id="11" name="矩形 10"/>
          <p:cNvSpPr/>
          <p:nvPr/>
        </p:nvSpPr>
        <p:spPr>
          <a:xfrm>
            <a:off x="-9524" y="3909549"/>
            <a:ext cx="1955245" cy="523220"/>
          </a:xfrm>
          <a:prstGeom prst="rect">
            <a:avLst/>
          </a:prstGeom>
        </p:spPr>
        <p:txBody>
          <a:bodyPr wrap="square">
            <a:spAutoFit/>
          </a:bodyPr>
          <a:lstStyle/>
          <a:p>
            <a:r>
              <a:rPr lang="zh-CN" altLang="en-US" sz="2800" dirty="0" smtClean="0">
                <a:solidFill>
                  <a:srgbClr val="00B050"/>
                </a:solidFill>
                <a:latin typeface="微软雅黑" pitchFamily="34" charset="-122"/>
                <a:ea typeface="微软雅黑" pitchFamily="34" charset="-122"/>
              </a:rPr>
              <a:t>设备选择</a:t>
            </a:r>
            <a:endParaRPr lang="zh-CN" altLang="zh-CN" sz="2800" dirty="0">
              <a:solidFill>
                <a:srgbClr val="00B050"/>
              </a:solidFill>
              <a:latin typeface="微软雅黑" pitchFamily="34" charset="-122"/>
              <a:ea typeface="微软雅黑" pitchFamily="34" charset="-122"/>
            </a:endParaRPr>
          </a:p>
        </p:txBody>
      </p:sp>
      <p:sp>
        <p:nvSpPr>
          <p:cNvPr id="12" name="矩形 11"/>
          <p:cNvSpPr/>
          <p:nvPr/>
        </p:nvSpPr>
        <p:spPr>
          <a:xfrm>
            <a:off x="65821" y="1359888"/>
            <a:ext cx="2164195" cy="1477328"/>
          </a:xfrm>
          <a:prstGeom prst="rect">
            <a:avLst/>
          </a:prstGeom>
        </p:spPr>
        <p:txBody>
          <a:bodyPr wrap="square">
            <a:spAutoFit/>
          </a:bodyPr>
          <a:lstStyle/>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有毒、无毒</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带</a:t>
            </a:r>
            <a:r>
              <a:rPr lang="zh-CN" altLang="en-US" noProof="1" smtClean="0">
                <a:solidFill>
                  <a:srgbClr val="0070C0"/>
                </a:solidFill>
                <a:latin typeface="微软雅黑" pitchFamily="34" charset="-122"/>
                <a:ea typeface="微软雅黑" pitchFamily="34" charset="-122"/>
                <a:sym typeface="Calibri" panose="020F0502020204030204" pitchFamily="34" charset="0"/>
              </a:rPr>
              <a:t>压、不带压</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回收、不回收</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高温低温</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隔断、防交叉污染</a:t>
            </a:r>
            <a:endParaRPr lang="en-US" altLang="zh-CN" noProof="1">
              <a:solidFill>
                <a:srgbClr val="0070C0"/>
              </a:solidFill>
              <a:latin typeface="微软雅黑" pitchFamily="34" charset="-122"/>
              <a:ea typeface="微软雅黑" pitchFamily="34" charset="-122"/>
              <a:sym typeface="Calibri" panose="020F0502020204030204" pitchFamily="34" charset="0"/>
            </a:endParaRPr>
          </a:p>
        </p:txBody>
      </p:sp>
      <p:sp>
        <p:nvSpPr>
          <p:cNvPr id="14" name="矩形 13"/>
          <p:cNvSpPr/>
          <p:nvPr/>
        </p:nvSpPr>
        <p:spPr>
          <a:xfrm>
            <a:off x="14326" y="4514907"/>
            <a:ext cx="1767821" cy="1200329"/>
          </a:xfrm>
          <a:prstGeom prst="rect">
            <a:avLst/>
          </a:prstGeom>
        </p:spPr>
        <p:txBody>
          <a:bodyPr wrap="square">
            <a:spAutoFit/>
          </a:bodyPr>
          <a:lstStyle/>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可验证</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管道化</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smtClean="0">
                <a:solidFill>
                  <a:srgbClr val="0070C0"/>
                </a:solidFill>
                <a:latin typeface="微软雅黑" pitchFamily="34" charset="-122"/>
                <a:ea typeface="微软雅黑" pitchFamily="34" charset="-122"/>
                <a:sym typeface="Calibri" panose="020F0502020204030204" pitchFamily="34" charset="0"/>
              </a:rPr>
              <a:t>固定化</a:t>
            </a:r>
            <a:endParaRPr lang="en-US" altLang="zh-CN" noProof="1" smtClean="0">
              <a:solidFill>
                <a:srgbClr val="0070C0"/>
              </a:solidFill>
              <a:latin typeface="微软雅黑" pitchFamily="34" charset="-122"/>
              <a:ea typeface="微软雅黑" pitchFamily="34" charset="-122"/>
              <a:sym typeface="Calibri" panose="020F0502020204030204" pitchFamily="34" charset="0"/>
            </a:endParaRPr>
          </a:p>
          <a:p>
            <a:pPr fontAlgn="auto"/>
            <a:r>
              <a:rPr lang="zh-CN" altLang="en-US" noProof="1">
                <a:solidFill>
                  <a:srgbClr val="0070C0"/>
                </a:solidFill>
                <a:latin typeface="微软雅黑" pitchFamily="34" charset="-122"/>
                <a:ea typeface="微软雅黑" pitchFamily="34" charset="-122"/>
                <a:sym typeface="Calibri" panose="020F0502020204030204" pitchFamily="34" charset="0"/>
              </a:rPr>
              <a:t>规模化</a:t>
            </a:r>
            <a:endParaRPr lang="en-US" altLang="zh-CN" noProof="1">
              <a:solidFill>
                <a:srgbClr val="0070C0"/>
              </a:solidFill>
              <a:latin typeface="微软雅黑" pitchFamily="34" charset="-122"/>
              <a:ea typeface="微软雅黑" pitchFamily="34" charset="-122"/>
              <a:sym typeface="Calibri" panose="020F0502020204030204" pitchFamily="34"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262" y="836668"/>
            <a:ext cx="4242220" cy="292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590" y="4282384"/>
            <a:ext cx="2612528" cy="231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9924" y="4282384"/>
            <a:ext cx="4184558" cy="231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1788" y="4285559"/>
            <a:ext cx="2718158" cy="2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3723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流程图: 离页连接符 2"/>
          <p:cNvSpPr>
            <a:spLocks noChangeArrowheads="1"/>
          </p:cNvSpPr>
          <p:nvPr/>
        </p:nvSpPr>
        <p:spPr bwMode="auto">
          <a:xfrm>
            <a:off x="15876" y="-6350"/>
            <a:ext cx="12209463" cy="2908300"/>
          </a:xfrm>
          <a:prstGeom prst="flowChartOffpageConnector">
            <a:avLst/>
          </a:prstGeom>
          <a:solidFill>
            <a:srgbClr val="92D050"/>
          </a:solidFill>
          <a:ln w="9525" algn="ctr">
            <a:noFill/>
            <a:round/>
          </a:ln>
        </p:spPr>
        <p:txBody>
          <a:bodyPr/>
          <a:lstStyle/>
          <a:p>
            <a:pPr>
              <a:buFont typeface="Arial" panose="020B0604020202020204" pitchFamily="34" charset="0"/>
              <a:buNone/>
            </a:pPr>
            <a:endParaRPr lang="zh-CN" altLang="zh-CN"/>
          </a:p>
        </p:txBody>
      </p:sp>
      <p:sp>
        <p:nvSpPr>
          <p:cNvPr id="29698" name="流程图: 离页连接符 1"/>
          <p:cNvSpPr>
            <a:spLocks noChangeArrowheads="1"/>
          </p:cNvSpPr>
          <p:nvPr/>
        </p:nvSpPr>
        <p:spPr bwMode="auto">
          <a:xfrm>
            <a:off x="15876" y="-6350"/>
            <a:ext cx="12209463" cy="2295525"/>
          </a:xfrm>
          <a:prstGeom prst="flowChartOffpageConnector">
            <a:avLst/>
          </a:prstGeom>
          <a:solidFill>
            <a:schemeClr val="accent1"/>
          </a:solidFill>
          <a:ln w="9525" algn="ctr">
            <a:noFill/>
            <a:round/>
          </a:ln>
        </p:spPr>
        <p:txBody>
          <a:bodyPr/>
          <a:lstStyle/>
          <a:p>
            <a:pPr>
              <a:buFont typeface="Arial" panose="020B0604020202020204" pitchFamily="34" charset="0"/>
              <a:buNone/>
            </a:pPr>
            <a:endParaRPr lang="zh-CN" altLang="zh-CN"/>
          </a:p>
        </p:txBody>
      </p:sp>
      <p:sp>
        <p:nvSpPr>
          <p:cNvPr id="29699" name="文本框 3"/>
          <p:cNvSpPr txBox="1">
            <a:spLocks noChangeArrowheads="1"/>
          </p:cNvSpPr>
          <p:nvPr/>
        </p:nvSpPr>
        <p:spPr bwMode="auto">
          <a:xfrm>
            <a:off x="8215313" y="405303"/>
            <a:ext cx="2111375" cy="645160"/>
          </a:xfrm>
          <a:prstGeom prst="rect">
            <a:avLst/>
          </a:prstGeom>
          <a:noFill/>
          <a:ln w="9525">
            <a:noFill/>
            <a:miter lim="800000"/>
          </a:ln>
        </p:spPr>
        <p:txBody>
          <a:bodyPr>
            <a:spAutoFit/>
          </a:bodyPr>
          <a:lstStyle/>
          <a:p>
            <a:pPr algn="ctr" eaLnBrk="0" hangingPunct="0"/>
            <a:r>
              <a:rPr lang="en-US" altLang="zh-CN" sz="3600" b="1" dirty="0" smtClean="0">
                <a:solidFill>
                  <a:schemeClr val="bg1"/>
                </a:solidFill>
              </a:rPr>
              <a:t>Part 04</a:t>
            </a:r>
            <a:endParaRPr lang="en-US" altLang="zh-CN" sz="3600" b="1" dirty="0">
              <a:solidFill>
                <a:schemeClr val="bg1"/>
              </a:solidFill>
            </a:endParaRPr>
          </a:p>
        </p:txBody>
      </p:sp>
      <p:grpSp>
        <p:nvGrpSpPr>
          <p:cNvPr id="29700" name="组合 5"/>
          <p:cNvGrpSpPr/>
          <p:nvPr/>
        </p:nvGrpSpPr>
        <p:grpSpPr bwMode="auto">
          <a:xfrm>
            <a:off x="5337176" y="3159127"/>
            <a:ext cx="1697038" cy="1262063"/>
            <a:chOff x="7708" y="4974"/>
            <a:chExt cx="2674" cy="1988"/>
          </a:xfrm>
        </p:grpSpPr>
        <p:sp>
          <p:nvSpPr>
            <p:cNvPr id="29719" name="六边形 4"/>
            <p:cNvSpPr>
              <a:spLocks noChangeArrowheads="1"/>
            </p:cNvSpPr>
            <p:nvPr/>
          </p:nvSpPr>
          <p:spPr bwMode="auto">
            <a:xfrm>
              <a:off x="7708" y="4974"/>
              <a:ext cx="2675" cy="1988"/>
            </a:xfrm>
            <a:prstGeom prst="hexagon">
              <a:avLst>
                <a:gd name="adj" fmla="val 24999"/>
                <a:gd name="vf" fmla="val 115470"/>
              </a:avLst>
            </a:prstGeom>
            <a:solidFill>
              <a:schemeClr val="accent1"/>
            </a:solidFill>
            <a:ln w="9525" algn="ctr">
              <a:solidFill>
                <a:schemeClr val="bg1"/>
              </a:solidFill>
              <a:round/>
            </a:ln>
          </p:spPr>
          <p:txBody>
            <a:bodyPr/>
            <a:lstStyle/>
            <a:p>
              <a:pPr>
                <a:buFont typeface="Arial" panose="020B0604020202020204" pitchFamily="34" charset="0"/>
                <a:buNone/>
              </a:pPr>
              <a:endParaRPr lang="zh-CN" altLang="zh-CN"/>
            </a:p>
          </p:txBody>
        </p:sp>
        <p:sp>
          <p:nvSpPr>
            <p:cNvPr id="2050" name=" 2050"/>
            <p:cNvSpPr/>
            <p:nvPr/>
          </p:nvSpPr>
          <p:spPr bwMode="auto">
            <a:xfrm>
              <a:off x="8238" y="5209"/>
              <a:ext cx="1613" cy="125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ln w="9525">
              <a:solidFill>
                <a:schemeClr val="bg1"/>
              </a:solidFill>
              <a:round/>
            </a:ln>
          </p:spPr>
          <p:style>
            <a:lnRef idx="2">
              <a:schemeClr val="dk1"/>
            </a:lnRef>
            <a:fillRef idx="1">
              <a:schemeClr val="lt1"/>
            </a:fillRef>
            <a:effectRef idx="0">
              <a:schemeClr val="dk1"/>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p>
          </p:txBody>
        </p:sp>
      </p:grpSp>
      <p:sp>
        <p:nvSpPr>
          <p:cNvPr id="29707" name="文本框 24"/>
          <p:cNvSpPr txBox="1">
            <a:spLocks noChangeArrowheads="1"/>
          </p:cNvSpPr>
          <p:nvPr/>
        </p:nvSpPr>
        <p:spPr bwMode="auto">
          <a:xfrm>
            <a:off x="2883319" y="4463932"/>
            <a:ext cx="6643190" cy="1200329"/>
          </a:xfrm>
          <a:prstGeom prst="rect">
            <a:avLst/>
          </a:prstGeom>
          <a:noFill/>
          <a:ln w="9525">
            <a:noFill/>
            <a:miter lim="800000"/>
          </a:ln>
        </p:spPr>
        <p:txBody>
          <a:bodyPr wrap="square">
            <a:spAutoFit/>
          </a:bodyPr>
          <a:lstStyle/>
          <a:p>
            <a:pPr algn="ctr" eaLnBrk="0" hangingPunct="0"/>
            <a:r>
              <a:rPr lang="zh-CN" altLang="en-US" sz="3600" b="1" dirty="0">
                <a:solidFill>
                  <a:srgbClr val="00B050"/>
                </a:solidFill>
                <a:latin typeface="微软雅黑" pitchFamily="34" charset="-122"/>
                <a:ea typeface="微软雅黑" pitchFamily="34" charset="-122"/>
              </a:rPr>
              <a:t>新形势</a:t>
            </a:r>
            <a:r>
              <a:rPr lang="zh-CN" altLang="en-US" sz="3600" b="1" dirty="0" smtClean="0">
                <a:solidFill>
                  <a:srgbClr val="00B050"/>
                </a:solidFill>
                <a:latin typeface="微软雅黑" pitchFamily="34" charset="-122"/>
                <a:ea typeface="微软雅黑" pitchFamily="34" charset="-122"/>
              </a:rPr>
              <a:t>下兽药设备制造的机遇与挑战</a:t>
            </a:r>
            <a:endParaRPr lang="zh-CN" altLang="en-US" sz="3600" b="1" dirty="0">
              <a:solidFill>
                <a:srgbClr val="00B050"/>
              </a:solidFill>
              <a:latin typeface="微软雅黑" pitchFamily="34" charset="-122"/>
              <a:ea typeface="微软雅黑" pitchFamily="34" charset="-122"/>
            </a:endParaRPr>
          </a:p>
        </p:txBody>
      </p:sp>
    </p:spTree>
    <p:extLst>
      <p:ext uri="{BB962C8B-B14F-4D97-AF65-F5344CB8AC3E}">
        <p14:creationId xmlns:p14="http://schemas.microsoft.com/office/powerpoint/2010/main" val="17206860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0"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304389" y="917578"/>
            <a:ext cx="3259905" cy="1938992"/>
          </a:xfrm>
          <a:prstGeom prst="rect">
            <a:avLst/>
          </a:prstGeom>
        </p:spPr>
        <p:txBody>
          <a:bodyPr wrap="square">
            <a:spAutoFit/>
          </a:bodyPr>
          <a:lstStyle/>
          <a:p>
            <a:r>
              <a:rPr lang="zh-CN" altLang="en-US" sz="2400" b="1" dirty="0" smtClean="0">
                <a:solidFill>
                  <a:srgbClr val="0070C0"/>
                </a:solidFill>
                <a:latin typeface="微软雅黑" pitchFamily="34" charset="-122"/>
                <a:ea typeface="微软雅黑" pitchFamily="34" charset="-122"/>
              </a:rPr>
              <a:t>客户多</a:t>
            </a:r>
            <a:endParaRPr lang="en-US" altLang="zh-CN" sz="2400" b="1" dirty="0" smtClean="0">
              <a:solidFill>
                <a:srgbClr val="0070C0"/>
              </a:solidFill>
              <a:latin typeface="微软雅黑" pitchFamily="34" charset="-122"/>
              <a:ea typeface="微软雅黑" pitchFamily="34" charset="-122"/>
            </a:endParaRPr>
          </a:p>
          <a:p>
            <a:r>
              <a:rPr lang="zh-CN" altLang="en-US" sz="2400" b="1" dirty="0" smtClean="0">
                <a:solidFill>
                  <a:srgbClr val="0070C0"/>
                </a:solidFill>
                <a:latin typeface="微软雅黑" pitchFamily="34" charset="-122"/>
                <a:ea typeface="微软雅黑" pitchFamily="34" charset="-122"/>
              </a:rPr>
              <a:t>项目大</a:t>
            </a:r>
            <a:endParaRPr lang="en-US" altLang="zh-CN" sz="2400" b="1" dirty="0" smtClean="0">
              <a:solidFill>
                <a:srgbClr val="0070C0"/>
              </a:solidFill>
              <a:latin typeface="微软雅黑" pitchFamily="34" charset="-122"/>
              <a:ea typeface="微软雅黑" pitchFamily="34" charset="-122"/>
            </a:endParaRPr>
          </a:p>
          <a:p>
            <a:r>
              <a:rPr lang="zh-CN" altLang="en-US" sz="2400" b="1" dirty="0">
                <a:solidFill>
                  <a:srgbClr val="0070C0"/>
                </a:solidFill>
                <a:latin typeface="微软雅黑" pitchFamily="34" charset="-122"/>
                <a:ea typeface="微软雅黑" pitchFamily="34" charset="-122"/>
              </a:rPr>
              <a:t>项目多</a:t>
            </a:r>
            <a:endParaRPr lang="en-US" altLang="zh-CN" sz="2400" b="1" dirty="0">
              <a:solidFill>
                <a:srgbClr val="0070C0"/>
              </a:solidFill>
              <a:latin typeface="微软雅黑" pitchFamily="34" charset="-122"/>
              <a:ea typeface="微软雅黑" pitchFamily="34" charset="-122"/>
            </a:endParaRPr>
          </a:p>
          <a:p>
            <a:endParaRPr lang="en-US" altLang="zh-CN" sz="2400" dirty="0">
              <a:solidFill>
                <a:srgbClr val="0070C0"/>
              </a:solidFill>
            </a:endParaRPr>
          </a:p>
          <a:p>
            <a:endParaRPr lang="zh-CN" altLang="en-US" sz="2400" dirty="0">
              <a:solidFill>
                <a:srgbClr val="0070C0"/>
              </a:solidFill>
            </a:endParaRPr>
          </a:p>
        </p:txBody>
      </p:sp>
      <p:pic>
        <p:nvPicPr>
          <p:cNvPr id="4098" name="Picture 2" descr="http://03.imgmini.eastday.com/mobile/20161019/20161019141238_af8bdecfcba0f919c27b29cae80a9728_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570" y="1362270"/>
            <a:ext cx="4672498" cy="3465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p5.so.qhimgs1.com/bdr/450__/t0146745ebb2f47baf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060" y="1362270"/>
            <a:ext cx="348615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1128702" y="6198369"/>
            <a:ext cx="1278705" cy="523220"/>
          </a:xfrm>
          <a:prstGeom prst="rect">
            <a:avLst/>
          </a:prstGeom>
        </p:spPr>
        <p:txBody>
          <a:bodyPr wrap="square">
            <a:spAutoFit/>
          </a:bodyPr>
          <a:lstStyle/>
          <a:p>
            <a:r>
              <a:rPr lang="zh-CN" altLang="en-US" sz="2800" b="1" dirty="0" smtClean="0">
                <a:solidFill>
                  <a:srgbClr val="00B050"/>
                </a:solidFill>
                <a:latin typeface="微软雅黑" pitchFamily="34" charset="-122"/>
                <a:ea typeface="微软雅黑" pitchFamily="34" charset="-122"/>
              </a:rPr>
              <a:t>机遇</a:t>
            </a:r>
            <a:endParaRPr lang="en-US" altLang="zh-CN" sz="2800" b="1" dirty="0" smtClean="0">
              <a:solidFill>
                <a:srgbClr val="00B050"/>
              </a:solidFill>
              <a:latin typeface="微软雅黑" pitchFamily="34" charset="-122"/>
              <a:ea typeface="微软雅黑" pitchFamily="34" charset="-122"/>
            </a:endParaRPr>
          </a:p>
        </p:txBody>
      </p:sp>
      <p:pic>
        <p:nvPicPr>
          <p:cNvPr id="410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389" y="2482883"/>
            <a:ext cx="2728060" cy="357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9391054" y="1016685"/>
            <a:ext cx="1278705" cy="523220"/>
          </a:xfrm>
          <a:prstGeom prst="rect">
            <a:avLst/>
          </a:prstGeom>
        </p:spPr>
        <p:txBody>
          <a:bodyPr wrap="square">
            <a:spAutoFit/>
          </a:bodyPr>
          <a:lstStyle/>
          <a:p>
            <a:r>
              <a:rPr lang="zh-CN" altLang="en-US" sz="2800" b="1" dirty="0">
                <a:solidFill>
                  <a:srgbClr val="00B050"/>
                </a:solidFill>
                <a:latin typeface="微软雅黑" pitchFamily="34" charset="-122"/>
                <a:ea typeface="微软雅黑" pitchFamily="34" charset="-122"/>
              </a:rPr>
              <a:t>挑战</a:t>
            </a:r>
            <a:endParaRPr lang="en-US" altLang="zh-CN" sz="2800" b="1" dirty="0" smtClean="0">
              <a:solidFill>
                <a:srgbClr val="00B050"/>
              </a:solidFill>
              <a:latin typeface="微软雅黑" pitchFamily="34" charset="-122"/>
              <a:ea typeface="微软雅黑" pitchFamily="34" charset="-122"/>
            </a:endParaRPr>
          </a:p>
        </p:txBody>
      </p:sp>
      <p:sp>
        <p:nvSpPr>
          <p:cNvPr id="15" name="矩形 14"/>
          <p:cNvSpPr/>
          <p:nvPr/>
        </p:nvSpPr>
        <p:spPr>
          <a:xfrm>
            <a:off x="8475114" y="4806147"/>
            <a:ext cx="3259905" cy="1569660"/>
          </a:xfrm>
          <a:prstGeom prst="rect">
            <a:avLst/>
          </a:prstGeom>
        </p:spPr>
        <p:txBody>
          <a:bodyPr wrap="square">
            <a:spAutoFit/>
          </a:bodyPr>
          <a:lstStyle/>
          <a:p>
            <a:r>
              <a:rPr lang="zh-CN" altLang="en-US" sz="2400" b="1" dirty="0">
                <a:solidFill>
                  <a:srgbClr val="0070C0"/>
                </a:solidFill>
                <a:latin typeface="微软雅黑" pitchFamily="34" charset="-122"/>
                <a:ea typeface="微软雅黑" pitchFamily="34" charset="-122"/>
              </a:rPr>
              <a:t>高标准</a:t>
            </a:r>
            <a:endParaRPr lang="en-US" altLang="zh-CN" sz="2400" b="1" dirty="0">
              <a:solidFill>
                <a:srgbClr val="0070C0"/>
              </a:solidFill>
              <a:latin typeface="微软雅黑" pitchFamily="34" charset="-122"/>
              <a:ea typeface="微软雅黑" pitchFamily="34" charset="-122"/>
            </a:endParaRPr>
          </a:p>
          <a:p>
            <a:r>
              <a:rPr lang="zh-CN" altLang="en-US" sz="2400" b="1" dirty="0">
                <a:solidFill>
                  <a:srgbClr val="0070C0"/>
                </a:solidFill>
                <a:latin typeface="微软雅黑" pitchFamily="34" charset="-122"/>
                <a:ea typeface="微软雅黑" pitchFamily="34" charset="-122"/>
              </a:rPr>
              <a:t>严要求</a:t>
            </a:r>
            <a:endParaRPr lang="en-US" altLang="zh-CN" sz="2400" b="1" dirty="0">
              <a:solidFill>
                <a:srgbClr val="0070C0"/>
              </a:solidFill>
              <a:latin typeface="微软雅黑" pitchFamily="34" charset="-122"/>
              <a:ea typeface="微软雅黑" pitchFamily="34" charset="-122"/>
            </a:endParaRPr>
          </a:p>
          <a:p>
            <a:r>
              <a:rPr lang="zh-CN" altLang="en-US" sz="2400" b="1" dirty="0">
                <a:solidFill>
                  <a:srgbClr val="0070C0"/>
                </a:solidFill>
                <a:latin typeface="微软雅黑" pitchFamily="34" charset="-122"/>
                <a:ea typeface="微软雅黑" pitchFamily="34" charset="-122"/>
              </a:rPr>
              <a:t>高风险</a:t>
            </a:r>
            <a:endParaRPr lang="en-US" altLang="zh-CN" sz="2400" b="1" dirty="0">
              <a:solidFill>
                <a:srgbClr val="0070C0"/>
              </a:solidFill>
              <a:latin typeface="微软雅黑" pitchFamily="34" charset="-122"/>
              <a:ea typeface="微软雅黑" pitchFamily="34" charset="-122"/>
            </a:endParaRPr>
          </a:p>
          <a:p>
            <a:endParaRPr lang="zh-CN" altLang="en-US" sz="2400" dirty="0">
              <a:solidFill>
                <a:srgbClr val="0070C0"/>
              </a:solidFill>
            </a:endParaRPr>
          </a:p>
        </p:txBody>
      </p:sp>
    </p:spTree>
    <p:extLst>
      <p:ext uri="{BB962C8B-B14F-4D97-AF65-F5344CB8AC3E}">
        <p14:creationId xmlns:p14="http://schemas.microsoft.com/office/powerpoint/2010/main" val="4966048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4012" y="686542"/>
            <a:ext cx="1713817" cy="17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320" y="2395114"/>
            <a:ext cx="21415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0"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
        <p:nvSpPr>
          <p:cNvPr id="7" name="矩形 6"/>
          <p:cNvSpPr/>
          <p:nvPr/>
        </p:nvSpPr>
        <p:spPr>
          <a:xfrm>
            <a:off x="50811" y="757513"/>
            <a:ext cx="1278705" cy="523220"/>
          </a:xfrm>
          <a:prstGeom prst="rect">
            <a:avLst/>
          </a:prstGeom>
        </p:spPr>
        <p:txBody>
          <a:bodyPr wrap="square">
            <a:spAutoFit/>
          </a:bodyPr>
          <a:lstStyle/>
          <a:p>
            <a:r>
              <a:rPr lang="zh-CN" altLang="en-US" sz="2800" b="1" dirty="0" smtClean="0">
                <a:solidFill>
                  <a:srgbClr val="00B050"/>
                </a:solidFill>
                <a:latin typeface="微软雅黑" pitchFamily="34" charset="-122"/>
                <a:ea typeface="微软雅黑" pitchFamily="34" charset="-122"/>
              </a:rPr>
              <a:t>人员</a:t>
            </a:r>
            <a:endParaRPr lang="en-US" altLang="zh-CN" sz="2800" b="1" dirty="0" smtClean="0">
              <a:solidFill>
                <a:srgbClr val="00B050"/>
              </a:solidFill>
              <a:latin typeface="微软雅黑" pitchFamily="34" charset="-122"/>
              <a:ea typeface="微软雅黑" pitchFamily="34" charset="-122"/>
            </a:endParaRPr>
          </a:p>
        </p:txBody>
      </p:sp>
      <p:sp>
        <p:nvSpPr>
          <p:cNvPr id="8" name="矩形 7"/>
          <p:cNvSpPr/>
          <p:nvPr/>
        </p:nvSpPr>
        <p:spPr>
          <a:xfrm>
            <a:off x="50811" y="1272663"/>
            <a:ext cx="11827058" cy="461665"/>
          </a:xfrm>
          <a:prstGeom prst="rect">
            <a:avLst/>
          </a:prstGeom>
        </p:spPr>
        <p:txBody>
          <a:bodyPr wrap="square">
            <a:spAutoFit/>
          </a:bodyPr>
          <a:lstStyle/>
          <a:p>
            <a:r>
              <a:rPr lang="zh-CN" altLang="en-US" sz="2400" dirty="0" smtClean="0">
                <a:solidFill>
                  <a:srgbClr val="0070C0"/>
                </a:solidFill>
              </a:rPr>
              <a:t>专业的设计、施工、项目管理、质量管理、验证人员</a:t>
            </a:r>
            <a:endParaRPr lang="en-US" altLang="zh-CN" sz="2400" dirty="0" smtClean="0">
              <a:solidFill>
                <a:srgbClr val="0070C0"/>
              </a:solidFill>
            </a:endParaRPr>
          </a:p>
        </p:txBody>
      </p:sp>
      <p:sp>
        <p:nvSpPr>
          <p:cNvPr id="2" name="矩形 1"/>
          <p:cNvSpPr/>
          <p:nvPr/>
        </p:nvSpPr>
        <p:spPr>
          <a:xfrm>
            <a:off x="50811" y="1810339"/>
            <a:ext cx="11967018" cy="584775"/>
          </a:xfrm>
          <a:prstGeom prst="rect">
            <a:avLst/>
          </a:prstGeom>
        </p:spPr>
        <p:txBody>
          <a:bodyPr wrap="square">
            <a:spAutoFit/>
          </a:bodyPr>
          <a:lstStyle/>
          <a:p>
            <a:pPr eaLnBrk="0" hangingPunct="0">
              <a:defRPr/>
            </a:pPr>
            <a:r>
              <a:rPr lang="zh-CN" altLang="en-US" sz="1600" dirty="0">
                <a:solidFill>
                  <a:schemeClr val="accent5">
                    <a:lumMod val="60000"/>
                    <a:lumOff val="40000"/>
                  </a:schemeClr>
                </a:solidFill>
                <a:latin typeface="微软雅黑" pitchFamily="34" charset="-122"/>
                <a:ea typeface="微软雅黑" pitchFamily="34" charset="-122"/>
              </a:rPr>
              <a:t>英德</a:t>
            </a:r>
            <a:r>
              <a:rPr lang="zh-CN" altLang="en-US" sz="1600" dirty="0" smtClean="0">
                <a:solidFill>
                  <a:schemeClr val="accent5">
                    <a:lumMod val="60000"/>
                    <a:lumOff val="40000"/>
                  </a:schemeClr>
                </a:solidFill>
                <a:latin typeface="微软雅黑" pitchFamily="34" charset="-122"/>
                <a:ea typeface="微软雅黑" pitchFamily="34" charset="-122"/>
              </a:rPr>
              <a:t>生物公司现有员工</a:t>
            </a:r>
            <a:r>
              <a:rPr lang="en-US" altLang="zh-CN" sz="1600" dirty="0">
                <a:solidFill>
                  <a:schemeClr val="accent5">
                    <a:lumMod val="60000"/>
                    <a:lumOff val="40000"/>
                  </a:schemeClr>
                </a:solidFill>
                <a:latin typeface="微软雅黑" pitchFamily="34" charset="-122"/>
                <a:ea typeface="微软雅黑" pitchFamily="34" charset="-122"/>
              </a:rPr>
              <a:t>450</a:t>
            </a:r>
            <a:r>
              <a:rPr lang="zh-CN" altLang="en-US" sz="1600" dirty="0" smtClean="0">
                <a:solidFill>
                  <a:schemeClr val="accent5">
                    <a:lumMod val="60000"/>
                    <a:lumOff val="40000"/>
                  </a:schemeClr>
                </a:solidFill>
                <a:latin typeface="微软雅黑" pitchFamily="34" charset="-122"/>
                <a:ea typeface="微软雅黑" pitchFamily="34" charset="-122"/>
              </a:rPr>
              <a:t>人，其中设计人员</a:t>
            </a:r>
            <a:r>
              <a:rPr lang="en-US" altLang="zh-CN" sz="1600" dirty="0" smtClean="0">
                <a:solidFill>
                  <a:schemeClr val="accent5">
                    <a:lumMod val="60000"/>
                    <a:lumOff val="40000"/>
                  </a:schemeClr>
                </a:solidFill>
                <a:latin typeface="微软雅黑" pitchFamily="34" charset="-122"/>
                <a:ea typeface="微软雅黑" pitchFamily="34" charset="-122"/>
              </a:rPr>
              <a:t>120</a:t>
            </a:r>
            <a:r>
              <a:rPr lang="zh-CN" altLang="en-US" sz="1600" dirty="0" smtClean="0">
                <a:solidFill>
                  <a:schemeClr val="accent5">
                    <a:lumMod val="60000"/>
                    <a:lumOff val="40000"/>
                  </a:schemeClr>
                </a:solidFill>
                <a:latin typeface="微软雅黑" pitchFamily="34" charset="-122"/>
                <a:ea typeface="微软雅黑" pitchFamily="34" charset="-122"/>
              </a:rPr>
              <a:t>人，有管道设计、结构设计、工艺设计、搅拌设计、容器设计、暖通设计、平面设计、电气设计、自控设计等专业，满足制药、化工等行业生产设备的专业化设计</a:t>
            </a:r>
            <a:endParaRPr lang="zh-CN" altLang="en-US" sz="1600" dirty="0">
              <a:solidFill>
                <a:schemeClr val="accent5">
                  <a:lumMod val="60000"/>
                  <a:lumOff val="40000"/>
                </a:schemeClr>
              </a:solidFill>
              <a:latin typeface="微软雅黑" pitchFamily="34" charset="-122"/>
              <a:ea typeface="微软雅黑" pitchFamily="34" charset="-122"/>
            </a:endParaRPr>
          </a:p>
        </p:txBody>
      </p:sp>
      <p:pic>
        <p:nvPicPr>
          <p:cNvPr id="11" name="Picture 2" descr="C:\Users\asus\Desktop\111\2015天康乳化系统三维图片\３.jpg"/>
          <p:cNvPicPr>
            <a:picLocks noChangeAspect="1"/>
          </p:cNvPicPr>
          <p:nvPr/>
        </p:nvPicPr>
        <p:blipFill>
          <a:blip r:embed="rId6" cstate="print"/>
          <a:stretch>
            <a:fillRect/>
          </a:stretch>
        </p:blipFill>
        <p:spPr>
          <a:xfrm>
            <a:off x="50810" y="5061880"/>
            <a:ext cx="3672177" cy="1684153"/>
          </a:xfrm>
          <a:prstGeom prst="rect">
            <a:avLst/>
          </a:prstGeom>
          <a:noFill/>
          <a:ln w="9525">
            <a:noFill/>
          </a:ln>
        </p:spPr>
      </p:pic>
      <p:pic>
        <p:nvPicPr>
          <p:cNvPr id="12" name="图片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26" y="2395114"/>
            <a:ext cx="3708662" cy="255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901" y="2395114"/>
            <a:ext cx="2354262" cy="330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8066" y="2421454"/>
            <a:ext cx="24161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7164" y="4585383"/>
            <a:ext cx="2492838" cy="223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7163" y="2395114"/>
            <a:ext cx="2569244" cy="189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2420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8" y="1964159"/>
            <a:ext cx="4210209" cy="2355914"/>
          </a:xfrm>
          <a:prstGeom prst="rect">
            <a:avLst/>
          </a:prstGeom>
          <a:solidFill>
            <a:srgbClr val="558ED5"/>
          </a:solidFill>
          <a:ln w="9525">
            <a:noFill/>
          </a:ln>
        </p:spPr>
      </p:pic>
      <p:pic>
        <p:nvPicPr>
          <p:cNvPr id="8"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 y="4385389"/>
            <a:ext cx="4242551" cy="2377946"/>
          </a:xfrm>
          <a:prstGeom prst="rect">
            <a:avLst/>
          </a:prstGeom>
          <a:noFill/>
          <a:ln w="9525">
            <a:noFill/>
          </a:ln>
        </p:spPr>
      </p:pic>
      <p:pic>
        <p:nvPicPr>
          <p:cNvPr id="11" name="图片 56" descr="DSC020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144" y="4164650"/>
            <a:ext cx="4688858" cy="2659689"/>
          </a:xfrm>
          <a:prstGeom prst="rect">
            <a:avLst/>
          </a:prstGeom>
          <a:noFill/>
          <a:ln w="9525">
            <a:noFill/>
          </a:ln>
        </p:spPr>
      </p:pic>
      <p:pic>
        <p:nvPicPr>
          <p:cNvPr id="12"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143" y="1964159"/>
            <a:ext cx="4688858" cy="2135188"/>
          </a:xfrm>
          <a:prstGeom prst="rect">
            <a:avLst/>
          </a:prstGeom>
          <a:noFill/>
          <a:ln w="9525">
            <a:noFill/>
          </a:ln>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0" name="Picture 7" descr="英德生物LOGO"/>
          <p:cNvPicPr>
            <a:picLocks noChangeAspect="1"/>
          </p:cNvPicPr>
          <p:nvPr/>
        </p:nvPicPr>
        <p:blipFill>
          <a:blip r:embed="rId6"/>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7"/>
          <a:srcRect/>
          <a:stretch>
            <a:fillRect/>
          </a:stretch>
        </p:blipFill>
        <p:spPr bwMode="auto">
          <a:xfrm>
            <a:off x="9759820" y="18856"/>
            <a:ext cx="2463930" cy="554347"/>
          </a:xfrm>
          <a:prstGeom prst="rect">
            <a:avLst/>
          </a:prstGeom>
          <a:noFill/>
          <a:ln w="9525">
            <a:noFill/>
            <a:miter lim="800000"/>
            <a:headEnd/>
            <a:tailEnd/>
          </a:ln>
        </p:spPr>
      </p:pic>
      <p:sp>
        <p:nvSpPr>
          <p:cNvPr id="6" name="矩形 5"/>
          <p:cNvSpPr/>
          <p:nvPr/>
        </p:nvSpPr>
        <p:spPr>
          <a:xfrm>
            <a:off x="50811" y="757513"/>
            <a:ext cx="2085899" cy="523220"/>
          </a:xfrm>
          <a:prstGeom prst="rect">
            <a:avLst/>
          </a:prstGeom>
        </p:spPr>
        <p:txBody>
          <a:bodyPr wrap="square">
            <a:spAutoFit/>
          </a:bodyPr>
          <a:lstStyle/>
          <a:p>
            <a:r>
              <a:rPr lang="zh-CN" altLang="en-US" sz="2800" b="1" dirty="0" smtClean="0">
                <a:solidFill>
                  <a:srgbClr val="00B050"/>
                </a:solidFill>
                <a:latin typeface="微软雅黑" pitchFamily="34" charset="-122"/>
                <a:ea typeface="微软雅黑" pitchFamily="34" charset="-122"/>
              </a:rPr>
              <a:t>制造基地</a:t>
            </a:r>
            <a:endParaRPr lang="en-US" altLang="zh-CN" sz="2800" b="1" dirty="0" smtClean="0">
              <a:solidFill>
                <a:srgbClr val="00B050"/>
              </a:solidFill>
              <a:latin typeface="微软雅黑" pitchFamily="34" charset="-122"/>
              <a:ea typeface="微软雅黑" pitchFamily="34" charset="-122"/>
            </a:endParaRPr>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5021" y="2789864"/>
            <a:ext cx="5704283" cy="2827857"/>
          </a:xfrm>
          <a:prstGeom prst="rect">
            <a:avLst/>
          </a:prstGeom>
          <a:noFill/>
          <a:ln w="9525">
            <a:noFill/>
          </a:ln>
        </p:spPr>
      </p:pic>
      <p:sp>
        <p:nvSpPr>
          <p:cNvPr id="14" name="矩形 13"/>
          <p:cNvSpPr/>
          <p:nvPr/>
        </p:nvSpPr>
        <p:spPr>
          <a:xfrm>
            <a:off x="4159390" y="1979039"/>
            <a:ext cx="3351753" cy="400110"/>
          </a:xfrm>
          <a:prstGeom prst="rect">
            <a:avLst/>
          </a:prstGeom>
        </p:spPr>
        <p:txBody>
          <a:bodyPr wrap="square">
            <a:spAutoFit/>
          </a:bodyPr>
          <a:lstStyle/>
          <a:p>
            <a:r>
              <a:rPr lang="zh-CN" altLang="en-US" sz="2000" b="1" dirty="0" smtClean="0">
                <a:solidFill>
                  <a:srgbClr val="0070C0"/>
                </a:solidFill>
                <a:latin typeface="微软雅黑" pitchFamily="34" charset="-122"/>
                <a:ea typeface="微软雅黑" pitchFamily="34" charset="-122"/>
              </a:rPr>
              <a:t>容器生产                      </a:t>
            </a:r>
            <a:r>
              <a:rPr lang="en-US" altLang="zh-CN" sz="2000" b="1" dirty="0" smtClean="0">
                <a:solidFill>
                  <a:srgbClr val="0070C0"/>
                </a:solidFill>
                <a:latin typeface="微软雅黑" pitchFamily="34" charset="-122"/>
                <a:ea typeface="微软雅黑" pitchFamily="34" charset="-122"/>
              </a:rPr>
              <a:t>FAT</a:t>
            </a:r>
          </a:p>
        </p:txBody>
      </p:sp>
      <p:sp>
        <p:nvSpPr>
          <p:cNvPr id="15" name="矩形 14"/>
          <p:cNvSpPr/>
          <p:nvPr/>
        </p:nvSpPr>
        <p:spPr>
          <a:xfrm>
            <a:off x="4208669" y="5617721"/>
            <a:ext cx="3351753" cy="400110"/>
          </a:xfrm>
          <a:prstGeom prst="rect">
            <a:avLst/>
          </a:prstGeom>
        </p:spPr>
        <p:txBody>
          <a:bodyPr wrap="square">
            <a:spAutoFit/>
          </a:bodyPr>
          <a:lstStyle/>
          <a:p>
            <a:r>
              <a:rPr lang="zh-CN" altLang="en-US" sz="2000" b="1" dirty="0" smtClean="0">
                <a:solidFill>
                  <a:srgbClr val="0070C0"/>
                </a:solidFill>
                <a:latin typeface="微软雅黑" pitchFamily="34" charset="-122"/>
                <a:ea typeface="微软雅黑" pitchFamily="34" charset="-122"/>
              </a:rPr>
              <a:t>装备集成                     仓储</a:t>
            </a:r>
            <a:endParaRPr lang="en-US" altLang="zh-CN" sz="2000" b="1" dirty="0" smtClean="0">
              <a:solidFill>
                <a:srgbClr val="0070C0"/>
              </a:solidFill>
              <a:latin typeface="微软雅黑" pitchFamily="34" charset="-122"/>
              <a:ea typeface="微软雅黑" pitchFamily="34" charset="-122"/>
            </a:endParaRPr>
          </a:p>
        </p:txBody>
      </p:sp>
      <p:sp>
        <p:nvSpPr>
          <p:cNvPr id="16" name="矩形 15"/>
          <p:cNvSpPr/>
          <p:nvPr/>
        </p:nvSpPr>
        <p:spPr>
          <a:xfrm>
            <a:off x="22818" y="1262272"/>
            <a:ext cx="11967018" cy="584775"/>
          </a:xfrm>
          <a:prstGeom prst="rect">
            <a:avLst/>
          </a:prstGeom>
        </p:spPr>
        <p:txBody>
          <a:bodyPr wrap="square">
            <a:spAutoFit/>
          </a:bodyPr>
          <a:lstStyle/>
          <a:p>
            <a:pPr eaLnBrk="0" hangingPunct="0">
              <a:defRPr/>
            </a:pPr>
            <a:r>
              <a:rPr lang="zh-CN" altLang="en-US" sz="1600" dirty="0" smtClean="0">
                <a:solidFill>
                  <a:schemeClr val="accent5">
                    <a:lumMod val="60000"/>
                    <a:lumOff val="40000"/>
                  </a:schemeClr>
                </a:solidFill>
                <a:latin typeface="微软雅黑" pitchFamily="34" charset="-122"/>
                <a:ea typeface="微软雅黑" pitchFamily="34" charset="-122"/>
              </a:rPr>
              <a:t>制造应根据制造流程、功能分区域管理，足够制造空间满足大型罐体设备制造及装备集成；独立的</a:t>
            </a:r>
            <a:r>
              <a:rPr lang="en-US" altLang="zh-CN" sz="1600" dirty="0" smtClean="0">
                <a:solidFill>
                  <a:schemeClr val="accent5">
                    <a:lumMod val="60000"/>
                    <a:lumOff val="40000"/>
                  </a:schemeClr>
                </a:solidFill>
                <a:latin typeface="微软雅黑" pitchFamily="34" charset="-122"/>
                <a:ea typeface="微软雅黑" pitchFamily="34" charset="-122"/>
              </a:rPr>
              <a:t>FAT</a:t>
            </a:r>
            <a:r>
              <a:rPr lang="zh-CN" altLang="en-US" sz="1600" dirty="0" smtClean="0">
                <a:solidFill>
                  <a:schemeClr val="accent5">
                    <a:lumMod val="60000"/>
                    <a:lumOff val="40000"/>
                  </a:schemeClr>
                </a:solidFill>
                <a:latin typeface="微软雅黑" pitchFamily="34" charset="-122"/>
                <a:ea typeface="微软雅黑" pitchFamily="34" charset="-122"/>
              </a:rPr>
              <a:t>区域、完备的公用工程配备，保证设备出厂前达到各项设计要求；高效、规范的仓储管理保证材料、文件的可追溯性管理。</a:t>
            </a:r>
            <a:endParaRPr lang="zh-CN" altLang="en-US" sz="1600" dirty="0">
              <a:solidFill>
                <a:schemeClr val="accent5">
                  <a:lumMod val="60000"/>
                  <a:lumOff val="40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0"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7" name="矩形 6"/>
          <p:cNvSpPr/>
          <p:nvPr/>
        </p:nvSpPr>
        <p:spPr>
          <a:xfrm>
            <a:off x="50811" y="757513"/>
            <a:ext cx="2085899" cy="523220"/>
          </a:xfrm>
          <a:prstGeom prst="rect">
            <a:avLst/>
          </a:prstGeom>
        </p:spPr>
        <p:txBody>
          <a:bodyPr wrap="square">
            <a:spAutoFit/>
          </a:bodyPr>
          <a:lstStyle/>
          <a:p>
            <a:r>
              <a:rPr lang="zh-CN" altLang="en-US" sz="2800" b="1" dirty="0">
                <a:solidFill>
                  <a:srgbClr val="00B050"/>
                </a:solidFill>
                <a:latin typeface="微软雅黑" pitchFamily="34" charset="-122"/>
                <a:ea typeface="微软雅黑" pitchFamily="34" charset="-122"/>
              </a:rPr>
              <a:t>加工</a:t>
            </a:r>
            <a:r>
              <a:rPr lang="zh-CN" altLang="en-US" sz="2800" b="1" dirty="0" smtClean="0">
                <a:solidFill>
                  <a:srgbClr val="00B050"/>
                </a:solidFill>
                <a:latin typeface="微软雅黑" pitchFamily="34" charset="-122"/>
                <a:ea typeface="微软雅黑" pitchFamily="34" charset="-122"/>
              </a:rPr>
              <a:t>设备</a:t>
            </a:r>
            <a:endParaRPr lang="en-US" altLang="zh-CN" sz="2800" b="1" dirty="0" smtClean="0">
              <a:solidFill>
                <a:srgbClr val="00B050"/>
              </a:solidFill>
              <a:latin typeface="微软雅黑" pitchFamily="34" charset="-122"/>
              <a:ea typeface="微软雅黑" pitchFamily="34" charset="-122"/>
            </a:endParaRPr>
          </a:p>
        </p:txBody>
      </p:sp>
      <p:pic>
        <p:nvPicPr>
          <p:cNvPr id="8"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472" y="1830768"/>
            <a:ext cx="3595687" cy="2155993"/>
          </a:xfrm>
          <a:prstGeom prst="rect">
            <a:avLst/>
          </a:prstGeom>
          <a:solidFill>
            <a:srgbClr val="558ED5"/>
          </a:solidFill>
          <a:ln w="9525">
            <a:noFill/>
          </a:ln>
        </p:spPr>
      </p:pic>
      <p:pic>
        <p:nvPicPr>
          <p:cNvPr id="11" name="图片 2" descr="IMG_3000"/>
          <p:cNvPicPr>
            <a:picLocks noChangeAspect="1"/>
          </p:cNvPicPr>
          <p:nvPr/>
        </p:nvPicPr>
        <p:blipFill>
          <a:blip r:embed="rId5"/>
          <a:stretch>
            <a:fillRect/>
          </a:stretch>
        </p:blipFill>
        <p:spPr>
          <a:xfrm>
            <a:off x="61475" y="4917440"/>
            <a:ext cx="2680970" cy="1929522"/>
          </a:xfrm>
          <a:prstGeom prst="rect">
            <a:avLst/>
          </a:prstGeom>
          <a:noFill/>
          <a:ln w="9525">
            <a:noFill/>
          </a:ln>
        </p:spPr>
      </p:pic>
      <p:pic>
        <p:nvPicPr>
          <p:cNvPr id="14" name="图片 37"/>
          <p:cNvPicPr>
            <a:picLocks noChangeAspect="1" noChangeArrowheads="1"/>
          </p:cNvPicPr>
          <p:nvPr/>
        </p:nvPicPr>
        <p:blipFill>
          <a:blip r:embed="rId6"/>
          <a:srcRect/>
          <a:stretch>
            <a:fillRect/>
          </a:stretch>
        </p:blipFill>
        <p:spPr bwMode="auto">
          <a:xfrm>
            <a:off x="6768158" y="1830769"/>
            <a:ext cx="2954337" cy="2155992"/>
          </a:xfrm>
          <a:prstGeom prst="rect">
            <a:avLst/>
          </a:prstGeom>
          <a:noFill/>
          <a:ln w="9525">
            <a:noFill/>
            <a:miter lim="800000"/>
            <a:headEnd/>
            <a:tailEnd/>
          </a:ln>
        </p:spPr>
      </p:pic>
      <p:pic>
        <p:nvPicPr>
          <p:cNvPr id="15" name="图片 3" descr="IMG_2821"/>
          <p:cNvPicPr>
            <a:picLocks noChangeAspect="1"/>
          </p:cNvPicPr>
          <p:nvPr/>
        </p:nvPicPr>
        <p:blipFill>
          <a:blip r:embed="rId7"/>
          <a:stretch>
            <a:fillRect/>
          </a:stretch>
        </p:blipFill>
        <p:spPr>
          <a:xfrm>
            <a:off x="2770438" y="4917440"/>
            <a:ext cx="2910840" cy="1940560"/>
          </a:xfrm>
          <a:prstGeom prst="rect">
            <a:avLst/>
          </a:prstGeom>
          <a:noFill/>
          <a:ln w="9525">
            <a:noFill/>
          </a:ln>
        </p:spPr>
      </p:pic>
      <p:pic>
        <p:nvPicPr>
          <p:cNvPr id="16" name="图片 15"/>
          <p:cNvPicPr>
            <a:picLocks noChangeAspect="1"/>
          </p:cNvPicPr>
          <p:nvPr/>
        </p:nvPicPr>
        <p:blipFill>
          <a:blip r:embed="rId8" cstate="print"/>
          <a:stretch>
            <a:fillRect/>
          </a:stretch>
        </p:blipFill>
        <p:spPr>
          <a:xfrm>
            <a:off x="52144" y="1821438"/>
            <a:ext cx="3160155" cy="2155993"/>
          </a:xfrm>
          <a:prstGeom prst="rect">
            <a:avLst/>
          </a:prstGeom>
        </p:spPr>
      </p:pic>
      <p:pic>
        <p:nvPicPr>
          <p:cNvPr id="92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1278" y="4917440"/>
            <a:ext cx="6518722" cy="192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0811" y="1336126"/>
            <a:ext cx="3161488" cy="523220"/>
          </a:xfrm>
          <a:prstGeom prst="rect">
            <a:avLst/>
          </a:prstGeom>
        </p:spPr>
        <p:txBody>
          <a:bodyPr wrap="square">
            <a:spAutoFit/>
          </a:bodyPr>
          <a:lstStyle/>
          <a:p>
            <a:pPr lvl="0"/>
            <a:r>
              <a:rPr lang="zh-CN" altLang="zh-CN" sz="1400" b="1" dirty="0">
                <a:solidFill>
                  <a:srgbClr val="0070C0"/>
                </a:solidFill>
                <a:latin typeface="微软雅黑" pitchFamily="34" charset="-122"/>
                <a:ea typeface="微软雅黑" pitchFamily="34" charset="-122"/>
              </a:rPr>
              <a:t>光纤激光切割</a:t>
            </a:r>
            <a:r>
              <a:rPr lang="zh-CN" altLang="zh-CN" sz="1400" b="1" dirty="0" smtClean="0">
                <a:solidFill>
                  <a:srgbClr val="0070C0"/>
                </a:solidFill>
                <a:latin typeface="微软雅黑" pitchFamily="34" charset="-122"/>
                <a:ea typeface="微软雅黑" pitchFamily="34" charset="-122"/>
              </a:rPr>
              <a:t>机</a:t>
            </a:r>
            <a:r>
              <a:rPr lang="en-US" altLang="zh-CN" sz="1400" b="1" dirty="0" smtClean="0">
                <a:solidFill>
                  <a:srgbClr val="0070C0"/>
                </a:solidFill>
                <a:latin typeface="微软雅黑" pitchFamily="34" charset="-122"/>
                <a:ea typeface="微软雅黑" pitchFamily="34" charset="-122"/>
              </a:rPr>
              <a:t>:</a:t>
            </a:r>
            <a:r>
              <a:rPr lang="zh-CN" altLang="zh-CN" sz="1400" b="1" dirty="0" smtClean="0">
                <a:solidFill>
                  <a:srgbClr val="0070C0"/>
                </a:solidFill>
                <a:latin typeface="微软雅黑" pitchFamily="34" charset="-122"/>
                <a:ea typeface="微软雅黑" pitchFamily="34" charset="-122"/>
              </a:rPr>
              <a:t>快速</a:t>
            </a:r>
            <a:r>
              <a:rPr lang="zh-CN" altLang="zh-CN" sz="1400" b="1" dirty="0">
                <a:solidFill>
                  <a:srgbClr val="0070C0"/>
                </a:solidFill>
                <a:latin typeface="微软雅黑" pitchFamily="34" charset="-122"/>
                <a:ea typeface="微软雅黑" pitchFamily="34" charset="-122"/>
              </a:rPr>
              <a:t>高效，尺寸精准，切割缝隙</a:t>
            </a:r>
            <a:r>
              <a:rPr lang="zh-CN" altLang="zh-CN" sz="1400" b="1" dirty="0" smtClean="0">
                <a:solidFill>
                  <a:srgbClr val="0070C0"/>
                </a:solidFill>
                <a:latin typeface="微软雅黑" pitchFamily="34" charset="-122"/>
                <a:ea typeface="微软雅黑" pitchFamily="34" charset="-122"/>
              </a:rPr>
              <a:t>小</a:t>
            </a:r>
            <a:endParaRPr lang="zh-CN" altLang="en-US" sz="1400" b="1" dirty="0">
              <a:solidFill>
                <a:srgbClr val="0070C0"/>
              </a:solidFill>
              <a:latin typeface="微软雅黑" pitchFamily="34" charset="-122"/>
              <a:ea typeface="微软雅黑" pitchFamily="34" charset="-122"/>
            </a:endParaRPr>
          </a:p>
        </p:txBody>
      </p:sp>
      <p:sp>
        <p:nvSpPr>
          <p:cNvPr id="4" name="矩形 3"/>
          <p:cNvSpPr/>
          <p:nvPr/>
        </p:nvSpPr>
        <p:spPr>
          <a:xfrm>
            <a:off x="3172473" y="1308962"/>
            <a:ext cx="3595686" cy="523220"/>
          </a:xfrm>
          <a:prstGeom prst="rect">
            <a:avLst/>
          </a:prstGeom>
        </p:spPr>
        <p:txBody>
          <a:bodyPr wrap="square">
            <a:spAutoFit/>
          </a:bodyPr>
          <a:lstStyle/>
          <a:p>
            <a:r>
              <a:rPr lang="zh-CN" altLang="en-US" sz="1400" b="1" dirty="0">
                <a:solidFill>
                  <a:srgbClr val="0070C0"/>
                </a:solidFill>
                <a:latin typeface="微软雅黑" pitchFamily="34" charset="-122"/>
                <a:ea typeface="微软雅黑" pitchFamily="34" charset="-122"/>
              </a:rPr>
              <a:t>水切割：</a:t>
            </a:r>
            <a:r>
              <a:rPr lang="zh-CN" altLang="zh-CN" sz="1400" b="1" dirty="0">
                <a:solidFill>
                  <a:srgbClr val="0070C0"/>
                </a:solidFill>
                <a:latin typeface="微软雅黑" pitchFamily="34" charset="-122"/>
                <a:ea typeface="微软雅黑" pitchFamily="34" charset="-122"/>
              </a:rPr>
              <a:t>不产生热量和有害物质，材料无热效应，切割面质量好</a:t>
            </a:r>
            <a:r>
              <a:rPr lang="en-US" altLang="zh-CN"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无须二次加工</a:t>
            </a:r>
            <a:endParaRPr lang="zh-CN" altLang="en-US" sz="1400" b="1" dirty="0">
              <a:solidFill>
                <a:srgbClr val="0070C0"/>
              </a:solidFill>
              <a:latin typeface="微软雅黑" pitchFamily="34" charset="-122"/>
              <a:ea typeface="微软雅黑" pitchFamily="34" charset="-122"/>
            </a:endParaRPr>
          </a:p>
        </p:txBody>
      </p:sp>
      <p:sp>
        <p:nvSpPr>
          <p:cNvPr id="5" name="矩形 4"/>
          <p:cNvSpPr/>
          <p:nvPr/>
        </p:nvSpPr>
        <p:spPr>
          <a:xfrm>
            <a:off x="6768158" y="1298218"/>
            <a:ext cx="2954662" cy="523220"/>
          </a:xfrm>
          <a:prstGeom prst="rect">
            <a:avLst/>
          </a:prstGeom>
        </p:spPr>
        <p:txBody>
          <a:bodyPr wrap="square">
            <a:spAutoFit/>
          </a:bodyPr>
          <a:lstStyle/>
          <a:p>
            <a:r>
              <a:rPr lang="zh-CN" altLang="en-US" sz="1400" b="1" dirty="0">
                <a:solidFill>
                  <a:srgbClr val="0070C0"/>
                </a:solidFill>
                <a:latin typeface="微软雅黑" pitchFamily="34" charset="-122"/>
                <a:ea typeface="微软雅黑" pitchFamily="34" charset="-122"/>
              </a:rPr>
              <a:t>等</a:t>
            </a:r>
            <a:r>
              <a:rPr lang="zh-CN" altLang="zh-CN" sz="1400" b="1" dirty="0">
                <a:solidFill>
                  <a:srgbClr val="0070C0"/>
                </a:solidFill>
                <a:latin typeface="微软雅黑" pitchFamily="34" charset="-122"/>
                <a:ea typeface="微软雅黑" pitchFamily="34" charset="-122"/>
              </a:rPr>
              <a:t>离子</a:t>
            </a:r>
            <a:r>
              <a:rPr lang="zh-CN" altLang="en-US" sz="1400" b="1" dirty="0">
                <a:solidFill>
                  <a:srgbClr val="0070C0"/>
                </a:solidFill>
                <a:latin typeface="微软雅黑" pitchFamily="34" charset="-122"/>
                <a:ea typeface="微软雅黑" pitchFamily="34" charset="-122"/>
              </a:rPr>
              <a:t>自动焊机：</a:t>
            </a:r>
            <a:r>
              <a:rPr lang="zh-CN" altLang="zh-CN" sz="1400" b="1" dirty="0">
                <a:solidFill>
                  <a:srgbClr val="0070C0"/>
                </a:solidFill>
                <a:latin typeface="微软雅黑" pitchFamily="34" charset="-122"/>
                <a:ea typeface="微软雅黑" pitchFamily="34" charset="-122"/>
              </a:rPr>
              <a:t>穿透性更强</a:t>
            </a:r>
            <a:r>
              <a:rPr lang="zh-CN" altLang="en-US"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速度快、热量少、变形小、成形美观</a:t>
            </a:r>
            <a:endParaRPr lang="zh-CN" altLang="en-US" sz="1400" b="1" dirty="0">
              <a:solidFill>
                <a:srgbClr val="0070C0"/>
              </a:solidFill>
              <a:latin typeface="微软雅黑" pitchFamily="34" charset="-122"/>
              <a:ea typeface="微软雅黑" pitchFamily="34" charset="-122"/>
            </a:endParaRPr>
          </a:p>
        </p:txBody>
      </p:sp>
      <p:sp>
        <p:nvSpPr>
          <p:cNvPr id="19" name="矩形 18"/>
          <p:cNvSpPr/>
          <p:nvPr/>
        </p:nvSpPr>
        <p:spPr>
          <a:xfrm>
            <a:off x="61475" y="4376465"/>
            <a:ext cx="2708963" cy="523220"/>
          </a:xfrm>
          <a:prstGeom prst="rect">
            <a:avLst/>
          </a:prstGeom>
        </p:spPr>
        <p:txBody>
          <a:bodyPr wrap="square">
            <a:spAutoFit/>
          </a:bodyPr>
          <a:lstStyle/>
          <a:p>
            <a:r>
              <a:rPr lang="zh-CN" altLang="zh-CN" sz="1400" b="1" dirty="0">
                <a:solidFill>
                  <a:srgbClr val="0070C0"/>
                </a:solidFill>
                <a:latin typeface="微软雅黑" pitchFamily="34" charset="-122"/>
                <a:ea typeface="微软雅黑" pitchFamily="34" charset="-122"/>
              </a:rPr>
              <a:t>数控铣削</a:t>
            </a:r>
            <a:r>
              <a:rPr lang="zh-CN" altLang="en-US"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用于加工人孔、异形零件、条形视镜</a:t>
            </a:r>
            <a:r>
              <a:rPr lang="zh-CN" altLang="en-US" sz="1400" b="1" dirty="0">
                <a:solidFill>
                  <a:srgbClr val="0070C0"/>
                </a:solidFill>
                <a:latin typeface="微软雅黑" pitchFamily="34" charset="-122"/>
                <a:ea typeface="微软雅黑" pitchFamily="34" charset="-122"/>
              </a:rPr>
              <a:t>、加工精度高</a:t>
            </a:r>
            <a:endParaRPr lang="zh-CN" altLang="zh-CN" sz="1400" b="1" dirty="0">
              <a:solidFill>
                <a:srgbClr val="0070C0"/>
              </a:solidFill>
              <a:latin typeface="微软雅黑" pitchFamily="34" charset="-122"/>
              <a:ea typeface="微软雅黑" pitchFamily="34" charset="-122"/>
            </a:endParaRPr>
          </a:p>
        </p:txBody>
      </p:sp>
      <p:sp>
        <p:nvSpPr>
          <p:cNvPr id="24" name="矩形 23"/>
          <p:cNvSpPr/>
          <p:nvPr/>
        </p:nvSpPr>
        <p:spPr>
          <a:xfrm>
            <a:off x="5681277" y="4354307"/>
            <a:ext cx="6118225" cy="523220"/>
          </a:xfrm>
          <a:prstGeom prst="rect">
            <a:avLst/>
          </a:prstGeom>
        </p:spPr>
        <p:txBody>
          <a:bodyPr>
            <a:spAutoFit/>
          </a:bodyPr>
          <a:lstStyle/>
          <a:p>
            <a:r>
              <a:rPr lang="zh-CN" altLang="zh-CN" sz="1400" b="1" dirty="0">
                <a:solidFill>
                  <a:srgbClr val="0070C0"/>
                </a:solidFill>
                <a:latin typeface="微软雅黑" pitchFamily="34" charset="-122"/>
                <a:ea typeface="微软雅黑" pitchFamily="34" charset="-122"/>
              </a:rPr>
              <a:t>探伤室：约</a:t>
            </a:r>
            <a:r>
              <a:rPr lang="en-US" altLang="zh-CN" sz="1400" b="1" dirty="0">
                <a:solidFill>
                  <a:srgbClr val="0070C0"/>
                </a:solidFill>
                <a:latin typeface="微软雅黑" pitchFamily="34" charset="-122"/>
                <a:ea typeface="微软雅黑" pitchFamily="34" charset="-122"/>
              </a:rPr>
              <a:t>300</a:t>
            </a:r>
            <a:r>
              <a:rPr lang="zh-CN" altLang="en-US"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a:t>
            </a:r>
            <a:r>
              <a:rPr lang="en-US" altLang="zh-CN" sz="1400" b="1" dirty="0">
                <a:solidFill>
                  <a:srgbClr val="0070C0"/>
                </a:solidFill>
                <a:latin typeface="微软雅黑" pitchFamily="34" charset="-122"/>
                <a:ea typeface="微软雅黑" pitchFamily="34" charset="-122"/>
              </a:rPr>
              <a:t>X</a:t>
            </a:r>
            <a:r>
              <a:rPr lang="zh-CN" altLang="zh-CN" sz="1400" b="1" dirty="0">
                <a:solidFill>
                  <a:srgbClr val="0070C0"/>
                </a:solidFill>
                <a:latin typeface="微软雅黑" pitchFamily="34" charset="-122"/>
                <a:ea typeface="微软雅黑" pitchFamily="34" charset="-122"/>
              </a:rPr>
              <a:t>射线探伤设备为</a:t>
            </a:r>
            <a:r>
              <a:rPr lang="en-US" altLang="zh-CN" sz="1400" b="1" dirty="0">
                <a:solidFill>
                  <a:srgbClr val="0070C0"/>
                </a:solidFill>
                <a:latin typeface="微软雅黑" pitchFamily="34" charset="-122"/>
                <a:ea typeface="微软雅黑" pitchFamily="34" charset="-122"/>
              </a:rPr>
              <a:t>XG-3005</a:t>
            </a:r>
            <a:r>
              <a:rPr lang="zh-CN" altLang="zh-CN" sz="1400" b="1" dirty="0">
                <a:solidFill>
                  <a:srgbClr val="0070C0"/>
                </a:solidFill>
                <a:latin typeface="微软雅黑" pitchFamily="34" charset="-122"/>
                <a:ea typeface="微软雅黑" pitchFamily="34" charset="-122"/>
              </a:rPr>
              <a:t>和</a:t>
            </a:r>
            <a:r>
              <a:rPr lang="en-US" altLang="zh-CN" sz="1400" b="1" dirty="0">
                <a:solidFill>
                  <a:srgbClr val="0070C0"/>
                </a:solidFill>
                <a:latin typeface="微软雅黑" pitchFamily="34" charset="-122"/>
                <a:ea typeface="微软雅黑" pitchFamily="34" charset="-122"/>
              </a:rPr>
              <a:t>XXG-2505</a:t>
            </a:r>
            <a:r>
              <a:rPr lang="zh-CN" altLang="en-US"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单壁透照</a:t>
            </a:r>
            <a:r>
              <a:rPr lang="zh-CN" altLang="en-US"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双壁透照</a:t>
            </a:r>
            <a:r>
              <a:rPr lang="zh-CN" altLang="en-US" sz="1400" b="1" dirty="0">
                <a:solidFill>
                  <a:srgbClr val="0070C0"/>
                </a:solidFill>
                <a:latin typeface="微软雅黑" pitchFamily="34" charset="-122"/>
                <a:ea typeface="微软雅黑" pitchFamily="34" charset="-122"/>
              </a:rPr>
              <a:t>、</a:t>
            </a:r>
            <a:r>
              <a:rPr lang="zh-CN" altLang="zh-CN" sz="1400" b="1" dirty="0">
                <a:solidFill>
                  <a:srgbClr val="0070C0"/>
                </a:solidFill>
                <a:latin typeface="微软雅黑" pitchFamily="34" charset="-122"/>
                <a:ea typeface="微软雅黑" pitchFamily="34" charset="-122"/>
              </a:rPr>
              <a:t>中心透照</a:t>
            </a:r>
          </a:p>
        </p:txBody>
      </p:sp>
      <p:sp>
        <p:nvSpPr>
          <p:cNvPr id="25" name="矩形 24"/>
          <p:cNvSpPr/>
          <p:nvPr/>
        </p:nvSpPr>
        <p:spPr>
          <a:xfrm>
            <a:off x="2770438" y="4376263"/>
            <a:ext cx="2827929" cy="523220"/>
          </a:xfrm>
          <a:prstGeom prst="rect">
            <a:avLst/>
          </a:prstGeom>
        </p:spPr>
        <p:txBody>
          <a:bodyPr wrap="square">
            <a:spAutoFit/>
          </a:bodyPr>
          <a:lstStyle/>
          <a:p>
            <a:r>
              <a:rPr lang="zh-CN" altLang="en-US" sz="1400" b="1" dirty="0">
                <a:solidFill>
                  <a:srgbClr val="0070C0"/>
                </a:solidFill>
                <a:latin typeface="微软雅黑" pitchFamily="34" charset="-122"/>
                <a:ea typeface="微软雅黑" pitchFamily="34" charset="-122"/>
              </a:rPr>
              <a:t>电解喷砂：</a:t>
            </a:r>
            <a:r>
              <a:rPr lang="zh-CN" altLang="zh-CN" sz="1400" b="1" dirty="0">
                <a:solidFill>
                  <a:srgbClr val="0070C0"/>
                </a:solidFill>
                <a:latin typeface="微软雅黑" pitchFamily="34" charset="-122"/>
                <a:ea typeface="微软雅黑" pitchFamily="34" charset="-122"/>
              </a:rPr>
              <a:t>形成了一层富铬区增加了表面硬度和抗</a:t>
            </a:r>
            <a:r>
              <a:rPr lang="zh-CN" altLang="zh-CN" sz="1400" b="1" dirty="0" smtClean="0">
                <a:solidFill>
                  <a:srgbClr val="0070C0"/>
                </a:solidFill>
                <a:latin typeface="微软雅黑" pitchFamily="34" charset="-122"/>
                <a:ea typeface="微软雅黑" pitchFamily="34" charset="-122"/>
              </a:rPr>
              <a:t>腐蚀性</a:t>
            </a:r>
            <a:endParaRPr lang="zh-CN" altLang="zh-CN" sz="1400" b="1" dirty="0">
              <a:solidFill>
                <a:srgbClr val="0070C0"/>
              </a:solidFill>
              <a:latin typeface="微软雅黑" pitchFamily="34" charset="-122"/>
              <a:ea typeface="微软雅黑" pitchFamily="34" charset="-122"/>
            </a:endParaRPr>
          </a:p>
        </p:txBody>
      </p:sp>
      <p:pic>
        <p:nvPicPr>
          <p:cNvPr id="27" name="图片 62" descr="IMG_6016"/>
          <p:cNvPicPr>
            <a:picLocks noChangeAspect="1" noChangeArrowheads="1"/>
          </p:cNvPicPr>
          <p:nvPr/>
        </p:nvPicPr>
        <p:blipFill>
          <a:blip r:embed="rId10"/>
          <a:srcRect/>
          <a:stretch>
            <a:fillRect/>
          </a:stretch>
        </p:blipFill>
        <p:spPr bwMode="auto">
          <a:xfrm>
            <a:off x="9722496" y="1841512"/>
            <a:ext cx="2477504" cy="2145249"/>
          </a:xfrm>
          <a:prstGeom prst="rect">
            <a:avLst/>
          </a:prstGeom>
          <a:noFill/>
          <a:ln w="9525">
            <a:noFill/>
            <a:miter lim="800000"/>
            <a:headEnd/>
            <a:tailEnd/>
          </a:ln>
        </p:spPr>
      </p:pic>
      <p:sp>
        <p:nvSpPr>
          <p:cNvPr id="26" name="矩形 25"/>
          <p:cNvSpPr/>
          <p:nvPr/>
        </p:nvSpPr>
        <p:spPr>
          <a:xfrm>
            <a:off x="9722821" y="1321130"/>
            <a:ext cx="2477180" cy="523220"/>
          </a:xfrm>
          <a:prstGeom prst="rect">
            <a:avLst/>
          </a:prstGeom>
        </p:spPr>
        <p:txBody>
          <a:bodyPr wrap="square">
            <a:spAutoFit/>
          </a:bodyPr>
          <a:lstStyle/>
          <a:p>
            <a:r>
              <a:rPr lang="zh-CN" altLang="zh-CN" sz="1400" b="1" dirty="0">
                <a:solidFill>
                  <a:srgbClr val="0070C0"/>
                </a:solidFill>
                <a:latin typeface="微软雅黑" pitchFamily="34" charset="-122"/>
                <a:ea typeface="微软雅黑" pitchFamily="34" charset="-122"/>
              </a:rPr>
              <a:t>数控折边机：自动翻转模</a:t>
            </a:r>
            <a:r>
              <a:rPr lang="zh-CN" altLang="en-US" sz="1400" b="1" dirty="0">
                <a:solidFill>
                  <a:srgbClr val="0070C0"/>
                </a:solidFill>
                <a:latin typeface="微软雅黑" pitchFamily="34" charset="-122"/>
                <a:ea typeface="微软雅黑" pitchFamily="34" charset="-122"/>
              </a:rPr>
              <a:t>型</a:t>
            </a:r>
            <a:r>
              <a:rPr lang="zh-CN" altLang="zh-CN" sz="1400" b="1" dirty="0">
                <a:solidFill>
                  <a:srgbClr val="0070C0"/>
                </a:solidFill>
                <a:latin typeface="微软雅黑" pitchFamily="34" charset="-122"/>
                <a:ea typeface="微软雅黑" pitchFamily="34" charset="-122"/>
              </a:rPr>
              <a:t>，方便快捷</a:t>
            </a:r>
          </a:p>
        </p:txBody>
      </p:sp>
    </p:spTree>
    <p:extLst>
      <p:ext uri="{BB962C8B-B14F-4D97-AF65-F5344CB8AC3E}">
        <p14:creationId xmlns:p14="http://schemas.microsoft.com/office/powerpoint/2010/main" val="4966048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52400" y="3258820"/>
            <a:ext cx="6728460" cy="3146425"/>
          </a:xfrm>
          <a:prstGeom prst="rect">
            <a:avLst/>
          </a:prstGeom>
        </p:spPr>
      </p:pic>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文本框 2"/>
          <p:cNvSpPr txBox="1"/>
          <p:nvPr/>
        </p:nvSpPr>
        <p:spPr>
          <a:xfrm>
            <a:off x="-9525" y="548640"/>
            <a:ext cx="11482070" cy="2461260"/>
          </a:xfrm>
          <a:prstGeom prst="rect">
            <a:avLst/>
          </a:prstGeom>
          <a:noFill/>
        </p:spPr>
        <p:txBody>
          <a:bodyPr wrap="square" rtlCol="0" anchor="t">
            <a:spAutoFit/>
          </a:bodyPr>
          <a:lstStyle/>
          <a:p>
            <a:pPr algn="just"/>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just"/>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口蹄疫疫苗的发展历程大致可以分为以下三个阶段:</a:t>
            </a:r>
          </a:p>
          <a:p>
            <a:pPr algn="just"/>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just"/>
            <a:r>
              <a:rPr lang="zh-CN" altLang="en-US" sz="1400">
                <a:latin typeface="微软雅黑" panose="020B0503020204020204" pitchFamily="34" charset="-122"/>
                <a:ea typeface="微软雅黑" panose="020B0503020204020204" pitchFamily="34" charset="-122"/>
                <a:cs typeface="微软雅黑" panose="020B0503020204020204" pitchFamily="34" charset="-122"/>
              </a:rPr>
              <a:t>(1890s-1940s)：口蹄疫病源确定，</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弱毒苗</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开防疫先河。口蹄疫 7 个病毒血清型的确定为口蹄疫疫苗的研发奠定了基础，弱毒苗的研发及应用为早期口蹄疫防治立下汗马功劳。</a:t>
            </a:r>
          </a:p>
          <a:p>
            <a:pPr algn="just"/>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just"/>
            <a:r>
              <a:rPr lang="zh-CN" altLang="en-US" sz="1400">
                <a:latin typeface="微软雅黑" panose="020B0503020204020204" pitchFamily="34" charset="-122"/>
                <a:ea typeface="微软雅黑" panose="020B0503020204020204" pitchFamily="34" charset="-122"/>
                <a:cs typeface="微软雅黑" panose="020B0503020204020204" pitchFamily="34" charset="-122"/>
              </a:rPr>
              <a:t>(1940s-1970s)：制备技术不断升级，</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灭活苗</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成中流砥柱。灭活苗在抗原保持性、安全性方面显著优于弱毒苗， BHK-21 细胞培养系、转瓶和悬浮培养等制备技术的升级使得大规模生产成为可能，灭活苗逐渐取代弱毒苗成为防疫主力。</a:t>
            </a:r>
          </a:p>
          <a:p>
            <a:pPr algn="just"/>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gn="just"/>
            <a:r>
              <a:rPr lang="zh-CN" altLang="en-US" sz="1400">
                <a:latin typeface="微软雅黑" panose="020B0503020204020204" pitchFamily="34" charset="-122"/>
                <a:ea typeface="微软雅黑" panose="020B0503020204020204" pitchFamily="34" charset="-122"/>
                <a:cs typeface="微软雅黑" panose="020B0503020204020204" pitchFamily="34" charset="-122"/>
              </a:rPr>
              <a:t>(1970s 至今)：新型疫苗积极探索中，未来或呈现一超多强格局。弱毒苗和灭活苗存在安全性问题，随着分子生物学技术飞速发展，</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基因工程苗、</a:t>
            </a:r>
          </a:p>
          <a:p>
            <a:pPr algn="just"/>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合成肽苗、活载体疫苗</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等新型疫苗正在积极探索中，合成肽苗和基因工程亚单位苗有望强势上位与灭活苗形成一超多强格局。</a:t>
            </a:r>
          </a:p>
        </p:txBody>
      </p:sp>
      <p:pic>
        <p:nvPicPr>
          <p:cNvPr id="9" name="图片 8"/>
          <p:cNvPicPr>
            <a:picLocks noChangeAspect="1"/>
          </p:cNvPicPr>
          <p:nvPr/>
        </p:nvPicPr>
        <p:blipFill>
          <a:blip r:embed="rId3"/>
          <a:stretch>
            <a:fillRect/>
          </a:stretch>
        </p:blipFill>
        <p:spPr>
          <a:xfrm>
            <a:off x="7096125" y="4829175"/>
            <a:ext cx="5033010" cy="1506220"/>
          </a:xfrm>
          <a:prstGeom prst="rect">
            <a:avLst/>
          </a:prstGeom>
        </p:spPr>
      </p:pic>
      <p:sp>
        <p:nvSpPr>
          <p:cNvPr id="15" name="文本框 14"/>
          <p:cNvSpPr txBox="1"/>
          <p:nvPr/>
        </p:nvSpPr>
        <p:spPr>
          <a:xfrm>
            <a:off x="8456930" y="4460875"/>
            <a:ext cx="2540000" cy="368300"/>
          </a:xfrm>
          <a:prstGeom prst="rect">
            <a:avLst/>
          </a:prstGeom>
          <a:noFill/>
        </p:spPr>
        <p:txBody>
          <a:bodyPr wrap="square" rtlCol="0" anchor="t">
            <a:spAutoFit/>
          </a:bodyPr>
          <a:lstStyle/>
          <a:p>
            <a:r>
              <a:rPr lang="zh-CN" altLang="en-US"/>
              <a:t>三种疫苗的比较</a:t>
            </a:r>
          </a:p>
        </p:txBody>
      </p:sp>
      <p:pic>
        <p:nvPicPr>
          <p:cNvPr id="17"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0" name="Picture 7" descr="英德生物LOGO"/>
          <p:cNvPicPr>
            <a:picLocks noChangeAspect="1"/>
          </p:cNvPicPr>
          <p:nvPr/>
        </p:nvPicPr>
        <p:blipFill>
          <a:blip r:embed="rId2"/>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3"/>
          <a:srcRect/>
          <a:stretch>
            <a:fillRect/>
          </a:stretch>
        </p:blipFill>
        <p:spPr bwMode="auto">
          <a:xfrm>
            <a:off x="9759820" y="18856"/>
            <a:ext cx="2463930" cy="554347"/>
          </a:xfrm>
          <a:prstGeom prst="rect">
            <a:avLst/>
          </a:prstGeom>
          <a:noFill/>
          <a:ln w="9525">
            <a:noFill/>
            <a:miter lim="800000"/>
            <a:headEnd/>
            <a:tailEnd/>
          </a:ln>
        </p:spPr>
      </p:pic>
      <p:sp>
        <p:nvSpPr>
          <p:cNvPr id="7" name="矩形 6"/>
          <p:cNvSpPr/>
          <p:nvPr/>
        </p:nvSpPr>
        <p:spPr>
          <a:xfrm>
            <a:off x="50811" y="757513"/>
            <a:ext cx="2085899" cy="523220"/>
          </a:xfrm>
          <a:prstGeom prst="rect">
            <a:avLst/>
          </a:prstGeom>
        </p:spPr>
        <p:txBody>
          <a:bodyPr wrap="square">
            <a:spAutoFit/>
          </a:bodyPr>
          <a:lstStyle/>
          <a:p>
            <a:r>
              <a:rPr lang="zh-CN" altLang="en-US" sz="2800" b="1" dirty="0" smtClean="0">
                <a:solidFill>
                  <a:srgbClr val="00B050"/>
                </a:solidFill>
                <a:latin typeface="微软雅黑" pitchFamily="34" charset="-122"/>
                <a:ea typeface="微软雅黑" pitchFamily="34" charset="-122"/>
              </a:rPr>
              <a:t>质量体系</a:t>
            </a:r>
            <a:endParaRPr lang="en-US" altLang="zh-CN" sz="2800" b="1" dirty="0" smtClean="0">
              <a:solidFill>
                <a:srgbClr val="00B050"/>
              </a:solidFill>
              <a:latin typeface="微软雅黑" pitchFamily="34" charset="-122"/>
              <a:ea typeface="微软雅黑" pitchFamily="34" charset="-122"/>
            </a:endParaRPr>
          </a:p>
        </p:txBody>
      </p:sp>
      <p:pic>
        <p:nvPicPr>
          <p:cNvPr id="8" name="图片 1" descr="qms"/>
          <p:cNvPicPr>
            <a:picLocks noChangeAspect="1"/>
          </p:cNvPicPr>
          <p:nvPr/>
        </p:nvPicPr>
        <p:blipFill>
          <a:blip r:embed="rId4" cstate="print"/>
          <a:stretch>
            <a:fillRect/>
          </a:stretch>
        </p:blipFill>
        <p:spPr>
          <a:xfrm>
            <a:off x="4376056" y="757512"/>
            <a:ext cx="7847693" cy="6100487"/>
          </a:xfrm>
          <a:prstGeom prst="rect">
            <a:avLst/>
          </a:prstGeom>
          <a:noFill/>
          <a:ln w="9525">
            <a:noFill/>
          </a:ln>
        </p:spPr>
      </p:pic>
      <p:sp>
        <p:nvSpPr>
          <p:cNvPr id="2" name="矩形 1"/>
          <p:cNvSpPr/>
          <p:nvPr/>
        </p:nvSpPr>
        <p:spPr>
          <a:xfrm>
            <a:off x="50812" y="1555365"/>
            <a:ext cx="4325244" cy="3046988"/>
          </a:xfrm>
          <a:prstGeom prst="rect">
            <a:avLst/>
          </a:prstGeom>
        </p:spPr>
        <p:txBody>
          <a:bodyPr wrap="square">
            <a:spAutoFit/>
          </a:bodyPr>
          <a:lstStyle/>
          <a:p>
            <a:pPr lvl="0">
              <a:lnSpc>
                <a:spcPct val="150000"/>
              </a:lnSpc>
            </a:pPr>
            <a:r>
              <a:rPr lang="en-US" altLang="zh-CN" sz="1600" b="1" dirty="0">
                <a:solidFill>
                  <a:srgbClr val="0066FF"/>
                </a:solidFill>
                <a:latin typeface="微软雅黑" panose="020B0503020204020204" pitchFamily="34" charset="-122"/>
                <a:ea typeface="微软雅黑" panose="020B0503020204020204" pitchFamily="34" charset="-122"/>
                <a:sym typeface="Calibri" panose="020F0502020204030204" pitchFamily="34" charset="0"/>
              </a:rPr>
              <a:t> </a:t>
            </a:r>
            <a:r>
              <a:rPr lang="zh-CN" altLang="zh-CN" sz="16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质量管理体系（QMS）贯穿于模块化工艺单元集成系统的整个生产过程，对各个工序进行严格控制管理，形成一系列的可追溯的记录文件；</a:t>
            </a:r>
          </a:p>
          <a:p>
            <a:pPr lvl="0">
              <a:lnSpc>
                <a:spcPct val="150000"/>
              </a:lnSpc>
            </a:pPr>
            <a:r>
              <a:rPr lang="en-US" altLang="zh-CN" sz="16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     </a:t>
            </a:r>
            <a:r>
              <a:rPr lang="zh-CN" altLang="zh-CN" sz="16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公司产品品质管控主要过程为：制定公司的质量目标→确定与产品有关的要求→施工材料、配件、设备采购与检验→施工生产、过程检验→验收、产品交付→交付后维修、服务</a:t>
            </a:r>
            <a:r>
              <a:rPr lang="zh-CN" altLang="zh-CN" sz="1600"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a:t>
            </a:r>
            <a:endParaRPr lang="zh-CN" altLang="en-US" sz="1600" dirty="0">
              <a:solidFill>
                <a:srgbClr val="0070C0"/>
              </a:solidFill>
            </a:endParaRPr>
          </a:p>
        </p:txBody>
      </p:sp>
      <p:pic>
        <p:nvPicPr>
          <p:cNvPr id="10" name="图片 4"/>
          <p:cNvPicPr>
            <a:picLocks noChangeAspect="1" noChangeArrowheads="1"/>
          </p:cNvPicPr>
          <p:nvPr/>
        </p:nvPicPr>
        <p:blipFill>
          <a:blip r:embed="rId5" cstate="email"/>
          <a:srcRect/>
          <a:stretch>
            <a:fillRect/>
          </a:stretch>
        </p:blipFill>
        <p:spPr bwMode="auto">
          <a:xfrm>
            <a:off x="9137" y="4889241"/>
            <a:ext cx="5020063" cy="1889354"/>
          </a:xfrm>
          <a:prstGeom prst="rect">
            <a:avLst/>
          </a:prstGeom>
          <a:noFill/>
          <a:ln w="9525">
            <a:noFill/>
            <a:miter lim="800000"/>
            <a:headEnd/>
            <a:tailEnd/>
          </a:ln>
        </p:spPr>
      </p:pic>
    </p:spTree>
    <p:extLst>
      <p:ext uri="{BB962C8B-B14F-4D97-AF65-F5344CB8AC3E}">
        <p14:creationId xmlns:p14="http://schemas.microsoft.com/office/powerpoint/2010/main" val="496604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11" y="1280733"/>
            <a:ext cx="11859856" cy="1551658"/>
          </a:xfrm>
          <a:prstGeom prst="rect">
            <a:avLst/>
          </a:prstGeom>
        </p:spPr>
      </p:pic>
      <p:sp>
        <p:nvSpPr>
          <p:cNvPr id="13" name="矩形 2"/>
          <p:cNvSpPr/>
          <p:nvPr/>
        </p:nvSpPr>
        <p:spPr>
          <a:xfrm>
            <a:off x="14326" y="641130"/>
            <a:ext cx="12185675" cy="94879"/>
          </a:xfrm>
          <a:prstGeom prst="rect">
            <a:avLst/>
          </a:prstGeom>
          <a:solidFill>
            <a:srgbClr val="0070C0"/>
          </a:solidFill>
          <a:ln w="9525">
            <a:noFill/>
          </a:ln>
        </p:spPr>
        <p:txBody>
          <a:bodyPr lIns="89469" tIns="46624" rIns="89469" bIns="46624" anchor="ctr"/>
          <a:lstStyle/>
          <a:p>
            <a:pPr algn="ctr" eaLnBrk="0" hangingPunct="0">
              <a:defRPr/>
            </a:pPr>
            <a:endParaRPr lang="zh-CN" altLang="zh-CN" sz="1790"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0"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21"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
        <p:nvSpPr>
          <p:cNvPr id="7" name="矩形 6"/>
          <p:cNvSpPr/>
          <p:nvPr/>
        </p:nvSpPr>
        <p:spPr>
          <a:xfrm>
            <a:off x="50811" y="757513"/>
            <a:ext cx="2085899" cy="523220"/>
          </a:xfrm>
          <a:prstGeom prst="rect">
            <a:avLst/>
          </a:prstGeom>
        </p:spPr>
        <p:txBody>
          <a:bodyPr wrap="square">
            <a:spAutoFit/>
          </a:bodyPr>
          <a:lstStyle/>
          <a:p>
            <a:r>
              <a:rPr lang="zh-CN" altLang="en-US" sz="2800" b="1" dirty="0" smtClean="0">
                <a:solidFill>
                  <a:srgbClr val="00B050"/>
                </a:solidFill>
                <a:latin typeface="微软雅黑" pitchFamily="34" charset="-122"/>
                <a:ea typeface="微软雅黑" pitchFamily="34" charset="-122"/>
              </a:rPr>
              <a:t>验证体系</a:t>
            </a:r>
            <a:endParaRPr lang="en-US" altLang="zh-CN" sz="2800" b="1" dirty="0" smtClean="0">
              <a:solidFill>
                <a:srgbClr val="00B050"/>
              </a:solidFill>
              <a:latin typeface="微软雅黑" pitchFamily="34" charset="-122"/>
              <a:ea typeface="微软雅黑" pitchFamily="34" charset="-122"/>
            </a:endParaRPr>
          </a:p>
        </p:txBody>
      </p:sp>
      <p:sp>
        <p:nvSpPr>
          <p:cNvPr id="3" name="矩形 2"/>
          <p:cNvSpPr/>
          <p:nvPr/>
        </p:nvSpPr>
        <p:spPr>
          <a:xfrm>
            <a:off x="50811" y="5989767"/>
            <a:ext cx="12013671" cy="646331"/>
          </a:xfrm>
          <a:prstGeom prst="rect">
            <a:avLst/>
          </a:prstGeom>
        </p:spPr>
        <p:txBody>
          <a:bodyPr wrap="square">
            <a:spAutoFit/>
          </a:bodyPr>
          <a:lstStyle/>
          <a:p>
            <a:r>
              <a:rPr lang="zh-CN" altLang="zh-CN"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验证团队根据客户的要求，制定完善的验证方案和验证计划，提供符合欧盟</a:t>
            </a:r>
            <a:r>
              <a:rPr lang="en-US" altLang="zh-CN"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GMP</a:t>
            </a:r>
            <a:r>
              <a:rPr lang="zh-CN" altLang="en-US"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、美国</a:t>
            </a:r>
            <a:r>
              <a:rPr lang="en-US" altLang="zh-CN"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FDA</a:t>
            </a:r>
            <a:r>
              <a:rPr lang="zh-CN" altLang="en-US"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a:t>
            </a:r>
            <a:r>
              <a:rPr lang="zh-CN" altLang="zh-CN"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cGMP要求的整套验证文件。</a:t>
            </a:r>
          </a:p>
        </p:txBody>
      </p:sp>
      <p:pic>
        <p:nvPicPr>
          <p:cNvPr id="9"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11" y="2785738"/>
            <a:ext cx="4337050" cy="3073400"/>
          </a:xfrm>
          <a:prstGeom prst="rect">
            <a:avLst/>
          </a:prstGeom>
          <a:noFill/>
          <a:ln w="9525">
            <a:noFill/>
          </a:ln>
        </p:spPr>
      </p:pic>
      <p:pic>
        <p:nvPicPr>
          <p:cNvPr id="10"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3370" y="2832391"/>
            <a:ext cx="5091112" cy="3073400"/>
          </a:xfrm>
          <a:prstGeom prst="rect">
            <a:avLst/>
          </a:prstGeom>
          <a:noFill/>
          <a:ln w="9525">
            <a:noFill/>
          </a:ln>
        </p:spPr>
      </p:pic>
    </p:spTree>
    <p:extLst>
      <p:ext uri="{BB962C8B-B14F-4D97-AF65-F5344CB8AC3E}">
        <p14:creationId xmlns:p14="http://schemas.microsoft.com/office/powerpoint/2010/main" val="1714177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p:cNvSpPr>
            <a:spLocks noChangeArrowheads="1"/>
          </p:cNvSpPr>
          <p:nvPr/>
        </p:nvSpPr>
        <p:spPr bwMode="auto">
          <a:xfrm>
            <a:off x="0" y="1254125"/>
            <a:ext cx="12239625" cy="4105275"/>
          </a:xfrm>
          <a:prstGeom prst="rect">
            <a:avLst/>
          </a:prstGeom>
          <a:solidFill>
            <a:srgbClr val="92D050"/>
          </a:solidFill>
          <a:ln w="9525">
            <a:noFill/>
            <a:miter lim="800000"/>
          </a:ln>
        </p:spPr>
        <p:txBody>
          <a:bodyPr anchor="ctr"/>
          <a:lstStyle/>
          <a:p>
            <a:pPr algn="ctr">
              <a:buFont typeface="Arial" panose="020B0604020202020204" pitchFamily="34" charset="0"/>
              <a:buNone/>
            </a:pPr>
            <a:endParaRPr lang="zh-CN" altLang="zh-CN">
              <a:solidFill>
                <a:srgbClr val="FFFFFF"/>
              </a:solidFill>
              <a:latin typeface="Calibri" panose="020F0502020204030204" pitchFamily="34" charset="0"/>
              <a:sym typeface="Calibri" panose="020F0502020204030204" pitchFamily="34" charset="0"/>
            </a:endParaRPr>
          </a:p>
        </p:txBody>
      </p:sp>
      <p:sp>
        <p:nvSpPr>
          <p:cNvPr id="27650" name="Rectangle 6"/>
          <p:cNvSpPr>
            <a:spLocks noChangeArrowheads="1"/>
          </p:cNvSpPr>
          <p:nvPr/>
        </p:nvSpPr>
        <p:spPr bwMode="auto">
          <a:xfrm>
            <a:off x="0" y="1508125"/>
            <a:ext cx="12239625" cy="3595688"/>
          </a:xfrm>
          <a:prstGeom prst="rect">
            <a:avLst/>
          </a:prstGeom>
          <a:solidFill>
            <a:srgbClr val="0070C0"/>
          </a:solidFill>
          <a:ln w="9525">
            <a:noFill/>
            <a:miter lim="800000"/>
          </a:ln>
        </p:spPr>
        <p:txBody>
          <a:bodyPr anchor="ctr"/>
          <a:lstStyle/>
          <a:p>
            <a:pPr algn="ctr">
              <a:buFont typeface="Arial" panose="020B0604020202020204" pitchFamily="34" charset="0"/>
              <a:buNone/>
            </a:pPr>
            <a:endParaRPr lang="zh-CN" altLang="zh-CN">
              <a:solidFill>
                <a:srgbClr val="FFFFFF"/>
              </a:solidFill>
              <a:latin typeface="Calibri" panose="020F0502020204030204" pitchFamily="34" charset="0"/>
              <a:sym typeface="Calibri" panose="020F0502020204030204" pitchFamily="34" charset="0"/>
            </a:endParaRPr>
          </a:p>
        </p:txBody>
      </p:sp>
      <p:sp>
        <p:nvSpPr>
          <p:cNvPr id="27651" name="矩形 1"/>
          <p:cNvSpPr>
            <a:spLocks noChangeArrowheads="1"/>
          </p:cNvSpPr>
          <p:nvPr/>
        </p:nvSpPr>
        <p:spPr bwMode="auto">
          <a:xfrm>
            <a:off x="4212273" y="2489200"/>
            <a:ext cx="3230880" cy="1310640"/>
          </a:xfrm>
          <a:prstGeom prst="rect">
            <a:avLst/>
          </a:prstGeom>
          <a:noFill/>
          <a:ln w="9525">
            <a:noFill/>
            <a:miter lim="800000"/>
          </a:ln>
        </p:spPr>
        <p:txBody>
          <a:bodyPr wrap="none">
            <a:spAutoFit/>
          </a:bodyPr>
          <a:lstStyle/>
          <a:p>
            <a:pPr algn="ctr">
              <a:buFont typeface="Arial" panose="020B0604020202020204" pitchFamily="34" charset="0"/>
              <a:buNone/>
            </a:pPr>
            <a:r>
              <a:rPr lang="en-US" sz="8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THANKS</a:t>
            </a:r>
            <a:endParaRPr lang="en-US" dirty="0"/>
          </a:p>
        </p:txBody>
      </p:sp>
      <p:pic>
        <p:nvPicPr>
          <p:cNvPr id="27653" name="Picture 7" descr="英德生物LOGO"/>
          <p:cNvPicPr>
            <a:picLocks noChangeAspect="1"/>
          </p:cNvPicPr>
          <p:nvPr/>
        </p:nvPicPr>
        <p:blipFill>
          <a:blip r:embed="rId2"/>
          <a:srcRect/>
          <a:stretch>
            <a:fillRect/>
          </a:stretch>
        </p:blipFill>
        <p:spPr bwMode="auto">
          <a:xfrm>
            <a:off x="806450" y="403225"/>
            <a:ext cx="3001963" cy="668338"/>
          </a:xfrm>
          <a:prstGeom prst="rect">
            <a:avLst/>
          </a:prstGeom>
          <a:noFill/>
          <a:ln w="9525">
            <a:noFill/>
            <a:miter lim="800000"/>
            <a:headEnd/>
            <a:tailEnd/>
          </a:ln>
        </p:spPr>
      </p:pic>
      <p:pic>
        <p:nvPicPr>
          <p:cNvPr id="27654" name="Picture 8" descr="新华医疗集团"/>
          <p:cNvPicPr>
            <a:picLocks noChangeAspect="1"/>
          </p:cNvPicPr>
          <p:nvPr/>
        </p:nvPicPr>
        <p:blipFill>
          <a:blip r:embed="rId3"/>
          <a:srcRect/>
          <a:stretch>
            <a:fillRect/>
          </a:stretch>
        </p:blipFill>
        <p:spPr bwMode="auto">
          <a:xfrm>
            <a:off x="8853488" y="412750"/>
            <a:ext cx="2617787" cy="588963"/>
          </a:xfrm>
          <a:prstGeom prst="rect">
            <a:avLst/>
          </a:prstGeom>
          <a:noFill/>
          <a:ln w="9525">
            <a:noFill/>
            <a:miter lim="800000"/>
            <a:headEnd/>
            <a:tailEnd/>
          </a:ln>
        </p:spPr>
      </p:pic>
      <p:sp>
        <p:nvSpPr>
          <p:cNvPr id="27655" name="文本框 1"/>
          <p:cNvSpPr txBox="1">
            <a:spLocks noChangeArrowheads="1"/>
          </p:cNvSpPr>
          <p:nvPr/>
        </p:nvSpPr>
        <p:spPr bwMode="auto">
          <a:xfrm>
            <a:off x="146050" y="5708650"/>
            <a:ext cx="5193030" cy="460375"/>
          </a:xfrm>
          <a:prstGeom prst="rect">
            <a:avLst/>
          </a:prstGeom>
          <a:noFill/>
          <a:ln w="9525">
            <a:noFill/>
            <a:miter lim="800000"/>
          </a:ln>
        </p:spPr>
        <p:txBody>
          <a:bodyPr wrap="square">
            <a:spAutoFit/>
          </a:bodyPr>
          <a:lstStyle/>
          <a:p>
            <a:pPr eaLnBrk="0" hangingPunct="0"/>
            <a:r>
              <a:rPr lang="zh-CN" altLang="en-US" sz="2400" b="1" dirty="0" smtClean="0">
                <a:solidFill>
                  <a:schemeClr val="tx2"/>
                </a:solidFill>
              </a:rPr>
              <a:t>成都英德生物医药设备有限公司</a:t>
            </a:r>
            <a:endParaRPr lang="zh-CN" altLang="en-US" sz="2400" b="1" dirty="0">
              <a:solidFill>
                <a:schemeClr val="tx2"/>
              </a:solidFill>
            </a:endParaRPr>
          </a:p>
        </p:txBody>
      </p:sp>
      <p:sp>
        <p:nvSpPr>
          <p:cNvPr id="2" name="文本框 1"/>
          <p:cNvSpPr txBox="1"/>
          <p:nvPr/>
        </p:nvSpPr>
        <p:spPr>
          <a:xfrm>
            <a:off x="5554980" y="5492750"/>
            <a:ext cx="5948045" cy="1188720"/>
          </a:xfrm>
          <a:prstGeom prst="rect">
            <a:avLst/>
          </a:prstGeom>
          <a:noFill/>
        </p:spPr>
        <p:txBody>
          <a:bodyPr wrap="square" rtlCol="0" anchor="t">
            <a:spAutoFit/>
          </a:bodyPr>
          <a:lstStyle/>
          <a:p>
            <a:pPr eaLnBrk="0" hangingPunct="0"/>
            <a:r>
              <a:rPr lang="zh-CN" altLang="en-US" b="1">
                <a:solidFill>
                  <a:schemeClr val="tx2"/>
                </a:solidFill>
                <a:sym typeface="+mn-ea"/>
              </a:rPr>
              <a:t>地址：四川省成都市国家经济技术开发区南六路669号</a:t>
            </a:r>
          </a:p>
          <a:p>
            <a:pPr eaLnBrk="0" hangingPunct="0"/>
            <a:r>
              <a:rPr lang="zh-CN" altLang="en-US" b="1">
                <a:solidFill>
                  <a:schemeClr val="tx2"/>
                </a:solidFill>
                <a:sym typeface="+mn-ea"/>
              </a:rPr>
              <a:t>电话：</a:t>
            </a:r>
            <a:r>
              <a:rPr lang="en-US" altLang="zh-CN" b="1" dirty="0">
                <a:solidFill>
                  <a:schemeClr val="tx2"/>
                </a:solidFill>
                <a:sym typeface="+mn-ea"/>
              </a:rPr>
              <a:t>028-85925318/028-85925328/02885925385</a:t>
            </a:r>
          </a:p>
          <a:p>
            <a:pPr eaLnBrk="0" hangingPunct="0"/>
            <a:r>
              <a:rPr lang="zh-CN" altLang="en-US" b="1">
                <a:solidFill>
                  <a:schemeClr val="tx2"/>
                </a:solidFill>
                <a:sym typeface="+mn-ea"/>
              </a:rPr>
              <a:t>网址：</a:t>
            </a:r>
            <a:r>
              <a:rPr lang="en-US" altLang="zh-CN" b="1" dirty="0">
                <a:solidFill>
                  <a:schemeClr val="tx2"/>
                </a:solidFill>
                <a:sym typeface="+mn-ea"/>
              </a:rPr>
              <a:t>www.bioyd.com</a:t>
            </a:r>
          </a:p>
          <a:p>
            <a:pPr eaLnBrk="0" hangingPunct="0"/>
            <a:r>
              <a:rPr lang="zh-CN" altLang="en-US" b="1">
                <a:solidFill>
                  <a:schemeClr val="tx2"/>
                </a:solidFill>
                <a:sym typeface="+mn-ea"/>
              </a:rPr>
              <a:t>邮箱：</a:t>
            </a:r>
            <a:r>
              <a:rPr lang="en-US" altLang="zh-CN" b="1" dirty="0">
                <a:solidFill>
                  <a:schemeClr val="tx2"/>
                </a:solidFill>
                <a:sym typeface="+mn-ea"/>
              </a:rPr>
              <a:t>sales@bioyd.com</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 name="文本框 4"/>
          <p:cNvSpPr txBox="1"/>
          <p:nvPr/>
        </p:nvSpPr>
        <p:spPr>
          <a:xfrm>
            <a:off x="4028440" y="6144895"/>
            <a:ext cx="4182110" cy="368300"/>
          </a:xfrm>
          <a:prstGeom prst="rect">
            <a:avLst/>
          </a:prstGeom>
          <a:noFill/>
        </p:spPr>
        <p:txBody>
          <a:bodyPr wrap="square" rtlCol="0" anchor="t">
            <a:spAutoFit/>
          </a:bodyPr>
          <a:lstStyle/>
          <a:p>
            <a:r>
              <a:rPr lang="zh-CN" altLang="en-US"/>
              <a:t>全球口蹄疫灭活疫苗的发展历程</a:t>
            </a:r>
          </a:p>
        </p:txBody>
      </p:sp>
      <p:pic>
        <p:nvPicPr>
          <p:cNvPr id="7" name="图片 6"/>
          <p:cNvPicPr>
            <a:picLocks noChangeAspect="1"/>
          </p:cNvPicPr>
          <p:nvPr/>
        </p:nvPicPr>
        <p:blipFill>
          <a:blip r:embed="rId2"/>
          <a:stretch>
            <a:fillRect/>
          </a:stretch>
        </p:blipFill>
        <p:spPr>
          <a:xfrm>
            <a:off x="789305" y="1925955"/>
            <a:ext cx="9756775" cy="4218940"/>
          </a:xfrm>
          <a:prstGeom prst="rect">
            <a:avLst/>
          </a:prstGeom>
        </p:spPr>
      </p:pic>
      <p:sp>
        <p:nvSpPr>
          <p:cNvPr id="8" name="文本框 7"/>
          <p:cNvSpPr txBox="1"/>
          <p:nvPr/>
        </p:nvSpPr>
        <p:spPr>
          <a:xfrm>
            <a:off x="351155" y="859155"/>
            <a:ext cx="10941685" cy="1168400"/>
          </a:xfrm>
          <a:prstGeom prst="rect">
            <a:avLst/>
          </a:prstGeom>
          <a:noFill/>
        </p:spPr>
        <p:txBody>
          <a:bodyPr wrap="square" rtlCol="0" anchor="t">
            <a:spAutoFit/>
          </a:bodyPr>
          <a:lstStyle/>
          <a:p>
            <a:pPr marL="285750" indent="-285750">
              <a:buFont typeface="Wingdings" panose="05000000000000000000" charset="0"/>
              <a:buChar char="p"/>
            </a:pPr>
            <a:r>
              <a:rPr lang="en-US" altLang="zh-CN" sz="1400"/>
              <a:t>1</a:t>
            </a:r>
            <a:r>
              <a:rPr lang="zh-CN" altLang="en-US" sz="1400"/>
              <a:t>940s-1970s 间口蹄疫灭活苗的制备技术和生产工艺不断升级，灭活苗逐渐取代弱毒苗成为市场主流。</a:t>
            </a:r>
          </a:p>
          <a:p>
            <a:pPr marL="285750" indent="-285750">
              <a:buFont typeface="Wingdings" panose="05000000000000000000" charset="0"/>
              <a:buChar char="p"/>
            </a:pPr>
            <a:r>
              <a:rPr lang="zh-CN" altLang="en-US" sz="1400"/>
              <a:t>病毒培养细胞系升级。Mowat and Chapman(1962)采用 BHK-21 细胞作为病毒培养细胞系解决了难以进行大规模生产和无菌培养的问题。</a:t>
            </a:r>
          </a:p>
          <a:p>
            <a:pPr marL="285750" indent="-285750">
              <a:buFont typeface="Wingdings" panose="05000000000000000000" charset="0"/>
              <a:buChar char="p"/>
            </a:pPr>
            <a:r>
              <a:rPr lang="zh-CN" altLang="en-US" sz="1400"/>
              <a:t>病毒抗原培养技术经历了 Frenkel 培养法→转瓶培养法→悬浮培养法的技术变革，目前绝大多数疫苗采用的悬浮培养技术相对转瓶培养技术生产效率高、散毒风险相对小。</a:t>
            </a:r>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6170295" y="1781175"/>
            <a:ext cx="6045835" cy="4524375"/>
          </a:xfrm>
          <a:prstGeom prst="rect">
            <a:avLst/>
          </a:prstGeom>
        </p:spPr>
      </p:pic>
      <p:sp>
        <p:nvSpPr>
          <p:cNvPr id="3" name="文本框 2"/>
          <p:cNvSpPr txBox="1"/>
          <p:nvPr/>
        </p:nvSpPr>
        <p:spPr>
          <a:xfrm>
            <a:off x="6687185" y="1317625"/>
            <a:ext cx="4649470" cy="368300"/>
          </a:xfrm>
          <a:prstGeom prst="rect">
            <a:avLst/>
          </a:prstGeom>
          <a:noFill/>
        </p:spPr>
        <p:txBody>
          <a:bodyPr wrap="square" rtlCol="0" anchor="t">
            <a:spAutoFit/>
          </a:bodyPr>
          <a:lstStyle/>
          <a:p>
            <a:r>
              <a:rPr lang="zh-CN" altLang="en-US"/>
              <a:t>主要</a:t>
            </a:r>
            <a:r>
              <a:rPr lang="zh-CN" altLang="en-US">
                <a:sym typeface="+mn-ea"/>
              </a:rPr>
              <a:t>基因工程苗种</a:t>
            </a:r>
            <a:r>
              <a:rPr lang="zh-CN" altLang="en-US"/>
              <a:t>类及其制作工艺与优点</a:t>
            </a:r>
          </a:p>
        </p:txBody>
      </p:sp>
      <p:pic>
        <p:nvPicPr>
          <p:cNvPr id="4" name="图片 3"/>
          <p:cNvPicPr>
            <a:picLocks noChangeAspect="1"/>
          </p:cNvPicPr>
          <p:nvPr/>
        </p:nvPicPr>
        <p:blipFill>
          <a:blip r:embed="rId3"/>
          <a:stretch>
            <a:fillRect/>
          </a:stretch>
        </p:blipFill>
        <p:spPr>
          <a:xfrm>
            <a:off x="350520" y="1532255"/>
            <a:ext cx="5675630" cy="1934845"/>
          </a:xfrm>
          <a:prstGeom prst="rect">
            <a:avLst/>
          </a:prstGeom>
        </p:spPr>
      </p:pic>
      <p:sp>
        <p:nvSpPr>
          <p:cNvPr id="5" name="文本框 4"/>
          <p:cNvSpPr txBox="1"/>
          <p:nvPr/>
        </p:nvSpPr>
        <p:spPr>
          <a:xfrm>
            <a:off x="144145" y="3730625"/>
            <a:ext cx="6089015" cy="2461260"/>
          </a:xfrm>
          <a:prstGeom prst="rect">
            <a:avLst/>
          </a:prstGeom>
          <a:noFill/>
        </p:spPr>
        <p:txBody>
          <a:bodyPr wrap="square" rtlCol="0" anchor="t">
            <a:spAutoFit/>
          </a:bodyPr>
          <a:lstStyle/>
          <a:p>
            <a:pPr marL="285750" indent="-285750">
              <a:buFont typeface="Wingdings" panose="05000000000000000000" charset="0"/>
              <a:buChar char="p"/>
            </a:pPr>
            <a:r>
              <a:rPr lang="zh-CN" altLang="en-US" sz="1400"/>
              <a:t>1970s 至今，随着分子生物学的进步，各研发机构积极探索新型疫苗，以期解决灭毒苗灭活不全、接种动物应激反应大、免疫效果不理想的问题。</a:t>
            </a:r>
          </a:p>
          <a:p>
            <a:pPr marL="285750" indent="-285750">
              <a:buFont typeface="Wingdings" panose="05000000000000000000" charset="0"/>
              <a:buChar char="p"/>
            </a:pPr>
            <a:endParaRPr lang="zh-CN" altLang="en-US" sz="1400"/>
          </a:p>
          <a:p>
            <a:pPr marL="285750" indent="-285750">
              <a:buFont typeface="Wingdings" panose="05000000000000000000" charset="0"/>
              <a:buChar char="p"/>
            </a:pPr>
            <a:endParaRPr lang="zh-CN" altLang="en-US" sz="1400"/>
          </a:p>
          <a:p>
            <a:pPr marL="285750" indent="-285750">
              <a:buFont typeface="Wingdings" panose="05000000000000000000" charset="0"/>
              <a:buChar char="p"/>
            </a:pPr>
            <a:r>
              <a:rPr lang="zh-CN" altLang="en-US" sz="1400"/>
              <a:t>目前主要的新型疫苗品种包括基因工程亚单位疫苗、合成肽苗、活载体疫苗、核酸疫苗、可饲疫苗等。</a:t>
            </a:r>
          </a:p>
          <a:p>
            <a:pPr marL="285750" indent="-285750">
              <a:buFont typeface="Wingdings" panose="05000000000000000000" charset="0"/>
              <a:buChar char="p"/>
            </a:pPr>
            <a:endParaRPr lang="zh-CN" altLang="en-US" sz="1400"/>
          </a:p>
          <a:p>
            <a:pPr marL="285750" indent="-285750">
              <a:buFont typeface="Wingdings" panose="05000000000000000000" charset="0"/>
              <a:buChar char="p"/>
            </a:pPr>
            <a:endParaRPr lang="zh-CN" altLang="en-US" sz="1400"/>
          </a:p>
          <a:p>
            <a:pPr marL="285750" indent="-285750">
              <a:buFont typeface="Wingdings" panose="05000000000000000000" charset="0"/>
              <a:buChar char="p"/>
            </a:pPr>
            <a:r>
              <a:rPr lang="zh-CN" altLang="en-US" sz="1400" b="1"/>
              <a:t>合成肽苗和基因工程亚单位工程苗等或强势上位</a:t>
            </a:r>
            <a:r>
              <a:rPr lang="zh-CN" altLang="en-US" sz="1400"/>
              <a:t>。目前合成肽苗和基因工程亚单位苗均已小规模投产和应用，市场反应良好。</a:t>
            </a:r>
          </a:p>
        </p:txBody>
      </p:sp>
      <p:sp>
        <p:nvSpPr>
          <p:cNvPr id="7" name="文本框 6"/>
          <p:cNvSpPr txBox="1"/>
          <p:nvPr/>
        </p:nvSpPr>
        <p:spPr>
          <a:xfrm>
            <a:off x="431800" y="856615"/>
            <a:ext cx="2240280" cy="368300"/>
          </a:xfrm>
          <a:prstGeom prst="rect">
            <a:avLst/>
          </a:prstGeom>
          <a:noFill/>
        </p:spPr>
        <p:txBody>
          <a:bodyPr wrap="none" rtlCol="0" anchor="t">
            <a:spAutoFit/>
          </a:bodyPr>
          <a:lstStyle/>
          <a:p>
            <a:r>
              <a:rPr lang="zh-CN" altLang="en-US">
                <a:sym typeface="+mn-ea"/>
              </a:rPr>
              <a:t>基因工程疫苗的发展</a:t>
            </a:r>
            <a:endParaRPr lang="zh-CN" altLang="en-US"/>
          </a:p>
        </p:txBody>
      </p:sp>
      <p:pic>
        <p:nvPicPr>
          <p:cNvPr id="15" name="Picture 7" descr="英德生物LOGO"/>
          <p:cNvPicPr>
            <a:picLocks noChangeAspect="1"/>
          </p:cNvPicPr>
          <p:nvPr/>
        </p:nvPicPr>
        <p:blipFill>
          <a:blip r:embed="rId4"/>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5"/>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1404620" y="1699260"/>
            <a:ext cx="8496300" cy="4381500"/>
          </a:xfrm>
          <a:prstGeom prst="rect">
            <a:avLst/>
          </a:prstGeom>
        </p:spPr>
      </p:pic>
      <p:sp>
        <p:nvSpPr>
          <p:cNvPr id="6" name="文本框 5"/>
          <p:cNvSpPr txBox="1"/>
          <p:nvPr/>
        </p:nvSpPr>
        <p:spPr>
          <a:xfrm>
            <a:off x="864870" y="907415"/>
            <a:ext cx="10359390" cy="922020"/>
          </a:xfrm>
          <a:prstGeom prst="rect">
            <a:avLst/>
          </a:prstGeom>
          <a:noFill/>
        </p:spPr>
        <p:txBody>
          <a:bodyPr wrap="square" rtlCol="0" anchor="t">
            <a:spAutoFit/>
          </a:bodyPr>
          <a:lstStyle/>
          <a:p>
            <a:r>
              <a:rPr lang="en-US" altLang="zh-CN">
                <a:latin typeface="+mn-ea"/>
                <a:ea typeface="+mn-ea"/>
                <a:cs typeface="+mn-ea"/>
              </a:rPr>
              <a:t>2015</a:t>
            </a:r>
            <a:r>
              <a:rPr lang="zh-CN" altLang="en-US">
                <a:latin typeface="+mn-ea"/>
                <a:ea typeface="+mn-ea"/>
                <a:cs typeface="+mn-ea"/>
              </a:rPr>
              <a:t>年全球口蹄疫分布图：</a:t>
            </a:r>
            <a:r>
              <a:rPr lang="zh-CN" altLang="en-US">
                <a:latin typeface="+mn-ea"/>
                <a:ea typeface="+mn-ea"/>
                <a:cs typeface="+mn-ea"/>
                <a:sym typeface="+mn-ea"/>
              </a:rPr>
              <a:t>北美、澳大利亚、新西兰和大部分欧洲国家已成为非免疫无疫国，而</a:t>
            </a:r>
            <a:r>
              <a:rPr lang="zh-CN" altLang="en-US" b="1">
                <a:latin typeface="+mn-ea"/>
                <a:ea typeface="+mn-ea"/>
                <a:cs typeface="+mn-ea"/>
                <a:sym typeface="+mn-ea"/>
              </a:rPr>
              <a:t>亚太地区</a:t>
            </a:r>
            <a:r>
              <a:rPr lang="zh-CN" altLang="en-US">
                <a:latin typeface="+mn-ea"/>
                <a:ea typeface="+mn-ea"/>
                <a:cs typeface="+mn-ea"/>
                <a:sym typeface="+mn-ea"/>
              </a:rPr>
              <a:t>由于口蹄疫的大面积流行成为全球口蹄疫疫苗的主要市场。 </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p>
        </p:txBody>
      </p:sp>
      <p:pic>
        <p:nvPicPr>
          <p:cNvPr id="15" name="Picture 7" descr="英德生物LOGO"/>
          <p:cNvPicPr>
            <a:picLocks noChangeAspect="1"/>
          </p:cNvPicPr>
          <p:nvPr/>
        </p:nvPicPr>
        <p:blipFill>
          <a:blip r:embed="rId3"/>
          <a:srcRect/>
          <a:stretch>
            <a:fillRect/>
          </a:stretch>
        </p:blipFill>
        <p:spPr bwMode="auto">
          <a:xfrm>
            <a:off x="-9524" y="18856"/>
            <a:ext cx="2678080" cy="596231"/>
          </a:xfrm>
          <a:prstGeom prst="rect">
            <a:avLst/>
          </a:prstGeom>
          <a:noFill/>
          <a:ln w="9525">
            <a:noFill/>
            <a:miter lim="800000"/>
            <a:headEnd/>
            <a:tailEnd/>
          </a:ln>
        </p:spPr>
      </p:pic>
      <p:pic>
        <p:nvPicPr>
          <p:cNvPr id="17" name="Picture 8" descr="新华医疗集团"/>
          <p:cNvPicPr>
            <a:picLocks noChangeAspect="1"/>
          </p:cNvPicPr>
          <p:nvPr/>
        </p:nvPicPr>
        <p:blipFill>
          <a:blip r:embed="rId4"/>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Box 1"/>
          <p:cNvSpPr>
            <a:spLocks noChangeArrowheads="1"/>
          </p:cNvSpPr>
          <p:nvPr/>
        </p:nvSpPr>
        <p:spPr bwMode="auto">
          <a:xfrm>
            <a:off x="3022600" y="114300"/>
            <a:ext cx="5708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158" tIns="61079" rIns="122158" bIns="61079"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a:solidFill>
                  <a:srgbClr val="FFFF00"/>
                </a:solidFill>
                <a:latin typeface="Impact" panose="020B0806030902050204" pitchFamily="34" charset="0"/>
                <a:ea typeface="Adobe 宋体 Std L" pitchFamily="2" charset="-122"/>
                <a:sym typeface="Impact" panose="020B0806030902050204" pitchFamily="34" charset="0"/>
              </a:rPr>
              <a:t> </a:t>
            </a:r>
            <a:endParaRPr lang="zh-CN" altLang="en-US" sz="3700">
              <a:solidFill>
                <a:srgbClr val="000000"/>
              </a:solidFill>
              <a:sym typeface="Arial" panose="020B0604020202020204" pitchFamily="34" charset="0"/>
            </a:endParaRPr>
          </a:p>
        </p:txBody>
      </p:sp>
      <p:sp>
        <p:nvSpPr>
          <p:cNvPr id="13" name="矩形 2"/>
          <p:cNvSpPr/>
          <p:nvPr/>
        </p:nvSpPr>
        <p:spPr>
          <a:xfrm>
            <a:off x="-9525" y="630238"/>
            <a:ext cx="12233275" cy="95250"/>
          </a:xfrm>
          <a:prstGeom prst="rect">
            <a:avLst/>
          </a:prstGeom>
          <a:solidFill>
            <a:srgbClr val="0070C0"/>
          </a:solidFill>
          <a:ln w="9525">
            <a:noFill/>
          </a:ln>
        </p:spPr>
        <p:txBody>
          <a:bodyPr lIns="89819" tIns="46807" rIns="89819" bIns="46807" anchor="ctr"/>
          <a:lstStyle/>
          <a:p>
            <a:pPr algn="ctr" eaLnBrk="0" hangingPunct="0">
              <a:defRPr/>
            </a:pPr>
            <a:endParaRPr lang="zh-CN" altLang="zh-CN" sz="1795"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7666990" y="1597025"/>
            <a:ext cx="3666490" cy="2173605"/>
          </a:xfrm>
          <a:prstGeom prst="rect">
            <a:avLst/>
          </a:prstGeom>
        </p:spPr>
      </p:pic>
      <p:grpSp>
        <p:nvGrpSpPr>
          <p:cNvPr id="5" name="组合 4"/>
          <p:cNvGrpSpPr/>
          <p:nvPr/>
        </p:nvGrpSpPr>
        <p:grpSpPr>
          <a:xfrm>
            <a:off x="457200" y="1976120"/>
            <a:ext cx="6658610" cy="4199255"/>
            <a:chOff x="720" y="3112"/>
            <a:chExt cx="10486" cy="6613"/>
          </a:xfrm>
        </p:grpSpPr>
        <p:pic>
          <p:nvPicPr>
            <p:cNvPr id="3" name="图片 2"/>
            <p:cNvPicPr>
              <a:picLocks noChangeAspect="1"/>
            </p:cNvPicPr>
            <p:nvPr/>
          </p:nvPicPr>
          <p:blipFill>
            <a:blip r:embed="rId3"/>
            <a:stretch>
              <a:fillRect/>
            </a:stretch>
          </p:blipFill>
          <p:spPr>
            <a:xfrm>
              <a:off x="720" y="3112"/>
              <a:ext cx="10486" cy="2690"/>
            </a:xfrm>
            <a:prstGeom prst="rect">
              <a:avLst/>
            </a:prstGeom>
          </p:spPr>
        </p:pic>
        <p:pic>
          <p:nvPicPr>
            <p:cNvPr id="4" name="图片 3"/>
            <p:cNvPicPr>
              <a:picLocks noChangeAspect="1"/>
            </p:cNvPicPr>
            <p:nvPr/>
          </p:nvPicPr>
          <p:blipFill>
            <a:blip r:embed="rId4"/>
            <a:stretch>
              <a:fillRect/>
            </a:stretch>
          </p:blipFill>
          <p:spPr>
            <a:xfrm>
              <a:off x="720" y="5581"/>
              <a:ext cx="10486" cy="4145"/>
            </a:xfrm>
            <a:prstGeom prst="rect">
              <a:avLst/>
            </a:prstGeom>
          </p:spPr>
        </p:pic>
      </p:grpSp>
      <p:sp>
        <p:nvSpPr>
          <p:cNvPr id="6" name="文本框 5"/>
          <p:cNvSpPr txBox="1"/>
          <p:nvPr/>
        </p:nvSpPr>
        <p:spPr>
          <a:xfrm>
            <a:off x="1044575" y="1607820"/>
            <a:ext cx="5763895" cy="368300"/>
          </a:xfrm>
          <a:prstGeom prst="rect">
            <a:avLst/>
          </a:prstGeom>
          <a:noFill/>
        </p:spPr>
        <p:txBody>
          <a:bodyPr wrap="square" rtlCol="0" anchor="t">
            <a:spAutoFit/>
          </a:bodyPr>
          <a:lstStyle/>
          <a:p>
            <a:r>
              <a:rPr lang="zh-CN" altLang="en-US"/>
              <a:t>主要口蹄疫疫苗接种地区疫苗使用情况（2011）</a:t>
            </a:r>
          </a:p>
        </p:txBody>
      </p:sp>
      <p:pic>
        <p:nvPicPr>
          <p:cNvPr id="7" name="图片 6"/>
          <p:cNvPicPr>
            <a:picLocks noChangeAspect="1"/>
          </p:cNvPicPr>
          <p:nvPr/>
        </p:nvPicPr>
        <p:blipFill>
          <a:blip r:embed="rId5"/>
          <a:stretch>
            <a:fillRect/>
          </a:stretch>
        </p:blipFill>
        <p:spPr>
          <a:xfrm>
            <a:off x="7531735" y="3770630"/>
            <a:ext cx="4257040" cy="2298700"/>
          </a:xfrm>
          <a:prstGeom prst="rect">
            <a:avLst/>
          </a:prstGeom>
        </p:spPr>
      </p:pic>
      <p:sp>
        <p:nvSpPr>
          <p:cNvPr id="8" name="文本框 7"/>
          <p:cNvSpPr txBox="1"/>
          <p:nvPr/>
        </p:nvSpPr>
        <p:spPr>
          <a:xfrm>
            <a:off x="236855" y="840740"/>
            <a:ext cx="11421745" cy="645160"/>
          </a:xfrm>
          <a:prstGeom prst="rect">
            <a:avLst/>
          </a:prstGeom>
          <a:noFill/>
        </p:spPr>
        <p:txBody>
          <a:bodyPr wrap="square" rtlCol="0" anchor="t">
            <a:spAutoFit/>
          </a:bodyPr>
          <a:lstStyle/>
          <a:p>
            <a:pPr marL="285750" indent="-285750">
              <a:buFont typeface="Wingdings" panose="05000000000000000000" charset="0"/>
              <a:buChar char="p"/>
            </a:pPr>
            <a:r>
              <a:rPr lang="zh-CN" altLang="en-US"/>
              <a:t>全球目前主要口蹄疫疫苗接种防治区：中国，印度，中东，南美，亚洲。</a:t>
            </a:r>
            <a:r>
              <a:rPr lang="en-US" altLang="zh-CN"/>
              <a:t>2013</a:t>
            </a:r>
            <a:r>
              <a:rPr lang="zh-CN" altLang="en-US"/>
              <a:t>年</a:t>
            </a:r>
            <a:r>
              <a:rPr lang="en-US" altLang="zh-CN"/>
              <a:t>-2020</a:t>
            </a:r>
            <a:r>
              <a:rPr lang="zh-CN" altLang="en-US"/>
              <a:t>年全球市场增长速率</a:t>
            </a:r>
            <a:r>
              <a:rPr lang="en-US" altLang="zh-CN"/>
              <a:t>8.8%</a:t>
            </a:r>
            <a:r>
              <a:rPr lang="zh-CN" altLang="en-US"/>
              <a:t>。</a:t>
            </a:r>
          </a:p>
        </p:txBody>
      </p:sp>
      <p:pic>
        <p:nvPicPr>
          <p:cNvPr id="17" name="Picture 7" descr="英德生物LOGO"/>
          <p:cNvPicPr>
            <a:picLocks noChangeAspect="1"/>
          </p:cNvPicPr>
          <p:nvPr/>
        </p:nvPicPr>
        <p:blipFill>
          <a:blip r:embed="rId6"/>
          <a:srcRect/>
          <a:stretch>
            <a:fillRect/>
          </a:stretch>
        </p:blipFill>
        <p:spPr bwMode="auto">
          <a:xfrm>
            <a:off x="-9524" y="18856"/>
            <a:ext cx="2678080" cy="596231"/>
          </a:xfrm>
          <a:prstGeom prst="rect">
            <a:avLst/>
          </a:prstGeom>
          <a:noFill/>
          <a:ln w="9525">
            <a:noFill/>
            <a:miter lim="800000"/>
            <a:headEnd/>
            <a:tailEnd/>
          </a:ln>
        </p:spPr>
      </p:pic>
      <p:pic>
        <p:nvPicPr>
          <p:cNvPr id="18" name="Picture 8" descr="新华医疗集团"/>
          <p:cNvPicPr>
            <a:picLocks noChangeAspect="1"/>
          </p:cNvPicPr>
          <p:nvPr/>
        </p:nvPicPr>
        <p:blipFill>
          <a:blip r:embed="rId7"/>
          <a:srcRect/>
          <a:stretch>
            <a:fillRect/>
          </a:stretch>
        </p:blipFill>
        <p:spPr bwMode="auto">
          <a:xfrm>
            <a:off x="9759820" y="18856"/>
            <a:ext cx="2463930" cy="55434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4"/>
  <p:tag name="KSO_WM_TEMPLATE_SCENE_ID" val="1"/>
  <p:tag name="KSO_WM_TEMPLATE_JOB_ID" val="14"/>
  <p:tag name="KSO_WM_TEMPLATE_TOPIC_DEFAULT" val="0"/>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8"/>
  <p:tag name="KSO_WM_UNIT_ID" val="diagram20169656_3*n_h_i*1_1_8"/>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9"/>
  <p:tag name="KSO_WM_UNIT_ID" val="diagram20169656_3*n_h_i*1_1_9"/>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0"/>
  <p:tag name="KSO_WM_UNIT_ID" val="diagram20169656_3*n_h_i*1_1_10"/>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1"/>
  <p:tag name="KSO_WM_UNIT_ID" val="diagram20169656_3*n_h_i*1_1_11"/>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2"/>
  <p:tag name="KSO_WM_UNIT_ID" val="diagram20169656_3*n_h_i*1_1_12"/>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3"/>
  <p:tag name="KSO_WM_UNIT_ID" val="diagram20169656_3*n_h_i*1_1_13"/>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4"/>
  <p:tag name="KSO_WM_UNIT_ID" val="diagram20169656_3*n_h_i*1_1_14"/>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5"/>
  <p:tag name="KSO_WM_UNIT_ID" val="diagram20169656_3*n_h_i*1_1_15"/>
  <p:tag name="KSO_WM_UNIT_LAYERLEVEL" val="1_1_1"/>
  <p:tag name="KSO_WM_DIAGRAM_GROUP_CODE" val="n1-1"/>
  <p:tag name="KSO_WM_UNIT_TEXT_FILL_FORE_SCHEMECOLOR_INDEX" val="2"/>
  <p:tag name="KSO_WM_UNIT_TEXT_FILL_TYPE" val="1"/>
  <p:tag name="KSO_WM_UNIT_USESOURCEFORMAT_APPLY" val="0"/>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a"/>
  <p:tag name="KSO_WM_UNIT_INDEX" val="1_1_1"/>
  <p:tag name="KSO_WM_UNIT_LAYERLEVEL" val="1_1_1"/>
  <p:tag name="KSO_WM_UNIT_VALUE" val="48"/>
  <p:tag name="KSO_WM_UNIT_HIGHLIGHT" val="0"/>
  <p:tag name="KSO_WM_UNIT_COMPATIBLE" val="0"/>
  <p:tag name="KSO_WM_UNIT_CLEAR" val="0"/>
  <p:tag name="KSO_WM_DIAGRAM_GROUP_CODE" val="n1-1"/>
  <p:tag name="KSO_WM_UNIT_ID" val="diagram20169656_3*n_h_a*1_1_1"/>
  <p:tag name="KSO_WM_UNIT_PRESET_TEXT" val="点击替换标题"/>
  <p:tag name="KSO_WM_UNIT_LINE_FORE_SCHEMECOLOR_INDEX" val="5"/>
  <p:tag name="KSO_WM_UNIT_LINE_FILL_TYPE" val="2"/>
  <p:tag name="KSO_WM_UNIT_TEXT_FILL_FORE_SCHEMECOLOR_INDEX" val="13"/>
  <p:tag name="KSO_WM_UNIT_TEXT_FILL_TYPE" val="1"/>
  <p:tag name="KSO_WM_UNIT_USESOURCEFORMAT_APPLY" val="0"/>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2_1"/>
  <p:tag name="KSO_WM_UNIT_ID" val="diagram20169656_3*n_h_h_i*1_2_2_1"/>
  <p:tag name="KSO_WM_UNIT_LAYERLEVEL" val="1_1_1_1"/>
  <p:tag name="KSO_WM_DIAGRAM_GROUP_CODE" val="n1-1"/>
  <p:tag name="KSO_WM_UNIT_LINE_FORE_SCHEMECOLOR_INDEX" val="13"/>
  <p:tag name="KSO_WM_UNIT_LINE_FILL_TYPE" val="2"/>
  <p:tag name="KSO_WM_UNIT_USESOURCEFORMAT_APPLY" val="0"/>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2_2"/>
  <p:tag name="KSO_WM_UNIT_ID" val="diagram20169656_3*n_h_h_i*1_2_2_2"/>
  <p:tag name="KSO_WM_UNIT_LAYERLEVEL" val="1_1_1_1"/>
  <p:tag name="KSO_WM_DIAGRAM_GROUP_CODE" val="n1-1"/>
  <p:tag name="KSO_WM_UNIT_FILL_FORE_SCHEMECOLOR_INDEX" val="13"/>
  <p:tag name="KSO_WM_UNIT_FILL_TYPE" val="1"/>
  <p:tag name="KSO_WM_UNIT_TEXT_FILL_FORE_SCHEMECOLOR_INDEX" val="2"/>
  <p:tag name="KSO_WM_UNIT_TEXT_FILL_TYPE" val="1"/>
  <p:tag name="KSO_WM_UNIT_USESOURCEFORMAT_APPLY" val="0"/>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f"/>
  <p:tag name="KSO_WM_UNIT_INDEX" val="1_2_2_1"/>
  <p:tag name="KSO_WM_UNIT_LAYERLEVEL" val="1_1_1_1"/>
  <p:tag name="KSO_WM_UNIT_VALUE" val="22"/>
  <p:tag name="KSO_WM_UNIT_HIGHLIGHT" val="0"/>
  <p:tag name="KSO_WM_UNIT_COMPATIBLE" val="0"/>
  <p:tag name="KSO_WM_UNIT_CLEAR" val="0"/>
  <p:tag name="KSO_WM_DIAGRAM_GROUP_CODE" val="n1-1"/>
  <p:tag name="KSO_WM_UNIT_ID" val="diagram20169656_3*n_h_h_f*1_2_2_1"/>
  <p:tag name="KSO_WM_UNIT_PRESET_TEXT" val="请点击替换您的文字，内容简洁，意思明了即可。"/>
  <p:tag name="KSO_WM_UNIT_TEXT_FILL_FORE_SCHEMECOLOR_INDEX" val="13"/>
  <p:tag name="KSO_WM_UNIT_TEXT_FILL_TYPE" val="1"/>
  <p:tag name="KSO_WM_UNIT_USESOURCEFORMAT_APPLY" val="0"/>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f"/>
  <p:tag name="KSO_WM_UNIT_INDEX" val="1_2_3_1"/>
  <p:tag name="KSO_WM_UNIT_LAYERLEVEL" val="1_1_1_1"/>
  <p:tag name="KSO_WM_UNIT_VALUE" val="22"/>
  <p:tag name="KSO_WM_UNIT_HIGHLIGHT" val="0"/>
  <p:tag name="KSO_WM_UNIT_COMPATIBLE" val="0"/>
  <p:tag name="KSO_WM_UNIT_CLEAR" val="0"/>
  <p:tag name="KSO_WM_DIAGRAM_GROUP_CODE" val="n1-1"/>
  <p:tag name="KSO_WM_UNIT_ID" val="diagram20169656_3*n_h_h_f*1_2_3_1"/>
  <p:tag name="KSO_WM_UNIT_PRESET_TEXT" val="请点击替换您的文字，内容简洁，意思明了即可。"/>
  <p:tag name="KSO_WM_UNIT_TEXT_FILL_FORE_SCHEMECOLOR_INDEX" val="13"/>
  <p:tag name="KSO_WM_UNIT_TEXT_FILL_TYPE" val="1"/>
  <p:tag name="KSO_WM_UNIT_USESOURCEFORMAT_APPLY" val="0"/>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f"/>
  <p:tag name="KSO_WM_UNIT_INDEX" val="1_2_1_1"/>
  <p:tag name="KSO_WM_UNIT_LAYERLEVEL" val="1_1_1_1"/>
  <p:tag name="KSO_WM_UNIT_VALUE" val="22"/>
  <p:tag name="KSO_WM_UNIT_HIGHLIGHT" val="0"/>
  <p:tag name="KSO_WM_UNIT_COMPATIBLE" val="0"/>
  <p:tag name="KSO_WM_UNIT_CLEAR" val="0"/>
  <p:tag name="KSO_WM_DIAGRAM_GROUP_CODE" val="n1-1"/>
  <p:tag name="KSO_WM_UNIT_ID" val="diagram20169656_3*n_h_h_f*1_2_1_1"/>
  <p:tag name="KSO_WM_UNIT_PRESET_TEXT" val="请点击替换您的文字，内容简洁，意思明了即可。"/>
  <p:tag name="KSO_WM_UNIT_TEXT_FILL_FORE_SCHEMECOLOR_INDEX" val="13"/>
  <p:tag name="KSO_WM_UNIT_TEXT_FILL_TYPE" val="1"/>
  <p:tag name="KSO_WM_UNIT_USESOURCEFORMAT_APPLY" val="0"/>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1_1"/>
  <p:tag name="KSO_WM_UNIT_ID" val="diagram20169656_3*n_h_h_i*1_2_1_1"/>
  <p:tag name="KSO_WM_UNIT_LAYERLEVEL" val="1_1_1_1"/>
  <p:tag name="KSO_WM_DIAGRAM_GROUP_CODE" val="n1-1"/>
  <p:tag name="KSO_WM_UNIT_LINE_FORE_SCHEMECOLOR_INDEX" val="13"/>
  <p:tag name="KSO_WM_UNIT_LINE_FILL_TYPE" val="2"/>
  <p:tag name="KSO_WM_UNIT_USESOURCEFORMAT_APPLY" val="0"/>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1_2"/>
  <p:tag name="KSO_WM_UNIT_ID" val="diagram20169656_3*n_h_h_i*1_2_1_2"/>
  <p:tag name="KSO_WM_UNIT_LAYERLEVEL" val="1_1_1_1"/>
  <p:tag name="KSO_WM_DIAGRAM_GROUP_CODE" val="n1-1"/>
  <p:tag name="KSO_WM_UNIT_FILL_FORE_SCHEMECOLOR_INDEX" val="13"/>
  <p:tag name="KSO_WM_UNIT_FILL_TYPE" val="1"/>
  <p:tag name="KSO_WM_UNIT_TEXT_FILL_FORE_SCHEMECOLOR_INDEX" val="2"/>
  <p:tag name="KSO_WM_UNIT_TEXT_FILL_TYPE" val="1"/>
  <p:tag name="KSO_WM_UNIT_USESOURCEFORMAT_APPLY" val="0"/>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1_3"/>
  <p:tag name="KSO_WM_UNIT_ID" val="diagram20169656_3*n_h_h_i*1_2_1_3"/>
  <p:tag name="KSO_WM_UNIT_LAYERLEVEL" val="1_1_1_1"/>
  <p:tag name="KSO_WM_DIAGRAM_GROUP_CODE" val="n1-1"/>
  <p:tag name="KSO_WM_UNIT_LINE_FORE_SCHEMECOLOR_INDEX" val="13"/>
  <p:tag name="KSO_WM_UNIT_LINE_FILL_TYPE" val="2"/>
  <p:tag name="KSO_WM_UNIT_USESOURCEFORMAT_APPLY" val="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3_1"/>
  <p:tag name="KSO_WM_UNIT_ID" val="diagram20169656_3*n_h_h_i*1_2_3_1"/>
  <p:tag name="KSO_WM_UNIT_LAYERLEVEL" val="1_1_1_1"/>
  <p:tag name="KSO_WM_DIAGRAM_GROUP_CODE" val="n1-1"/>
  <p:tag name="KSO_WM_UNIT_LINE_FORE_SCHEMECOLOR_INDEX" val="13"/>
  <p:tag name="KSO_WM_UNIT_LINE_FILL_TYPE" val="2"/>
  <p:tag name="KSO_WM_UNIT_USESOURCEFORMAT_APPLY" val="0"/>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3_2"/>
  <p:tag name="KSO_WM_UNIT_ID" val="diagram20169656_3*n_h_h_i*1_2_3_2"/>
  <p:tag name="KSO_WM_UNIT_LAYERLEVEL" val="1_1_1_1"/>
  <p:tag name="KSO_WM_DIAGRAM_GROUP_CODE" val="n1-1"/>
  <p:tag name="KSO_WM_UNIT_FILL_FORE_SCHEMECOLOR_INDEX" val="13"/>
  <p:tag name="KSO_WM_UNIT_FILL_TYPE" val="1"/>
  <p:tag name="KSO_WM_UNIT_TEXT_FILL_FORE_SCHEMECOLOR_INDEX" val="2"/>
  <p:tag name="KSO_WM_UNIT_TEXT_FILL_TYPE" val="1"/>
  <p:tag name="KSO_WM_UNIT_USESOURCEFORMAT_APPLY" val="0"/>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3_3"/>
  <p:tag name="KSO_WM_UNIT_ID" val="diagram20169656_3*n_h_h_i*1_2_3_3"/>
  <p:tag name="KSO_WM_UNIT_LAYERLEVEL" val="1_1_1_1"/>
  <p:tag name="KSO_WM_DIAGRAM_GROUP_CODE" val="n1-1"/>
  <p:tag name="KSO_WM_UNIT_LINE_FORE_SCHEMECOLOR_INDEX" val="13"/>
  <p:tag name="KSO_WM_UNIT_LINE_FILL_TYPE" val="2"/>
  <p:tag name="KSO_WM_UNIT_USESOURCEFORMAT_APPLY" val="0"/>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1"/>
  <p:tag name="KSO_WM_UNIT_ID" val="diagram20169656_3*n_h_i*1_1_1"/>
  <p:tag name="KSO_WM_UNIT_LAYERLEVEL" val="1_1_1"/>
  <p:tag name="KSO_WM_DIAGRAM_GROUP_CODE" val="n1-1"/>
  <p:tag name="KSO_WM_UNIT_FILL_FORE_SCHEMECOLOR_INDEX" val="15"/>
  <p:tag name="KSO_WM_UNIT_FILL_TYPE" val="1"/>
  <p:tag name="KSO_WM_UNIT_TEXT_FILL_FORE_SCHEMECOLOR_INDEX" val="2"/>
  <p:tag name="KSO_WM_UNIT_TEXT_FILL_TYPE" val="1"/>
  <p:tag name="KSO_WM_UNIT_USESOURCEFORMAT_APPLY" val="0"/>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4_1"/>
  <p:tag name="KSO_WM_UNIT_ID" val="diagram20169656_3*n_h_h_i*1_2_4_1"/>
  <p:tag name="KSO_WM_UNIT_LAYERLEVEL" val="1_1_1_1"/>
  <p:tag name="KSO_WM_DIAGRAM_GROUP_CODE" val="n1-1"/>
  <p:tag name="KSO_WM_UNIT_LINE_FORE_SCHEMECOLOR_INDEX" val="13"/>
  <p:tag name="KSO_WM_UNIT_LINE_FILL_TYPE" val="2"/>
  <p:tag name="KSO_WM_UNIT_USESOURCEFORMAT_APPLY" val="0"/>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i"/>
  <p:tag name="KSO_WM_UNIT_INDEX" val="1_2_4_2"/>
  <p:tag name="KSO_WM_UNIT_ID" val="diagram20169656_3*n_h_h_i*1_2_4_2"/>
  <p:tag name="KSO_WM_UNIT_LAYERLEVEL" val="1_1_1_1"/>
  <p:tag name="KSO_WM_DIAGRAM_GROUP_CODE" val="n1-1"/>
  <p:tag name="KSO_WM_UNIT_FILL_FORE_SCHEMECOLOR_INDEX" val="13"/>
  <p:tag name="KSO_WM_UNIT_FILL_TYPE" val="1"/>
  <p:tag name="KSO_WM_UNIT_TEXT_FILL_FORE_SCHEMECOLOR_INDEX" val="2"/>
  <p:tag name="KSO_WM_UNIT_TEXT_FILL_TYPE" val="1"/>
  <p:tag name="KSO_WM_UNIT_USESOURCEFORMAT_APPLY" val="0"/>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h_f"/>
  <p:tag name="KSO_WM_UNIT_INDEX" val="1_2_4_1"/>
  <p:tag name="KSO_WM_UNIT_LAYERLEVEL" val="1_1_1_1"/>
  <p:tag name="KSO_WM_UNIT_VALUE" val="22"/>
  <p:tag name="KSO_WM_UNIT_HIGHLIGHT" val="0"/>
  <p:tag name="KSO_WM_UNIT_COMPATIBLE" val="0"/>
  <p:tag name="KSO_WM_UNIT_CLEAR" val="0"/>
  <p:tag name="KSO_WM_DIAGRAM_GROUP_CODE" val="n1-1"/>
  <p:tag name="KSO_WM_UNIT_ID" val="diagram20169656_3*n_h_h_f*1_2_4_1"/>
  <p:tag name="KSO_WM_UNIT_PRESET_TEXT" val="请点击替换您的文字，内容简洁，意思明了即可。"/>
  <p:tag name="KSO_WM_UNIT_TEXT_FILL_FORE_SCHEMECOLOR_INDEX" val="13"/>
  <p:tag name="KSO_WM_UNIT_TEXT_FILL_TYPE" val="1"/>
  <p:tag name="KSO_WM_UNIT_USESOURCEFORMAT_APPLY" val="0"/>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1"/>
  <p:tag name="KSO_WM_UNIT_ID" val="258*l_i*1_1"/>
  <p:tag name="KSO_WM_UNIT_CLEAR" val="1"/>
  <p:tag name="KSO_WM_UNIT_LAYERLEVEL" val="1_1"/>
  <p:tag name="KSO_WM_BEAUTIFY_FLAG" val="#wm#"/>
  <p:tag name="KSO_WM_DIAGRAM_GROUP_CODE" val="l1-1"/>
  <p:tag name="KSO_WM_UNIT_LINE_FORE_SCHEMECOLOR_INDEX" val="5"/>
  <p:tag name="KSO_WM_UNIT_LINE_FILL_TYPE" val="2"/>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4_3*i*1"/>
  <p:tag name="KSO_WM_TEMPLATE_CATEGORY" val="diagram"/>
  <p:tag name="KSO_WM_TEMPLATE_INDEX" val="754"/>
  <p:tag name="KSO_WM_UNIT_INDEX"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4_3*i*10"/>
  <p:tag name="KSO_WM_TEMPLATE_CATEGORY" val="diagram"/>
  <p:tag name="KSO_WM_TEMPLATE_INDEX" val="754"/>
  <p:tag name="KSO_WM_UNIT_INDEX" val="10"/>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4_3*i*19"/>
  <p:tag name="KSO_WM_TEMPLATE_CATEGORY" val="diagram"/>
  <p:tag name="KSO_WM_TEMPLATE_INDEX" val="754"/>
  <p:tag name="KSO_WM_UNIT_INDEX" val="19"/>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8"/>
  <p:tag name="KSO_WM_UNIT_ID" val="258*l_i*1_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h_f"/>
  <p:tag name="KSO_WM_UNIT_INDEX" val="1_1_1"/>
  <p:tag name="KSO_WM_UNIT_ID" val="258*l_h_f*1_1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5"/>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9"/>
  <p:tag name="KSO_WM_UNIT_ID" val="258*l_i*1_9"/>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2"/>
  <p:tag name="KSO_WM_UNIT_ID" val="diagram20169656_3*n_h_i*1_1_2"/>
  <p:tag name="KSO_WM_UNIT_LAYERLEVEL" val="1_1_1"/>
  <p:tag name="KSO_WM_DIAGRAM_GROUP_CODE" val="n1-1"/>
  <p:tag name="KSO_WM_UNIT_FILL_FORE_SCHEMECOLOR_INDEX" val="8"/>
  <p:tag name="KSO_WM_UNIT_FILL_TYPE" val="1"/>
  <p:tag name="KSO_WM_UNIT_TEXT_FILL_FORE_SCHEMECOLOR_INDEX" val="2"/>
  <p:tag name="KSO_WM_UNIT_TEXT_FILL_TYPE" val="1"/>
  <p:tag name="KSO_WM_UNIT_USESOURCEFORMAT_APPLY" val="0"/>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10"/>
  <p:tag name="KSO_WM_UNIT_ID" val="258*l_i*1_10"/>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5"/>
  <p:tag name="KSO_WM_UNIT_ID" val="258*l_i*1_5"/>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h_f"/>
  <p:tag name="KSO_WM_UNIT_INDEX" val="1_2_1"/>
  <p:tag name="KSO_WM_UNIT_ID" val="258*l_h_f*1_2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5"/>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6"/>
  <p:tag name="KSO_WM_UNIT_ID" val="258*l_i*1_6"/>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7"/>
  <p:tag name="KSO_WM_UNIT_ID" val="258*l_i*1_7"/>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2"/>
  <p:tag name="KSO_WM_UNIT_ID" val="258*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h_f"/>
  <p:tag name="KSO_WM_UNIT_INDEX" val="1_3_1"/>
  <p:tag name="KSO_WM_UNIT_ID" val="258*l_h_f*1_3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5"/>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3"/>
  <p:tag name="KSO_WM_UNIT_ID" val="258*l_i*1_3"/>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TYPE" val="l_i"/>
  <p:tag name="KSO_WM_UNIT_INDEX" val="1_4"/>
  <p:tag name="KSO_WM_UNIT_ID" val="258*l_i*1_4"/>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1"/>
  <p:tag name="KSO_WM_UNIT_TYPE" val="l_h_i"/>
  <p:tag name="KSO_WM_UNIT_INDEX" val="1_1_1"/>
  <p:tag name="KSO_WM_UNIT_ID" val="diagram20174751_1*l_h_i*1_1_1"/>
  <p:tag name="KSO_WM_UNIT_LAYERLEVEL" val="1_1_1"/>
  <p:tag name="KSO_WM_DIAGRAM_GROUP_CODE" val="l1-1"/>
  <p:tag name="KSO_WM_UNIT_FILL_FORE_SCHEMECOLOR_INDEX" val="5"/>
  <p:tag name="KSO_WM_UNIT_FILL_TYPE"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3"/>
  <p:tag name="KSO_WM_UNIT_ID" val="diagram20169656_3*n_h_i*1_1_3"/>
  <p:tag name="KSO_WM_UNIT_LAYERLEVEL" val="1_1_1"/>
  <p:tag name="KSO_WM_DIAGRAM_GROUP_CODE" val="n1-1"/>
  <p:tag name="KSO_WM_UNIT_FILL_FORE_SCHEMECOLOR_INDEX" val="6"/>
  <p:tag name="KSO_WM_UNIT_FILL_TYPE" val="1"/>
  <p:tag name="KSO_WM_UNIT_TEXT_FILL_FORE_SCHEMECOLOR_INDEX" val="2"/>
  <p:tag name="KSO_WM_UNIT_TEXT_FILL_TYPE" val="1"/>
  <p:tag name="KSO_WM_UNIT_USESOURCEFORMAT_APPLY" val="0"/>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1"/>
  <p:tag name="KSO_WM_UNIT_TYPE" val="l_h_i"/>
  <p:tag name="KSO_WM_UNIT_INDEX" val="1_2_1"/>
  <p:tag name="KSO_WM_UNIT_ID" val="diagram20174751_1*l_h_i*1_2_1"/>
  <p:tag name="KSO_WM_UNIT_LAYERLEVEL" val="1_1_1"/>
  <p:tag name="KSO_WM_DIAGRAM_GROUP_CODE" val="l1-1"/>
  <p:tag name="KSO_WM_UNIT_FILL_FORE_SCHEMECOLOR_INDEX" val="5"/>
  <p:tag name="KSO_WM_UNI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1"/>
  <p:tag name="KSO_WM_UNIT_TYPE" val="l_h_f"/>
  <p:tag name="KSO_WM_UNIT_INDEX" val="1_1_1"/>
  <p:tag name="KSO_WM_UNIT_ID" val="diagram20174751_1*l_h_f*1_1_1"/>
  <p:tag name="KSO_WM_UNIT_LAYERLEVEL" val="1_1_1"/>
  <p:tag name="KSO_WM_UNIT_VALUE" val="124"/>
  <p:tag name="KSO_WM_UNIT_HIGHLIGHT" val="0"/>
  <p:tag name="KSO_WM_UNIT_COMPATIBLE" val="0"/>
  <p:tag name="KSO_WM_UNIT_CLEAR" val="0"/>
  <p:tag name="KSO_WM_UNIT_PRESET_TEXT_INDEX" val="2"/>
  <p:tag name="KSO_WM_DIAGRAM_GROUP_CODE" val="l1-1"/>
  <p:tag name="KSO_WM_UNIT_PRESET_TEXT_LEN" val="100"/>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1"/>
  <p:tag name="KSO_WM_UNIT_TYPE" val="l_h_f"/>
  <p:tag name="KSO_WM_UNIT_INDEX" val="1_2_1"/>
  <p:tag name="KSO_WM_UNIT_ID" val="diagram20174751_1*l_h_f*1_2_1"/>
  <p:tag name="KSO_WM_UNIT_LAYERLEVEL" val="1_1_1"/>
  <p:tag name="KSO_WM_UNIT_VALUE" val="124"/>
  <p:tag name="KSO_WM_UNIT_HIGHLIGHT" val="0"/>
  <p:tag name="KSO_WM_UNIT_COMPATIBLE" val="0"/>
  <p:tag name="KSO_WM_UNIT_CLEAR" val="0"/>
  <p:tag name="KSO_WM_UNIT_PRESET_TEXT_INDEX" val="2"/>
  <p:tag name="KSO_WM_DIAGRAM_GROUP_CODE" val="l1-1"/>
  <p:tag name="KSO_WM_UNIT_PRESET_TEXT_LEN" val="100"/>
  <p:tag name="KSO_WM_UNIT_TEXT_FILL_FORE_SCHEMECOLOR_INDEX" val="14"/>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1"/>
  <p:tag name="KSO_WM_UNIT_TYPE" val="l_h_i"/>
  <p:tag name="KSO_WM_UNIT_INDEX" val="1_1_2"/>
  <p:tag name="KSO_WM_UNIT_ID" val="diagram20174751_1*l_h_i*1_1_2"/>
  <p:tag name="KSO_WM_UNIT_LAYERLEVEL" val="1_1_1"/>
  <p:tag name="KSO_WM_DIAGRAM_GROUP_CODE" val="l1-1"/>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i"/>
  <p:tag name="KSO_WM_UNIT_INDEX" val="1_1"/>
  <p:tag name="KSO_WM_UNIT_ID" val="diagram160660_3*l_i*1_1"/>
  <p:tag name="KSO_WM_UNIT_CLEAR" val="1"/>
  <p:tag name="KSO_WM_UNIT_LAYERLEVEL" val="1_1"/>
  <p:tag name="KSO_WM_BEAUTIFY_FLAG" val="#wm#"/>
  <p:tag name="KSO_WM_TAG_VERSION" val="1.0"/>
  <p:tag name="KSO_WM_DIAGRAM_GROUP_CODE" val="l1-1"/>
  <p:tag name="KSO_WM_UNIT_LINE_FORE_SCHEMECOLOR_INDEX" val="14"/>
  <p:tag name="KSO_WM_UNIT_LINE_FILL_TYPE" val="2"/>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h_a"/>
  <p:tag name="KSO_WM_UNIT_INDEX" val="1_1_1"/>
  <p:tag name="KSO_WM_UNIT_ID" val="diagram160660_3*l_h_a*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5"/>
  <p:tag name="KSO_WM_UNIT_FILL_TYPE" val="1"/>
  <p:tag name="KSO_WM_UNIT_TEXT_FILL_FORE_SCHEMECOLOR_INDEX" val="14"/>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i"/>
  <p:tag name="KSO_WM_UNIT_INDEX" val="1_2"/>
  <p:tag name="KSO_WM_UNIT_ID" val="diagram160660_3*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h_f"/>
  <p:tag name="KSO_WM_UNIT_INDEX" val="1_1_1"/>
  <p:tag name="KSO_WM_UNIT_ID" val="diagram160660_3*l_h_f*1_1_1"/>
  <p:tag name="KSO_WM_UNIT_CLEAR" val="1"/>
  <p:tag name="KSO_WM_UNIT_LAYERLEVEL" val="1_1_1"/>
  <p:tag name="KSO_WM_UNIT_VALUE" val="32"/>
  <p:tag name="KSO_WM_UNIT_HIGHLIGHT" val="0"/>
  <p:tag name="KSO_WM_UNIT_COMPATIBLE" val="0"/>
  <p:tag name="KSO_WM_BEAUTIFY_FLAG" val="#wm#"/>
  <p:tag name="KSO_WM_UNIT_PRESET_TEXT_INDEX" val="4"/>
  <p:tag name="KSO_WM_UNIT_PRESET_TEXT_LEN" val="58"/>
  <p:tag name="KSO_WM_TAG_VERSION" val="1.0"/>
  <p:tag name="KSO_WM_DIAGRAM_GROUP_CODE" val="l1-1"/>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h_a"/>
  <p:tag name="KSO_WM_UNIT_INDEX" val="1_2_1"/>
  <p:tag name="KSO_WM_UNIT_ID" val="diagram160660_3*l_h_a*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6"/>
  <p:tag name="KSO_WM_UNIT_FILL_TYPE" val="1"/>
  <p:tag name="KSO_WM_UNIT_TEXT_FILL_FORE_SCHEMECOLOR_INDEX" val="14"/>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i"/>
  <p:tag name="KSO_WM_UNIT_INDEX" val="1_3"/>
  <p:tag name="KSO_WM_UNIT_ID" val="diagram160660_3*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4"/>
  <p:tag name="KSO_WM_UNIT_ID" val="diagram20169656_3*n_h_i*1_1_4"/>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h_f"/>
  <p:tag name="KSO_WM_UNIT_INDEX" val="1_2_1"/>
  <p:tag name="KSO_WM_UNIT_ID" val="diagram160660_3*l_h_f*1_2_1"/>
  <p:tag name="KSO_WM_UNIT_CLEAR" val="1"/>
  <p:tag name="KSO_WM_UNIT_LAYERLEVEL" val="1_1_1"/>
  <p:tag name="KSO_WM_UNIT_VALUE" val="32"/>
  <p:tag name="KSO_WM_UNIT_HIGHLIGHT" val="0"/>
  <p:tag name="KSO_WM_UNIT_COMPATIBLE" val="0"/>
  <p:tag name="KSO_WM_BEAUTIFY_FLAG" val="#wm#"/>
  <p:tag name="KSO_WM_UNIT_PRESET_TEXT_INDEX" val="4"/>
  <p:tag name="KSO_WM_UNIT_PRESET_TEXT_LEN" val="58"/>
  <p:tag name="KSO_WM_TAG_VERSION" val="1.0"/>
  <p:tag name="KSO_WM_DIAGRAM_GROUP_CODE" val="l1-1"/>
  <p:tag name="KSO_WM_UNIT_TEXT_FILL_FORE_SCHEMECOLOR_INDEX" val="13"/>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h_a"/>
  <p:tag name="KSO_WM_UNIT_INDEX" val="1_3_1"/>
  <p:tag name="KSO_WM_UNIT_ID" val="diagram160660_3*l_h_a*1_3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12"/>
  <p:tag name="KSO_WM_TAG_VERSION" val="1.0"/>
  <p:tag name="KSO_WM_DIAGRAM_GROUP_CODE" val="l1-1"/>
  <p:tag name="KSO_WM_UNIT_FILL_FORE_SCHEMECOLOR_INDEX" val="7"/>
  <p:tag name="KSO_WM_UNIT_FILL_TYPE" val="1"/>
  <p:tag name="KSO_WM_UNIT_TEXT_FILL_FORE_SCHEMECOLOR_INDEX" val="14"/>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i"/>
  <p:tag name="KSO_WM_UNIT_INDEX" val="1_4"/>
  <p:tag name="KSO_WM_UNIT_ID" val="diagram160660_3*l_i*1_4"/>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60"/>
  <p:tag name="KSO_WM_UNIT_TYPE" val="l_h_f"/>
  <p:tag name="KSO_WM_UNIT_INDEX" val="1_3_1"/>
  <p:tag name="KSO_WM_UNIT_ID" val="diagram160660_3*l_h_f*1_3_1"/>
  <p:tag name="KSO_WM_UNIT_CLEAR" val="1"/>
  <p:tag name="KSO_WM_UNIT_LAYERLEVEL" val="1_1_1"/>
  <p:tag name="KSO_WM_UNIT_VALUE" val="32"/>
  <p:tag name="KSO_WM_UNIT_HIGHLIGHT" val="0"/>
  <p:tag name="KSO_WM_UNIT_COMPATIBLE" val="0"/>
  <p:tag name="KSO_WM_BEAUTIFY_FLAG" val="#wm#"/>
  <p:tag name="KSO_WM_UNIT_PRESET_TEXT_INDEX" val="4"/>
  <p:tag name="KSO_WM_UNIT_PRESET_TEXT_LEN" val="58"/>
  <p:tag name="KSO_WM_TAG_VERSION" val="1.0"/>
  <p:tag name="KSO_WM_DIAGRAM_GROUP_CODE" val="l1-1"/>
  <p:tag name="KSO_WM_UNIT_TEXT_FILL_FORE_SCHEMECOLOR_INDEX" val="13"/>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m92VZNjRkian5ixFdPR9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m92VZNjRkian5ixFdPR9g"/>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5"/>
  <p:tag name="KSO_WM_UNIT_ID" val="diagram20169656_3*n_h_i*1_1_5"/>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6"/>
  <p:tag name="KSO_WM_UNIT_ID" val="diagram20169656_3*n_h_i*1_1_6"/>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656"/>
  <p:tag name="KSO_WM_UNIT_TYPE" val="n_h_i"/>
  <p:tag name="KSO_WM_UNIT_INDEX" val="1_1_7"/>
  <p:tag name="KSO_WM_UNIT_ID" val="diagram20169656_3*n_h_i*1_1_7"/>
  <p:tag name="KSO_WM_UNIT_LAYERLEVEL" val="1_1_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管人员">
  <a:themeElements>
    <a:clrScheme name="主管人员">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3016</Words>
  <Application>Microsoft Office PowerPoint</Application>
  <PresentationFormat>自定义</PresentationFormat>
  <Paragraphs>337</Paragraphs>
  <Slides>52</Slides>
  <Notes>5</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52</vt:i4>
      </vt:variant>
    </vt:vector>
  </HeadingPairs>
  <TitlesOfParts>
    <vt:vector size="55" baseType="lpstr">
      <vt:lpstr>默认设计模板</vt:lpstr>
      <vt:lpstr>主管人员</vt:lpstr>
      <vt:lpstr>Microsoft Word 97 - 2003 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LSC</dc:creator>
  <cp:lastModifiedBy>YFC</cp:lastModifiedBy>
  <cp:revision>788</cp:revision>
  <cp:lastPrinted>2018-01-08T09:39:00Z</cp:lastPrinted>
  <dcterms:created xsi:type="dcterms:W3CDTF">2017-06-08T01:49:00Z</dcterms:created>
  <dcterms:modified xsi:type="dcterms:W3CDTF">2019-03-01T07:36:02Z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y fmtid="{D5CDD505-2E9C-101B-9397-08002B2CF9AE}" pid="3" name="KSORubyTemplateID">
    <vt:lpwstr>2</vt:lpwstr>
  </property>
</Properties>
</file>