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embeddings/oleObject3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307" r:id="rId15"/>
    <p:sldId id="308" r:id="rId16"/>
    <p:sldId id="270" r:id="rId17"/>
    <p:sldId id="271" r:id="rId18"/>
    <p:sldId id="295" r:id="rId19"/>
    <p:sldId id="272" r:id="rId20"/>
    <p:sldId id="273" r:id="rId21"/>
    <p:sldId id="283" r:id="rId22"/>
    <p:sldId id="284" r:id="rId23"/>
    <p:sldId id="285" r:id="rId24"/>
    <p:sldId id="277" r:id="rId25"/>
    <p:sldId id="278" r:id="rId26"/>
    <p:sldId id="279" r:id="rId27"/>
    <p:sldId id="280" r:id="rId28"/>
    <p:sldId id="281" r:id="rId29"/>
    <p:sldId id="301" r:id="rId30"/>
    <p:sldId id="303" r:id="rId31"/>
    <p:sldId id="274" r:id="rId32"/>
    <p:sldId id="304" r:id="rId33"/>
    <p:sldId id="305" r:id="rId34"/>
    <p:sldId id="306" r:id="rId35"/>
  </p:sldIdLst>
  <p:sldSz cx="9144000" cy="6858000" type="screen4x3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6" d="100"/>
          <a:sy n="96" d="100"/>
        </p:scale>
        <p:origin x="-164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Relationship Id="rId2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1EAD0A-5288-0343-9F32-5BE49138E127}" type="datetimeFigureOut">
              <a:rPr kumimoji="1" lang="zh-CN" altLang="en-US" smtClean="0"/>
              <a:t>18/11/2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10D180-F7CD-5446-A22F-C2A479BF962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58149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365D26-B418-4B24-B471-DEE6AEE69C59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2871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37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5335" y="4992210"/>
            <a:ext cx="5429523" cy="350372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r>
              <a:rPr lang="en-US" altLang="zh-CN"/>
              <a:t>R/3 supports and simplifies all business processes in a company.</a:t>
            </a:r>
          </a:p>
          <a:p>
            <a:r>
              <a:rPr lang="en-US" altLang="zh-CN"/>
              <a:t>The principal functions are those for production, sales &amp; distribution, accounting and human resources.</a:t>
            </a:r>
          </a:p>
          <a:p>
            <a:r>
              <a:rPr lang="en-US" altLang="zh-CN"/>
              <a:t>A remarkable feature of R/3 is the high degree of integration.</a:t>
            </a:r>
          </a:p>
          <a:p>
            <a:r>
              <a:rPr lang="en-US" altLang="zh-CN"/>
              <a:t>Chains of activity-related work processes are systematically linked together and thus all relevant data is updated and stored on a regular basis.  Each modification in an application module automatically leads to an update of the data in the functional areas involved.</a:t>
            </a:r>
          </a:p>
          <a:p>
            <a:r>
              <a:rPr lang="en-US" altLang="zh-CN"/>
              <a:t>All application modules are implemented on a standard data processing basis.</a:t>
            </a:r>
          </a:p>
        </p:txBody>
      </p:sp>
      <p:sp>
        <p:nvSpPr>
          <p:cNvPr id="954371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701675" y="741363"/>
            <a:ext cx="5437188" cy="4078287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  <p:extLst>
      <p:ext uri="{BB962C8B-B14F-4D97-AF65-F5344CB8AC3E}">
        <p14:creationId xmlns:p14="http://schemas.microsoft.com/office/powerpoint/2010/main" val="16839304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2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5884" y="4927107"/>
            <a:ext cx="5786232" cy="366647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103188" tIns="52388" rIns="103188" bIns="52388"/>
          <a:lstStyle/>
          <a:p>
            <a:endParaRPr lang="zh-CN" altLang="en-US"/>
          </a:p>
        </p:txBody>
      </p:sp>
      <p:sp>
        <p:nvSpPr>
          <p:cNvPr id="948227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715963" y="793750"/>
            <a:ext cx="5387975" cy="4041775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  <p:extLst>
      <p:ext uri="{BB962C8B-B14F-4D97-AF65-F5344CB8AC3E}">
        <p14:creationId xmlns:p14="http://schemas.microsoft.com/office/powerpoint/2010/main" val="29084436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9300" y="681038"/>
            <a:ext cx="5311775" cy="3984625"/>
          </a:xfrm>
          <a:ln cap="flat"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02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4787" y="4971495"/>
            <a:ext cx="5707329" cy="3622089"/>
          </a:xfrm>
          <a:noFill/>
          <a:ln/>
        </p:spPr>
        <p:txBody>
          <a:bodyPr lIns="103188" tIns="52388" rIns="103188" bIns="52388"/>
          <a:lstStyle/>
          <a:p>
            <a:r>
              <a:rPr lang="en-US" altLang="zh-CN" sz="1000" u="sng"/>
              <a:t>The positioning of the PP-PI application within R/3 </a:t>
            </a:r>
            <a:endParaRPr lang="en-US" altLang="zh-CN" sz="1000"/>
          </a:p>
          <a:p>
            <a:r>
              <a:rPr lang="en-US" altLang="zh-CN" sz="1000"/>
              <a:t>PP-PI is part of the standard R/3 solution. It is a subcomponent of the PP (Production Planning) module . </a:t>
            </a:r>
          </a:p>
          <a:p>
            <a:r>
              <a:rPr lang="en-US" altLang="zh-CN" sz="1000"/>
              <a:t>It is not an industry solution like R/3 Retail. PP-PI is one module supporting process planning. </a:t>
            </a:r>
          </a:p>
          <a:p>
            <a:r>
              <a:rPr lang="en-US" altLang="zh-CN" sz="1000"/>
              <a:t>PP-PI however, differs from the other subcomponents of PP (MPS, MRP...) in the fact that companies must purchase PP-PI separately. All other subcomponents are included in the PP price.</a:t>
            </a:r>
          </a:p>
        </p:txBody>
      </p:sp>
    </p:spTree>
    <p:extLst>
      <p:ext uri="{BB962C8B-B14F-4D97-AF65-F5344CB8AC3E}">
        <p14:creationId xmlns:p14="http://schemas.microsoft.com/office/powerpoint/2010/main" val="11176350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7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306178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 smtClean="0">
                <a:latin typeface="Arial" pitchFamily="34" charset="0"/>
              </a:rPr>
              <a:t>工业</a:t>
            </a:r>
            <a:r>
              <a:rPr lang="en-US" altLang="zh-CN" smtClean="0">
                <a:latin typeface="Arial" pitchFamily="34" charset="0"/>
              </a:rPr>
              <a:t>4.0</a:t>
            </a:r>
            <a:r>
              <a:rPr lang="zh-CN" altLang="en-US" smtClean="0">
                <a:latin typeface="Arial" pitchFamily="34" charset="0"/>
              </a:rPr>
              <a:t>中，物联网和服务网络是智慧工厂的基础。</a:t>
            </a:r>
            <a:r>
              <a:rPr lang="zh-CN" altLang="zh-CN" smtClean="0">
                <a:latin typeface="Arial" pitchFamily="34" charset="0"/>
              </a:rPr>
              <a:t>工业</a:t>
            </a:r>
            <a:r>
              <a:rPr lang="en-US" altLang="zh-CN" smtClean="0">
                <a:latin typeface="Arial" pitchFamily="34" charset="0"/>
              </a:rPr>
              <a:t>4.0</a:t>
            </a:r>
            <a:r>
              <a:rPr lang="zh-CN" altLang="zh-CN" smtClean="0">
                <a:latin typeface="Arial" pitchFamily="34" charset="0"/>
              </a:rPr>
              <a:t>拥有巨大的潜力。智慧工厂让用户的个性定制化需求得以满足，这就意味着，即使是一次性的产品也可以通过颇具收益的方式制造出来。</a:t>
            </a:r>
            <a:endParaRPr lang="zh-CN" altLang="en-US" smtClean="0">
              <a:latin typeface="Arial" pitchFamily="34" charset="0"/>
            </a:endParaRPr>
          </a:p>
        </p:txBody>
      </p:sp>
      <p:sp>
        <p:nvSpPr>
          <p:cNvPr id="306179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b="1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algn="r"/>
            <a:fld id="{3B5613E3-ED8F-41D2-9F75-B103ED6B39CC}" type="slidenum">
              <a:rPr lang="en-US" altLang="zh-CN" b="0">
                <a:solidFill>
                  <a:prstClr val="black"/>
                </a:solidFill>
                <a:latin typeface="Arial" pitchFamily="34" charset="0"/>
              </a:rPr>
              <a:pPr algn="r"/>
              <a:t>21</a:t>
            </a:fld>
            <a:endParaRPr lang="en-US" altLang="zh-CN" b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7153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29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304130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smtClean="0">
                <a:latin typeface="Arial Narrow" pitchFamily="34" charset="0"/>
                <a:ea typeface="黑体" pitchFamily="49" charset="-122"/>
              </a:rPr>
              <a:t>Industry 4.0——</a:t>
            </a:r>
            <a:r>
              <a:rPr lang="zh-CN" altLang="en-US" smtClean="0">
                <a:latin typeface="Arial Narrow" pitchFamily="34" charset="0"/>
                <a:ea typeface="黑体" pitchFamily="49" charset="-122"/>
              </a:rPr>
              <a:t>德国高科技战略计划首位。</a:t>
            </a:r>
          </a:p>
          <a:p>
            <a:r>
              <a:rPr lang="zh-CN" altLang="en-US" smtClean="0">
                <a:latin typeface="Arial" pitchFamily="34" charset="0"/>
              </a:rPr>
              <a:t>德国制造工业是世界上最具竞争力的制造工业之一，在全球制造装备领域拥有领头羊的地位。这在很大程度上源于德国专注于创新工业科技产品的科研和开发，以及对复杂工业过程的管理。德国拥有强大的设备和车间制造工业，在世界信息技术领域拥有很高的能力水平，在嵌入式系统和自动化工程方面也有很专业的技术，这些因素共同奠定了德国在制造工程工业上的领军地位。在挖掘新型工业化的潜能方面，德国将独一无二地开启一个新的工业时代：工业</a:t>
            </a:r>
            <a:r>
              <a:rPr lang="en-US" altLang="zh-CN" smtClean="0">
                <a:latin typeface="Arial" pitchFamily="34" charset="0"/>
              </a:rPr>
              <a:t>4.0</a:t>
            </a:r>
            <a:r>
              <a:rPr lang="zh-CN" altLang="en-US" smtClean="0">
                <a:latin typeface="Arial" pitchFamily="34" charset="0"/>
              </a:rPr>
              <a:t>。</a:t>
            </a:r>
          </a:p>
          <a:p>
            <a:r>
              <a:rPr lang="zh-CN" altLang="zh-CN" smtClean="0">
                <a:latin typeface="Arial" pitchFamily="34" charset="0"/>
              </a:rPr>
              <a:t>前三次工业革命的到来造就了机械、电气和信息技术。如今，物联网和制造业服务正宣告着第四次工业革命——工业</a:t>
            </a:r>
            <a:r>
              <a:rPr lang="en-US" altLang="zh-CN" smtClean="0">
                <a:latin typeface="Arial" pitchFamily="34" charset="0"/>
              </a:rPr>
              <a:t>4.0</a:t>
            </a:r>
            <a:r>
              <a:rPr lang="zh-CN" altLang="zh-CN" smtClean="0">
                <a:latin typeface="Arial" pitchFamily="34" charset="0"/>
              </a:rPr>
              <a:t>的到来。</a:t>
            </a:r>
            <a:endParaRPr lang="zh-CN" altLang="en-US" smtClean="0">
              <a:latin typeface="Arial" pitchFamily="34" charset="0"/>
            </a:endParaRPr>
          </a:p>
        </p:txBody>
      </p:sp>
      <p:sp>
        <p:nvSpPr>
          <p:cNvPr id="304131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b="1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algn="r"/>
            <a:fld id="{CEFECABA-D60A-446B-90E7-7FDF69AB2FBA}" type="slidenum">
              <a:rPr lang="en-US" altLang="zh-CN" b="0">
                <a:solidFill>
                  <a:prstClr val="black"/>
                </a:solidFill>
                <a:latin typeface="Arial" pitchFamily="34" charset="0"/>
              </a:rPr>
              <a:pPr algn="r"/>
              <a:t>22</a:t>
            </a:fld>
            <a:endParaRPr lang="en-US" altLang="zh-CN" b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7914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29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304130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smtClean="0">
                <a:latin typeface="Arial Narrow" pitchFamily="34" charset="0"/>
                <a:ea typeface="黑体" pitchFamily="49" charset="-122"/>
              </a:rPr>
              <a:t>Industry 4.0——</a:t>
            </a:r>
            <a:r>
              <a:rPr lang="zh-CN" altLang="en-US" smtClean="0">
                <a:latin typeface="Arial Narrow" pitchFamily="34" charset="0"/>
                <a:ea typeface="黑体" pitchFamily="49" charset="-122"/>
              </a:rPr>
              <a:t>德国高科技战略计划首位。</a:t>
            </a:r>
          </a:p>
          <a:p>
            <a:r>
              <a:rPr lang="zh-CN" altLang="en-US" smtClean="0">
                <a:latin typeface="Arial" pitchFamily="34" charset="0"/>
              </a:rPr>
              <a:t>德国制造工业是世界上最具竞争力的制造工业之一，在全球制造装备领域拥有领头羊的地位。这在很大程度上源于德国专注于创新工业科技产品的科研和开发，以及对复杂工业过程的管理。德国拥有强大的设备和车间制造工业，在世界信息技术领域拥有很高的能力水平，在嵌入式系统和自动化工程方面也有很专业的技术，这些因素共同奠定了德国在制造工程工业上的领军地位。在挖掘新型工业化的潜能方面，德国将独一无二地开启一个新的工业时代：工业</a:t>
            </a:r>
            <a:r>
              <a:rPr lang="en-US" altLang="zh-CN" smtClean="0">
                <a:latin typeface="Arial" pitchFamily="34" charset="0"/>
              </a:rPr>
              <a:t>4.0</a:t>
            </a:r>
            <a:r>
              <a:rPr lang="zh-CN" altLang="en-US" smtClean="0">
                <a:latin typeface="Arial" pitchFamily="34" charset="0"/>
              </a:rPr>
              <a:t>。</a:t>
            </a:r>
          </a:p>
          <a:p>
            <a:r>
              <a:rPr lang="zh-CN" altLang="zh-CN" smtClean="0">
                <a:latin typeface="Arial" pitchFamily="34" charset="0"/>
              </a:rPr>
              <a:t>前三次工业革命的到来造就了机械、电气和信息技术。如今，物联网和制造业服务正宣告着第四次工业革命——工业</a:t>
            </a:r>
            <a:r>
              <a:rPr lang="en-US" altLang="zh-CN" smtClean="0">
                <a:latin typeface="Arial" pitchFamily="34" charset="0"/>
              </a:rPr>
              <a:t>4.0</a:t>
            </a:r>
            <a:r>
              <a:rPr lang="zh-CN" altLang="zh-CN" smtClean="0">
                <a:latin typeface="Arial" pitchFamily="34" charset="0"/>
              </a:rPr>
              <a:t>的到来。</a:t>
            </a:r>
            <a:endParaRPr lang="zh-CN" altLang="en-US" smtClean="0">
              <a:latin typeface="Arial" pitchFamily="34" charset="0"/>
            </a:endParaRPr>
          </a:p>
        </p:txBody>
      </p:sp>
      <p:sp>
        <p:nvSpPr>
          <p:cNvPr id="304131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b="1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algn="r"/>
            <a:fld id="{CEFECABA-D60A-446B-90E7-7FDF69AB2FBA}" type="slidenum">
              <a:rPr lang="en-US" altLang="zh-CN" b="0">
                <a:solidFill>
                  <a:prstClr val="black"/>
                </a:solidFill>
                <a:latin typeface="Arial" pitchFamily="34" charset="0"/>
              </a:rPr>
              <a:pPr algn="r"/>
              <a:t>23</a:t>
            </a:fld>
            <a:endParaRPr lang="en-US" altLang="zh-CN" b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2851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815" y="4343400"/>
            <a:ext cx="502837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kumimoji="0" lang="zh-CN" alt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725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 smtClean="0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05212-8E72-2C45-AEED-D6ABB2E4DB14}" type="datetimeFigureOut">
              <a:rPr kumimoji="1" lang="zh-CN" altLang="en-US" smtClean="0"/>
              <a:t>18/11/2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082DE-BCF1-EA4F-940E-D64C1603990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30795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05212-8E72-2C45-AEED-D6ABB2E4DB14}" type="datetimeFigureOut">
              <a:rPr kumimoji="1" lang="zh-CN" altLang="en-US" smtClean="0"/>
              <a:t>18/11/2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082DE-BCF1-EA4F-940E-D64C1603990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7084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05212-8E72-2C45-AEED-D6ABB2E4DB14}" type="datetimeFigureOut">
              <a:rPr kumimoji="1" lang="zh-CN" altLang="en-US" smtClean="0"/>
              <a:t>18/11/2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082DE-BCF1-EA4F-940E-D64C1603990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73976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05212-8E72-2C45-AEED-D6ABB2E4DB14}" type="datetimeFigureOut">
              <a:rPr kumimoji="1" lang="zh-CN" altLang="en-US" smtClean="0"/>
              <a:t>18/11/2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082DE-BCF1-EA4F-940E-D64C1603990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71743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05212-8E72-2C45-AEED-D6ABB2E4DB14}" type="datetimeFigureOut">
              <a:rPr kumimoji="1" lang="zh-CN" altLang="en-US" smtClean="0"/>
              <a:t>18/11/2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082DE-BCF1-EA4F-940E-D64C1603990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8907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05212-8E72-2C45-AEED-D6ABB2E4DB14}" type="datetimeFigureOut">
              <a:rPr kumimoji="1" lang="zh-CN" altLang="en-US" smtClean="0"/>
              <a:t>18/11/2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082DE-BCF1-EA4F-940E-D64C1603990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0502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05212-8E72-2C45-AEED-D6ABB2E4DB14}" type="datetimeFigureOut">
              <a:rPr kumimoji="1" lang="zh-CN" altLang="en-US" smtClean="0"/>
              <a:t>18/11/2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082DE-BCF1-EA4F-940E-D64C1603990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88833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05212-8E72-2C45-AEED-D6ABB2E4DB14}" type="datetimeFigureOut">
              <a:rPr kumimoji="1" lang="zh-CN" altLang="en-US" smtClean="0"/>
              <a:t>18/11/2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082DE-BCF1-EA4F-940E-D64C1603990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41096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05212-8E72-2C45-AEED-D6ABB2E4DB14}" type="datetimeFigureOut">
              <a:rPr kumimoji="1" lang="zh-CN" altLang="en-US" smtClean="0"/>
              <a:t>18/11/2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082DE-BCF1-EA4F-940E-D64C1603990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89416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05212-8E72-2C45-AEED-D6ABB2E4DB14}" type="datetimeFigureOut">
              <a:rPr kumimoji="1" lang="zh-CN" altLang="en-US" smtClean="0"/>
              <a:t>18/11/2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082DE-BCF1-EA4F-940E-D64C1603990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20730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05212-8E72-2C45-AEED-D6ABB2E4DB14}" type="datetimeFigureOut">
              <a:rPr kumimoji="1" lang="zh-CN" altLang="en-US" smtClean="0"/>
              <a:t>18/11/2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082DE-BCF1-EA4F-940E-D64C1603990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42914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05212-8E72-2C45-AEED-D6ABB2E4DB14}" type="datetimeFigureOut">
              <a:rPr kumimoji="1" lang="zh-CN" altLang="en-US" smtClean="0"/>
              <a:t>18/11/2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082DE-BCF1-EA4F-940E-D64C1603990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89755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2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emf"/><Relationship Id="rId5" Type="http://schemas.openxmlformats.org/officeDocument/2006/relationships/image" Target="../media/image9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12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990656" cy="1470025"/>
          </a:xfrm>
        </p:spPr>
        <p:txBody>
          <a:bodyPr>
            <a:normAutofit/>
          </a:bodyPr>
          <a:lstStyle/>
          <a:p>
            <a:r>
              <a:rPr lang="zh-CN" altLang="en-US" sz="3600" dirty="0" smtClean="0">
                <a:latin typeface="方正小标宋简体" panose="03000509000000000000" pitchFamily="65" charset="-122"/>
                <a:ea typeface="方正小标宋简体" panose="03000509000000000000" pitchFamily="65" charset="-122"/>
              </a:rPr>
              <a:t>药品企业智能化系统风险及对策</a:t>
            </a:r>
            <a:endParaRPr lang="zh-CN" altLang="en-US" sz="3600" dirty="0">
              <a:latin typeface="方正小标宋简体" panose="03000509000000000000" pitchFamily="65" charset="-122"/>
              <a:ea typeface="方正小标宋简体" panose="03000509000000000000" pitchFamily="65" charset="-12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altLang="zh-CN" dirty="0" smtClean="0"/>
          </a:p>
          <a:p>
            <a:r>
              <a:rPr lang="zh-CN" altLang="en-US" dirty="0" smtClean="0">
                <a:solidFill>
                  <a:schemeClr val="tx1"/>
                </a:solidFill>
                <a:latin typeface="方正小标宋简体" panose="03000509000000000000" pitchFamily="65" charset="-122"/>
                <a:ea typeface="方正小标宋简体" panose="03000509000000000000" pitchFamily="65" charset="-122"/>
              </a:rPr>
              <a:t>吴军</a:t>
            </a:r>
            <a:endParaRPr lang="en-US" altLang="zh-CN" dirty="0" smtClean="0">
              <a:solidFill>
                <a:schemeClr val="tx1"/>
              </a:solidFill>
              <a:latin typeface="方正小标宋简体" panose="03000509000000000000" pitchFamily="65" charset="-122"/>
              <a:ea typeface="方正小标宋简体" panose="03000509000000000000" pitchFamily="65" charset="-122"/>
            </a:endParaRPr>
          </a:p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822338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71600" y="620688"/>
            <a:ext cx="5109091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sz="3200" dirty="0" smtClean="0"/>
              <a:t>智能化能给我们带来什么？</a:t>
            </a:r>
            <a:endParaRPr kumimoji="1" lang="zh-CN" altLang="en-US" sz="3200" dirty="0"/>
          </a:p>
        </p:txBody>
      </p:sp>
      <p:sp>
        <p:nvSpPr>
          <p:cNvPr id="3" name="文本框 2"/>
          <p:cNvSpPr txBox="1"/>
          <p:nvPr/>
        </p:nvSpPr>
        <p:spPr>
          <a:xfrm>
            <a:off x="683568" y="1916832"/>
            <a:ext cx="5400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dirty="0" smtClean="0"/>
              <a:t>   </a:t>
            </a:r>
            <a:r>
              <a:rPr kumimoji="1" lang="zh-CN" altLang="en-US" sz="3200" dirty="0" smtClean="0"/>
              <a:t>自动化</a:t>
            </a:r>
            <a:r>
              <a:rPr kumimoji="1" lang="zh-CN" altLang="zh-CN" sz="3200" dirty="0" smtClean="0"/>
              <a:t>=</a:t>
            </a:r>
            <a:r>
              <a:rPr kumimoji="1" lang="zh-CN" altLang="en-US" sz="3200" dirty="0" smtClean="0"/>
              <a:t>智能化？</a:t>
            </a:r>
            <a:endParaRPr kumimoji="1" lang="en-US" altLang="zh-CN" sz="3200" dirty="0"/>
          </a:p>
          <a:p>
            <a:endParaRPr kumimoji="1" lang="en-US" altLang="zh-CN" sz="3200" dirty="0" smtClean="0"/>
          </a:p>
          <a:p>
            <a:r>
              <a:rPr kumimoji="1" lang="en-US" altLang="zh-CN" sz="3200" dirty="0"/>
              <a:t> </a:t>
            </a:r>
            <a:r>
              <a:rPr kumimoji="1" lang="en-US" altLang="zh-CN" sz="3200" dirty="0" smtClean="0"/>
              <a:t>  </a:t>
            </a:r>
            <a:r>
              <a:rPr kumimoji="1" lang="zh-CN" altLang="en-US" sz="3200" dirty="0" smtClean="0"/>
              <a:t>网络化</a:t>
            </a:r>
            <a:r>
              <a:rPr kumimoji="1" lang="en-US" altLang="zh-CN" sz="3200" dirty="0" smtClean="0"/>
              <a:t>=</a:t>
            </a:r>
            <a:r>
              <a:rPr kumimoji="1" lang="zh-CN" altLang="en-US" sz="3200" dirty="0" smtClean="0"/>
              <a:t>信息化？</a:t>
            </a:r>
            <a:endParaRPr kumimoji="1" lang="en-US" altLang="zh-CN" sz="3200" dirty="0" smtClean="0"/>
          </a:p>
          <a:p>
            <a:endParaRPr kumimoji="1" lang="en-US" altLang="zh-CN" sz="3200" dirty="0" smtClean="0"/>
          </a:p>
          <a:p>
            <a:r>
              <a:rPr kumimoji="1" lang="en-US" altLang="zh-CN" sz="2800" dirty="0" smtClean="0"/>
              <a:t>  </a:t>
            </a:r>
            <a:r>
              <a:rPr kumimoji="1" lang="en-US" altLang="zh-CN" sz="3200" dirty="0"/>
              <a:t> </a:t>
            </a:r>
            <a:r>
              <a:rPr kumimoji="1" lang="zh-CN" altLang="en-US" sz="3200" dirty="0"/>
              <a:t>系统化</a:t>
            </a:r>
            <a:r>
              <a:rPr kumimoji="1" lang="en-US" altLang="zh-CN" sz="3200" dirty="0"/>
              <a:t>= </a:t>
            </a:r>
            <a:r>
              <a:rPr kumimoji="1" lang="zh-CN" altLang="en-US" sz="3200" dirty="0" smtClean="0"/>
              <a:t>工业</a:t>
            </a:r>
            <a:r>
              <a:rPr kumimoji="1" lang="en-US" altLang="zh-CN" sz="3200" dirty="0" smtClean="0"/>
              <a:t>4.0</a:t>
            </a:r>
            <a:r>
              <a:rPr kumimoji="1" lang="zh-CN" altLang="en-US" sz="3200" dirty="0" smtClean="0"/>
              <a:t>？</a:t>
            </a:r>
            <a:endParaRPr kumimoji="1" lang="zh-CN" altLang="en-US" sz="2800" dirty="0"/>
          </a:p>
        </p:txBody>
      </p:sp>
      <p:sp>
        <p:nvSpPr>
          <p:cNvPr id="6" name="文本框 5"/>
          <p:cNvSpPr txBox="1"/>
          <p:nvPr/>
        </p:nvSpPr>
        <p:spPr>
          <a:xfrm>
            <a:off x="5436096" y="1808159"/>
            <a:ext cx="278794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dirty="0" smtClean="0"/>
              <a:t>搞了智能化难道：</a:t>
            </a:r>
            <a:endParaRPr kumimoji="1" lang="en-US" altLang="zh-CN" sz="2400" dirty="0" smtClean="0"/>
          </a:p>
          <a:p>
            <a:endParaRPr kumimoji="1" lang="en-US" altLang="zh-CN" sz="2400" dirty="0"/>
          </a:p>
          <a:p>
            <a:pPr marL="285750" indent="-285750">
              <a:buFont typeface="Arial"/>
              <a:buChar char="•"/>
            </a:pPr>
            <a:r>
              <a:rPr kumimoji="1" lang="zh-CN" altLang="en-US" sz="2400" dirty="0" smtClean="0"/>
              <a:t>产品质量能提高？</a:t>
            </a:r>
            <a:endParaRPr kumimoji="1" lang="en-US" altLang="zh-CN" sz="2400" dirty="0" smtClean="0"/>
          </a:p>
          <a:p>
            <a:pPr marL="285750" indent="-285750">
              <a:buFont typeface="Arial"/>
              <a:buChar char="•"/>
            </a:pPr>
            <a:r>
              <a:rPr kumimoji="1" lang="zh-CN" altLang="en-US" sz="2400" dirty="0" smtClean="0"/>
              <a:t>效率能保证？</a:t>
            </a:r>
            <a:endParaRPr kumimoji="1" lang="en-US" altLang="zh-CN" sz="2400" dirty="0" smtClean="0"/>
          </a:p>
          <a:p>
            <a:pPr marL="285750" indent="-285750">
              <a:buFont typeface="Arial"/>
              <a:buChar char="•"/>
            </a:pPr>
            <a:r>
              <a:rPr kumimoji="1" lang="zh-CN" altLang="en-US" sz="2400" dirty="0" smtClean="0"/>
              <a:t>成本能降低？</a:t>
            </a:r>
            <a:endParaRPr kumimoji="1" lang="en-US" altLang="zh-CN" sz="2400" dirty="0" smtClean="0"/>
          </a:p>
          <a:p>
            <a:pPr marL="285750" indent="-285750">
              <a:buFont typeface="Arial"/>
              <a:buChar char="•"/>
            </a:pPr>
            <a:r>
              <a:rPr kumimoji="1" lang="zh-CN" altLang="en-US" sz="2400" dirty="0" smtClean="0"/>
              <a:t>人员能减少？</a:t>
            </a:r>
            <a:endParaRPr kumimoji="1"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07702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71600" y="620688"/>
            <a:ext cx="3467616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sz="3200" dirty="0" smtClean="0"/>
              <a:t>带给我们的挑战？</a:t>
            </a:r>
            <a:endParaRPr kumimoji="1" lang="zh-CN" altLang="en-US" sz="3200" dirty="0"/>
          </a:p>
        </p:txBody>
      </p:sp>
      <p:sp>
        <p:nvSpPr>
          <p:cNvPr id="3" name="文本框 2"/>
          <p:cNvSpPr txBox="1"/>
          <p:nvPr/>
        </p:nvSpPr>
        <p:spPr>
          <a:xfrm>
            <a:off x="683568" y="1916832"/>
            <a:ext cx="5400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dirty="0" smtClean="0"/>
              <a:t>   </a:t>
            </a:r>
            <a:endParaRPr kumimoji="1" lang="zh-CN" altLang="en-US" sz="2800" dirty="0"/>
          </a:p>
        </p:txBody>
      </p:sp>
      <p:sp>
        <p:nvSpPr>
          <p:cNvPr id="4" name="文本框 3"/>
          <p:cNvSpPr txBox="1"/>
          <p:nvPr/>
        </p:nvSpPr>
        <p:spPr>
          <a:xfrm>
            <a:off x="1115616" y="2204864"/>
            <a:ext cx="5472608" cy="1848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zh-CN" altLang="en-US" sz="3200" dirty="0" smtClean="0"/>
              <a:t>挑战</a:t>
            </a:r>
            <a:r>
              <a:rPr kumimoji="1" lang="en-US" altLang="zh-CN" sz="3200" dirty="0" smtClean="0"/>
              <a:t>1:</a:t>
            </a:r>
            <a:r>
              <a:rPr kumimoji="1" lang="zh-CN" altLang="en-US" sz="3200" dirty="0" smtClean="0"/>
              <a:t>实施智能化的目的？</a:t>
            </a:r>
            <a:endParaRPr kumimoji="1" lang="en-US" altLang="zh-CN" sz="3200" dirty="0" smtClean="0"/>
          </a:p>
          <a:p>
            <a:pPr>
              <a:lnSpc>
                <a:spcPct val="120000"/>
              </a:lnSpc>
            </a:pPr>
            <a:r>
              <a:rPr kumimoji="1" lang="zh-CN" altLang="en-US" sz="3200" dirty="0" smtClean="0"/>
              <a:t>挑战</a:t>
            </a:r>
            <a:r>
              <a:rPr kumimoji="1" lang="en-US" altLang="zh-CN" sz="3200" dirty="0" smtClean="0"/>
              <a:t>2:</a:t>
            </a:r>
            <a:r>
              <a:rPr kumimoji="1" lang="zh-CN" altLang="en-US" sz="3200" dirty="0" smtClean="0"/>
              <a:t>实施智能化的内容？</a:t>
            </a:r>
            <a:endParaRPr kumimoji="1" lang="en-US" altLang="zh-CN" sz="3200" dirty="0" smtClean="0"/>
          </a:p>
          <a:p>
            <a:pPr>
              <a:lnSpc>
                <a:spcPct val="120000"/>
              </a:lnSpc>
            </a:pPr>
            <a:r>
              <a:rPr kumimoji="1" lang="zh-CN" altLang="en-US" sz="3200" dirty="0" smtClean="0"/>
              <a:t>挑战</a:t>
            </a:r>
            <a:r>
              <a:rPr kumimoji="1" lang="en-US" altLang="zh-CN" sz="3200" dirty="0" smtClean="0"/>
              <a:t>3:</a:t>
            </a:r>
            <a:r>
              <a:rPr kumimoji="1" lang="zh-CN" altLang="en-US" sz="3200" dirty="0" smtClean="0"/>
              <a:t>实施智能化的方法？</a:t>
            </a:r>
            <a:endParaRPr kumimoji="1"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0843911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>
          <a:xfrm>
            <a:off x="228600" y="2204864"/>
            <a:ext cx="8915400" cy="1500187"/>
          </a:xfrm>
        </p:spPr>
        <p:txBody>
          <a:bodyPr/>
          <a:lstStyle/>
          <a:p>
            <a:pPr lvl="1">
              <a:lnSpc>
                <a:spcPct val="120000"/>
              </a:lnSpc>
            </a:pPr>
            <a:r>
              <a:rPr lang="zh-CN" altLang="en-US" sz="3200" dirty="0">
                <a:solidFill>
                  <a:srgbClr val="000000"/>
                </a:solidFill>
              </a:rPr>
              <a:t>主题</a:t>
            </a:r>
            <a:r>
              <a:rPr lang="en-US" altLang="zh-CN" sz="3200" dirty="0">
                <a:solidFill>
                  <a:srgbClr val="000000"/>
                </a:solidFill>
              </a:rPr>
              <a:t>2:</a:t>
            </a:r>
            <a:r>
              <a:rPr lang="zh-CN" altLang="en-US" sz="3200" dirty="0">
                <a:solidFill>
                  <a:srgbClr val="000000"/>
                </a:solidFill>
              </a:rPr>
              <a:t>智能化系统的实质</a:t>
            </a:r>
            <a:endParaRPr lang="en-US" altLang="zh-CN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342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346" name="AutoShape 2"/>
          <p:cNvSpPr>
            <a:spLocks noChangeArrowheads="1"/>
          </p:cNvSpPr>
          <p:nvPr/>
        </p:nvSpPr>
        <p:spPr bwMode="auto">
          <a:xfrm>
            <a:off x="2252663" y="3532188"/>
            <a:ext cx="925512" cy="922337"/>
          </a:xfrm>
          <a:prstGeom prst="diamond">
            <a:avLst/>
          </a:prstGeom>
          <a:solidFill>
            <a:srgbClr val="037C03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53347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/>
          </a:bodyPr>
          <a:lstStyle/>
          <a:p>
            <a:pPr algn="l"/>
            <a:r>
              <a:rPr lang="zh-CN" altLang="en-US" sz="2800" dirty="0" smtClean="0">
                <a:solidFill>
                  <a:srgbClr val="000000"/>
                </a:solidFill>
              </a:rPr>
              <a:t>药品制造信息化应用</a:t>
            </a:r>
            <a:r>
              <a:rPr lang="en-US" altLang="zh-CN" sz="2800" dirty="0" smtClean="0">
                <a:solidFill>
                  <a:srgbClr val="000000"/>
                </a:solidFill>
              </a:rPr>
              <a:t>1 </a:t>
            </a:r>
            <a:r>
              <a:rPr lang="zh-CN" altLang="zh-CN" sz="2800" dirty="0" smtClean="0">
                <a:solidFill>
                  <a:srgbClr val="000000"/>
                </a:solidFill>
              </a:rPr>
              <a:t>：</a:t>
            </a:r>
            <a:r>
              <a:rPr lang="en-US" altLang="zh-CN" sz="2800" dirty="0" smtClean="0">
                <a:solidFill>
                  <a:srgbClr val="000000"/>
                </a:solidFill>
              </a:rPr>
              <a:t>SAP  </a:t>
            </a:r>
            <a:r>
              <a:rPr lang="en-US" altLang="zh-CN" sz="2800" dirty="0" smtClean="0">
                <a:solidFill>
                  <a:srgbClr val="000000"/>
                </a:solidFill>
              </a:rPr>
              <a:t>R</a:t>
            </a:r>
            <a:r>
              <a:rPr lang="en-US" altLang="zh-CN" sz="2800" dirty="0">
                <a:solidFill>
                  <a:srgbClr val="000000"/>
                </a:solidFill>
              </a:rPr>
              <a:t>/3 </a:t>
            </a:r>
            <a:r>
              <a:rPr lang="zh-CN" altLang="en-US" sz="2800" dirty="0">
                <a:solidFill>
                  <a:srgbClr val="000000"/>
                </a:solidFill>
              </a:rPr>
              <a:t>集成化的功能</a:t>
            </a:r>
          </a:p>
        </p:txBody>
      </p:sp>
      <p:grpSp>
        <p:nvGrpSpPr>
          <p:cNvPr id="953348" name="Group 4"/>
          <p:cNvGrpSpPr>
            <a:grpSpLocks/>
          </p:cNvGrpSpPr>
          <p:nvPr/>
        </p:nvGrpSpPr>
        <p:grpSpPr bwMode="auto">
          <a:xfrm>
            <a:off x="1793875" y="1387475"/>
            <a:ext cx="5534025" cy="4810125"/>
            <a:chOff x="1130" y="874"/>
            <a:chExt cx="3486" cy="3030"/>
          </a:xfrm>
        </p:grpSpPr>
        <p:grpSp>
          <p:nvGrpSpPr>
            <p:cNvPr id="953349" name="Group 5"/>
            <p:cNvGrpSpPr>
              <a:grpSpLocks/>
            </p:cNvGrpSpPr>
            <p:nvPr/>
          </p:nvGrpSpPr>
          <p:grpSpPr bwMode="auto">
            <a:xfrm>
              <a:off x="3449" y="874"/>
              <a:ext cx="586" cy="699"/>
              <a:chOff x="3449" y="874"/>
              <a:chExt cx="586" cy="699"/>
            </a:xfrm>
          </p:grpSpPr>
          <p:sp>
            <p:nvSpPr>
              <p:cNvPr id="953350" name="AutoShape 6"/>
              <p:cNvSpPr>
                <a:spLocks noChangeArrowheads="1"/>
              </p:cNvSpPr>
              <p:nvPr/>
            </p:nvSpPr>
            <p:spPr bwMode="auto">
              <a:xfrm>
                <a:off x="3449" y="876"/>
                <a:ext cx="586" cy="583"/>
              </a:xfrm>
              <a:prstGeom prst="diamond">
                <a:avLst/>
              </a:prstGeom>
              <a:solidFill>
                <a:srgbClr val="00279F"/>
              </a:solidFill>
              <a:ln w="12700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53351" name="Freeform 7"/>
              <p:cNvSpPr>
                <a:spLocks/>
              </p:cNvSpPr>
              <p:nvPr/>
            </p:nvSpPr>
            <p:spPr bwMode="auto">
              <a:xfrm>
                <a:off x="3742" y="874"/>
                <a:ext cx="290" cy="399"/>
              </a:xfrm>
              <a:custGeom>
                <a:avLst/>
                <a:gdLst>
                  <a:gd name="T0" fmla="*/ 289 w 290"/>
                  <a:gd name="T1" fmla="*/ 398 h 399"/>
                  <a:gd name="T2" fmla="*/ 289 w 290"/>
                  <a:gd name="T3" fmla="*/ 287 h 399"/>
                  <a:gd name="T4" fmla="*/ 0 w 290"/>
                  <a:gd name="T5" fmla="*/ 0 h 399"/>
                  <a:gd name="T6" fmla="*/ 0 w 290"/>
                  <a:gd name="T7" fmla="*/ 111 h 399"/>
                  <a:gd name="T8" fmla="*/ 289 w 290"/>
                  <a:gd name="T9" fmla="*/ 398 h 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0" h="399">
                    <a:moveTo>
                      <a:pt x="289" y="398"/>
                    </a:moveTo>
                    <a:lnTo>
                      <a:pt x="289" y="287"/>
                    </a:lnTo>
                    <a:lnTo>
                      <a:pt x="0" y="0"/>
                    </a:lnTo>
                    <a:lnTo>
                      <a:pt x="0" y="111"/>
                    </a:lnTo>
                    <a:lnTo>
                      <a:pt x="289" y="398"/>
                    </a:lnTo>
                  </a:path>
                </a:pathLst>
              </a:custGeom>
              <a:solidFill>
                <a:srgbClr val="00279F"/>
              </a:solidFill>
              <a:ln w="12700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53352" name="Freeform 8"/>
              <p:cNvSpPr>
                <a:spLocks/>
              </p:cNvSpPr>
              <p:nvPr/>
            </p:nvSpPr>
            <p:spPr bwMode="auto">
              <a:xfrm>
                <a:off x="3450" y="876"/>
                <a:ext cx="290" cy="400"/>
              </a:xfrm>
              <a:custGeom>
                <a:avLst/>
                <a:gdLst>
                  <a:gd name="T0" fmla="*/ 0 w 290"/>
                  <a:gd name="T1" fmla="*/ 399 h 400"/>
                  <a:gd name="T2" fmla="*/ 0 w 290"/>
                  <a:gd name="T3" fmla="*/ 288 h 400"/>
                  <a:gd name="T4" fmla="*/ 289 w 290"/>
                  <a:gd name="T5" fmla="*/ 0 h 400"/>
                  <a:gd name="T6" fmla="*/ 289 w 290"/>
                  <a:gd name="T7" fmla="*/ 111 h 400"/>
                  <a:gd name="T8" fmla="*/ 0 w 290"/>
                  <a:gd name="T9" fmla="*/ 399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0" h="400">
                    <a:moveTo>
                      <a:pt x="0" y="399"/>
                    </a:moveTo>
                    <a:lnTo>
                      <a:pt x="0" y="288"/>
                    </a:lnTo>
                    <a:lnTo>
                      <a:pt x="289" y="0"/>
                    </a:lnTo>
                    <a:lnTo>
                      <a:pt x="289" y="111"/>
                    </a:lnTo>
                    <a:lnTo>
                      <a:pt x="0" y="399"/>
                    </a:lnTo>
                  </a:path>
                </a:pathLst>
              </a:custGeom>
              <a:solidFill>
                <a:srgbClr val="00279F"/>
              </a:solidFill>
              <a:ln w="12700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53353" name="Freeform 9"/>
              <p:cNvSpPr>
                <a:spLocks/>
              </p:cNvSpPr>
              <p:nvPr/>
            </p:nvSpPr>
            <p:spPr bwMode="auto">
              <a:xfrm>
                <a:off x="3742" y="1172"/>
                <a:ext cx="290" cy="400"/>
              </a:xfrm>
              <a:custGeom>
                <a:avLst/>
                <a:gdLst>
                  <a:gd name="T0" fmla="*/ 289 w 290"/>
                  <a:gd name="T1" fmla="*/ 0 h 400"/>
                  <a:gd name="T2" fmla="*/ 289 w 290"/>
                  <a:gd name="T3" fmla="*/ 111 h 400"/>
                  <a:gd name="T4" fmla="*/ 0 w 290"/>
                  <a:gd name="T5" fmla="*/ 399 h 400"/>
                  <a:gd name="T6" fmla="*/ 0 w 290"/>
                  <a:gd name="T7" fmla="*/ 288 h 400"/>
                  <a:gd name="T8" fmla="*/ 289 w 290"/>
                  <a:gd name="T9" fmla="*/ 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0" h="400">
                    <a:moveTo>
                      <a:pt x="289" y="0"/>
                    </a:moveTo>
                    <a:lnTo>
                      <a:pt x="289" y="111"/>
                    </a:lnTo>
                    <a:lnTo>
                      <a:pt x="0" y="399"/>
                    </a:lnTo>
                    <a:lnTo>
                      <a:pt x="0" y="288"/>
                    </a:lnTo>
                    <a:lnTo>
                      <a:pt x="289" y="0"/>
                    </a:lnTo>
                  </a:path>
                </a:pathLst>
              </a:custGeom>
              <a:solidFill>
                <a:srgbClr val="00279F"/>
              </a:solidFill>
              <a:ln w="12700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53354" name="Freeform 10"/>
              <p:cNvSpPr>
                <a:spLocks/>
              </p:cNvSpPr>
              <p:nvPr/>
            </p:nvSpPr>
            <p:spPr bwMode="auto">
              <a:xfrm>
                <a:off x="3450" y="1173"/>
                <a:ext cx="290" cy="400"/>
              </a:xfrm>
              <a:custGeom>
                <a:avLst/>
                <a:gdLst>
                  <a:gd name="T0" fmla="*/ 0 w 290"/>
                  <a:gd name="T1" fmla="*/ 0 h 400"/>
                  <a:gd name="T2" fmla="*/ 0 w 290"/>
                  <a:gd name="T3" fmla="*/ 111 h 400"/>
                  <a:gd name="T4" fmla="*/ 289 w 290"/>
                  <a:gd name="T5" fmla="*/ 399 h 400"/>
                  <a:gd name="T6" fmla="*/ 289 w 290"/>
                  <a:gd name="T7" fmla="*/ 288 h 400"/>
                  <a:gd name="T8" fmla="*/ 0 w 290"/>
                  <a:gd name="T9" fmla="*/ 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0" h="400">
                    <a:moveTo>
                      <a:pt x="0" y="0"/>
                    </a:moveTo>
                    <a:lnTo>
                      <a:pt x="0" y="111"/>
                    </a:lnTo>
                    <a:lnTo>
                      <a:pt x="289" y="399"/>
                    </a:lnTo>
                    <a:lnTo>
                      <a:pt x="289" y="28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279F"/>
              </a:solidFill>
              <a:ln w="12700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953355" name="Group 11"/>
            <p:cNvGrpSpPr>
              <a:grpSpLocks/>
            </p:cNvGrpSpPr>
            <p:nvPr/>
          </p:nvGrpSpPr>
          <p:grpSpPr bwMode="auto">
            <a:xfrm>
              <a:off x="3739" y="1166"/>
              <a:ext cx="584" cy="698"/>
              <a:chOff x="3739" y="1166"/>
              <a:chExt cx="584" cy="698"/>
            </a:xfrm>
          </p:grpSpPr>
          <p:sp>
            <p:nvSpPr>
              <p:cNvPr id="953356" name="AutoShape 12"/>
              <p:cNvSpPr>
                <a:spLocks noChangeArrowheads="1"/>
              </p:cNvSpPr>
              <p:nvPr/>
            </p:nvSpPr>
            <p:spPr bwMode="auto">
              <a:xfrm>
                <a:off x="3740" y="1168"/>
                <a:ext cx="583" cy="582"/>
              </a:xfrm>
              <a:prstGeom prst="diamond">
                <a:avLst/>
              </a:prstGeom>
              <a:solidFill>
                <a:srgbClr val="00279F"/>
              </a:solidFill>
              <a:ln w="12700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53357" name="Freeform 13"/>
              <p:cNvSpPr>
                <a:spLocks/>
              </p:cNvSpPr>
              <p:nvPr/>
            </p:nvSpPr>
            <p:spPr bwMode="auto">
              <a:xfrm>
                <a:off x="4031" y="1166"/>
                <a:ext cx="291" cy="399"/>
              </a:xfrm>
              <a:custGeom>
                <a:avLst/>
                <a:gdLst>
                  <a:gd name="T0" fmla="*/ 290 w 291"/>
                  <a:gd name="T1" fmla="*/ 398 h 399"/>
                  <a:gd name="T2" fmla="*/ 290 w 291"/>
                  <a:gd name="T3" fmla="*/ 287 h 399"/>
                  <a:gd name="T4" fmla="*/ 0 w 291"/>
                  <a:gd name="T5" fmla="*/ 0 h 399"/>
                  <a:gd name="T6" fmla="*/ 0 w 291"/>
                  <a:gd name="T7" fmla="*/ 111 h 399"/>
                  <a:gd name="T8" fmla="*/ 290 w 291"/>
                  <a:gd name="T9" fmla="*/ 398 h 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1" h="399">
                    <a:moveTo>
                      <a:pt x="290" y="398"/>
                    </a:moveTo>
                    <a:lnTo>
                      <a:pt x="290" y="287"/>
                    </a:lnTo>
                    <a:lnTo>
                      <a:pt x="0" y="0"/>
                    </a:lnTo>
                    <a:lnTo>
                      <a:pt x="0" y="111"/>
                    </a:lnTo>
                    <a:lnTo>
                      <a:pt x="290" y="398"/>
                    </a:lnTo>
                  </a:path>
                </a:pathLst>
              </a:custGeom>
              <a:solidFill>
                <a:srgbClr val="00279F"/>
              </a:solidFill>
              <a:ln w="12700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53358" name="Freeform 14"/>
              <p:cNvSpPr>
                <a:spLocks/>
              </p:cNvSpPr>
              <p:nvPr/>
            </p:nvSpPr>
            <p:spPr bwMode="auto">
              <a:xfrm>
                <a:off x="3739" y="1168"/>
                <a:ext cx="293" cy="398"/>
              </a:xfrm>
              <a:custGeom>
                <a:avLst/>
                <a:gdLst>
                  <a:gd name="T0" fmla="*/ 0 w 293"/>
                  <a:gd name="T1" fmla="*/ 397 h 398"/>
                  <a:gd name="T2" fmla="*/ 0 w 293"/>
                  <a:gd name="T3" fmla="*/ 287 h 398"/>
                  <a:gd name="T4" fmla="*/ 292 w 293"/>
                  <a:gd name="T5" fmla="*/ 0 h 398"/>
                  <a:gd name="T6" fmla="*/ 292 w 293"/>
                  <a:gd name="T7" fmla="*/ 110 h 398"/>
                  <a:gd name="T8" fmla="*/ 0 w 293"/>
                  <a:gd name="T9" fmla="*/ 397 h 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3" h="398">
                    <a:moveTo>
                      <a:pt x="0" y="397"/>
                    </a:moveTo>
                    <a:lnTo>
                      <a:pt x="0" y="287"/>
                    </a:lnTo>
                    <a:lnTo>
                      <a:pt x="292" y="0"/>
                    </a:lnTo>
                    <a:lnTo>
                      <a:pt x="292" y="110"/>
                    </a:lnTo>
                    <a:lnTo>
                      <a:pt x="0" y="397"/>
                    </a:lnTo>
                  </a:path>
                </a:pathLst>
              </a:custGeom>
              <a:solidFill>
                <a:srgbClr val="00279F"/>
              </a:solidFill>
              <a:ln w="12700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53359" name="Freeform 15"/>
              <p:cNvSpPr>
                <a:spLocks/>
              </p:cNvSpPr>
              <p:nvPr/>
            </p:nvSpPr>
            <p:spPr bwMode="auto">
              <a:xfrm>
                <a:off x="4031" y="1463"/>
                <a:ext cx="291" cy="401"/>
              </a:xfrm>
              <a:custGeom>
                <a:avLst/>
                <a:gdLst>
                  <a:gd name="T0" fmla="*/ 290 w 291"/>
                  <a:gd name="T1" fmla="*/ 0 h 401"/>
                  <a:gd name="T2" fmla="*/ 290 w 291"/>
                  <a:gd name="T3" fmla="*/ 111 h 401"/>
                  <a:gd name="T4" fmla="*/ 0 w 291"/>
                  <a:gd name="T5" fmla="*/ 400 h 401"/>
                  <a:gd name="T6" fmla="*/ 0 w 291"/>
                  <a:gd name="T7" fmla="*/ 289 h 401"/>
                  <a:gd name="T8" fmla="*/ 290 w 291"/>
                  <a:gd name="T9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1" h="401">
                    <a:moveTo>
                      <a:pt x="290" y="0"/>
                    </a:moveTo>
                    <a:lnTo>
                      <a:pt x="290" y="111"/>
                    </a:lnTo>
                    <a:lnTo>
                      <a:pt x="0" y="400"/>
                    </a:lnTo>
                    <a:lnTo>
                      <a:pt x="0" y="289"/>
                    </a:lnTo>
                    <a:lnTo>
                      <a:pt x="290" y="0"/>
                    </a:lnTo>
                  </a:path>
                </a:pathLst>
              </a:custGeom>
              <a:solidFill>
                <a:srgbClr val="00279F"/>
              </a:solidFill>
              <a:ln w="12700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53360" name="Freeform 16"/>
              <p:cNvSpPr>
                <a:spLocks/>
              </p:cNvSpPr>
              <p:nvPr/>
            </p:nvSpPr>
            <p:spPr bwMode="auto">
              <a:xfrm>
                <a:off x="3739" y="1465"/>
                <a:ext cx="293" cy="399"/>
              </a:xfrm>
              <a:custGeom>
                <a:avLst/>
                <a:gdLst>
                  <a:gd name="T0" fmla="*/ 0 w 293"/>
                  <a:gd name="T1" fmla="*/ 0 h 399"/>
                  <a:gd name="T2" fmla="*/ 0 w 293"/>
                  <a:gd name="T3" fmla="*/ 111 h 399"/>
                  <a:gd name="T4" fmla="*/ 292 w 293"/>
                  <a:gd name="T5" fmla="*/ 398 h 399"/>
                  <a:gd name="T6" fmla="*/ 292 w 293"/>
                  <a:gd name="T7" fmla="*/ 287 h 399"/>
                  <a:gd name="T8" fmla="*/ 0 w 293"/>
                  <a:gd name="T9" fmla="*/ 0 h 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3" h="399">
                    <a:moveTo>
                      <a:pt x="0" y="0"/>
                    </a:moveTo>
                    <a:lnTo>
                      <a:pt x="0" y="111"/>
                    </a:lnTo>
                    <a:lnTo>
                      <a:pt x="292" y="398"/>
                    </a:lnTo>
                    <a:lnTo>
                      <a:pt x="292" y="28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279F"/>
              </a:solidFill>
              <a:ln w="12700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953361" name="Group 17"/>
            <p:cNvGrpSpPr>
              <a:grpSpLocks/>
            </p:cNvGrpSpPr>
            <p:nvPr/>
          </p:nvGrpSpPr>
          <p:grpSpPr bwMode="auto">
            <a:xfrm>
              <a:off x="4030" y="1455"/>
              <a:ext cx="583" cy="700"/>
              <a:chOff x="4030" y="1455"/>
              <a:chExt cx="583" cy="700"/>
            </a:xfrm>
          </p:grpSpPr>
          <p:sp>
            <p:nvSpPr>
              <p:cNvPr id="953362" name="AutoShape 18"/>
              <p:cNvSpPr>
                <a:spLocks noChangeArrowheads="1"/>
              </p:cNvSpPr>
              <p:nvPr/>
            </p:nvSpPr>
            <p:spPr bwMode="auto">
              <a:xfrm>
                <a:off x="4030" y="1457"/>
                <a:ext cx="583" cy="582"/>
              </a:xfrm>
              <a:prstGeom prst="diamond">
                <a:avLst/>
              </a:prstGeom>
              <a:solidFill>
                <a:srgbClr val="00279F"/>
              </a:solidFill>
              <a:ln w="12700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53363" name="Freeform 19"/>
              <p:cNvSpPr>
                <a:spLocks/>
              </p:cNvSpPr>
              <p:nvPr/>
            </p:nvSpPr>
            <p:spPr bwMode="auto">
              <a:xfrm>
                <a:off x="4321" y="1455"/>
                <a:ext cx="292" cy="400"/>
              </a:xfrm>
              <a:custGeom>
                <a:avLst/>
                <a:gdLst>
                  <a:gd name="T0" fmla="*/ 291 w 292"/>
                  <a:gd name="T1" fmla="*/ 399 h 400"/>
                  <a:gd name="T2" fmla="*/ 291 w 292"/>
                  <a:gd name="T3" fmla="*/ 288 h 400"/>
                  <a:gd name="T4" fmla="*/ 0 w 292"/>
                  <a:gd name="T5" fmla="*/ 0 h 400"/>
                  <a:gd name="T6" fmla="*/ 0 w 292"/>
                  <a:gd name="T7" fmla="*/ 111 h 400"/>
                  <a:gd name="T8" fmla="*/ 291 w 292"/>
                  <a:gd name="T9" fmla="*/ 399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2" h="400">
                    <a:moveTo>
                      <a:pt x="291" y="399"/>
                    </a:moveTo>
                    <a:lnTo>
                      <a:pt x="291" y="288"/>
                    </a:lnTo>
                    <a:lnTo>
                      <a:pt x="0" y="0"/>
                    </a:lnTo>
                    <a:lnTo>
                      <a:pt x="0" y="111"/>
                    </a:lnTo>
                    <a:lnTo>
                      <a:pt x="291" y="399"/>
                    </a:lnTo>
                  </a:path>
                </a:pathLst>
              </a:custGeom>
              <a:solidFill>
                <a:srgbClr val="00279F"/>
              </a:solidFill>
              <a:ln w="12700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53364" name="Freeform 20"/>
              <p:cNvSpPr>
                <a:spLocks/>
              </p:cNvSpPr>
              <p:nvPr/>
            </p:nvSpPr>
            <p:spPr bwMode="auto">
              <a:xfrm>
                <a:off x="4031" y="1458"/>
                <a:ext cx="289" cy="400"/>
              </a:xfrm>
              <a:custGeom>
                <a:avLst/>
                <a:gdLst>
                  <a:gd name="T0" fmla="*/ 0 w 289"/>
                  <a:gd name="T1" fmla="*/ 399 h 400"/>
                  <a:gd name="T2" fmla="*/ 0 w 289"/>
                  <a:gd name="T3" fmla="*/ 288 h 400"/>
                  <a:gd name="T4" fmla="*/ 288 w 289"/>
                  <a:gd name="T5" fmla="*/ 0 h 400"/>
                  <a:gd name="T6" fmla="*/ 288 w 289"/>
                  <a:gd name="T7" fmla="*/ 111 h 400"/>
                  <a:gd name="T8" fmla="*/ 0 w 289"/>
                  <a:gd name="T9" fmla="*/ 399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9" h="400">
                    <a:moveTo>
                      <a:pt x="0" y="399"/>
                    </a:moveTo>
                    <a:lnTo>
                      <a:pt x="0" y="288"/>
                    </a:lnTo>
                    <a:lnTo>
                      <a:pt x="288" y="0"/>
                    </a:lnTo>
                    <a:lnTo>
                      <a:pt x="288" y="111"/>
                    </a:lnTo>
                    <a:lnTo>
                      <a:pt x="0" y="399"/>
                    </a:lnTo>
                  </a:path>
                </a:pathLst>
              </a:custGeom>
              <a:solidFill>
                <a:srgbClr val="00279F"/>
              </a:solidFill>
              <a:ln w="12700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53365" name="Freeform 21"/>
              <p:cNvSpPr>
                <a:spLocks/>
              </p:cNvSpPr>
              <p:nvPr/>
            </p:nvSpPr>
            <p:spPr bwMode="auto">
              <a:xfrm>
                <a:off x="4321" y="1752"/>
                <a:ext cx="292" cy="401"/>
              </a:xfrm>
              <a:custGeom>
                <a:avLst/>
                <a:gdLst>
                  <a:gd name="T0" fmla="*/ 291 w 292"/>
                  <a:gd name="T1" fmla="*/ 0 h 401"/>
                  <a:gd name="T2" fmla="*/ 291 w 292"/>
                  <a:gd name="T3" fmla="*/ 111 h 401"/>
                  <a:gd name="T4" fmla="*/ 0 w 292"/>
                  <a:gd name="T5" fmla="*/ 400 h 401"/>
                  <a:gd name="T6" fmla="*/ 0 w 292"/>
                  <a:gd name="T7" fmla="*/ 289 h 401"/>
                  <a:gd name="T8" fmla="*/ 291 w 292"/>
                  <a:gd name="T9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2" h="401">
                    <a:moveTo>
                      <a:pt x="291" y="0"/>
                    </a:moveTo>
                    <a:lnTo>
                      <a:pt x="291" y="111"/>
                    </a:lnTo>
                    <a:lnTo>
                      <a:pt x="0" y="400"/>
                    </a:lnTo>
                    <a:lnTo>
                      <a:pt x="0" y="289"/>
                    </a:lnTo>
                    <a:lnTo>
                      <a:pt x="291" y="0"/>
                    </a:lnTo>
                  </a:path>
                </a:pathLst>
              </a:custGeom>
              <a:solidFill>
                <a:srgbClr val="00279F"/>
              </a:solidFill>
              <a:ln w="12700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53366" name="Freeform 22"/>
              <p:cNvSpPr>
                <a:spLocks/>
              </p:cNvSpPr>
              <p:nvPr/>
            </p:nvSpPr>
            <p:spPr bwMode="auto">
              <a:xfrm>
                <a:off x="4031" y="1754"/>
                <a:ext cx="289" cy="401"/>
              </a:xfrm>
              <a:custGeom>
                <a:avLst/>
                <a:gdLst>
                  <a:gd name="T0" fmla="*/ 0 w 289"/>
                  <a:gd name="T1" fmla="*/ 0 h 401"/>
                  <a:gd name="T2" fmla="*/ 0 w 289"/>
                  <a:gd name="T3" fmla="*/ 111 h 401"/>
                  <a:gd name="T4" fmla="*/ 288 w 289"/>
                  <a:gd name="T5" fmla="*/ 400 h 401"/>
                  <a:gd name="T6" fmla="*/ 288 w 289"/>
                  <a:gd name="T7" fmla="*/ 289 h 401"/>
                  <a:gd name="T8" fmla="*/ 0 w 289"/>
                  <a:gd name="T9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9" h="401">
                    <a:moveTo>
                      <a:pt x="0" y="0"/>
                    </a:moveTo>
                    <a:lnTo>
                      <a:pt x="0" y="111"/>
                    </a:lnTo>
                    <a:lnTo>
                      <a:pt x="288" y="400"/>
                    </a:lnTo>
                    <a:lnTo>
                      <a:pt x="288" y="28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279F"/>
              </a:solidFill>
              <a:ln w="12700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953367" name="Group 23"/>
            <p:cNvGrpSpPr>
              <a:grpSpLocks/>
            </p:cNvGrpSpPr>
            <p:nvPr/>
          </p:nvGrpSpPr>
          <p:grpSpPr bwMode="auto">
            <a:xfrm>
              <a:off x="4030" y="2041"/>
              <a:ext cx="583" cy="699"/>
              <a:chOff x="4030" y="2041"/>
              <a:chExt cx="583" cy="699"/>
            </a:xfrm>
          </p:grpSpPr>
          <p:sp>
            <p:nvSpPr>
              <p:cNvPr id="953368" name="AutoShape 24"/>
              <p:cNvSpPr>
                <a:spLocks noChangeArrowheads="1"/>
              </p:cNvSpPr>
              <p:nvPr/>
            </p:nvSpPr>
            <p:spPr bwMode="auto">
              <a:xfrm>
                <a:off x="4030" y="2043"/>
                <a:ext cx="583" cy="582"/>
              </a:xfrm>
              <a:prstGeom prst="diamond">
                <a:avLst/>
              </a:prstGeom>
              <a:solidFill>
                <a:srgbClr val="00279F"/>
              </a:solidFill>
              <a:ln w="12700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53369" name="Freeform 25"/>
              <p:cNvSpPr>
                <a:spLocks/>
              </p:cNvSpPr>
              <p:nvPr/>
            </p:nvSpPr>
            <p:spPr bwMode="auto">
              <a:xfrm>
                <a:off x="4321" y="2041"/>
                <a:ext cx="292" cy="400"/>
              </a:xfrm>
              <a:custGeom>
                <a:avLst/>
                <a:gdLst>
                  <a:gd name="T0" fmla="*/ 291 w 292"/>
                  <a:gd name="T1" fmla="*/ 399 h 400"/>
                  <a:gd name="T2" fmla="*/ 291 w 292"/>
                  <a:gd name="T3" fmla="*/ 288 h 400"/>
                  <a:gd name="T4" fmla="*/ 0 w 292"/>
                  <a:gd name="T5" fmla="*/ 0 h 400"/>
                  <a:gd name="T6" fmla="*/ 0 w 292"/>
                  <a:gd name="T7" fmla="*/ 111 h 400"/>
                  <a:gd name="T8" fmla="*/ 291 w 292"/>
                  <a:gd name="T9" fmla="*/ 399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2" h="400">
                    <a:moveTo>
                      <a:pt x="291" y="399"/>
                    </a:moveTo>
                    <a:lnTo>
                      <a:pt x="291" y="288"/>
                    </a:lnTo>
                    <a:lnTo>
                      <a:pt x="0" y="0"/>
                    </a:lnTo>
                    <a:lnTo>
                      <a:pt x="0" y="111"/>
                    </a:lnTo>
                    <a:lnTo>
                      <a:pt x="291" y="399"/>
                    </a:lnTo>
                  </a:path>
                </a:pathLst>
              </a:custGeom>
              <a:solidFill>
                <a:srgbClr val="00279F"/>
              </a:solidFill>
              <a:ln w="12700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53370" name="Freeform 26"/>
              <p:cNvSpPr>
                <a:spLocks/>
              </p:cNvSpPr>
              <p:nvPr/>
            </p:nvSpPr>
            <p:spPr bwMode="auto">
              <a:xfrm>
                <a:off x="4031" y="2042"/>
                <a:ext cx="289" cy="400"/>
              </a:xfrm>
              <a:custGeom>
                <a:avLst/>
                <a:gdLst>
                  <a:gd name="T0" fmla="*/ 0 w 289"/>
                  <a:gd name="T1" fmla="*/ 399 h 400"/>
                  <a:gd name="T2" fmla="*/ 0 w 289"/>
                  <a:gd name="T3" fmla="*/ 288 h 400"/>
                  <a:gd name="T4" fmla="*/ 288 w 289"/>
                  <a:gd name="T5" fmla="*/ 0 h 400"/>
                  <a:gd name="T6" fmla="*/ 288 w 289"/>
                  <a:gd name="T7" fmla="*/ 111 h 400"/>
                  <a:gd name="T8" fmla="*/ 0 w 289"/>
                  <a:gd name="T9" fmla="*/ 399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9" h="400">
                    <a:moveTo>
                      <a:pt x="0" y="399"/>
                    </a:moveTo>
                    <a:lnTo>
                      <a:pt x="0" y="288"/>
                    </a:lnTo>
                    <a:lnTo>
                      <a:pt x="288" y="0"/>
                    </a:lnTo>
                    <a:lnTo>
                      <a:pt x="288" y="111"/>
                    </a:lnTo>
                    <a:lnTo>
                      <a:pt x="0" y="399"/>
                    </a:lnTo>
                  </a:path>
                </a:pathLst>
              </a:custGeom>
              <a:solidFill>
                <a:srgbClr val="00279F"/>
              </a:solidFill>
              <a:ln w="12700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53371" name="Freeform 27"/>
              <p:cNvSpPr>
                <a:spLocks/>
              </p:cNvSpPr>
              <p:nvPr/>
            </p:nvSpPr>
            <p:spPr bwMode="auto">
              <a:xfrm>
                <a:off x="4321" y="2337"/>
                <a:ext cx="292" cy="400"/>
              </a:xfrm>
              <a:custGeom>
                <a:avLst/>
                <a:gdLst>
                  <a:gd name="T0" fmla="*/ 291 w 292"/>
                  <a:gd name="T1" fmla="*/ 0 h 400"/>
                  <a:gd name="T2" fmla="*/ 291 w 292"/>
                  <a:gd name="T3" fmla="*/ 111 h 400"/>
                  <a:gd name="T4" fmla="*/ 0 w 292"/>
                  <a:gd name="T5" fmla="*/ 399 h 400"/>
                  <a:gd name="T6" fmla="*/ 0 w 292"/>
                  <a:gd name="T7" fmla="*/ 288 h 400"/>
                  <a:gd name="T8" fmla="*/ 291 w 292"/>
                  <a:gd name="T9" fmla="*/ 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2" h="400">
                    <a:moveTo>
                      <a:pt x="291" y="0"/>
                    </a:moveTo>
                    <a:lnTo>
                      <a:pt x="291" y="111"/>
                    </a:lnTo>
                    <a:lnTo>
                      <a:pt x="0" y="399"/>
                    </a:lnTo>
                    <a:lnTo>
                      <a:pt x="0" y="288"/>
                    </a:lnTo>
                    <a:lnTo>
                      <a:pt x="291" y="0"/>
                    </a:lnTo>
                  </a:path>
                </a:pathLst>
              </a:custGeom>
              <a:solidFill>
                <a:srgbClr val="00279F"/>
              </a:solidFill>
              <a:ln w="12700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53372" name="Freeform 28"/>
              <p:cNvSpPr>
                <a:spLocks/>
              </p:cNvSpPr>
              <p:nvPr/>
            </p:nvSpPr>
            <p:spPr bwMode="auto">
              <a:xfrm>
                <a:off x="4031" y="2340"/>
                <a:ext cx="289" cy="400"/>
              </a:xfrm>
              <a:custGeom>
                <a:avLst/>
                <a:gdLst>
                  <a:gd name="T0" fmla="*/ 0 w 289"/>
                  <a:gd name="T1" fmla="*/ 0 h 400"/>
                  <a:gd name="T2" fmla="*/ 0 w 289"/>
                  <a:gd name="T3" fmla="*/ 111 h 400"/>
                  <a:gd name="T4" fmla="*/ 288 w 289"/>
                  <a:gd name="T5" fmla="*/ 399 h 400"/>
                  <a:gd name="T6" fmla="*/ 288 w 289"/>
                  <a:gd name="T7" fmla="*/ 288 h 400"/>
                  <a:gd name="T8" fmla="*/ 0 w 289"/>
                  <a:gd name="T9" fmla="*/ 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9" h="400">
                    <a:moveTo>
                      <a:pt x="0" y="0"/>
                    </a:moveTo>
                    <a:lnTo>
                      <a:pt x="0" y="111"/>
                    </a:lnTo>
                    <a:lnTo>
                      <a:pt x="288" y="399"/>
                    </a:lnTo>
                    <a:lnTo>
                      <a:pt x="288" y="28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279F"/>
              </a:solidFill>
              <a:ln w="12700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953373" name="Group 29"/>
            <p:cNvGrpSpPr>
              <a:grpSpLocks/>
            </p:cNvGrpSpPr>
            <p:nvPr/>
          </p:nvGrpSpPr>
          <p:grpSpPr bwMode="auto">
            <a:xfrm>
              <a:off x="4031" y="2626"/>
              <a:ext cx="585" cy="698"/>
              <a:chOff x="4031" y="2626"/>
              <a:chExt cx="585" cy="698"/>
            </a:xfrm>
          </p:grpSpPr>
          <p:sp>
            <p:nvSpPr>
              <p:cNvPr id="953374" name="AutoShape 30"/>
              <p:cNvSpPr>
                <a:spLocks noChangeArrowheads="1"/>
              </p:cNvSpPr>
              <p:nvPr/>
            </p:nvSpPr>
            <p:spPr bwMode="auto">
              <a:xfrm>
                <a:off x="4031" y="2627"/>
                <a:ext cx="585" cy="584"/>
              </a:xfrm>
              <a:prstGeom prst="diamond">
                <a:avLst/>
              </a:prstGeom>
              <a:solidFill>
                <a:srgbClr val="00279F"/>
              </a:solidFill>
              <a:ln w="12700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53375" name="Freeform 31"/>
              <p:cNvSpPr>
                <a:spLocks/>
              </p:cNvSpPr>
              <p:nvPr/>
            </p:nvSpPr>
            <p:spPr bwMode="auto">
              <a:xfrm>
                <a:off x="4324" y="2626"/>
                <a:ext cx="290" cy="398"/>
              </a:xfrm>
              <a:custGeom>
                <a:avLst/>
                <a:gdLst>
                  <a:gd name="T0" fmla="*/ 289 w 290"/>
                  <a:gd name="T1" fmla="*/ 397 h 398"/>
                  <a:gd name="T2" fmla="*/ 289 w 290"/>
                  <a:gd name="T3" fmla="*/ 287 h 398"/>
                  <a:gd name="T4" fmla="*/ 0 w 290"/>
                  <a:gd name="T5" fmla="*/ 0 h 398"/>
                  <a:gd name="T6" fmla="*/ 0 w 290"/>
                  <a:gd name="T7" fmla="*/ 110 h 398"/>
                  <a:gd name="T8" fmla="*/ 289 w 290"/>
                  <a:gd name="T9" fmla="*/ 397 h 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0" h="398">
                    <a:moveTo>
                      <a:pt x="289" y="397"/>
                    </a:moveTo>
                    <a:lnTo>
                      <a:pt x="289" y="287"/>
                    </a:lnTo>
                    <a:lnTo>
                      <a:pt x="0" y="0"/>
                    </a:lnTo>
                    <a:lnTo>
                      <a:pt x="0" y="110"/>
                    </a:lnTo>
                    <a:lnTo>
                      <a:pt x="289" y="397"/>
                    </a:lnTo>
                  </a:path>
                </a:pathLst>
              </a:custGeom>
              <a:solidFill>
                <a:srgbClr val="00279F"/>
              </a:solidFill>
              <a:ln w="12700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53376" name="Freeform 32"/>
              <p:cNvSpPr>
                <a:spLocks/>
              </p:cNvSpPr>
              <p:nvPr/>
            </p:nvSpPr>
            <p:spPr bwMode="auto">
              <a:xfrm>
                <a:off x="4031" y="2628"/>
                <a:ext cx="291" cy="399"/>
              </a:xfrm>
              <a:custGeom>
                <a:avLst/>
                <a:gdLst>
                  <a:gd name="T0" fmla="*/ 0 w 291"/>
                  <a:gd name="T1" fmla="*/ 398 h 399"/>
                  <a:gd name="T2" fmla="*/ 0 w 291"/>
                  <a:gd name="T3" fmla="*/ 287 h 399"/>
                  <a:gd name="T4" fmla="*/ 290 w 291"/>
                  <a:gd name="T5" fmla="*/ 0 h 399"/>
                  <a:gd name="T6" fmla="*/ 290 w 291"/>
                  <a:gd name="T7" fmla="*/ 111 h 399"/>
                  <a:gd name="T8" fmla="*/ 0 w 291"/>
                  <a:gd name="T9" fmla="*/ 398 h 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1" h="399">
                    <a:moveTo>
                      <a:pt x="0" y="398"/>
                    </a:moveTo>
                    <a:lnTo>
                      <a:pt x="0" y="287"/>
                    </a:lnTo>
                    <a:lnTo>
                      <a:pt x="290" y="0"/>
                    </a:lnTo>
                    <a:lnTo>
                      <a:pt x="290" y="111"/>
                    </a:lnTo>
                    <a:lnTo>
                      <a:pt x="0" y="398"/>
                    </a:lnTo>
                  </a:path>
                </a:pathLst>
              </a:custGeom>
              <a:solidFill>
                <a:srgbClr val="00279F"/>
              </a:solidFill>
              <a:ln w="12700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53377" name="Freeform 33"/>
              <p:cNvSpPr>
                <a:spLocks/>
              </p:cNvSpPr>
              <p:nvPr/>
            </p:nvSpPr>
            <p:spPr bwMode="auto">
              <a:xfrm>
                <a:off x="4324" y="2923"/>
                <a:ext cx="290" cy="400"/>
              </a:xfrm>
              <a:custGeom>
                <a:avLst/>
                <a:gdLst>
                  <a:gd name="T0" fmla="*/ 289 w 290"/>
                  <a:gd name="T1" fmla="*/ 0 h 400"/>
                  <a:gd name="T2" fmla="*/ 289 w 290"/>
                  <a:gd name="T3" fmla="*/ 111 h 400"/>
                  <a:gd name="T4" fmla="*/ 0 w 290"/>
                  <a:gd name="T5" fmla="*/ 399 h 400"/>
                  <a:gd name="T6" fmla="*/ 0 w 290"/>
                  <a:gd name="T7" fmla="*/ 288 h 400"/>
                  <a:gd name="T8" fmla="*/ 289 w 290"/>
                  <a:gd name="T9" fmla="*/ 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0" h="400">
                    <a:moveTo>
                      <a:pt x="289" y="0"/>
                    </a:moveTo>
                    <a:lnTo>
                      <a:pt x="289" y="111"/>
                    </a:lnTo>
                    <a:lnTo>
                      <a:pt x="0" y="399"/>
                    </a:lnTo>
                    <a:lnTo>
                      <a:pt x="0" y="288"/>
                    </a:lnTo>
                    <a:lnTo>
                      <a:pt x="289" y="0"/>
                    </a:lnTo>
                  </a:path>
                </a:pathLst>
              </a:custGeom>
              <a:solidFill>
                <a:srgbClr val="00279F"/>
              </a:solidFill>
              <a:ln w="12700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53378" name="Freeform 34"/>
              <p:cNvSpPr>
                <a:spLocks/>
              </p:cNvSpPr>
              <p:nvPr/>
            </p:nvSpPr>
            <p:spPr bwMode="auto">
              <a:xfrm>
                <a:off x="4031" y="2926"/>
                <a:ext cx="291" cy="398"/>
              </a:xfrm>
              <a:custGeom>
                <a:avLst/>
                <a:gdLst>
                  <a:gd name="T0" fmla="*/ 0 w 291"/>
                  <a:gd name="T1" fmla="*/ 0 h 398"/>
                  <a:gd name="T2" fmla="*/ 0 w 291"/>
                  <a:gd name="T3" fmla="*/ 110 h 398"/>
                  <a:gd name="T4" fmla="*/ 290 w 291"/>
                  <a:gd name="T5" fmla="*/ 397 h 398"/>
                  <a:gd name="T6" fmla="*/ 290 w 291"/>
                  <a:gd name="T7" fmla="*/ 287 h 398"/>
                  <a:gd name="T8" fmla="*/ 0 w 291"/>
                  <a:gd name="T9" fmla="*/ 0 h 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1" h="398">
                    <a:moveTo>
                      <a:pt x="0" y="0"/>
                    </a:moveTo>
                    <a:lnTo>
                      <a:pt x="0" y="110"/>
                    </a:lnTo>
                    <a:lnTo>
                      <a:pt x="290" y="397"/>
                    </a:lnTo>
                    <a:lnTo>
                      <a:pt x="290" y="28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279F"/>
              </a:solidFill>
              <a:ln w="12700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953379" name="Group 35"/>
            <p:cNvGrpSpPr>
              <a:grpSpLocks/>
            </p:cNvGrpSpPr>
            <p:nvPr/>
          </p:nvGrpSpPr>
          <p:grpSpPr bwMode="auto">
            <a:xfrm>
              <a:off x="3736" y="2918"/>
              <a:ext cx="584" cy="700"/>
              <a:chOff x="3736" y="2918"/>
              <a:chExt cx="584" cy="700"/>
            </a:xfrm>
          </p:grpSpPr>
          <p:sp>
            <p:nvSpPr>
              <p:cNvPr id="953380" name="AutoShape 36"/>
              <p:cNvSpPr>
                <a:spLocks noChangeArrowheads="1"/>
              </p:cNvSpPr>
              <p:nvPr/>
            </p:nvSpPr>
            <p:spPr bwMode="auto">
              <a:xfrm>
                <a:off x="3738" y="2921"/>
                <a:ext cx="582" cy="585"/>
              </a:xfrm>
              <a:prstGeom prst="diamond">
                <a:avLst/>
              </a:prstGeom>
              <a:solidFill>
                <a:srgbClr val="00279F"/>
              </a:solidFill>
              <a:ln w="12700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53381" name="Freeform 37"/>
              <p:cNvSpPr>
                <a:spLocks/>
              </p:cNvSpPr>
              <p:nvPr/>
            </p:nvSpPr>
            <p:spPr bwMode="auto">
              <a:xfrm>
                <a:off x="4027" y="2918"/>
                <a:ext cx="291" cy="400"/>
              </a:xfrm>
              <a:custGeom>
                <a:avLst/>
                <a:gdLst>
                  <a:gd name="T0" fmla="*/ 290 w 291"/>
                  <a:gd name="T1" fmla="*/ 399 h 400"/>
                  <a:gd name="T2" fmla="*/ 290 w 291"/>
                  <a:gd name="T3" fmla="*/ 288 h 400"/>
                  <a:gd name="T4" fmla="*/ 0 w 291"/>
                  <a:gd name="T5" fmla="*/ 0 h 400"/>
                  <a:gd name="T6" fmla="*/ 0 w 291"/>
                  <a:gd name="T7" fmla="*/ 111 h 400"/>
                  <a:gd name="T8" fmla="*/ 290 w 291"/>
                  <a:gd name="T9" fmla="*/ 399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1" h="400">
                    <a:moveTo>
                      <a:pt x="290" y="399"/>
                    </a:moveTo>
                    <a:lnTo>
                      <a:pt x="290" y="288"/>
                    </a:lnTo>
                    <a:lnTo>
                      <a:pt x="0" y="0"/>
                    </a:lnTo>
                    <a:lnTo>
                      <a:pt x="0" y="111"/>
                    </a:lnTo>
                    <a:lnTo>
                      <a:pt x="290" y="399"/>
                    </a:lnTo>
                  </a:path>
                </a:pathLst>
              </a:custGeom>
              <a:solidFill>
                <a:srgbClr val="00279F"/>
              </a:solidFill>
              <a:ln w="12700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53382" name="Freeform 38"/>
              <p:cNvSpPr>
                <a:spLocks/>
              </p:cNvSpPr>
              <p:nvPr/>
            </p:nvSpPr>
            <p:spPr bwMode="auto">
              <a:xfrm>
                <a:off x="3736" y="2921"/>
                <a:ext cx="291" cy="400"/>
              </a:xfrm>
              <a:custGeom>
                <a:avLst/>
                <a:gdLst>
                  <a:gd name="T0" fmla="*/ 0 w 291"/>
                  <a:gd name="T1" fmla="*/ 399 h 400"/>
                  <a:gd name="T2" fmla="*/ 0 w 291"/>
                  <a:gd name="T3" fmla="*/ 288 h 400"/>
                  <a:gd name="T4" fmla="*/ 290 w 291"/>
                  <a:gd name="T5" fmla="*/ 0 h 400"/>
                  <a:gd name="T6" fmla="*/ 290 w 291"/>
                  <a:gd name="T7" fmla="*/ 111 h 400"/>
                  <a:gd name="T8" fmla="*/ 0 w 291"/>
                  <a:gd name="T9" fmla="*/ 399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1" h="400">
                    <a:moveTo>
                      <a:pt x="0" y="399"/>
                    </a:moveTo>
                    <a:lnTo>
                      <a:pt x="0" y="288"/>
                    </a:lnTo>
                    <a:lnTo>
                      <a:pt x="290" y="0"/>
                    </a:lnTo>
                    <a:lnTo>
                      <a:pt x="290" y="111"/>
                    </a:lnTo>
                    <a:lnTo>
                      <a:pt x="0" y="399"/>
                    </a:lnTo>
                  </a:path>
                </a:pathLst>
              </a:custGeom>
              <a:solidFill>
                <a:srgbClr val="00279F"/>
              </a:solidFill>
              <a:ln w="12700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53383" name="Freeform 39"/>
              <p:cNvSpPr>
                <a:spLocks/>
              </p:cNvSpPr>
              <p:nvPr/>
            </p:nvSpPr>
            <p:spPr bwMode="auto">
              <a:xfrm>
                <a:off x="4027" y="3217"/>
                <a:ext cx="291" cy="399"/>
              </a:xfrm>
              <a:custGeom>
                <a:avLst/>
                <a:gdLst>
                  <a:gd name="T0" fmla="*/ 290 w 291"/>
                  <a:gd name="T1" fmla="*/ 0 h 399"/>
                  <a:gd name="T2" fmla="*/ 290 w 291"/>
                  <a:gd name="T3" fmla="*/ 111 h 399"/>
                  <a:gd name="T4" fmla="*/ 0 w 291"/>
                  <a:gd name="T5" fmla="*/ 398 h 399"/>
                  <a:gd name="T6" fmla="*/ 0 w 291"/>
                  <a:gd name="T7" fmla="*/ 287 h 399"/>
                  <a:gd name="T8" fmla="*/ 290 w 291"/>
                  <a:gd name="T9" fmla="*/ 0 h 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1" h="399">
                    <a:moveTo>
                      <a:pt x="290" y="0"/>
                    </a:moveTo>
                    <a:lnTo>
                      <a:pt x="290" y="111"/>
                    </a:lnTo>
                    <a:lnTo>
                      <a:pt x="0" y="398"/>
                    </a:lnTo>
                    <a:lnTo>
                      <a:pt x="0" y="287"/>
                    </a:lnTo>
                    <a:lnTo>
                      <a:pt x="290" y="0"/>
                    </a:lnTo>
                  </a:path>
                </a:pathLst>
              </a:custGeom>
              <a:solidFill>
                <a:srgbClr val="00279F"/>
              </a:solidFill>
              <a:ln w="12700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53384" name="Freeform 40"/>
              <p:cNvSpPr>
                <a:spLocks/>
              </p:cNvSpPr>
              <p:nvPr/>
            </p:nvSpPr>
            <p:spPr bwMode="auto">
              <a:xfrm>
                <a:off x="3736" y="3218"/>
                <a:ext cx="291" cy="400"/>
              </a:xfrm>
              <a:custGeom>
                <a:avLst/>
                <a:gdLst>
                  <a:gd name="T0" fmla="*/ 0 w 291"/>
                  <a:gd name="T1" fmla="*/ 0 h 400"/>
                  <a:gd name="T2" fmla="*/ 0 w 291"/>
                  <a:gd name="T3" fmla="*/ 111 h 400"/>
                  <a:gd name="T4" fmla="*/ 290 w 291"/>
                  <a:gd name="T5" fmla="*/ 399 h 400"/>
                  <a:gd name="T6" fmla="*/ 290 w 291"/>
                  <a:gd name="T7" fmla="*/ 288 h 400"/>
                  <a:gd name="T8" fmla="*/ 0 w 291"/>
                  <a:gd name="T9" fmla="*/ 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1" h="400">
                    <a:moveTo>
                      <a:pt x="0" y="0"/>
                    </a:moveTo>
                    <a:lnTo>
                      <a:pt x="0" y="111"/>
                    </a:lnTo>
                    <a:lnTo>
                      <a:pt x="290" y="399"/>
                    </a:lnTo>
                    <a:lnTo>
                      <a:pt x="290" y="28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279F"/>
              </a:solidFill>
              <a:ln w="12700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953385" name="Group 41"/>
            <p:cNvGrpSpPr>
              <a:grpSpLocks/>
            </p:cNvGrpSpPr>
            <p:nvPr/>
          </p:nvGrpSpPr>
          <p:grpSpPr bwMode="auto">
            <a:xfrm>
              <a:off x="3456" y="3199"/>
              <a:ext cx="584" cy="699"/>
              <a:chOff x="3456" y="3199"/>
              <a:chExt cx="584" cy="699"/>
            </a:xfrm>
          </p:grpSpPr>
          <p:sp>
            <p:nvSpPr>
              <p:cNvPr id="953386" name="AutoShape 42"/>
              <p:cNvSpPr>
                <a:spLocks noChangeArrowheads="1"/>
              </p:cNvSpPr>
              <p:nvPr/>
            </p:nvSpPr>
            <p:spPr bwMode="auto">
              <a:xfrm>
                <a:off x="3456" y="3201"/>
                <a:ext cx="584" cy="582"/>
              </a:xfrm>
              <a:prstGeom prst="diamond">
                <a:avLst/>
              </a:prstGeom>
              <a:solidFill>
                <a:srgbClr val="00279F"/>
              </a:solidFill>
              <a:ln w="12700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53387" name="Freeform 43"/>
              <p:cNvSpPr>
                <a:spLocks/>
              </p:cNvSpPr>
              <p:nvPr/>
            </p:nvSpPr>
            <p:spPr bwMode="auto">
              <a:xfrm>
                <a:off x="3748" y="3199"/>
                <a:ext cx="292" cy="400"/>
              </a:xfrm>
              <a:custGeom>
                <a:avLst/>
                <a:gdLst>
                  <a:gd name="T0" fmla="*/ 291 w 292"/>
                  <a:gd name="T1" fmla="*/ 399 h 400"/>
                  <a:gd name="T2" fmla="*/ 291 w 292"/>
                  <a:gd name="T3" fmla="*/ 288 h 400"/>
                  <a:gd name="T4" fmla="*/ 0 w 292"/>
                  <a:gd name="T5" fmla="*/ 0 h 400"/>
                  <a:gd name="T6" fmla="*/ 0 w 292"/>
                  <a:gd name="T7" fmla="*/ 111 h 400"/>
                  <a:gd name="T8" fmla="*/ 291 w 292"/>
                  <a:gd name="T9" fmla="*/ 399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2" h="400">
                    <a:moveTo>
                      <a:pt x="291" y="399"/>
                    </a:moveTo>
                    <a:lnTo>
                      <a:pt x="291" y="288"/>
                    </a:lnTo>
                    <a:lnTo>
                      <a:pt x="0" y="0"/>
                    </a:lnTo>
                    <a:lnTo>
                      <a:pt x="0" y="111"/>
                    </a:lnTo>
                    <a:lnTo>
                      <a:pt x="291" y="399"/>
                    </a:lnTo>
                  </a:path>
                </a:pathLst>
              </a:custGeom>
              <a:solidFill>
                <a:srgbClr val="00279F"/>
              </a:solidFill>
              <a:ln w="12700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53388" name="Freeform 44"/>
              <p:cNvSpPr>
                <a:spLocks/>
              </p:cNvSpPr>
              <p:nvPr/>
            </p:nvSpPr>
            <p:spPr bwMode="auto">
              <a:xfrm>
                <a:off x="3456" y="3201"/>
                <a:ext cx="292" cy="401"/>
              </a:xfrm>
              <a:custGeom>
                <a:avLst/>
                <a:gdLst>
                  <a:gd name="T0" fmla="*/ 0 w 292"/>
                  <a:gd name="T1" fmla="*/ 400 h 401"/>
                  <a:gd name="T2" fmla="*/ 0 w 292"/>
                  <a:gd name="T3" fmla="*/ 289 h 401"/>
                  <a:gd name="T4" fmla="*/ 291 w 292"/>
                  <a:gd name="T5" fmla="*/ 0 h 401"/>
                  <a:gd name="T6" fmla="*/ 291 w 292"/>
                  <a:gd name="T7" fmla="*/ 111 h 401"/>
                  <a:gd name="T8" fmla="*/ 0 w 292"/>
                  <a:gd name="T9" fmla="*/ 40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2" h="401">
                    <a:moveTo>
                      <a:pt x="0" y="400"/>
                    </a:moveTo>
                    <a:lnTo>
                      <a:pt x="0" y="289"/>
                    </a:lnTo>
                    <a:lnTo>
                      <a:pt x="291" y="0"/>
                    </a:lnTo>
                    <a:lnTo>
                      <a:pt x="291" y="111"/>
                    </a:lnTo>
                    <a:lnTo>
                      <a:pt x="0" y="400"/>
                    </a:lnTo>
                  </a:path>
                </a:pathLst>
              </a:custGeom>
              <a:solidFill>
                <a:srgbClr val="00279F"/>
              </a:solidFill>
              <a:ln w="12700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53389" name="Freeform 45"/>
              <p:cNvSpPr>
                <a:spLocks/>
              </p:cNvSpPr>
              <p:nvPr/>
            </p:nvSpPr>
            <p:spPr bwMode="auto">
              <a:xfrm>
                <a:off x="3748" y="3496"/>
                <a:ext cx="292" cy="400"/>
              </a:xfrm>
              <a:custGeom>
                <a:avLst/>
                <a:gdLst>
                  <a:gd name="T0" fmla="*/ 291 w 292"/>
                  <a:gd name="T1" fmla="*/ 0 h 400"/>
                  <a:gd name="T2" fmla="*/ 291 w 292"/>
                  <a:gd name="T3" fmla="*/ 111 h 400"/>
                  <a:gd name="T4" fmla="*/ 0 w 292"/>
                  <a:gd name="T5" fmla="*/ 399 h 400"/>
                  <a:gd name="T6" fmla="*/ 0 w 292"/>
                  <a:gd name="T7" fmla="*/ 288 h 400"/>
                  <a:gd name="T8" fmla="*/ 291 w 292"/>
                  <a:gd name="T9" fmla="*/ 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2" h="400">
                    <a:moveTo>
                      <a:pt x="291" y="0"/>
                    </a:moveTo>
                    <a:lnTo>
                      <a:pt x="291" y="111"/>
                    </a:lnTo>
                    <a:lnTo>
                      <a:pt x="0" y="399"/>
                    </a:lnTo>
                    <a:lnTo>
                      <a:pt x="0" y="288"/>
                    </a:lnTo>
                    <a:lnTo>
                      <a:pt x="291" y="0"/>
                    </a:lnTo>
                  </a:path>
                </a:pathLst>
              </a:custGeom>
              <a:solidFill>
                <a:srgbClr val="00279F"/>
              </a:solidFill>
              <a:ln w="12700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53390" name="Freeform 46"/>
              <p:cNvSpPr>
                <a:spLocks/>
              </p:cNvSpPr>
              <p:nvPr/>
            </p:nvSpPr>
            <p:spPr bwMode="auto">
              <a:xfrm>
                <a:off x="3456" y="3498"/>
                <a:ext cx="292" cy="400"/>
              </a:xfrm>
              <a:custGeom>
                <a:avLst/>
                <a:gdLst>
                  <a:gd name="T0" fmla="*/ 0 w 292"/>
                  <a:gd name="T1" fmla="*/ 0 h 400"/>
                  <a:gd name="T2" fmla="*/ 0 w 292"/>
                  <a:gd name="T3" fmla="*/ 111 h 400"/>
                  <a:gd name="T4" fmla="*/ 291 w 292"/>
                  <a:gd name="T5" fmla="*/ 399 h 400"/>
                  <a:gd name="T6" fmla="*/ 291 w 292"/>
                  <a:gd name="T7" fmla="*/ 288 h 400"/>
                  <a:gd name="T8" fmla="*/ 0 w 292"/>
                  <a:gd name="T9" fmla="*/ 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2" h="400">
                    <a:moveTo>
                      <a:pt x="0" y="0"/>
                    </a:moveTo>
                    <a:lnTo>
                      <a:pt x="0" y="111"/>
                    </a:lnTo>
                    <a:lnTo>
                      <a:pt x="291" y="399"/>
                    </a:lnTo>
                    <a:lnTo>
                      <a:pt x="291" y="28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279F"/>
              </a:solidFill>
              <a:ln w="12700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953391" name="Group 47"/>
            <p:cNvGrpSpPr>
              <a:grpSpLocks/>
            </p:cNvGrpSpPr>
            <p:nvPr/>
          </p:nvGrpSpPr>
          <p:grpSpPr bwMode="auto">
            <a:xfrm>
              <a:off x="1711" y="874"/>
              <a:ext cx="584" cy="699"/>
              <a:chOff x="1711" y="874"/>
              <a:chExt cx="584" cy="699"/>
            </a:xfrm>
          </p:grpSpPr>
          <p:sp>
            <p:nvSpPr>
              <p:cNvPr id="953392" name="AutoShape 48"/>
              <p:cNvSpPr>
                <a:spLocks noChangeArrowheads="1"/>
              </p:cNvSpPr>
              <p:nvPr/>
            </p:nvSpPr>
            <p:spPr bwMode="auto">
              <a:xfrm>
                <a:off x="1711" y="876"/>
                <a:ext cx="583" cy="583"/>
              </a:xfrm>
              <a:prstGeom prst="diamond">
                <a:avLst/>
              </a:prstGeom>
              <a:solidFill>
                <a:srgbClr val="00279F"/>
              </a:solidFill>
              <a:ln w="12700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53393" name="Freeform 49"/>
              <p:cNvSpPr>
                <a:spLocks/>
              </p:cNvSpPr>
              <p:nvPr/>
            </p:nvSpPr>
            <p:spPr bwMode="auto">
              <a:xfrm>
                <a:off x="1713" y="874"/>
                <a:ext cx="290" cy="399"/>
              </a:xfrm>
              <a:custGeom>
                <a:avLst/>
                <a:gdLst>
                  <a:gd name="T0" fmla="*/ 0 w 290"/>
                  <a:gd name="T1" fmla="*/ 398 h 399"/>
                  <a:gd name="T2" fmla="*/ 0 w 290"/>
                  <a:gd name="T3" fmla="*/ 287 h 399"/>
                  <a:gd name="T4" fmla="*/ 289 w 290"/>
                  <a:gd name="T5" fmla="*/ 0 h 399"/>
                  <a:gd name="T6" fmla="*/ 289 w 290"/>
                  <a:gd name="T7" fmla="*/ 111 h 399"/>
                  <a:gd name="T8" fmla="*/ 0 w 290"/>
                  <a:gd name="T9" fmla="*/ 398 h 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0" h="399">
                    <a:moveTo>
                      <a:pt x="0" y="398"/>
                    </a:moveTo>
                    <a:lnTo>
                      <a:pt x="0" y="287"/>
                    </a:lnTo>
                    <a:lnTo>
                      <a:pt x="289" y="0"/>
                    </a:lnTo>
                    <a:lnTo>
                      <a:pt x="289" y="111"/>
                    </a:lnTo>
                    <a:lnTo>
                      <a:pt x="0" y="398"/>
                    </a:lnTo>
                  </a:path>
                </a:pathLst>
              </a:custGeom>
              <a:solidFill>
                <a:srgbClr val="00279F"/>
              </a:solidFill>
              <a:ln w="12700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53394" name="Freeform 50"/>
              <p:cNvSpPr>
                <a:spLocks/>
              </p:cNvSpPr>
              <p:nvPr/>
            </p:nvSpPr>
            <p:spPr bwMode="auto">
              <a:xfrm>
                <a:off x="2005" y="876"/>
                <a:ext cx="290" cy="400"/>
              </a:xfrm>
              <a:custGeom>
                <a:avLst/>
                <a:gdLst>
                  <a:gd name="T0" fmla="*/ 289 w 290"/>
                  <a:gd name="T1" fmla="*/ 399 h 400"/>
                  <a:gd name="T2" fmla="*/ 289 w 290"/>
                  <a:gd name="T3" fmla="*/ 288 h 400"/>
                  <a:gd name="T4" fmla="*/ 0 w 290"/>
                  <a:gd name="T5" fmla="*/ 0 h 400"/>
                  <a:gd name="T6" fmla="*/ 0 w 290"/>
                  <a:gd name="T7" fmla="*/ 111 h 400"/>
                  <a:gd name="T8" fmla="*/ 289 w 290"/>
                  <a:gd name="T9" fmla="*/ 399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0" h="400">
                    <a:moveTo>
                      <a:pt x="289" y="399"/>
                    </a:moveTo>
                    <a:lnTo>
                      <a:pt x="289" y="288"/>
                    </a:lnTo>
                    <a:lnTo>
                      <a:pt x="0" y="0"/>
                    </a:lnTo>
                    <a:lnTo>
                      <a:pt x="0" y="111"/>
                    </a:lnTo>
                    <a:lnTo>
                      <a:pt x="289" y="399"/>
                    </a:lnTo>
                  </a:path>
                </a:pathLst>
              </a:custGeom>
              <a:solidFill>
                <a:srgbClr val="00279F"/>
              </a:solidFill>
              <a:ln w="12700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53395" name="Freeform 51"/>
              <p:cNvSpPr>
                <a:spLocks/>
              </p:cNvSpPr>
              <p:nvPr/>
            </p:nvSpPr>
            <p:spPr bwMode="auto">
              <a:xfrm>
                <a:off x="1713" y="1172"/>
                <a:ext cx="290" cy="400"/>
              </a:xfrm>
              <a:custGeom>
                <a:avLst/>
                <a:gdLst>
                  <a:gd name="T0" fmla="*/ 0 w 290"/>
                  <a:gd name="T1" fmla="*/ 0 h 400"/>
                  <a:gd name="T2" fmla="*/ 0 w 290"/>
                  <a:gd name="T3" fmla="*/ 111 h 400"/>
                  <a:gd name="T4" fmla="*/ 289 w 290"/>
                  <a:gd name="T5" fmla="*/ 399 h 400"/>
                  <a:gd name="T6" fmla="*/ 289 w 290"/>
                  <a:gd name="T7" fmla="*/ 288 h 400"/>
                  <a:gd name="T8" fmla="*/ 0 w 290"/>
                  <a:gd name="T9" fmla="*/ 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0" h="400">
                    <a:moveTo>
                      <a:pt x="0" y="0"/>
                    </a:moveTo>
                    <a:lnTo>
                      <a:pt x="0" y="111"/>
                    </a:lnTo>
                    <a:lnTo>
                      <a:pt x="289" y="399"/>
                    </a:lnTo>
                    <a:lnTo>
                      <a:pt x="289" y="28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279F"/>
              </a:solidFill>
              <a:ln w="12700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53396" name="Freeform 52"/>
              <p:cNvSpPr>
                <a:spLocks/>
              </p:cNvSpPr>
              <p:nvPr/>
            </p:nvSpPr>
            <p:spPr bwMode="auto">
              <a:xfrm>
                <a:off x="2005" y="1173"/>
                <a:ext cx="290" cy="400"/>
              </a:xfrm>
              <a:custGeom>
                <a:avLst/>
                <a:gdLst>
                  <a:gd name="T0" fmla="*/ 289 w 290"/>
                  <a:gd name="T1" fmla="*/ 0 h 400"/>
                  <a:gd name="T2" fmla="*/ 289 w 290"/>
                  <a:gd name="T3" fmla="*/ 111 h 400"/>
                  <a:gd name="T4" fmla="*/ 0 w 290"/>
                  <a:gd name="T5" fmla="*/ 399 h 400"/>
                  <a:gd name="T6" fmla="*/ 0 w 290"/>
                  <a:gd name="T7" fmla="*/ 288 h 400"/>
                  <a:gd name="T8" fmla="*/ 289 w 290"/>
                  <a:gd name="T9" fmla="*/ 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0" h="400">
                    <a:moveTo>
                      <a:pt x="289" y="0"/>
                    </a:moveTo>
                    <a:lnTo>
                      <a:pt x="289" y="111"/>
                    </a:lnTo>
                    <a:lnTo>
                      <a:pt x="0" y="399"/>
                    </a:lnTo>
                    <a:lnTo>
                      <a:pt x="0" y="288"/>
                    </a:lnTo>
                    <a:lnTo>
                      <a:pt x="289" y="0"/>
                    </a:lnTo>
                  </a:path>
                </a:pathLst>
              </a:custGeom>
              <a:solidFill>
                <a:srgbClr val="00279F"/>
              </a:solidFill>
              <a:ln w="12700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953397" name="Group 53"/>
            <p:cNvGrpSpPr>
              <a:grpSpLocks/>
            </p:cNvGrpSpPr>
            <p:nvPr/>
          </p:nvGrpSpPr>
          <p:grpSpPr bwMode="auto">
            <a:xfrm>
              <a:off x="1420" y="1166"/>
              <a:ext cx="586" cy="698"/>
              <a:chOff x="1420" y="1166"/>
              <a:chExt cx="586" cy="698"/>
            </a:xfrm>
          </p:grpSpPr>
          <p:sp>
            <p:nvSpPr>
              <p:cNvPr id="953398" name="AutoShape 54"/>
              <p:cNvSpPr>
                <a:spLocks noChangeArrowheads="1"/>
              </p:cNvSpPr>
              <p:nvPr/>
            </p:nvSpPr>
            <p:spPr bwMode="auto">
              <a:xfrm>
                <a:off x="1420" y="1168"/>
                <a:ext cx="584" cy="582"/>
              </a:xfrm>
              <a:prstGeom prst="diamond">
                <a:avLst/>
              </a:prstGeom>
              <a:solidFill>
                <a:srgbClr val="00279F"/>
              </a:solidFill>
              <a:ln w="12700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53399" name="Freeform 55"/>
              <p:cNvSpPr>
                <a:spLocks/>
              </p:cNvSpPr>
              <p:nvPr/>
            </p:nvSpPr>
            <p:spPr bwMode="auto">
              <a:xfrm>
                <a:off x="1423" y="1166"/>
                <a:ext cx="291" cy="399"/>
              </a:xfrm>
              <a:custGeom>
                <a:avLst/>
                <a:gdLst>
                  <a:gd name="T0" fmla="*/ 0 w 291"/>
                  <a:gd name="T1" fmla="*/ 398 h 399"/>
                  <a:gd name="T2" fmla="*/ 0 w 291"/>
                  <a:gd name="T3" fmla="*/ 287 h 399"/>
                  <a:gd name="T4" fmla="*/ 290 w 291"/>
                  <a:gd name="T5" fmla="*/ 0 h 399"/>
                  <a:gd name="T6" fmla="*/ 290 w 291"/>
                  <a:gd name="T7" fmla="*/ 111 h 399"/>
                  <a:gd name="T8" fmla="*/ 0 w 291"/>
                  <a:gd name="T9" fmla="*/ 398 h 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1" h="399">
                    <a:moveTo>
                      <a:pt x="0" y="398"/>
                    </a:moveTo>
                    <a:lnTo>
                      <a:pt x="0" y="287"/>
                    </a:lnTo>
                    <a:lnTo>
                      <a:pt x="290" y="0"/>
                    </a:lnTo>
                    <a:lnTo>
                      <a:pt x="290" y="111"/>
                    </a:lnTo>
                    <a:lnTo>
                      <a:pt x="0" y="398"/>
                    </a:lnTo>
                  </a:path>
                </a:pathLst>
              </a:custGeom>
              <a:solidFill>
                <a:srgbClr val="00279F"/>
              </a:solidFill>
              <a:ln w="12700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53400" name="Freeform 56"/>
              <p:cNvSpPr>
                <a:spLocks/>
              </p:cNvSpPr>
              <p:nvPr/>
            </p:nvSpPr>
            <p:spPr bwMode="auto">
              <a:xfrm>
                <a:off x="1715" y="1168"/>
                <a:ext cx="291" cy="398"/>
              </a:xfrm>
              <a:custGeom>
                <a:avLst/>
                <a:gdLst>
                  <a:gd name="T0" fmla="*/ 290 w 291"/>
                  <a:gd name="T1" fmla="*/ 397 h 398"/>
                  <a:gd name="T2" fmla="*/ 290 w 291"/>
                  <a:gd name="T3" fmla="*/ 287 h 398"/>
                  <a:gd name="T4" fmla="*/ 0 w 291"/>
                  <a:gd name="T5" fmla="*/ 0 h 398"/>
                  <a:gd name="T6" fmla="*/ 0 w 291"/>
                  <a:gd name="T7" fmla="*/ 110 h 398"/>
                  <a:gd name="T8" fmla="*/ 290 w 291"/>
                  <a:gd name="T9" fmla="*/ 397 h 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1" h="398">
                    <a:moveTo>
                      <a:pt x="290" y="397"/>
                    </a:moveTo>
                    <a:lnTo>
                      <a:pt x="290" y="287"/>
                    </a:lnTo>
                    <a:lnTo>
                      <a:pt x="0" y="0"/>
                    </a:lnTo>
                    <a:lnTo>
                      <a:pt x="0" y="110"/>
                    </a:lnTo>
                    <a:lnTo>
                      <a:pt x="290" y="397"/>
                    </a:lnTo>
                  </a:path>
                </a:pathLst>
              </a:custGeom>
              <a:solidFill>
                <a:srgbClr val="00279F"/>
              </a:solidFill>
              <a:ln w="12700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53401" name="Freeform 57"/>
              <p:cNvSpPr>
                <a:spLocks/>
              </p:cNvSpPr>
              <p:nvPr/>
            </p:nvSpPr>
            <p:spPr bwMode="auto">
              <a:xfrm>
                <a:off x="1423" y="1463"/>
                <a:ext cx="291" cy="401"/>
              </a:xfrm>
              <a:custGeom>
                <a:avLst/>
                <a:gdLst>
                  <a:gd name="T0" fmla="*/ 0 w 291"/>
                  <a:gd name="T1" fmla="*/ 0 h 401"/>
                  <a:gd name="T2" fmla="*/ 0 w 291"/>
                  <a:gd name="T3" fmla="*/ 111 h 401"/>
                  <a:gd name="T4" fmla="*/ 290 w 291"/>
                  <a:gd name="T5" fmla="*/ 400 h 401"/>
                  <a:gd name="T6" fmla="*/ 290 w 291"/>
                  <a:gd name="T7" fmla="*/ 289 h 401"/>
                  <a:gd name="T8" fmla="*/ 0 w 291"/>
                  <a:gd name="T9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1" h="401">
                    <a:moveTo>
                      <a:pt x="0" y="0"/>
                    </a:moveTo>
                    <a:lnTo>
                      <a:pt x="0" y="111"/>
                    </a:lnTo>
                    <a:lnTo>
                      <a:pt x="290" y="400"/>
                    </a:lnTo>
                    <a:lnTo>
                      <a:pt x="290" y="28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279F"/>
              </a:solidFill>
              <a:ln w="12700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53402" name="Freeform 58"/>
              <p:cNvSpPr>
                <a:spLocks/>
              </p:cNvSpPr>
              <p:nvPr/>
            </p:nvSpPr>
            <p:spPr bwMode="auto">
              <a:xfrm>
                <a:off x="1715" y="1465"/>
                <a:ext cx="291" cy="399"/>
              </a:xfrm>
              <a:custGeom>
                <a:avLst/>
                <a:gdLst>
                  <a:gd name="T0" fmla="*/ 290 w 291"/>
                  <a:gd name="T1" fmla="*/ 0 h 399"/>
                  <a:gd name="T2" fmla="*/ 290 w 291"/>
                  <a:gd name="T3" fmla="*/ 111 h 399"/>
                  <a:gd name="T4" fmla="*/ 0 w 291"/>
                  <a:gd name="T5" fmla="*/ 398 h 399"/>
                  <a:gd name="T6" fmla="*/ 0 w 291"/>
                  <a:gd name="T7" fmla="*/ 287 h 399"/>
                  <a:gd name="T8" fmla="*/ 290 w 291"/>
                  <a:gd name="T9" fmla="*/ 0 h 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1" h="399">
                    <a:moveTo>
                      <a:pt x="290" y="0"/>
                    </a:moveTo>
                    <a:lnTo>
                      <a:pt x="290" y="111"/>
                    </a:lnTo>
                    <a:lnTo>
                      <a:pt x="0" y="398"/>
                    </a:lnTo>
                    <a:lnTo>
                      <a:pt x="0" y="287"/>
                    </a:lnTo>
                    <a:lnTo>
                      <a:pt x="290" y="0"/>
                    </a:lnTo>
                  </a:path>
                </a:pathLst>
              </a:custGeom>
              <a:solidFill>
                <a:srgbClr val="00279F"/>
              </a:solidFill>
              <a:ln w="12700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953403" name="Group 59"/>
            <p:cNvGrpSpPr>
              <a:grpSpLocks/>
            </p:cNvGrpSpPr>
            <p:nvPr/>
          </p:nvGrpSpPr>
          <p:grpSpPr bwMode="auto">
            <a:xfrm>
              <a:off x="1131" y="1455"/>
              <a:ext cx="585" cy="700"/>
              <a:chOff x="1131" y="1455"/>
              <a:chExt cx="585" cy="700"/>
            </a:xfrm>
          </p:grpSpPr>
          <p:sp>
            <p:nvSpPr>
              <p:cNvPr id="953404" name="AutoShape 60"/>
              <p:cNvSpPr>
                <a:spLocks noChangeArrowheads="1"/>
              </p:cNvSpPr>
              <p:nvPr/>
            </p:nvSpPr>
            <p:spPr bwMode="auto">
              <a:xfrm>
                <a:off x="1131" y="1457"/>
                <a:ext cx="585" cy="582"/>
              </a:xfrm>
              <a:prstGeom prst="diamond">
                <a:avLst/>
              </a:prstGeom>
              <a:solidFill>
                <a:srgbClr val="00279F"/>
              </a:solidFill>
              <a:ln w="12700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53405" name="Freeform 61"/>
              <p:cNvSpPr>
                <a:spLocks/>
              </p:cNvSpPr>
              <p:nvPr/>
            </p:nvSpPr>
            <p:spPr bwMode="auto">
              <a:xfrm>
                <a:off x="1134" y="1455"/>
                <a:ext cx="290" cy="400"/>
              </a:xfrm>
              <a:custGeom>
                <a:avLst/>
                <a:gdLst>
                  <a:gd name="T0" fmla="*/ 0 w 290"/>
                  <a:gd name="T1" fmla="*/ 399 h 400"/>
                  <a:gd name="T2" fmla="*/ 0 w 290"/>
                  <a:gd name="T3" fmla="*/ 288 h 400"/>
                  <a:gd name="T4" fmla="*/ 289 w 290"/>
                  <a:gd name="T5" fmla="*/ 0 h 400"/>
                  <a:gd name="T6" fmla="*/ 289 w 290"/>
                  <a:gd name="T7" fmla="*/ 111 h 400"/>
                  <a:gd name="T8" fmla="*/ 0 w 290"/>
                  <a:gd name="T9" fmla="*/ 399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0" h="400">
                    <a:moveTo>
                      <a:pt x="0" y="399"/>
                    </a:moveTo>
                    <a:lnTo>
                      <a:pt x="0" y="288"/>
                    </a:lnTo>
                    <a:lnTo>
                      <a:pt x="289" y="0"/>
                    </a:lnTo>
                    <a:lnTo>
                      <a:pt x="289" y="111"/>
                    </a:lnTo>
                    <a:lnTo>
                      <a:pt x="0" y="399"/>
                    </a:lnTo>
                  </a:path>
                </a:pathLst>
              </a:custGeom>
              <a:solidFill>
                <a:srgbClr val="00279F"/>
              </a:solidFill>
              <a:ln w="12700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53406" name="Freeform 62"/>
              <p:cNvSpPr>
                <a:spLocks/>
              </p:cNvSpPr>
              <p:nvPr/>
            </p:nvSpPr>
            <p:spPr bwMode="auto">
              <a:xfrm>
                <a:off x="1425" y="1458"/>
                <a:ext cx="291" cy="400"/>
              </a:xfrm>
              <a:custGeom>
                <a:avLst/>
                <a:gdLst>
                  <a:gd name="T0" fmla="*/ 290 w 291"/>
                  <a:gd name="T1" fmla="*/ 399 h 400"/>
                  <a:gd name="T2" fmla="*/ 290 w 291"/>
                  <a:gd name="T3" fmla="*/ 288 h 400"/>
                  <a:gd name="T4" fmla="*/ 0 w 291"/>
                  <a:gd name="T5" fmla="*/ 0 h 400"/>
                  <a:gd name="T6" fmla="*/ 0 w 291"/>
                  <a:gd name="T7" fmla="*/ 111 h 400"/>
                  <a:gd name="T8" fmla="*/ 290 w 291"/>
                  <a:gd name="T9" fmla="*/ 399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1" h="400">
                    <a:moveTo>
                      <a:pt x="290" y="399"/>
                    </a:moveTo>
                    <a:lnTo>
                      <a:pt x="290" y="288"/>
                    </a:lnTo>
                    <a:lnTo>
                      <a:pt x="0" y="0"/>
                    </a:lnTo>
                    <a:lnTo>
                      <a:pt x="0" y="111"/>
                    </a:lnTo>
                    <a:lnTo>
                      <a:pt x="290" y="399"/>
                    </a:lnTo>
                  </a:path>
                </a:pathLst>
              </a:custGeom>
              <a:solidFill>
                <a:srgbClr val="00279F"/>
              </a:solidFill>
              <a:ln w="12700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53407" name="Freeform 63"/>
              <p:cNvSpPr>
                <a:spLocks/>
              </p:cNvSpPr>
              <p:nvPr/>
            </p:nvSpPr>
            <p:spPr bwMode="auto">
              <a:xfrm>
                <a:off x="1134" y="1752"/>
                <a:ext cx="290" cy="401"/>
              </a:xfrm>
              <a:custGeom>
                <a:avLst/>
                <a:gdLst>
                  <a:gd name="T0" fmla="*/ 0 w 290"/>
                  <a:gd name="T1" fmla="*/ 0 h 401"/>
                  <a:gd name="T2" fmla="*/ 0 w 290"/>
                  <a:gd name="T3" fmla="*/ 111 h 401"/>
                  <a:gd name="T4" fmla="*/ 289 w 290"/>
                  <a:gd name="T5" fmla="*/ 400 h 401"/>
                  <a:gd name="T6" fmla="*/ 289 w 290"/>
                  <a:gd name="T7" fmla="*/ 289 h 401"/>
                  <a:gd name="T8" fmla="*/ 0 w 290"/>
                  <a:gd name="T9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0" h="401">
                    <a:moveTo>
                      <a:pt x="0" y="0"/>
                    </a:moveTo>
                    <a:lnTo>
                      <a:pt x="0" y="111"/>
                    </a:lnTo>
                    <a:lnTo>
                      <a:pt x="289" y="400"/>
                    </a:lnTo>
                    <a:lnTo>
                      <a:pt x="289" y="28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279F"/>
              </a:solidFill>
              <a:ln w="12700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53408" name="Freeform 64"/>
              <p:cNvSpPr>
                <a:spLocks/>
              </p:cNvSpPr>
              <p:nvPr/>
            </p:nvSpPr>
            <p:spPr bwMode="auto">
              <a:xfrm>
                <a:off x="1425" y="1754"/>
                <a:ext cx="291" cy="401"/>
              </a:xfrm>
              <a:custGeom>
                <a:avLst/>
                <a:gdLst>
                  <a:gd name="T0" fmla="*/ 290 w 291"/>
                  <a:gd name="T1" fmla="*/ 0 h 401"/>
                  <a:gd name="T2" fmla="*/ 290 w 291"/>
                  <a:gd name="T3" fmla="*/ 111 h 401"/>
                  <a:gd name="T4" fmla="*/ 0 w 291"/>
                  <a:gd name="T5" fmla="*/ 400 h 401"/>
                  <a:gd name="T6" fmla="*/ 0 w 291"/>
                  <a:gd name="T7" fmla="*/ 289 h 401"/>
                  <a:gd name="T8" fmla="*/ 290 w 291"/>
                  <a:gd name="T9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1" h="401">
                    <a:moveTo>
                      <a:pt x="290" y="0"/>
                    </a:moveTo>
                    <a:lnTo>
                      <a:pt x="290" y="111"/>
                    </a:lnTo>
                    <a:lnTo>
                      <a:pt x="0" y="400"/>
                    </a:lnTo>
                    <a:lnTo>
                      <a:pt x="0" y="289"/>
                    </a:lnTo>
                    <a:lnTo>
                      <a:pt x="290" y="0"/>
                    </a:lnTo>
                  </a:path>
                </a:pathLst>
              </a:custGeom>
              <a:solidFill>
                <a:srgbClr val="00279F"/>
              </a:solidFill>
              <a:ln w="12700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953409" name="Group 65"/>
            <p:cNvGrpSpPr>
              <a:grpSpLocks/>
            </p:cNvGrpSpPr>
            <p:nvPr/>
          </p:nvGrpSpPr>
          <p:grpSpPr bwMode="auto">
            <a:xfrm>
              <a:off x="1131" y="2041"/>
              <a:ext cx="585" cy="699"/>
              <a:chOff x="1131" y="2041"/>
              <a:chExt cx="585" cy="699"/>
            </a:xfrm>
          </p:grpSpPr>
          <p:sp>
            <p:nvSpPr>
              <p:cNvPr id="953410" name="AutoShape 66"/>
              <p:cNvSpPr>
                <a:spLocks noChangeArrowheads="1"/>
              </p:cNvSpPr>
              <p:nvPr/>
            </p:nvSpPr>
            <p:spPr bwMode="auto">
              <a:xfrm>
                <a:off x="1131" y="2043"/>
                <a:ext cx="585" cy="582"/>
              </a:xfrm>
              <a:prstGeom prst="diamond">
                <a:avLst/>
              </a:prstGeom>
              <a:solidFill>
                <a:srgbClr val="00279F"/>
              </a:solidFill>
              <a:ln w="12700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53411" name="Freeform 67"/>
              <p:cNvSpPr>
                <a:spLocks/>
              </p:cNvSpPr>
              <p:nvPr/>
            </p:nvSpPr>
            <p:spPr bwMode="auto">
              <a:xfrm>
                <a:off x="1134" y="2041"/>
                <a:ext cx="290" cy="400"/>
              </a:xfrm>
              <a:custGeom>
                <a:avLst/>
                <a:gdLst>
                  <a:gd name="T0" fmla="*/ 0 w 290"/>
                  <a:gd name="T1" fmla="*/ 399 h 400"/>
                  <a:gd name="T2" fmla="*/ 0 w 290"/>
                  <a:gd name="T3" fmla="*/ 288 h 400"/>
                  <a:gd name="T4" fmla="*/ 289 w 290"/>
                  <a:gd name="T5" fmla="*/ 0 h 400"/>
                  <a:gd name="T6" fmla="*/ 289 w 290"/>
                  <a:gd name="T7" fmla="*/ 111 h 400"/>
                  <a:gd name="T8" fmla="*/ 0 w 290"/>
                  <a:gd name="T9" fmla="*/ 399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0" h="400">
                    <a:moveTo>
                      <a:pt x="0" y="399"/>
                    </a:moveTo>
                    <a:lnTo>
                      <a:pt x="0" y="288"/>
                    </a:lnTo>
                    <a:lnTo>
                      <a:pt x="289" y="0"/>
                    </a:lnTo>
                    <a:lnTo>
                      <a:pt x="289" y="111"/>
                    </a:lnTo>
                    <a:lnTo>
                      <a:pt x="0" y="399"/>
                    </a:lnTo>
                  </a:path>
                </a:pathLst>
              </a:custGeom>
              <a:solidFill>
                <a:srgbClr val="00279F"/>
              </a:solidFill>
              <a:ln w="12700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53412" name="Freeform 68"/>
              <p:cNvSpPr>
                <a:spLocks/>
              </p:cNvSpPr>
              <p:nvPr/>
            </p:nvSpPr>
            <p:spPr bwMode="auto">
              <a:xfrm>
                <a:off x="1425" y="2042"/>
                <a:ext cx="291" cy="400"/>
              </a:xfrm>
              <a:custGeom>
                <a:avLst/>
                <a:gdLst>
                  <a:gd name="T0" fmla="*/ 290 w 291"/>
                  <a:gd name="T1" fmla="*/ 399 h 400"/>
                  <a:gd name="T2" fmla="*/ 290 w 291"/>
                  <a:gd name="T3" fmla="*/ 288 h 400"/>
                  <a:gd name="T4" fmla="*/ 0 w 291"/>
                  <a:gd name="T5" fmla="*/ 0 h 400"/>
                  <a:gd name="T6" fmla="*/ 0 w 291"/>
                  <a:gd name="T7" fmla="*/ 111 h 400"/>
                  <a:gd name="T8" fmla="*/ 290 w 291"/>
                  <a:gd name="T9" fmla="*/ 399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1" h="400">
                    <a:moveTo>
                      <a:pt x="290" y="399"/>
                    </a:moveTo>
                    <a:lnTo>
                      <a:pt x="290" y="288"/>
                    </a:lnTo>
                    <a:lnTo>
                      <a:pt x="0" y="0"/>
                    </a:lnTo>
                    <a:lnTo>
                      <a:pt x="0" y="111"/>
                    </a:lnTo>
                    <a:lnTo>
                      <a:pt x="290" y="399"/>
                    </a:lnTo>
                  </a:path>
                </a:pathLst>
              </a:custGeom>
              <a:solidFill>
                <a:srgbClr val="00279F"/>
              </a:solidFill>
              <a:ln w="12700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53413" name="Freeform 69"/>
              <p:cNvSpPr>
                <a:spLocks/>
              </p:cNvSpPr>
              <p:nvPr/>
            </p:nvSpPr>
            <p:spPr bwMode="auto">
              <a:xfrm>
                <a:off x="1134" y="2337"/>
                <a:ext cx="290" cy="400"/>
              </a:xfrm>
              <a:custGeom>
                <a:avLst/>
                <a:gdLst>
                  <a:gd name="T0" fmla="*/ 0 w 290"/>
                  <a:gd name="T1" fmla="*/ 0 h 400"/>
                  <a:gd name="T2" fmla="*/ 0 w 290"/>
                  <a:gd name="T3" fmla="*/ 111 h 400"/>
                  <a:gd name="T4" fmla="*/ 289 w 290"/>
                  <a:gd name="T5" fmla="*/ 399 h 400"/>
                  <a:gd name="T6" fmla="*/ 289 w 290"/>
                  <a:gd name="T7" fmla="*/ 288 h 400"/>
                  <a:gd name="T8" fmla="*/ 0 w 290"/>
                  <a:gd name="T9" fmla="*/ 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0" h="400">
                    <a:moveTo>
                      <a:pt x="0" y="0"/>
                    </a:moveTo>
                    <a:lnTo>
                      <a:pt x="0" y="111"/>
                    </a:lnTo>
                    <a:lnTo>
                      <a:pt x="289" y="399"/>
                    </a:lnTo>
                    <a:lnTo>
                      <a:pt x="289" y="28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279F"/>
              </a:solidFill>
              <a:ln w="12700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53414" name="Freeform 70"/>
              <p:cNvSpPr>
                <a:spLocks/>
              </p:cNvSpPr>
              <p:nvPr/>
            </p:nvSpPr>
            <p:spPr bwMode="auto">
              <a:xfrm>
                <a:off x="1425" y="2340"/>
                <a:ext cx="291" cy="400"/>
              </a:xfrm>
              <a:custGeom>
                <a:avLst/>
                <a:gdLst>
                  <a:gd name="T0" fmla="*/ 290 w 291"/>
                  <a:gd name="T1" fmla="*/ 0 h 400"/>
                  <a:gd name="T2" fmla="*/ 290 w 291"/>
                  <a:gd name="T3" fmla="*/ 111 h 400"/>
                  <a:gd name="T4" fmla="*/ 0 w 291"/>
                  <a:gd name="T5" fmla="*/ 399 h 400"/>
                  <a:gd name="T6" fmla="*/ 0 w 291"/>
                  <a:gd name="T7" fmla="*/ 288 h 400"/>
                  <a:gd name="T8" fmla="*/ 290 w 291"/>
                  <a:gd name="T9" fmla="*/ 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1" h="400">
                    <a:moveTo>
                      <a:pt x="290" y="0"/>
                    </a:moveTo>
                    <a:lnTo>
                      <a:pt x="290" y="111"/>
                    </a:lnTo>
                    <a:lnTo>
                      <a:pt x="0" y="399"/>
                    </a:lnTo>
                    <a:lnTo>
                      <a:pt x="0" y="288"/>
                    </a:lnTo>
                    <a:lnTo>
                      <a:pt x="290" y="0"/>
                    </a:lnTo>
                  </a:path>
                </a:pathLst>
              </a:custGeom>
              <a:solidFill>
                <a:srgbClr val="00279F"/>
              </a:solidFill>
              <a:ln w="12700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953415" name="Group 71"/>
            <p:cNvGrpSpPr>
              <a:grpSpLocks/>
            </p:cNvGrpSpPr>
            <p:nvPr/>
          </p:nvGrpSpPr>
          <p:grpSpPr bwMode="auto">
            <a:xfrm>
              <a:off x="1130" y="2626"/>
              <a:ext cx="584" cy="698"/>
              <a:chOff x="1130" y="2626"/>
              <a:chExt cx="584" cy="698"/>
            </a:xfrm>
          </p:grpSpPr>
          <p:sp>
            <p:nvSpPr>
              <p:cNvPr id="953416" name="AutoShape 72"/>
              <p:cNvSpPr>
                <a:spLocks noChangeArrowheads="1"/>
              </p:cNvSpPr>
              <p:nvPr/>
            </p:nvSpPr>
            <p:spPr bwMode="auto">
              <a:xfrm>
                <a:off x="1130" y="2627"/>
                <a:ext cx="582" cy="584"/>
              </a:xfrm>
              <a:prstGeom prst="diamond">
                <a:avLst/>
              </a:prstGeom>
              <a:solidFill>
                <a:srgbClr val="00279F"/>
              </a:solidFill>
              <a:ln w="12700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53417" name="Freeform 73"/>
              <p:cNvSpPr>
                <a:spLocks/>
              </p:cNvSpPr>
              <p:nvPr/>
            </p:nvSpPr>
            <p:spPr bwMode="auto">
              <a:xfrm>
                <a:off x="1131" y="2626"/>
                <a:ext cx="290" cy="398"/>
              </a:xfrm>
              <a:custGeom>
                <a:avLst/>
                <a:gdLst>
                  <a:gd name="T0" fmla="*/ 0 w 290"/>
                  <a:gd name="T1" fmla="*/ 397 h 398"/>
                  <a:gd name="T2" fmla="*/ 0 w 290"/>
                  <a:gd name="T3" fmla="*/ 287 h 398"/>
                  <a:gd name="T4" fmla="*/ 289 w 290"/>
                  <a:gd name="T5" fmla="*/ 0 h 398"/>
                  <a:gd name="T6" fmla="*/ 289 w 290"/>
                  <a:gd name="T7" fmla="*/ 110 h 398"/>
                  <a:gd name="T8" fmla="*/ 0 w 290"/>
                  <a:gd name="T9" fmla="*/ 397 h 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0" h="398">
                    <a:moveTo>
                      <a:pt x="0" y="397"/>
                    </a:moveTo>
                    <a:lnTo>
                      <a:pt x="0" y="287"/>
                    </a:lnTo>
                    <a:lnTo>
                      <a:pt x="289" y="0"/>
                    </a:lnTo>
                    <a:lnTo>
                      <a:pt x="289" y="110"/>
                    </a:lnTo>
                    <a:lnTo>
                      <a:pt x="0" y="397"/>
                    </a:lnTo>
                  </a:path>
                </a:pathLst>
              </a:custGeom>
              <a:solidFill>
                <a:srgbClr val="00279F"/>
              </a:solidFill>
              <a:ln w="12700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53418" name="Freeform 74"/>
              <p:cNvSpPr>
                <a:spLocks/>
              </p:cNvSpPr>
              <p:nvPr/>
            </p:nvSpPr>
            <p:spPr bwMode="auto">
              <a:xfrm>
                <a:off x="1423" y="2628"/>
                <a:ext cx="291" cy="399"/>
              </a:xfrm>
              <a:custGeom>
                <a:avLst/>
                <a:gdLst>
                  <a:gd name="T0" fmla="*/ 290 w 291"/>
                  <a:gd name="T1" fmla="*/ 398 h 399"/>
                  <a:gd name="T2" fmla="*/ 290 w 291"/>
                  <a:gd name="T3" fmla="*/ 287 h 399"/>
                  <a:gd name="T4" fmla="*/ 0 w 291"/>
                  <a:gd name="T5" fmla="*/ 0 h 399"/>
                  <a:gd name="T6" fmla="*/ 0 w 291"/>
                  <a:gd name="T7" fmla="*/ 111 h 399"/>
                  <a:gd name="T8" fmla="*/ 290 w 291"/>
                  <a:gd name="T9" fmla="*/ 398 h 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1" h="399">
                    <a:moveTo>
                      <a:pt x="290" y="398"/>
                    </a:moveTo>
                    <a:lnTo>
                      <a:pt x="290" y="287"/>
                    </a:lnTo>
                    <a:lnTo>
                      <a:pt x="0" y="0"/>
                    </a:lnTo>
                    <a:lnTo>
                      <a:pt x="0" y="111"/>
                    </a:lnTo>
                    <a:lnTo>
                      <a:pt x="290" y="398"/>
                    </a:lnTo>
                  </a:path>
                </a:pathLst>
              </a:custGeom>
              <a:solidFill>
                <a:srgbClr val="00279F"/>
              </a:solidFill>
              <a:ln w="12700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53419" name="Freeform 75"/>
              <p:cNvSpPr>
                <a:spLocks/>
              </p:cNvSpPr>
              <p:nvPr/>
            </p:nvSpPr>
            <p:spPr bwMode="auto">
              <a:xfrm>
                <a:off x="1131" y="2923"/>
                <a:ext cx="290" cy="400"/>
              </a:xfrm>
              <a:custGeom>
                <a:avLst/>
                <a:gdLst>
                  <a:gd name="T0" fmla="*/ 0 w 290"/>
                  <a:gd name="T1" fmla="*/ 0 h 400"/>
                  <a:gd name="T2" fmla="*/ 0 w 290"/>
                  <a:gd name="T3" fmla="*/ 111 h 400"/>
                  <a:gd name="T4" fmla="*/ 289 w 290"/>
                  <a:gd name="T5" fmla="*/ 399 h 400"/>
                  <a:gd name="T6" fmla="*/ 289 w 290"/>
                  <a:gd name="T7" fmla="*/ 288 h 400"/>
                  <a:gd name="T8" fmla="*/ 0 w 290"/>
                  <a:gd name="T9" fmla="*/ 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0" h="400">
                    <a:moveTo>
                      <a:pt x="0" y="0"/>
                    </a:moveTo>
                    <a:lnTo>
                      <a:pt x="0" y="111"/>
                    </a:lnTo>
                    <a:lnTo>
                      <a:pt x="289" y="399"/>
                    </a:lnTo>
                    <a:lnTo>
                      <a:pt x="289" y="28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279F"/>
              </a:solidFill>
              <a:ln w="12700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53420" name="Freeform 76"/>
              <p:cNvSpPr>
                <a:spLocks/>
              </p:cNvSpPr>
              <p:nvPr/>
            </p:nvSpPr>
            <p:spPr bwMode="auto">
              <a:xfrm>
                <a:off x="1423" y="2926"/>
                <a:ext cx="291" cy="398"/>
              </a:xfrm>
              <a:custGeom>
                <a:avLst/>
                <a:gdLst>
                  <a:gd name="T0" fmla="*/ 290 w 291"/>
                  <a:gd name="T1" fmla="*/ 0 h 398"/>
                  <a:gd name="T2" fmla="*/ 290 w 291"/>
                  <a:gd name="T3" fmla="*/ 110 h 398"/>
                  <a:gd name="T4" fmla="*/ 0 w 291"/>
                  <a:gd name="T5" fmla="*/ 397 h 398"/>
                  <a:gd name="T6" fmla="*/ 0 w 291"/>
                  <a:gd name="T7" fmla="*/ 287 h 398"/>
                  <a:gd name="T8" fmla="*/ 290 w 291"/>
                  <a:gd name="T9" fmla="*/ 0 h 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1" h="398">
                    <a:moveTo>
                      <a:pt x="290" y="0"/>
                    </a:moveTo>
                    <a:lnTo>
                      <a:pt x="290" y="110"/>
                    </a:lnTo>
                    <a:lnTo>
                      <a:pt x="0" y="397"/>
                    </a:lnTo>
                    <a:lnTo>
                      <a:pt x="0" y="287"/>
                    </a:lnTo>
                    <a:lnTo>
                      <a:pt x="290" y="0"/>
                    </a:lnTo>
                  </a:path>
                </a:pathLst>
              </a:custGeom>
              <a:solidFill>
                <a:srgbClr val="00279F"/>
              </a:solidFill>
              <a:ln w="12700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953421" name="Group 77"/>
            <p:cNvGrpSpPr>
              <a:grpSpLocks/>
            </p:cNvGrpSpPr>
            <p:nvPr/>
          </p:nvGrpSpPr>
          <p:grpSpPr bwMode="auto">
            <a:xfrm>
              <a:off x="1424" y="2918"/>
              <a:ext cx="585" cy="700"/>
              <a:chOff x="1424" y="2918"/>
              <a:chExt cx="585" cy="700"/>
            </a:xfrm>
          </p:grpSpPr>
          <p:sp>
            <p:nvSpPr>
              <p:cNvPr id="953422" name="AutoShape 78"/>
              <p:cNvSpPr>
                <a:spLocks noChangeArrowheads="1"/>
              </p:cNvSpPr>
              <p:nvPr/>
            </p:nvSpPr>
            <p:spPr bwMode="auto">
              <a:xfrm>
                <a:off x="1424" y="2921"/>
                <a:ext cx="584" cy="585"/>
              </a:xfrm>
              <a:prstGeom prst="diamond">
                <a:avLst/>
              </a:prstGeom>
              <a:solidFill>
                <a:srgbClr val="00279F"/>
              </a:solidFill>
              <a:ln w="12700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53423" name="Freeform 79"/>
              <p:cNvSpPr>
                <a:spLocks/>
              </p:cNvSpPr>
              <p:nvPr/>
            </p:nvSpPr>
            <p:spPr bwMode="auto">
              <a:xfrm>
                <a:off x="1427" y="2918"/>
                <a:ext cx="290" cy="400"/>
              </a:xfrm>
              <a:custGeom>
                <a:avLst/>
                <a:gdLst>
                  <a:gd name="T0" fmla="*/ 0 w 290"/>
                  <a:gd name="T1" fmla="*/ 399 h 400"/>
                  <a:gd name="T2" fmla="*/ 0 w 290"/>
                  <a:gd name="T3" fmla="*/ 288 h 400"/>
                  <a:gd name="T4" fmla="*/ 289 w 290"/>
                  <a:gd name="T5" fmla="*/ 0 h 400"/>
                  <a:gd name="T6" fmla="*/ 289 w 290"/>
                  <a:gd name="T7" fmla="*/ 111 h 400"/>
                  <a:gd name="T8" fmla="*/ 0 w 290"/>
                  <a:gd name="T9" fmla="*/ 399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0" h="400">
                    <a:moveTo>
                      <a:pt x="0" y="399"/>
                    </a:moveTo>
                    <a:lnTo>
                      <a:pt x="0" y="288"/>
                    </a:lnTo>
                    <a:lnTo>
                      <a:pt x="289" y="0"/>
                    </a:lnTo>
                    <a:lnTo>
                      <a:pt x="289" y="111"/>
                    </a:lnTo>
                    <a:lnTo>
                      <a:pt x="0" y="399"/>
                    </a:lnTo>
                  </a:path>
                </a:pathLst>
              </a:custGeom>
              <a:solidFill>
                <a:srgbClr val="00279F"/>
              </a:solidFill>
              <a:ln w="12700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53424" name="Freeform 80"/>
              <p:cNvSpPr>
                <a:spLocks/>
              </p:cNvSpPr>
              <p:nvPr/>
            </p:nvSpPr>
            <p:spPr bwMode="auto">
              <a:xfrm>
                <a:off x="1720" y="2921"/>
                <a:ext cx="289" cy="400"/>
              </a:xfrm>
              <a:custGeom>
                <a:avLst/>
                <a:gdLst>
                  <a:gd name="T0" fmla="*/ 288 w 289"/>
                  <a:gd name="T1" fmla="*/ 399 h 400"/>
                  <a:gd name="T2" fmla="*/ 288 w 289"/>
                  <a:gd name="T3" fmla="*/ 288 h 400"/>
                  <a:gd name="T4" fmla="*/ 0 w 289"/>
                  <a:gd name="T5" fmla="*/ 0 h 400"/>
                  <a:gd name="T6" fmla="*/ 0 w 289"/>
                  <a:gd name="T7" fmla="*/ 111 h 400"/>
                  <a:gd name="T8" fmla="*/ 288 w 289"/>
                  <a:gd name="T9" fmla="*/ 399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9" h="400">
                    <a:moveTo>
                      <a:pt x="288" y="399"/>
                    </a:moveTo>
                    <a:lnTo>
                      <a:pt x="288" y="288"/>
                    </a:lnTo>
                    <a:lnTo>
                      <a:pt x="0" y="0"/>
                    </a:lnTo>
                    <a:lnTo>
                      <a:pt x="0" y="111"/>
                    </a:lnTo>
                    <a:lnTo>
                      <a:pt x="288" y="399"/>
                    </a:lnTo>
                  </a:path>
                </a:pathLst>
              </a:custGeom>
              <a:solidFill>
                <a:srgbClr val="00279F"/>
              </a:solidFill>
              <a:ln w="12700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53425" name="Freeform 81"/>
              <p:cNvSpPr>
                <a:spLocks/>
              </p:cNvSpPr>
              <p:nvPr/>
            </p:nvSpPr>
            <p:spPr bwMode="auto">
              <a:xfrm>
                <a:off x="1427" y="3217"/>
                <a:ext cx="290" cy="399"/>
              </a:xfrm>
              <a:custGeom>
                <a:avLst/>
                <a:gdLst>
                  <a:gd name="T0" fmla="*/ 0 w 290"/>
                  <a:gd name="T1" fmla="*/ 0 h 399"/>
                  <a:gd name="T2" fmla="*/ 0 w 290"/>
                  <a:gd name="T3" fmla="*/ 111 h 399"/>
                  <a:gd name="T4" fmla="*/ 289 w 290"/>
                  <a:gd name="T5" fmla="*/ 398 h 399"/>
                  <a:gd name="T6" fmla="*/ 289 w 290"/>
                  <a:gd name="T7" fmla="*/ 287 h 399"/>
                  <a:gd name="T8" fmla="*/ 0 w 290"/>
                  <a:gd name="T9" fmla="*/ 0 h 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0" h="399">
                    <a:moveTo>
                      <a:pt x="0" y="0"/>
                    </a:moveTo>
                    <a:lnTo>
                      <a:pt x="0" y="111"/>
                    </a:lnTo>
                    <a:lnTo>
                      <a:pt x="289" y="398"/>
                    </a:lnTo>
                    <a:lnTo>
                      <a:pt x="289" y="28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279F"/>
              </a:solidFill>
              <a:ln w="12700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53426" name="Freeform 82"/>
              <p:cNvSpPr>
                <a:spLocks/>
              </p:cNvSpPr>
              <p:nvPr/>
            </p:nvSpPr>
            <p:spPr bwMode="auto">
              <a:xfrm>
                <a:off x="1720" y="3218"/>
                <a:ext cx="289" cy="400"/>
              </a:xfrm>
              <a:custGeom>
                <a:avLst/>
                <a:gdLst>
                  <a:gd name="T0" fmla="*/ 288 w 289"/>
                  <a:gd name="T1" fmla="*/ 0 h 400"/>
                  <a:gd name="T2" fmla="*/ 288 w 289"/>
                  <a:gd name="T3" fmla="*/ 111 h 400"/>
                  <a:gd name="T4" fmla="*/ 0 w 289"/>
                  <a:gd name="T5" fmla="*/ 399 h 400"/>
                  <a:gd name="T6" fmla="*/ 0 w 289"/>
                  <a:gd name="T7" fmla="*/ 288 h 400"/>
                  <a:gd name="T8" fmla="*/ 288 w 289"/>
                  <a:gd name="T9" fmla="*/ 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9" h="400">
                    <a:moveTo>
                      <a:pt x="288" y="0"/>
                    </a:moveTo>
                    <a:lnTo>
                      <a:pt x="288" y="111"/>
                    </a:lnTo>
                    <a:lnTo>
                      <a:pt x="0" y="399"/>
                    </a:lnTo>
                    <a:lnTo>
                      <a:pt x="0" y="288"/>
                    </a:lnTo>
                    <a:lnTo>
                      <a:pt x="288" y="0"/>
                    </a:lnTo>
                  </a:path>
                </a:pathLst>
              </a:custGeom>
              <a:solidFill>
                <a:srgbClr val="00279F"/>
              </a:solidFill>
              <a:ln w="12700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953427" name="Group 83"/>
            <p:cNvGrpSpPr>
              <a:grpSpLocks/>
            </p:cNvGrpSpPr>
            <p:nvPr/>
          </p:nvGrpSpPr>
          <p:grpSpPr bwMode="auto">
            <a:xfrm>
              <a:off x="1703" y="3199"/>
              <a:ext cx="586" cy="699"/>
              <a:chOff x="1703" y="3199"/>
              <a:chExt cx="586" cy="699"/>
            </a:xfrm>
          </p:grpSpPr>
          <p:sp>
            <p:nvSpPr>
              <p:cNvPr id="953428" name="AutoShape 84"/>
              <p:cNvSpPr>
                <a:spLocks noChangeArrowheads="1"/>
              </p:cNvSpPr>
              <p:nvPr/>
            </p:nvSpPr>
            <p:spPr bwMode="auto">
              <a:xfrm>
                <a:off x="1703" y="3201"/>
                <a:ext cx="585" cy="582"/>
              </a:xfrm>
              <a:prstGeom prst="diamond">
                <a:avLst/>
              </a:prstGeom>
              <a:solidFill>
                <a:srgbClr val="00279F"/>
              </a:solidFill>
              <a:ln w="12700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53429" name="Freeform 85"/>
              <p:cNvSpPr>
                <a:spLocks/>
              </p:cNvSpPr>
              <p:nvPr/>
            </p:nvSpPr>
            <p:spPr bwMode="auto">
              <a:xfrm>
                <a:off x="1707" y="3199"/>
                <a:ext cx="290" cy="400"/>
              </a:xfrm>
              <a:custGeom>
                <a:avLst/>
                <a:gdLst>
                  <a:gd name="T0" fmla="*/ 0 w 290"/>
                  <a:gd name="T1" fmla="*/ 399 h 400"/>
                  <a:gd name="T2" fmla="*/ 0 w 290"/>
                  <a:gd name="T3" fmla="*/ 288 h 400"/>
                  <a:gd name="T4" fmla="*/ 289 w 290"/>
                  <a:gd name="T5" fmla="*/ 0 h 400"/>
                  <a:gd name="T6" fmla="*/ 289 w 290"/>
                  <a:gd name="T7" fmla="*/ 111 h 400"/>
                  <a:gd name="T8" fmla="*/ 0 w 290"/>
                  <a:gd name="T9" fmla="*/ 399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0" h="400">
                    <a:moveTo>
                      <a:pt x="0" y="399"/>
                    </a:moveTo>
                    <a:lnTo>
                      <a:pt x="0" y="288"/>
                    </a:lnTo>
                    <a:lnTo>
                      <a:pt x="289" y="0"/>
                    </a:lnTo>
                    <a:lnTo>
                      <a:pt x="289" y="111"/>
                    </a:lnTo>
                    <a:lnTo>
                      <a:pt x="0" y="399"/>
                    </a:lnTo>
                  </a:path>
                </a:pathLst>
              </a:custGeom>
              <a:solidFill>
                <a:srgbClr val="00279F"/>
              </a:solidFill>
              <a:ln w="12700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53430" name="Freeform 86"/>
              <p:cNvSpPr>
                <a:spLocks/>
              </p:cNvSpPr>
              <p:nvPr/>
            </p:nvSpPr>
            <p:spPr bwMode="auto">
              <a:xfrm>
                <a:off x="2000" y="3201"/>
                <a:ext cx="289" cy="401"/>
              </a:xfrm>
              <a:custGeom>
                <a:avLst/>
                <a:gdLst>
                  <a:gd name="T0" fmla="*/ 288 w 289"/>
                  <a:gd name="T1" fmla="*/ 400 h 401"/>
                  <a:gd name="T2" fmla="*/ 288 w 289"/>
                  <a:gd name="T3" fmla="*/ 289 h 401"/>
                  <a:gd name="T4" fmla="*/ 0 w 289"/>
                  <a:gd name="T5" fmla="*/ 0 h 401"/>
                  <a:gd name="T6" fmla="*/ 0 w 289"/>
                  <a:gd name="T7" fmla="*/ 111 h 401"/>
                  <a:gd name="T8" fmla="*/ 288 w 289"/>
                  <a:gd name="T9" fmla="*/ 40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9" h="401">
                    <a:moveTo>
                      <a:pt x="288" y="400"/>
                    </a:moveTo>
                    <a:lnTo>
                      <a:pt x="288" y="289"/>
                    </a:lnTo>
                    <a:lnTo>
                      <a:pt x="0" y="0"/>
                    </a:lnTo>
                    <a:lnTo>
                      <a:pt x="0" y="111"/>
                    </a:lnTo>
                    <a:lnTo>
                      <a:pt x="288" y="400"/>
                    </a:lnTo>
                  </a:path>
                </a:pathLst>
              </a:custGeom>
              <a:solidFill>
                <a:srgbClr val="00279F"/>
              </a:solidFill>
              <a:ln w="12700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53431" name="Freeform 87"/>
              <p:cNvSpPr>
                <a:spLocks/>
              </p:cNvSpPr>
              <p:nvPr/>
            </p:nvSpPr>
            <p:spPr bwMode="auto">
              <a:xfrm>
                <a:off x="1707" y="3496"/>
                <a:ext cx="290" cy="400"/>
              </a:xfrm>
              <a:custGeom>
                <a:avLst/>
                <a:gdLst>
                  <a:gd name="T0" fmla="*/ 0 w 290"/>
                  <a:gd name="T1" fmla="*/ 0 h 400"/>
                  <a:gd name="T2" fmla="*/ 0 w 290"/>
                  <a:gd name="T3" fmla="*/ 111 h 400"/>
                  <a:gd name="T4" fmla="*/ 289 w 290"/>
                  <a:gd name="T5" fmla="*/ 399 h 400"/>
                  <a:gd name="T6" fmla="*/ 289 w 290"/>
                  <a:gd name="T7" fmla="*/ 288 h 400"/>
                  <a:gd name="T8" fmla="*/ 0 w 290"/>
                  <a:gd name="T9" fmla="*/ 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0" h="400">
                    <a:moveTo>
                      <a:pt x="0" y="0"/>
                    </a:moveTo>
                    <a:lnTo>
                      <a:pt x="0" y="111"/>
                    </a:lnTo>
                    <a:lnTo>
                      <a:pt x="289" y="399"/>
                    </a:lnTo>
                    <a:lnTo>
                      <a:pt x="289" y="28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279F"/>
              </a:solidFill>
              <a:ln w="12700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53432" name="Freeform 88"/>
              <p:cNvSpPr>
                <a:spLocks/>
              </p:cNvSpPr>
              <p:nvPr/>
            </p:nvSpPr>
            <p:spPr bwMode="auto">
              <a:xfrm>
                <a:off x="2000" y="3498"/>
                <a:ext cx="289" cy="400"/>
              </a:xfrm>
              <a:custGeom>
                <a:avLst/>
                <a:gdLst>
                  <a:gd name="T0" fmla="*/ 288 w 289"/>
                  <a:gd name="T1" fmla="*/ 0 h 400"/>
                  <a:gd name="T2" fmla="*/ 288 w 289"/>
                  <a:gd name="T3" fmla="*/ 111 h 400"/>
                  <a:gd name="T4" fmla="*/ 0 w 289"/>
                  <a:gd name="T5" fmla="*/ 399 h 400"/>
                  <a:gd name="T6" fmla="*/ 0 w 289"/>
                  <a:gd name="T7" fmla="*/ 288 h 400"/>
                  <a:gd name="T8" fmla="*/ 288 w 289"/>
                  <a:gd name="T9" fmla="*/ 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9" h="400">
                    <a:moveTo>
                      <a:pt x="288" y="0"/>
                    </a:moveTo>
                    <a:lnTo>
                      <a:pt x="288" y="111"/>
                    </a:lnTo>
                    <a:lnTo>
                      <a:pt x="0" y="399"/>
                    </a:lnTo>
                    <a:lnTo>
                      <a:pt x="0" y="288"/>
                    </a:lnTo>
                    <a:lnTo>
                      <a:pt x="288" y="0"/>
                    </a:lnTo>
                  </a:path>
                </a:pathLst>
              </a:custGeom>
              <a:solidFill>
                <a:srgbClr val="00279F"/>
              </a:solidFill>
              <a:ln w="12700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953433" name="Group 89"/>
            <p:cNvGrpSpPr>
              <a:grpSpLocks/>
            </p:cNvGrpSpPr>
            <p:nvPr/>
          </p:nvGrpSpPr>
          <p:grpSpPr bwMode="auto">
            <a:xfrm>
              <a:off x="2869" y="874"/>
              <a:ext cx="584" cy="698"/>
              <a:chOff x="2869" y="874"/>
              <a:chExt cx="584" cy="698"/>
            </a:xfrm>
          </p:grpSpPr>
          <p:sp>
            <p:nvSpPr>
              <p:cNvPr id="953434" name="AutoShape 90"/>
              <p:cNvSpPr>
                <a:spLocks noChangeArrowheads="1"/>
              </p:cNvSpPr>
              <p:nvPr/>
            </p:nvSpPr>
            <p:spPr bwMode="auto">
              <a:xfrm>
                <a:off x="2869" y="876"/>
                <a:ext cx="583" cy="583"/>
              </a:xfrm>
              <a:prstGeom prst="diamond">
                <a:avLst/>
              </a:prstGeom>
              <a:solidFill>
                <a:srgbClr val="00279F"/>
              </a:solidFill>
              <a:ln w="12700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53435" name="Freeform 91"/>
              <p:cNvSpPr>
                <a:spLocks/>
              </p:cNvSpPr>
              <p:nvPr/>
            </p:nvSpPr>
            <p:spPr bwMode="auto">
              <a:xfrm>
                <a:off x="2871" y="874"/>
                <a:ext cx="291" cy="399"/>
              </a:xfrm>
              <a:custGeom>
                <a:avLst/>
                <a:gdLst>
                  <a:gd name="T0" fmla="*/ 0 w 291"/>
                  <a:gd name="T1" fmla="*/ 398 h 399"/>
                  <a:gd name="T2" fmla="*/ 0 w 291"/>
                  <a:gd name="T3" fmla="*/ 287 h 399"/>
                  <a:gd name="T4" fmla="*/ 290 w 291"/>
                  <a:gd name="T5" fmla="*/ 0 h 399"/>
                  <a:gd name="T6" fmla="*/ 290 w 291"/>
                  <a:gd name="T7" fmla="*/ 111 h 399"/>
                  <a:gd name="T8" fmla="*/ 0 w 291"/>
                  <a:gd name="T9" fmla="*/ 398 h 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1" h="399">
                    <a:moveTo>
                      <a:pt x="0" y="398"/>
                    </a:moveTo>
                    <a:lnTo>
                      <a:pt x="0" y="287"/>
                    </a:lnTo>
                    <a:lnTo>
                      <a:pt x="290" y="0"/>
                    </a:lnTo>
                    <a:lnTo>
                      <a:pt x="290" y="111"/>
                    </a:lnTo>
                    <a:lnTo>
                      <a:pt x="0" y="398"/>
                    </a:lnTo>
                  </a:path>
                </a:pathLst>
              </a:custGeom>
              <a:solidFill>
                <a:srgbClr val="00279F"/>
              </a:solidFill>
              <a:ln w="12700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53436" name="Freeform 92"/>
              <p:cNvSpPr>
                <a:spLocks/>
              </p:cNvSpPr>
              <p:nvPr/>
            </p:nvSpPr>
            <p:spPr bwMode="auto">
              <a:xfrm>
                <a:off x="3163" y="876"/>
                <a:ext cx="290" cy="400"/>
              </a:xfrm>
              <a:custGeom>
                <a:avLst/>
                <a:gdLst>
                  <a:gd name="T0" fmla="*/ 289 w 290"/>
                  <a:gd name="T1" fmla="*/ 399 h 400"/>
                  <a:gd name="T2" fmla="*/ 289 w 290"/>
                  <a:gd name="T3" fmla="*/ 288 h 400"/>
                  <a:gd name="T4" fmla="*/ 0 w 290"/>
                  <a:gd name="T5" fmla="*/ 0 h 400"/>
                  <a:gd name="T6" fmla="*/ 0 w 290"/>
                  <a:gd name="T7" fmla="*/ 111 h 400"/>
                  <a:gd name="T8" fmla="*/ 289 w 290"/>
                  <a:gd name="T9" fmla="*/ 399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0" h="400">
                    <a:moveTo>
                      <a:pt x="289" y="399"/>
                    </a:moveTo>
                    <a:lnTo>
                      <a:pt x="289" y="288"/>
                    </a:lnTo>
                    <a:lnTo>
                      <a:pt x="0" y="0"/>
                    </a:lnTo>
                    <a:lnTo>
                      <a:pt x="0" y="111"/>
                    </a:lnTo>
                    <a:lnTo>
                      <a:pt x="289" y="399"/>
                    </a:lnTo>
                  </a:path>
                </a:pathLst>
              </a:custGeom>
              <a:solidFill>
                <a:srgbClr val="00279F"/>
              </a:solidFill>
              <a:ln w="12700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53437" name="Freeform 93"/>
              <p:cNvSpPr>
                <a:spLocks/>
              </p:cNvSpPr>
              <p:nvPr/>
            </p:nvSpPr>
            <p:spPr bwMode="auto">
              <a:xfrm>
                <a:off x="2871" y="1172"/>
                <a:ext cx="291" cy="400"/>
              </a:xfrm>
              <a:custGeom>
                <a:avLst/>
                <a:gdLst>
                  <a:gd name="T0" fmla="*/ 0 w 291"/>
                  <a:gd name="T1" fmla="*/ 0 h 400"/>
                  <a:gd name="T2" fmla="*/ 0 w 291"/>
                  <a:gd name="T3" fmla="*/ 111 h 400"/>
                  <a:gd name="T4" fmla="*/ 290 w 291"/>
                  <a:gd name="T5" fmla="*/ 399 h 400"/>
                  <a:gd name="T6" fmla="*/ 290 w 291"/>
                  <a:gd name="T7" fmla="*/ 288 h 400"/>
                  <a:gd name="T8" fmla="*/ 0 w 291"/>
                  <a:gd name="T9" fmla="*/ 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1" h="400">
                    <a:moveTo>
                      <a:pt x="0" y="0"/>
                    </a:moveTo>
                    <a:lnTo>
                      <a:pt x="0" y="111"/>
                    </a:lnTo>
                    <a:lnTo>
                      <a:pt x="290" y="399"/>
                    </a:lnTo>
                    <a:lnTo>
                      <a:pt x="290" y="28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279F"/>
              </a:solidFill>
              <a:ln w="12700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953438" name="Group 94"/>
            <p:cNvGrpSpPr>
              <a:grpSpLocks/>
            </p:cNvGrpSpPr>
            <p:nvPr/>
          </p:nvGrpSpPr>
          <p:grpSpPr bwMode="auto">
            <a:xfrm>
              <a:off x="2288" y="874"/>
              <a:ext cx="584" cy="699"/>
              <a:chOff x="2288" y="874"/>
              <a:chExt cx="584" cy="699"/>
            </a:xfrm>
          </p:grpSpPr>
          <p:sp>
            <p:nvSpPr>
              <p:cNvPr id="953439" name="AutoShape 95"/>
              <p:cNvSpPr>
                <a:spLocks noChangeArrowheads="1"/>
              </p:cNvSpPr>
              <p:nvPr/>
            </p:nvSpPr>
            <p:spPr bwMode="auto">
              <a:xfrm>
                <a:off x="2288" y="876"/>
                <a:ext cx="583" cy="583"/>
              </a:xfrm>
              <a:prstGeom prst="diamond">
                <a:avLst/>
              </a:prstGeom>
              <a:solidFill>
                <a:srgbClr val="00279F"/>
              </a:solidFill>
              <a:ln w="12700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53440" name="Freeform 96"/>
              <p:cNvSpPr>
                <a:spLocks/>
              </p:cNvSpPr>
              <p:nvPr/>
            </p:nvSpPr>
            <p:spPr bwMode="auto">
              <a:xfrm>
                <a:off x="2289" y="874"/>
                <a:ext cx="292" cy="399"/>
              </a:xfrm>
              <a:custGeom>
                <a:avLst/>
                <a:gdLst>
                  <a:gd name="T0" fmla="*/ 0 w 292"/>
                  <a:gd name="T1" fmla="*/ 398 h 399"/>
                  <a:gd name="T2" fmla="*/ 0 w 292"/>
                  <a:gd name="T3" fmla="*/ 287 h 399"/>
                  <a:gd name="T4" fmla="*/ 291 w 292"/>
                  <a:gd name="T5" fmla="*/ 0 h 399"/>
                  <a:gd name="T6" fmla="*/ 291 w 292"/>
                  <a:gd name="T7" fmla="*/ 111 h 399"/>
                  <a:gd name="T8" fmla="*/ 0 w 292"/>
                  <a:gd name="T9" fmla="*/ 398 h 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2" h="399">
                    <a:moveTo>
                      <a:pt x="0" y="398"/>
                    </a:moveTo>
                    <a:lnTo>
                      <a:pt x="0" y="287"/>
                    </a:lnTo>
                    <a:lnTo>
                      <a:pt x="291" y="0"/>
                    </a:lnTo>
                    <a:lnTo>
                      <a:pt x="291" y="111"/>
                    </a:lnTo>
                    <a:lnTo>
                      <a:pt x="0" y="398"/>
                    </a:lnTo>
                  </a:path>
                </a:pathLst>
              </a:custGeom>
              <a:solidFill>
                <a:srgbClr val="00279F"/>
              </a:solidFill>
              <a:ln w="12700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53441" name="Freeform 97"/>
              <p:cNvSpPr>
                <a:spLocks/>
              </p:cNvSpPr>
              <p:nvPr/>
            </p:nvSpPr>
            <p:spPr bwMode="auto">
              <a:xfrm>
                <a:off x="2580" y="876"/>
                <a:ext cx="292" cy="400"/>
              </a:xfrm>
              <a:custGeom>
                <a:avLst/>
                <a:gdLst>
                  <a:gd name="T0" fmla="*/ 291 w 292"/>
                  <a:gd name="T1" fmla="*/ 399 h 400"/>
                  <a:gd name="T2" fmla="*/ 291 w 292"/>
                  <a:gd name="T3" fmla="*/ 288 h 400"/>
                  <a:gd name="T4" fmla="*/ 0 w 292"/>
                  <a:gd name="T5" fmla="*/ 0 h 400"/>
                  <a:gd name="T6" fmla="*/ 0 w 292"/>
                  <a:gd name="T7" fmla="*/ 111 h 400"/>
                  <a:gd name="T8" fmla="*/ 291 w 292"/>
                  <a:gd name="T9" fmla="*/ 399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2" h="400">
                    <a:moveTo>
                      <a:pt x="291" y="399"/>
                    </a:moveTo>
                    <a:lnTo>
                      <a:pt x="291" y="288"/>
                    </a:lnTo>
                    <a:lnTo>
                      <a:pt x="0" y="0"/>
                    </a:lnTo>
                    <a:lnTo>
                      <a:pt x="0" y="111"/>
                    </a:lnTo>
                    <a:lnTo>
                      <a:pt x="291" y="399"/>
                    </a:lnTo>
                  </a:path>
                </a:pathLst>
              </a:custGeom>
              <a:solidFill>
                <a:srgbClr val="00279F"/>
              </a:solidFill>
              <a:ln w="12700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53442" name="Freeform 98"/>
              <p:cNvSpPr>
                <a:spLocks/>
              </p:cNvSpPr>
              <p:nvPr/>
            </p:nvSpPr>
            <p:spPr bwMode="auto">
              <a:xfrm>
                <a:off x="2580" y="1173"/>
                <a:ext cx="292" cy="400"/>
              </a:xfrm>
              <a:custGeom>
                <a:avLst/>
                <a:gdLst>
                  <a:gd name="T0" fmla="*/ 291 w 292"/>
                  <a:gd name="T1" fmla="*/ 0 h 400"/>
                  <a:gd name="T2" fmla="*/ 291 w 292"/>
                  <a:gd name="T3" fmla="*/ 111 h 400"/>
                  <a:gd name="T4" fmla="*/ 0 w 292"/>
                  <a:gd name="T5" fmla="*/ 399 h 400"/>
                  <a:gd name="T6" fmla="*/ 0 w 292"/>
                  <a:gd name="T7" fmla="*/ 288 h 400"/>
                  <a:gd name="T8" fmla="*/ 291 w 292"/>
                  <a:gd name="T9" fmla="*/ 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2" h="400">
                    <a:moveTo>
                      <a:pt x="291" y="0"/>
                    </a:moveTo>
                    <a:lnTo>
                      <a:pt x="291" y="111"/>
                    </a:lnTo>
                    <a:lnTo>
                      <a:pt x="0" y="399"/>
                    </a:lnTo>
                    <a:lnTo>
                      <a:pt x="0" y="288"/>
                    </a:lnTo>
                    <a:lnTo>
                      <a:pt x="291" y="0"/>
                    </a:lnTo>
                  </a:path>
                </a:pathLst>
              </a:custGeom>
              <a:solidFill>
                <a:srgbClr val="00279F"/>
              </a:solidFill>
              <a:ln w="12700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953443" name="Group 99"/>
            <p:cNvGrpSpPr>
              <a:grpSpLocks/>
            </p:cNvGrpSpPr>
            <p:nvPr/>
          </p:nvGrpSpPr>
          <p:grpSpPr bwMode="auto">
            <a:xfrm>
              <a:off x="2285" y="3204"/>
              <a:ext cx="585" cy="700"/>
              <a:chOff x="2285" y="3204"/>
              <a:chExt cx="585" cy="700"/>
            </a:xfrm>
          </p:grpSpPr>
          <p:sp>
            <p:nvSpPr>
              <p:cNvPr id="953444" name="AutoShape 100"/>
              <p:cNvSpPr>
                <a:spLocks noChangeArrowheads="1"/>
              </p:cNvSpPr>
              <p:nvPr/>
            </p:nvSpPr>
            <p:spPr bwMode="auto">
              <a:xfrm>
                <a:off x="2285" y="3207"/>
                <a:ext cx="584" cy="584"/>
              </a:xfrm>
              <a:prstGeom prst="diamond">
                <a:avLst/>
              </a:prstGeom>
              <a:solidFill>
                <a:srgbClr val="00279F"/>
              </a:solidFill>
              <a:ln w="12700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53445" name="Freeform 101"/>
              <p:cNvSpPr>
                <a:spLocks/>
              </p:cNvSpPr>
              <p:nvPr/>
            </p:nvSpPr>
            <p:spPr bwMode="auto">
              <a:xfrm>
                <a:off x="2288" y="3204"/>
                <a:ext cx="290" cy="400"/>
              </a:xfrm>
              <a:custGeom>
                <a:avLst/>
                <a:gdLst>
                  <a:gd name="T0" fmla="*/ 0 w 290"/>
                  <a:gd name="T1" fmla="*/ 399 h 400"/>
                  <a:gd name="T2" fmla="*/ 0 w 290"/>
                  <a:gd name="T3" fmla="*/ 288 h 400"/>
                  <a:gd name="T4" fmla="*/ 289 w 290"/>
                  <a:gd name="T5" fmla="*/ 0 h 400"/>
                  <a:gd name="T6" fmla="*/ 289 w 290"/>
                  <a:gd name="T7" fmla="*/ 111 h 400"/>
                  <a:gd name="T8" fmla="*/ 0 w 290"/>
                  <a:gd name="T9" fmla="*/ 399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0" h="400">
                    <a:moveTo>
                      <a:pt x="0" y="399"/>
                    </a:moveTo>
                    <a:lnTo>
                      <a:pt x="0" y="288"/>
                    </a:lnTo>
                    <a:lnTo>
                      <a:pt x="289" y="0"/>
                    </a:lnTo>
                    <a:lnTo>
                      <a:pt x="289" y="111"/>
                    </a:lnTo>
                    <a:lnTo>
                      <a:pt x="0" y="399"/>
                    </a:lnTo>
                  </a:path>
                </a:pathLst>
              </a:custGeom>
              <a:solidFill>
                <a:srgbClr val="00279F"/>
              </a:solidFill>
              <a:ln w="12700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53446" name="Freeform 102"/>
              <p:cNvSpPr>
                <a:spLocks/>
              </p:cNvSpPr>
              <p:nvPr/>
            </p:nvSpPr>
            <p:spPr bwMode="auto">
              <a:xfrm>
                <a:off x="2580" y="3206"/>
                <a:ext cx="290" cy="400"/>
              </a:xfrm>
              <a:custGeom>
                <a:avLst/>
                <a:gdLst>
                  <a:gd name="T0" fmla="*/ 289 w 290"/>
                  <a:gd name="T1" fmla="*/ 399 h 400"/>
                  <a:gd name="T2" fmla="*/ 289 w 290"/>
                  <a:gd name="T3" fmla="*/ 288 h 400"/>
                  <a:gd name="T4" fmla="*/ 0 w 290"/>
                  <a:gd name="T5" fmla="*/ 0 h 400"/>
                  <a:gd name="T6" fmla="*/ 0 w 290"/>
                  <a:gd name="T7" fmla="*/ 111 h 400"/>
                  <a:gd name="T8" fmla="*/ 289 w 290"/>
                  <a:gd name="T9" fmla="*/ 399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0" h="400">
                    <a:moveTo>
                      <a:pt x="289" y="399"/>
                    </a:moveTo>
                    <a:lnTo>
                      <a:pt x="289" y="288"/>
                    </a:lnTo>
                    <a:lnTo>
                      <a:pt x="0" y="0"/>
                    </a:lnTo>
                    <a:lnTo>
                      <a:pt x="0" y="111"/>
                    </a:lnTo>
                    <a:lnTo>
                      <a:pt x="289" y="399"/>
                    </a:lnTo>
                  </a:path>
                </a:pathLst>
              </a:custGeom>
              <a:solidFill>
                <a:srgbClr val="00279F"/>
              </a:solidFill>
              <a:ln w="12700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53447" name="Freeform 103"/>
              <p:cNvSpPr>
                <a:spLocks/>
              </p:cNvSpPr>
              <p:nvPr/>
            </p:nvSpPr>
            <p:spPr bwMode="auto">
              <a:xfrm>
                <a:off x="2288" y="3503"/>
                <a:ext cx="290" cy="399"/>
              </a:xfrm>
              <a:custGeom>
                <a:avLst/>
                <a:gdLst>
                  <a:gd name="T0" fmla="*/ 0 w 290"/>
                  <a:gd name="T1" fmla="*/ 0 h 399"/>
                  <a:gd name="T2" fmla="*/ 0 w 290"/>
                  <a:gd name="T3" fmla="*/ 111 h 399"/>
                  <a:gd name="T4" fmla="*/ 289 w 290"/>
                  <a:gd name="T5" fmla="*/ 398 h 399"/>
                  <a:gd name="T6" fmla="*/ 289 w 290"/>
                  <a:gd name="T7" fmla="*/ 287 h 399"/>
                  <a:gd name="T8" fmla="*/ 0 w 290"/>
                  <a:gd name="T9" fmla="*/ 0 h 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0" h="399">
                    <a:moveTo>
                      <a:pt x="0" y="0"/>
                    </a:moveTo>
                    <a:lnTo>
                      <a:pt x="0" y="111"/>
                    </a:lnTo>
                    <a:lnTo>
                      <a:pt x="289" y="398"/>
                    </a:lnTo>
                    <a:lnTo>
                      <a:pt x="289" y="28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279F"/>
              </a:solidFill>
              <a:ln w="12700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53448" name="Freeform 104"/>
              <p:cNvSpPr>
                <a:spLocks/>
              </p:cNvSpPr>
              <p:nvPr/>
            </p:nvSpPr>
            <p:spPr bwMode="auto">
              <a:xfrm>
                <a:off x="2580" y="3504"/>
                <a:ext cx="290" cy="400"/>
              </a:xfrm>
              <a:custGeom>
                <a:avLst/>
                <a:gdLst>
                  <a:gd name="T0" fmla="*/ 289 w 290"/>
                  <a:gd name="T1" fmla="*/ 0 h 400"/>
                  <a:gd name="T2" fmla="*/ 289 w 290"/>
                  <a:gd name="T3" fmla="*/ 111 h 400"/>
                  <a:gd name="T4" fmla="*/ 0 w 290"/>
                  <a:gd name="T5" fmla="*/ 399 h 400"/>
                  <a:gd name="T6" fmla="*/ 0 w 290"/>
                  <a:gd name="T7" fmla="*/ 288 h 400"/>
                  <a:gd name="T8" fmla="*/ 289 w 290"/>
                  <a:gd name="T9" fmla="*/ 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0" h="400">
                    <a:moveTo>
                      <a:pt x="289" y="0"/>
                    </a:moveTo>
                    <a:lnTo>
                      <a:pt x="289" y="111"/>
                    </a:lnTo>
                    <a:lnTo>
                      <a:pt x="0" y="399"/>
                    </a:lnTo>
                    <a:lnTo>
                      <a:pt x="0" y="288"/>
                    </a:lnTo>
                    <a:lnTo>
                      <a:pt x="289" y="0"/>
                    </a:lnTo>
                  </a:path>
                </a:pathLst>
              </a:custGeom>
              <a:solidFill>
                <a:srgbClr val="00279F"/>
              </a:solidFill>
              <a:ln w="12700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953449" name="Group 105"/>
            <p:cNvGrpSpPr>
              <a:grpSpLocks/>
            </p:cNvGrpSpPr>
            <p:nvPr/>
          </p:nvGrpSpPr>
          <p:grpSpPr bwMode="auto">
            <a:xfrm>
              <a:off x="2875" y="3204"/>
              <a:ext cx="584" cy="700"/>
              <a:chOff x="2875" y="3204"/>
              <a:chExt cx="584" cy="700"/>
            </a:xfrm>
          </p:grpSpPr>
          <p:sp>
            <p:nvSpPr>
              <p:cNvPr id="953450" name="AutoShape 106"/>
              <p:cNvSpPr>
                <a:spLocks noChangeArrowheads="1"/>
              </p:cNvSpPr>
              <p:nvPr/>
            </p:nvSpPr>
            <p:spPr bwMode="auto">
              <a:xfrm>
                <a:off x="2875" y="3207"/>
                <a:ext cx="583" cy="584"/>
              </a:xfrm>
              <a:prstGeom prst="diamond">
                <a:avLst/>
              </a:prstGeom>
              <a:solidFill>
                <a:srgbClr val="00279F"/>
              </a:solidFill>
              <a:ln w="12700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53451" name="Freeform 107"/>
              <p:cNvSpPr>
                <a:spLocks/>
              </p:cNvSpPr>
              <p:nvPr/>
            </p:nvSpPr>
            <p:spPr bwMode="auto">
              <a:xfrm>
                <a:off x="2877" y="3204"/>
                <a:ext cx="291" cy="400"/>
              </a:xfrm>
              <a:custGeom>
                <a:avLst/>
                <a:gdLst>
                  <a:gd name="T0" fmla="*/ 0 w 291"/>
                  <a:gd name="T1" fmla="*/ 399 h 400"/>
                  <a:gd name="T2" fmla="*/ 0 w 291"/>
                  <a:gd name="T3" fmla="*/ 288 h 400"/>
                  <a:gd name="T4" fmla="*/ 290 w 291"/>
                  <a:gd name="T5" fmla="*/ 0 h 400"/>
                  <a:gd name="T6" fmla="*/ 290 w 291"/>
                  <a:gd name="T7" fmla="*/ 111 h 400"/>
                  <a:gd name="T8" fmla="*/ 0 w 291"/>
                  <a:gd name="T9" fmla="*/ 399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1" h="400">
                    <a:moveTo>
                      <a:pt x="0" y="399"/>
                    </a:moveTo>
                    <a:lnTo>
                      <a:pt x="0" y="288"/>
                    </a:lnTo>
                    <a:lnTo>
                      <a:pt x="290" y="0"/>
                    </a:lnTo>
                    <a:lnTo>
                      <a:pt x="290" y="111"/>
                    </a:lnTo>
                    <a:lnTo>
                      <a:pt x="0" y="399"/>
                    </a:lnTo>
                  </a:path>
                </a:pathLst>
              </a:custGeom>
              <a:solidFill>
                <a:srgbClr val="00279F"/>
              </a:solidFill>
              <a:ln w="12700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53452" name="Freeform 108"/>
              <p:cNvSpPr>
                <a:spLocks/>
              </p:cNvSpPr>
              <p:nvPr/>
            </p:nvSpPr>
            <p:spPr bwMode="auto">
              <a:xfrm>
                <a:off x="3170" y="3206"/>
                <a:ext cx="289" cy="400"/>
              </a:xfrm>
              <a:custGeom>
                <a:avLst/>
                <a:gdLst>
                  <a:gd name="T0" fmla="*/ 288 w 289"/>
                  <a:gd name="T1" fmla="*/ 399 h 400"/>
                  <a:gd name="T2" fmla="*/ 288 w 289"/>
                  <a:gd name="T3" fmla="*/ 288 h 400"/>
                  <a:gd name="T4" fmla="*/ 0 w 289"/>
                  <a:gd name="T5" fmla="*/ 0 h 400"/>
                  <a:gd name="T6" fmla="*/ 0 w 289"/>
                  <a:gd name="T7" fmla="*/ 111 h 400"/>
                  <a:gd name="T8" fmla="*/ 288 w 289"/>
                  <a:gd name="T9" fmla="*/ 399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9" h="400">
                    <a:moveTo>
                      <a:pt x="288" y="399"/>
                    </a:moveTo>
                    <a:lnTo>
                      <a:pt x="288" y="288"/>
                    </a:lnTo>
                    <a:lnTo>
                      <a:pt x="0" y="0"/>
                    </a:lnTo>
                    <a:lnTo>
                      <a:pt x="0" y="111"/>
                    </a:lnTo>
                    <a:lnTo>
                      <a:pt x="288" y="399"/>
                    </a:lnTo>
                  </a:path>
                </a:pathLst>
              </a:custGeom>
              <a:solidFill>
                <a:srgbClr val="00279F"/>
              </a:solidFill>
              <a:ln w="12700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53453" name="Freeform 109"/>
              <p:cNvSpPr>
                <a:spLocks/>
              </p:cNvSpPr>
              <p:nvPr/>
            </p:nvSpPr>
            <p:spPr bwMode="auto">
              <a:xfrm>
                <a:off x="2877" y="3503"/>
                <a:ext cx="291" cy="399"/>
              </a:xfrm>
              <a:custGeom>
                <a:avLst/>
                <a:gdLst>
                  <a:gd name="T0" fmla="*/ 0 w 291"/>
                  <a:gd name="T1" fmla="*/ 0 h 399"/>
                  <a:gd name="T2" fmla="*/ 0 w 291"/>
                  <a:gd name="T3" fmla="*/ 111 h 399"/>
                  <a:gd name="T4" fmla="*/ 290 w 291"/>
                  <a:gd name="T5" fmla="*/ 398 h 399"/>
                  <a:gd name="T6" fmla="*/ 290 w 291"/>
                  <a:gd name="T7" fmla="*/ 287 h 399"/>
                  <a:gd name="T8" fmla="*/ 0 w 291"/>
                  <a:gd name="T9" fmla="*/ 0 h 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1" h="399">
                    <a:moveTo>
                      <a:pt x="0" y="0"/>
                    </a:moveTo>
                    <a:lnTo>
                      <a:pt x="0" y="111"/>
                    </a:lnTo>
                    <a:lnTo>
                      <a:pt x="290" y="398"/>
                    </a:lnTo>
                    <a:lnTo>
                      <a:pt x="290" y="28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279F"/>
              </a:solidFill>
              <a:ln w="12700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53454" name="Freeform 110"/>
              <p:cNvSpPr>
                <a:spLocks/>
              </p:cNvSpPr>
              <p:nvPr/>
            </p:nvSpPr>
            <p:spPr bwMode="auto">
              <a:xfrm>
                <a:off x="3170" y="3504"/>
                <a:ext cx="289" cy="400"/>
              </a:xfrm>
              <a:custGeom>
                <a:avLst/>
                <a:gdLst>
                  <a:gd name="T0" fmla="*/ 288 w 289"/>
                  <a:gd name="T1" fmla="*/ 0 h 400"/>
                  <a:gd name="T2" fmla="*/ 288 w 289"/>
                  <a:gd name="T3" fmla="*/ 111 h 400"/>
                  <a:gd name="T4" fmla="*/ 0 w 289"/>
                  <a:gd name="T5" fmla="*/ 399 h 400"/>
                  <a:gd name="T6" fmla="*/ 0 w 289"/>
                  <a:gd name="T7" fmla="*/ 288 h 400"/>
                  <a:gd name="T8" fmla="*/ 288 w 289"/>
                  <a:gd name="T9" fmla="*/ 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9" h="400">
                    <a:moveTo>
                      <a:pt x="288" y="0"/>
                    </a:moveTo>
                    <a:lnTo>
                      <a:pt x="288" y="111"/>
                    </a:lnTo>
                    <a:lnTo>
                      <a:pt x="0" y="399"/>
                    </a:lnTo>
                    <a:lnTo>
                      <a:pt x="0" y="288"/>
                    </a:lnTo>
                    <a:lnTo>
                      <a:pt x="288" y="0"/>
                    </a:lnTo>
                  </a:path>
                </a:pathLst>
              </a:custGeom>
              <a:solidFill>
                <a:srgbClr val="00279F"/>
              </a:solidFill>
              <a:ln w="12700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953455" name="Freeform 111"/>
          <p:cNvSpPr>
            <a:spLocks/>
          </p:cNvSpPr>
          <p:nvPr/>
        </p:nvSpPr>
        <p:spPr bwMode="auto">
          <a:xfrm>
            <a:off x="4992688" y="1862138"/>
            <a:ext cx="460375" cy="635000"/>
          </a:xfrm>
          <a:custGeom>
            <a:avLst/>
            <a:gdLst>
              <a:gd name="T0" fmla="*/ 289 w 290"/>
              <a:gd name="T1" fmla="*/ 0 h 400"/>
              <a:gd name="T2" fmla="*/ 289 w 290"/>
              <a:gd name="T3" fmla="*/ 111 h 400"/>
              <a:gd name="T4" fmla="*/ 0 w 290"/>
              <a:gd name="T5" fmla="*/ 399 h 400"/>
              <a:gd name="T6" fmla="*/ 0 w 290"/>
              <a:gd name="T7" fmla="*/ 288 h 400"/>
              <a:gd name="T8" fmla="*/ 289 w 290"/>
              <a:gd name="T9" fmla="*/ 0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0" h="400">
                <a:moveTo>
                  <a:pt x="289" y="0"/>
                </a:moveTo>
                <a:lnTo>
                  <a:pt x="289" y="111"/>
                </a:lnTo>
                <a:lnTo>
                  <a:pt x="0" y="399"/>
                </a:lnTo>
                <a:lnTo>
                  <a:pt x="0" y="288"/>
                </a:lnTo>
                <a:lnTo>
                  <a:pt x="289" y="0"/>
                </a:lnTo>
              </a:path>
            </a:pathLst>
          </a:custGeom>
          <a:solidFill>
            <a:srgbClr val="33A8FF"/>
          </a:solidFill>
          <a:ln w="12700" cap="rnd" cmpd="sng">
            <a:solidFill>
              <a:schemeClr val="bg2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53456" name="Freeform 112"/>
          <p:cNvSpPr>
            <a:spLocks/>
          </p:cNvSpPr>
          <p:nvPr/>
        </p:nvSpPr>
        <p:spPr bwMode="auto">
          <a:xfrm>
            <a:off x="3605213" y="1860550"/>
            <a:ext cx="463550" cy="635000"/>
          </a:xfrm>
          <a:custGeom>
            <a:avLst/>
            <a:gdLst>
              <a:gd name="T0" fmla="*/ 0 w 292"/>
              <a:gd name="T1" fmla="*/ 0 h 400"/>
              <a:gd name="T2" fmla="*/ 0 w 292"/>
              <a:gd name="T3" fmla="*/ 111 h 400"/>
              <a:gd name="T4" fmla="*/ 291 w 292"/>
              <a:gd name="T5" fmla="*/ 399 h 400"/>
              <a:gd name="T6" fmla="*/ 291 w 292"/>
              <a:gd name="T7" fmla="*/ 288 h 400"/>
              <a:gd name="T8" fmla="*/ 0 w 292"/>
              <a:gd name="T9" fmla="*/ 0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2" h="400">
                <a:moveTo>
                  <a:pt x="0" y="0"/>
                </a:moveTo>
                <a:lnTo>
                  <a:pt x="0" y="111"/>
                </a:lnTo>
                <a:lnTo>
                  <a:pt x="291" y="399"/>
                </a:lnTo>
                <a:lnTo>
                  <a:pt x="291" y="288"/>
                </a:lnTo>
                <a:lnTo>
                  <a:pt x="0" y="0"/>
                </a:lnTo>
              </a:path>
            </a:pathLst>
          </a:custGeom>
          <a:solidFill>
            <a:srgbClr val="33A8FF"/>
          </a:solidFill>
          <a:ln w="12700" cap="rnd" cmpd="sng">
            <a:solidFill>
              <a:schemeClr val="bg2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53457" name="Freeform 113"/>
          <p:cNvSpPr>
            <a:spLocks/>
          </p:cNvSpPr>
          <p:nvPr/>
        </p:nvSpPr>
        <p:spPr bwMode="auto">
          <a:xfrm>
            <a:off x="2682875" y="2120900"/>
            <a:ext cx="3644900" cy="3248025"/>
          </a:xfrm>
          <a:custGeom>
            <a:avLst/>
            <a:gdLst>
              <a:gd name="T0" fmla="*/ 879 w 2296"/>
              <a:gd name="T1" fmla="*/ 0 h 2046"/>
              <a:gd name="T2" fmla="*/ 1995 w 2296"/>
              <a:gd name="T3" fmla="*/ 0 h 2046"/>
              <a:gd name="T4" fmla="*/ 2295 w 2296"/>
              <a:gd name="T5" fmla="*/ 894 h 2046"/>
              <a:gd name="T6" fmla="*/ 1748 w 2296"/>
              <a:gd name="T7" fmla="*/ 2041 h 2046"/>
              <a:gd name="T8" fmla="*/ 582 w 2296"/>
              <a:gd name="T9" fmla="*/ 2045 h 2046"/>
              <a:gd name="T10" fmla="*/ 0 w 2296"/>
              <a:gd name="T11" fmla="*/ 890 h 2046"/>
              <a:gd name="T12" fmla="*/ 315 w 2296"/>
              <a:gd name="T13" fmla="*/ 0 h 2046"/>
              <a:gd name="T14" fmla="*/ 879 w 2296"/>
              <a:gd name="T15" fmla="*/ 0 h 20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296" h="2046">
                <a:moveTo>
                  <a:pt x="879" y="0"/>
                </a:moveTo>
                <a:lnTo>
                  <a:pt x="1995" y="0"/>
                </a:lnTo>
                <a:lnTo>
                  <a:pt x="2295" y="894"/>
                </a:lnTo>
                <a:lnTo>
                  <a:pt x="1748" y="2041"/>
                </a:lnTo>
                <a:lnTo>
                  <a:pt x="582" y="2045"/>
                </a:lnTo>
                <a:lnTo>
                  <a:pt x="0" y="890"/>
                </a:lnTo>
                <a:lnTo>
                  <a:pt x="315" y="0"/>
                </a:lnTo>
                <a:lnTo>
                  <a:pt x="879" y="0"/>
                </a:lnTo>
              </a:path>
            </a:pathLst>
          </a:custGeom>
          <a:solidFill>
            <a:srgbClr val="0A8AE8"/>
          </a:solidFill>
          <a:ln w="12700" cap="rnd" cmpd="sng">
            <a:solidFill>
              <a:schemeClr val="bg2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53458" name="AutoShape 114"/>
          <p:cNvSpPr>
            <a:spLocks noChangeArrowheads="1"/>
          </p:cNvSpPr>
          <p:nvPr/>
        </p:nvSpPr>
        <p:spPr bwMode="auto">
          <a:xfrm>
            <a:off x="2227263" y="3557588"/>
            <a:ext cx="925512" cy="922337"/>
          </a:xfrm>
          <a:prstGeom prst="diamond">
            <a:avLst/>
          </a:prstGeom>
          <a:solidFill>
            <a:srgbClr val="037C03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53459" name="AutoShape 115"/>
          <p:cNvSpPr>
            <a:spLocks noChangeArrowheads="1"/>
          </p:cNvSpPr>
          <p:nvPr/>
        </p:nvSpPr>
        <p:spPr bwMode="auto">
          <a:xfrm>
            <a:off x="2227263" y="2592388"/>
            <a:ext cx="925512" cy="922337"/>
          </a:xfrm>
          <a:prstGeom prst="diamond">
            <a:avLst/>
          </a:prstGeom>
          <a:solidFill>
            <a:srgbClr val="037C03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53460" name="AutoShape 116"/>
          <p:cNvSpPr>
            <a:spLocks noChangeArrowheads="1"/>
          </p:cNvSpPr>
          <p:nvPr/>
        </p:nvSpPr>
        <p:spPr bwMode="auto">
          <a:xfrm>
            <a:off x="3146425" y="1670050"/>
            <a:ext cx="928688" cy="928688"/>
          </a:xfrm>
          <a:prstGeom prst="diamond">
            <a:avLst/>
          </a:prstGeom>
          <a:solidFill>
            <a:srgbClr val="037C03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53461" name="AutoShape 117"/>
          <p:cNvSpPr>
            <a:spLocks noChangeArrowheads="1"/>
          </p:cNvSpPr>
          <p:nvPr/>
        </p:nvSpPr>
        <p:spPr bwMode="auto">
          <a:xfrm>
            <a:off x="2684463" y="2135188"/>
            <a:ext cx="925512" cy="922337"/>
          </a:xfrm>
          <a:prstGeom prst="diamond">
            <a:avLst/>
          </a:prstGeom>
          <a:solidFill>
            <a:srgbClr val="037C03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53462" name="AutoShape 118"/>
          <p:cNvSpPr>
            <a:spLocks noChangeArrowheads="1"/>
          </p:cNvSpPr>
          <p:nvPr/>
        </p:nvSpPr>
        <p:spPr bwMode="auto">
          <a:xfrm>
            <a:off x="2681288" y="3987800"/>
            <a:ext cx="925512" cy="923925"/>
          </a:xfrm>
          <a:prstGeom prst="diamond">
            <a:avLst/>
          </a:prstGeom>
          <a:solidFill>
            <a:srgbClr val="037C03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53463" name="Freeform 119"/>
          <p:cNvSpPr>
            <a:spLocks/>
          </p:cNvSpPr>
          <p:nvPr/>
        </p:nvSpPr>
        <p:spPr bwMode="auto">
          <a:xfrm>
            <a:off x="3616325" y="2135188"/>
            <a:ext cx="461963" cy="633412"/>
          </a:xfrm>
          <a:custGeom>
            <a:avLst/>
            <a:gdLst>
              <a:gd name="T0" fmla="*/ 290 w 291"/>
              <a:gd name="T1" fmla="*/ 0 h 399"/>
              <a:gd name="T2" fmla="*/ 290 w 291"/>
              <a:gd name="T3" fmla="*/ 111 h 399"/>
              <a:gd name="T4" fmla="*/ 0 w 291"/>
              <a:gd name="T5" fmla="*/ 398 h 399"/>
              <a:gd name="T6" fmla="*/ 0 w 291"/>
              <a:gd name="T7" fmla="*/ 287 h 399"/>
              <a:gd name="T8" fmla="*/ 290 w 291"/>
              <a:gd name="T9" fmla="*/ 0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1" h="399">
                <a:moveTo>
                  <a:pt x="290" y="0"/>
                </a:moveTo>
                <a:lnTo>
                  <a:pt x="290" y="111"/>
                </a:lnTo>
                <a:lnTo>
                  <a:pt x="0" y="398"/>
                </a:lnTo>
                <a:lnTo>
                  <a:pt x="0" y="287"/>
                </a:lnTo>
                <a:lnTo>
                  <a:pt x="290" y="0"/>
                </a:lnTo>
              </a:path>
            </a:pathLst>
          </a:custGeom>
          <a:solidFill>
            <a:srgbClr val="00AE00"/>
          </a:solidFill>
          <a:ln w="12700" cap="rnd" cmpd="sng">
            <a:solidFill>
              <a:schemeClr val="bg2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53464" name="Freeform 120"/>
          <p:cNvSpPr>
            <a:spLocks/>
          </p:cNvSpPr>
          <p:nvPr/>
        </p:nvSpPr>
        <p:spPr bwMode="auto">
          <a:xfrm>
            <a:off x="3154363" y="2597150"/>
            <a:ext cx="460375" cy="635000"/>
          </a:xfrm>
          <a:custGeom>
            <a:avLst/>
            <a:gdLst>
              <a:gd name="T0" fmla="*/ 289 w 290"/>
              <a:gd name="T1" fmla="*/ 0 h 400"/>
              <a:gd name="T2" fmla="*/ 289 w 290"/>
              <a:gd name="T3" fmla="*/ 111 h 400"/>
              <a:gd name="T4" fmla="*/ 0 w 290"/>
              <a:gd name="T5" fmla="*/ 399 h 400"/>
              <a:gd name="T6" fmla="*/ 0 w 290"/>
              <a:gd name="T7" fmla="*/ 288 h 400"/>
              <a:gd name="T8" fmla="*/ 289 w 290"/>
              <a:gd name="T9" fmla="*/ 0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0" h="400">
                <a:moveTo>
                  <a:pt x="289" y="0"/>
                </a:moveTo>
                <a:lnTo>
                  <a:pt x="289" y="111"/>
                </a:lnTo>
                <a:lnTo>
                  <a:pt x="0" y="399"/>
                </a:lnTo>
                <a:lnTo>
                  <a:pt x="0" y="288"/>
                </a:lnTo>
                <a:lnTo>
                  <a:pt x="289" y="0"/>
                </a:lnTo>
              </a:path>
            </a:pathLst>
          </a:custGeom>
          <a:solidFill>
            <a:srgbClr val="00AE00"/>
          </a:solidFill>
          <a:ln w="12700" cap="rnd" cmpd="sng">
            <a:solidFill>
              <a:schemeClr val="bg2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53465" name="Freeform 121"/>
          <p:cNvSpPr>
            <a:spLocks/>
          </p:cNvSpPr>
          <p:nvPr/>
        </p:nvSpPr>
        <p:spPr bwMode="auto">
          <a:xfrm>
            <a:off x="2690813" y="3062288"/>
            <a:ext cx="460375" cy="635000"/>
          </a:xfrm>
          <a:custGeom>
            <a:avLst/>
            <a:gdLst>
              <a:gd name="T0" fmla="*/ 289 w 290"/>
              <a:gd name="T1" fmla="*/ 0 h 400"/>
              <a:gd name="T2" fmla="*/ 289 w 290"/>
              <a:gd name="T3" fmla="*/ 111 h 400"/>
              <a:gd name="T4" fmla="*/ 0 w 290"/>
              <a:gd name="T5" fmla="*/ 399 h 400"/>
              <a:gd name="T6" fmla="*/ 0 w 290"/>
              <a:gd name="T7" fmla="*/ 288 h 400"/>
              <a:gd name="T8" fmla="*/ 289 w 290"/>
              <a:gd name="T9" fmla="*/ 0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0" h="400">
                <a:moveTo>
                  <a:pt x="289" y="0"/>
                </a:moveTo>
                <a:lnTo>
                  <a:pt x="289" y="111"/>
                </a:lnTo>
                <a:lnTo>
                  <a:pt x="0" y="399"/>
                </a:lnTo>
                <a:lnTo>
                  <a:pt x="0" y="288"/>
                </a:lnTo>
                <a:lnTo>
                  <a:pt x="289" y="0"/>
                </a:lnTo>
              </a:path>
            </a:pathLst>
          </a:custGeom>
          <a:solidFill>
            <a:srgbClr val="00AE00"/>
          </a:solidFill>
          <a:ln w="12700" cap="rnd" cmpd="sng">
            <a:solidFill>
              <a:schemeClr val="bg2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53466" name="Freeform 122"/>
          <p:cNvSpPr>
            <a:spLocks/>
          </p:cNvSpPr>
          <p:nvPr/>
        </p:nvSpPr>
        <p:spPr bwMode="auto">
          <a:xfrm>
            <a:off x="2225675" y="3062288"/>
            <a:ext cx="463550" cy="635000"/>
          </a:xfrm>
          <a:custGeom>
            <a:avLst/>
            <a:gdLst>
              <a:gd name="T0" fmla="*/ 0 w 292"/>
              <a:gd name="T1" fmla="*/ 0 h 400"/>
              <a:gd name="T2" fmla="*/ 0 w 292"/>
              <a:gd name="T3" fmla="*/ 111 h 400"/>
              <a:gd name="T4" fmla="*/ 291 w 292"/>
              <a:gd name="T5" fmla="*/ 399 h 400"/>
              <a:gd name="T6" fmla="*/ 291 w 292"/>
              <a:gd name="T7" fmla="*/ 288 h 400"/>
              <a:gd name="T8" fmla="*/ 0 w 292"/>
              <a:gd name="T9" fmla="*/ 0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2" h="400">
                <a:moveTo>
                  <a:pt x="0" y="0"/>
                </a:moveTo>
                <a:lnTo>
                  <a:pt x="0" y="111"/>
                </a:lnTo>
                <a:lnTo>
                  <a:pt x="291" y="399"/>
                </a:lnTo>
                <a:lnTo>
                  <a:pt x="291" y="288"/>
                </a:lnTo>
                <a:lnTo>
                  <a:pt x="0" y="0"/>
                </a:lnTo>
              </a:path>
            </a:pathLst>
          </a:custGeom>
          <a:solidFill>
            <a:srgbClr val="005400"/>
          </a:solidFill>
          <a:ln w="12700" cap="rnd" cmpd="sng">
            <a:solidFill>
              <a:schemeClr val="bg2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53467" name="Rectangle 123"/>
          <p:cNvSpPr>
            <a:spLocks noChangeArrowheads="1"/>
          </p:cNvSpPr>
          <p:nvPr/>
        </p:nvSpPr>
        <p:spPr bwMode="auto">
          <a:xfrm>
            <a:off x="3625850" y="5103813"/>
            <a:ext cx="1828800" cy="244475"/>
          </a:xfrm>
          <a:prstGeom prst="rect">
            <a:avLst/>
          </a:prstGeom>
          <a:solidFill>
            <a:srgbClr val="5596EA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53468" name="Freeform 124"/>
          <p:cNvSpPr>
            <a:spLocks/>
          </p:cNvSpPr>
          <p:nvPr/>
        </p:nvSpPr>
        <p:spPr bwMode="auto">
          <a:xfrm>
            <a:off x="2225675" y="3989388"/>
            <a:ext cx="463550" cy="635000"/>
          </a:xfrm>
          <a:custGeom>
            <a:avLst/>
            <a:gdLst>
              <a:gd name="T0" fmla="*/ 0 w 292"/>
              <a:gd name="T1" fmla="*/ 0 h 400"/>
              <a:gd name="T2" fmla="*/ 0 w 292"/>
              <a:gd name="T3" fmla="*/ 111 h 400"/>
              <a:gd name="T4" fmla="*/ 291 w 292"/>
              <a:gd name="T5" fmla="*/ 399 h 400"/>
              <a:gd name="T6" fmla="*/ 291 w 292"/>
              <a:gd name="T7" fmla="*/ 288 h 400"/>
              <a:gd name="T8" fmla="*/ 0 w 292"/>
              <a:gd name="T9" fmla="*/ 0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2" h="400">
                <a:moveTo>
                  <a:pt x="0" y="0"/>
                </a:moveTo>
                <a:lnTo>
                  <a:pt x="0" y="111"/>
                </a:lnTo>
                <a:lnTo>
                  <a:pt x="291" y="399"/>
                </a:lnTo>
                <a:lnTo>
                  <a:pt x="291" y="288"/>
                </a:lnTo>
                <a:lnTo>
                  <a:pt x="0" y="0"/>
                </a:lnTo>
              </a:path>
            </a:pathLst>
          </a:custGeom>
          <a:solidFill>
            <a:srgbClr val="005400"/>
          </a:solidFill>
          <a:ln w="12700" cap="rnd" cmpd="sng">
            <a:solidFill>
              <a:schemeClr val="bg2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53469" name="Freeform 125"/>
          <p:cNvSpPr>
            <a:spLocks/>
          </p:cNvSpPr>
          <p:nvPr/>
        </p:nvSpPr>
        <p:spPr bwMode="auto">
          <a:xfrm>
            <a:off x="2687638" y="4446588"/>
            <a:ext cx="460375" cy="636587"/>
          </a:xfrm>
          <a:custGeom>
            <a:avLst/>
            <a:gdLst>
              <a:gd name="T0" fmla="*/ 0 w 290"/>
              <a:gd name="T1" fmla="*/ 0 h 401"/>
              <a:gd name="T2" fmla="*/ 0 w 290"/>
              <a:gd name="T3" fmla="*/ 111 h 401"/>
              <a:gd name="T4" fmla="*/ 289 w 290"/>
              <a:gd name="T5" fmla="*/ 400 h 401"/>
              <a:gd name="T6" fmla="*/ 289 w 290"/>
              <a:gd name="T7" fmla="*/ 289 h 401"/>
              <a:gd name="T8" fmla="*/ 0 w 290"/>
              <a:gd name="T9" fmla="*/ 0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0" h="401">
                <a:moveTo>
                  <a:pt x="0" y="0"/>
                </a:moveTo>
                <a:lnTo>
                  <a:pt x="0" y="111"/>
                </a:lnTo>
                <a:lnTo>
                  <a:pt x="289" y="400"/>
                </a:lnTo>
                <a:lnTo>
                  <a:pt x="289" y="289"/>
                </a:lnTo>
                <a:lnTo>
                  <a:pt x="0" y="0"/>
                </a:lnTo>
              </a:path>
            </a:pathLst>
          </a:custGeom>
          <a:solidFill>
            <a:srgbClr val="005400"/>
          </a:solidFill>
          <a:ln w="12700" cap="rnd" cmpd="sng">
            <a:solidFill>
              <a:schemeClr val="bg2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53470" name="AutoShape 126"/>
          <p:cNvSpPr>
            <a:spLocks noChangeArrowheads="1"/>
          </p:cNvSpPr>
          <p:nvPr/>
        </p:nvSpPr>
        <p:spPr bwMode="auto">
          <a:xfrm>
            <a:off x="3140075" y="4446588"/>
            <a:ext cx="925513" cy="925512"/>
          </a:xfrm>
          <a:prstGeom prst="diamond">
            <a:avLst/>
          </a:prstGeom>
          <a:solidFill>
            <a:srgbClr val="B3B900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53471" name="Freeform 127"/>
          <p:cNvSpPr>
            <a:spLocks/>
          </p:cNvSpPr>
          <p:nvPr/>
        </p:nvSpPr>
        <p:spPr bwMode="auto">
          <a:xfrm>
            <a:off x="3146425" y="4908550"/>
            <a:ext cx="458788" cy="635000"/>
          </a:xfrm>
          <a:custGeom>
            <a:avLst/>
            <a:gdLst>
              <a:gd name="T0" fmla="*/ 0 w 289"/>
              <a:gd name="T1" fmla="*/ 0 h 400"/>
              <a:gd name="T2" fmla="*/ 0 w 289"/>
              <a:gd name="T3" fmla="*/ 111 h 400"/>
              <a:gd name="T4" fmla="*/ 288 w 289"/>
              <a:gd name="T5" fmla="*/ 399 h 400"/>
              <a:gd name="T6" fmla="*/ 288 w 289"/>
              <a:gd name="T7" fmla="*/ 288 h 400"/>
              <a:gd name="T8" fmla="*/ 0 w 289"/>
              <a:gd name="T9" fmla="*/ 0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9" h="400">
                <a:moveTo>
                  <a:pt x="0" y="0"/>
                </a:moveTo>
                <a:lnTo>
                  <a:pt x="0" y="111"/>
                </a:lnTo>
                <a:lnTo>
                  <a:pt x="288" y="399"/>
                </a:lnTo>
                <a:lnTo>
                  <a:pt x="288" y="288"/>
                </a:lnTo>
                <a:lnTo>
                  <a:pt x="0" y="0"/>
                </a:lnTo>
              </a:path>
            </a:pathLst>
          </a:custGeom>
          <a:solidFill>
            <a:srgbClr val="AD6900"/>
          </a:solidFill>
          <a:ln w="12700" cap="rnd" cmpd="sng">
            <a:solidFill>
              <a:schemeClr val="bg2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53472" name="Freeform 128"/>
          <p:cNvSpPr>
            <a:spLocks/>
          </p:cNvSpPr>
          <p:nvPr/>
        </p:nvSpPr>
        <p:spPr bwMode="auto">
          <a:xfrm>
            <a:off x="3605213" y="4911725"/>
            <a:ext cx="463550" cy="635000"/>
          </a:xfrm>
          <a:custGeom>
            <a:avLst/>
            <a:gdLst>
              <a:gd name="T0" fmla="*/ 291 w 292"/>
              <a:gd name="T1" fmla="*/ 0 h 400"/>
              <a:gd name="T2" fmla="*/ 291 w 292"/>
              <a:gd name="T3" fmla="*/ 111 h 400"/>
              <a:gd name="T4" fmla="*/ 0 w 292"/>
              <a:gd name="T5" fmla="*/ 399 h 400"/>
              <a:gd name="T6" fmla="*/ 0 w 292"/>
              <a:gd name="T7" fmla="*/ 288 h 400"/>
              <a:gd name="T8" fmla="*/ 291 w 292"/>
              <a:gd name="T9" fmla="*/ 0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2" h="400">
                <a:moveTo>
                  <a:pt x="291" y="0"/>
                </a:moveTo>
                <a:lnTo>
                  <a:pt x="291" y="111"/>
                </a:lnTo>
                <a:lnTo>
                  <a:pt x="0" y="399"/>
                </a:lnTo>
                <a:lnTo>
                  <a:pt x="0" y="288"/>
                </a:lnTo>
                <a:lnTo>
                  <a:pt x="291" y="0"/>
                </a:lnTo>
              </a:path>
            </a:pathLst>
          </a:custGeom>
          <a:solidFill>
            <a:srgbClr val="EAEC5E"/>
          </a:solidFill>
          <a:ln w="12700" cap="rnd" cmpd="sng">
            <a:solidFill>
              <a:schemeClr val="bg2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53473" name="AutoShape 129"/>
          <p:cNvSpPr>
            <a:spLocks noChangeArrowheads="1"/>
          </p:cNvSpPr>
          <p:nvPr/>
        </p:nvSpPr>
        <p:spPr bwMode="auto">
          <a:xfrm>
            <a:off x="5454650" y="2135188"/>
            <a:ext cx="928688" cy="922337"/>
          </a:xfrm>
          <a:prstGeom prst="diamond">
            <a:avLst/>
          </a:prstGeom>
          <a:solidFill>
            <a:srgbClr val="CF0E30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53474" name="AutoShape 130"/>
          <p:cNvSpPr>
            <a:spLocks noChangeArrowheads="1"/>
          </p:cNvSpPr>
          <p:nvPr/>
        </p:nvSpPr>
        <p:spPr bwMode="auto">
          <a:xfrm>
            <a:off x="5918200" y="2595563"/>
            <a:ext cx="925513" cy="927100"/>
          </a:xfrm>
          <a:prstGeom prst="diamond">
            <a:avLst/>
          </a:prstGeom>
          <a:solidFill>
            <a:srgbClr val="CF0E30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53475" name="AutoShape 131"/>
          <p:cNvSpPr>
            <a:spLocks noChangeArrowheads="1"/>
          </p:cNvSpPr>
          <p:nvPr/>
        </p:nvSpPr>
        <p:spPr bwMode="auto">
          <a:xfrm>
            <a:off x="5457825" y="3987800"/>
            <a:ext cx="927100" cy="923925"/>
          </a:xfrm>
          <a:prstGeom prst="diamond">
            <a:avLst/>
          </a:prstGeom>
          <a:solidFill>
            <a:srgbClr val="7B00E4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53476" name="AutoShape 132"/>
          <p:cNvSpPr>
            <a:spLocks noChangeArrowheads="1"/>
          </p:cNvSpPr>
          <p:nvPr/>
        </p:nvSpPr>
        <p:spPr bwMode="auto">
          <a:xfrm>
            <a:off x="4999038" y="4446588"/>
            <a:ext cx="927100" cy="925512"/>
          </a:xfrm>
          <a:prstGeom prst="diamond">
            <a:avLst/>
          </a:prstGeom>
          <a:solidFill>
            <a:srgbClr val="7B00E4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53477" name="Freeform 133"/>
          <p:cNvSpPr>
            <a:spLocks/>
          </p:cNvSpPr>
          <p:nvPr/>
        </p:nvSpPr>
        <p:spPr bwMode="auto">
          <a:xfrm>
            <a:off x="5451475" y="2597150"/>
            <a:ext cx="461963" cy="635000"/>
          </a:xfrm>
          <a:custGeom>
            <a:avLst/>
            <a:gdLst>
              <a:gd name="T0" fmla="*/ 0 w 291"/>
              <a:gd name="T1" fmla="*/ 0 h 400"/>
              <a:gd name="T2" fmla="*/ 0 w 291"/>
              <a:gd name="T3" fmla="*/ 111 h 400"/>
              <a:gd name="T4" fmla="*/ 290 w 291"/>
              <a:gd name="T5" fmla="*/ 399 h 400"/>
              <a:gd name="T6" fmla="*/ 290 w 291"/>
              <a:gd name="T7" fmla="*/ 288 h 400"/>
              <a:gd name="T8" fmla="*/ 0 w 291"/>
              <a:gd name="T9" fmla="*/ 0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1" h="400">
                <a:moveTo>
                  <a:pt x="0" y="0"/>
                </a:moveTo>
                <a:lnTo>
                  <a:pt x="0" y="111"/>
                </a:lnTo>
                <a:lnTo>
                  <a:pt x="290" y="399"/>
                </a:lnTo>
                <a:lnTo>
                  <a:pt x="290" y="288"/>
                </a:lnTo>
                <a:lnTo>
                  <a:pt x="0" y="0"/>
                </a:lnTo>
              </a:path>
            </a:pathLst>
          </a:custGeom>
          <a:solidFill>
            <a:srgbClr val="790015"/>
          </a:solidFill>
          <a:ln w="12700" cap="rnd" cmpd="sng">
            <a:solidFill>
              <a:schemeClr val="bg2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53478" name="Freeform 134"/>
          <p:cNvSpPr>
            <a:spLocks/>
          </p:cNvSpPr>
          <p:nvPr/>
        </p:nvSpPr>
        <p:spPr bwMode="auto">
          <a:xfrm>
            <a:off x="5915025" y="3028950"/>
            <a:ext cx="530225" cy="668338"/>
          </a:xfrm>
          <a:custGeom>
            <a:avLst/>
            <a:gdLst>
              <a:gd name="T0" fmla="*/ 0 w 334"/>
              <a:gd name="T1" fmla="*/ 0 h 421"/>
              <a:gd name="T2" fmla="*/ 0 w 334"/>
              <a:gd name="T3" fmla="*/ 117 h 421"/>
              <a:gd name="T4" fmla="*/ 333 w 334"/>
              <a:gd name="T5" fmla="*/ 420 h 421"/>
              <a:gd name="T6" fmla="*/ 333 w 334"/>
              <a:gd name="T7" fmla="*/ 303 h 421"/>
              <a:gd name="T8" fmla="*/ 0 w 334"/>
              <a:gd name="T9" fmla="*/ 0 h 4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4" h="421">
                <a:moveTo>
                  <a:pt x="0" y="0"/>
                </a:moveTo>
                <a:lnTo>
                  <a:pt x="0" y="117"/>
                </a:lnTo>
                <a:lnTo>
                  <a:pt x="333" y="420"/>
                </a:lnTo>
                <a:lnTo>
                  <a:pt x="333" y="303"/>
                </a:lnTo>
                <a:lnTo>
                  <a:pt x="0" y="0"/>
                </a:lnTo>
              </a:path>
            </a:pathLst>
          </a:custGeom>
          <a:solidFill>
            <a:srgbClr val="790015"/>
          </a:solidFill>
          <a:ln w="12700" cap="rnd" cmpd="sng">
            <a:solidFill>
              <a:schemeClr val="bg2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53479" name="Freeform 135"/>
          <p:cNvSpPr>
            <a:spLocks/>
          </p:cNvSpPr>
          <p:nvPr/>
        </p:nvSpPr>
        <p:spPr bwMode="auto">
          <a:xfrm>
            <a:off x="6378575" y="3062288"/>
            <a:ext cx="460375" cy="635000"/>
          </a:xfrm>
          <a:custGeom>
            <a:avLst/>
            <a:gdLst>
              <a:gd name="T0" fmla="*/ 289 w 290"/>
              <a:gd name="T1" fmla="*/ 0 h 400"/>
              <a:gd name="T2" fmla="*/ 289 w 290"/>
              <a:gd name="T3" fmla="*/ 111 h 400"/>
              <a:gd name="T4" fmla="*/ 0 w 290"/>
              <a:gd name="T5" fmla="*/ 399 h 400"/>
              <a:gd name="T6" fmla="*/ 0 w 290"/>
              <a:gd name="T7" fmla="*/ 288 h 400"/>
              <a:gd name="T8" fmla="*/ 289 w 290"/>
              <a:gd name="T9" fmla="*/ 0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0" h="400">
                <a:moveTo>
                  <a:pt x="289" y="0"/>
                </a:moveTo>
                <a:lnTo>
                  <a:pt x="289" y="111"/>
                </a:lnTo>
                <a:lnTo>
                  <a:pt x="0" y="399"/>
                </a:lnTo>
                <a:lnTo>
                  <a:pt x="0" y="288"/>
                </a:lnTo>
                <a:lnTo>
                  <a:pt x="289" y="0"/>
                </a:lnTo>
              </a:path>
            </a:pathLst>
          </a:custGeom>
          <a:solidFill>
            <a:srgbClr val="E5405D"/>
          </a:solidFill>
          <a:ln w="12700" cap="rnd" cmpd="sng">
            <a:solidFill>
              <a:schemeClr val="bg2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53480" name="Freeform 136"/>
          <p:cNvSpPr>
            <a:spLocks/>
          </p:cNvSpPr>
          <p:nvPr/>
        </p:nvSpPr>
        <p:spPr bwMode="auto">
          <a:xfrm>
            <a:off x="6378575" y="3989388"/>
            <a:ext cx="460375" cy="635000"/>
          </a:xfrm>
          <a:custGeom>
            <a:avLst/>
            <a:gdLst>
              <a:gd name="T0" fmla="*/ 289 w 290"/>
              <a:gd name="T1" fmla="*/ 0 h 400"/>
              <a:gd name="T2" fmla="*/ 289 w 290"/>
              <a:gd name="T3" fmla="*/ 111 h 400"/>
              <a:gd name="T4" fmla="*/ 0 w 290"/>
              <a:gd name="T5" fmla="*/ 399 h 400"/>
              <a:gd name="T6" fmla="*/ 0 w 290"/>
              <a:gd name="T7" fmla="*/ 288 h 400"/>
              <a:gd name="T8" fmla="*/ 289 w 290"/>
              <a:gd name="T9" fmla="*/ 0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0" h="400">
                <a:moveTo>
                  <a:pt x="289" y="0"/>
                </a:moveTo>
                <a:lnTo>
                  <a:pt x="289" y="111"/>
                </a:lnTo>
                <a:lnTo>
                  <a:pt x="0" y="399"/>
                </a:lnTo>
                <a:lnTo>
                  <a:pt x="0" y="288"/>
                </a:lnTo>
                <a:lnTo>
                  <a:pt x="289" y="0"/>
                </a:lnTo>
              </a:path>
            </a:pathLst>
          </a:custGeom>
          <a:solidFill>
            <a:srgbClr val="E5405D"/>
          </a:solidFill>
          <a:ln w="12700" cap="rnd" cmpd="sng">
            <a:solidFill>
              <a:schemeClr val="bg2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53481" name="Freeform 137"/>
          <p:cNvSpPr>
            <a:spLocks/>
          </p:cNvSpPr>
          <p:nvPr/>
        </p:nvSpPr>
        <p:spPr bwMode="auto">
          <a:xfrm>
            <a:off x="5919788" y="4446588"/>
            <a:ext cx="460375" cy="636587"/>
          </a:xfrm>
          <a:custGeom>
            <a:avLst/>
            <a:gdLst>
              <a:gd name="T0" fmla="*/ 289 w 290"/>
              <a:gd name="T1" fmla="*/ 0 h 401"/>
              <a:gd name="T2" fmla="*/ 289 w 290"/>
              <a:gd name="T3" fmla="*/ 111 h 401"/>
              <a:gd name="T4" fmla="*/ 0 w 290"/>
              <a:gd name="T5" fmla="*/ 400 h 401"/>
              <a:gd name="T6" fmla="*/ 0 w 290"/>
              <a:gd name="T7" fmla="*/ 289 h 401"/>
              <a:gd name="T8" fmla="*/ 289 w 290"/>
              <a:gd name="T9" fmla="*/ 0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0" h="401">
                <a:moveTo>
                  <a:pt x="289" y="0"/>
                </a:moveTo>
                <a:lnTo>
                  <a:pt x="289" y="111"/>
                </a:lnTo>
                <a:lnTo>
                  <a:pt x="0" y="400"/>
                </a:lnTo>
                <a:lnTo>
                  <a:pt x="0" y="289"/>
                </a:lnTo>
                <a:lnTo>
                  <a:pt x="289" y="0"/>
                </a:lnTo>
              </a:path>
            </a:pathLst>
          </a:custGeom>
          <a:solidFill>
            <a:srgbClr val="B760F9"/>
          </a:solidFill>
          <a:ln w="12700" cap="rnd" cmpd="sng">
            <a:solidFill>
              <a:schemeClr val="bg2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53482" name="Freeform 138"/>
          <p:cNvSpPr>
            <a:spLocks/>
          </p:cNvSpPr>
          <p:nvPr/>
        </p:nvSpPr>
        <p:spPr bwMode="auto">
          <a:xfrm>
            <a:off x="5461000" y="4908550"/>
            <a:ext cx="461963" cy="635000"/>
          </a:xfrm>
          <a:custGeom>
            <a:avLst/>
            <a:gdLst>
              <a:gd name="T0" fmla="*/ 290 w 291"/>
              <a:gd name="T1" fmla="*/ 0 h 400"/>
              <a:gd name="T2" fmla="*/ 290 w 291"/>
              <a:gd name="T3" fmla="*/ 111 h 400"/>
              <a:gd name="T4" fmla="*/ 0 w 291"/>
              <a:gd name="T5" fmla="*/ 399 h 400"/>
              <a:gd name="T6" fmla="*/ 0 w 291"/>
              <a:gd name="T7" fmla="*/ 288 h 400"/>
              <a:gd name="T8" fmla="*/ 290 w 291"/>
              <a:gd name="T9" fmla="*/ 0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1" h="400">
                <a:moveTo>
                  <a:pt x="290" y="0"/>
                </a:moveTo>
                <a:lnTo>
                  <a:pt x="290" y="111"/>
                </a:lnTo>
                <a:lnTo>
                  <a:pt x="0" y="399"/>
                </a:lnTo>
                <a:lnTo>
                  <a:pt x="0" y="288"/>
                </a:lnTo>
                <a:lnTo>
                  <a:pt x="290" y="0"/>
                </a:lnTo>
              </a:path>
            </a:pathLst>
          </a:custGeom>
          <a:solidFill>
            <a:srgbClr val="B760F9"/>
          </a:solidFill>
          <a:ln w="12700" cap="rnd" cmpd="sng">
            <a:solidFill>
              <a:schemeClr val="bg2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53483" name="Freeform 139"/>
          <p:cNvSpPr>
            <a:spLocks/>
          </p:cNvSpPr>
          <p:nvPr/>
        </p:nvSpPr>
        <p:spPr bwMode="auto">
          <a:xfrm>
            <a:off x="4999038" y="4911725"/>
            <a:ext cx="460375" cy="635000"/>
          </a:xfrm>
          <a:custGeom>
            <a:avLst/>
            <a:gdLst>
              <a:gd name="T0" fmla="*/ 0 w 290"/>
              <a:gd name="T1" fmla="*/ 0 h 400"/>
              <a:gd name="T2" fmla="*/ 0 w 290"/>
              <a:gd name="T3" fmla="*/ 111 h 400"/>
              <a:gd name="T4" fmla="*/ 289 w 290"/>
              <a:gd name="T5" fmla="*/ 399 h 400"/>
              <a:gd name="T6" fmla="*/ 289 w 290"/>
              <a:gd name="T7" fmla="*/ 288 h 400"/>
              <a:gd name="T8" fmla="*/ 0 w 290"/>
              <a:gd name="T9" fmla="*/ 0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0" h="400">
                <a:moveTo>
                  <a:pt x="0" y="0"/>
                </a:moveTo>
                <a:lnTo>
                  <a:pt x="0" y="111"/>
                </a:lnTo>
                <a:lnTo>
                  <a:pt x="289" y="399"/>
                </a:lnTo>
                <a:lnTo>
                  <a:pt x="289" y="288"/>
                </a:lnTo>
                <a:lnTo>
                  <a:pt x="0" y="0"/>
                </a:lnTo>
              </a:path>
            </a:pathLst>
          </a:custGeom>
          <a:solidFill>
            <a:srgbClr val="500093"/>
          </a:solidFill>
          <a:ln w="12700" cap="rnd" cmpd="sng">
            <a:solidFill>
              <a:schemeClr val="bg2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53484" name="AutoShape 140"/>
          <p:cNvSpPr>
            <a:spLocks noChangeArrowheads="1"/>
          </p:cNvSpPr>
          <p:nvPr/>
        </p:nvSpPr>
        <p:spPr bwMode="auto">
          <a:xfrm>
            <a:off x="5918200" y="3525838"/>
            <a:ext cx="925513" cy="925512"/>
          </a:xfrm>
          <a:prstGeom prst="diamond">
            <a:avLst/>
          </a:prstGeom>
          <a:solidFill>
            <a:srgbClr val="CF0E30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53485" name="Freeform 141"/>
          <p:cNvSpPr>
            <a:spLocks/>
          </p:cNvSpPr>
          <p:nvPr/>
        </p:nvSpPr>
        <p:spPr bwMode="auto">
          <a:xfrm>
            <a:off x="4989513" y="2135188"/>
            <a:ext cx="460375" cy="633412"/>
          </a:xfrm>
          <a:custGeom>
            <a:avLst/>
            <a:gdLst>
              <a:gd name="T0" fmla="*/ 0 w 290"/>
              <a:gd name="T1" fmla="*/ 0 h 399"/>
              <a:gd name="T2" fmla="*/ 0 w 290"/>
              <a:gd name="T3" fmla="*/ 111 h 399"/>
              <a:gd name="T4" fmla="*/ 289 w 290"/>
              <a:gd name="T5" fmla="*/ 398 h 399"/>
              <a:gd name="T6" fmla="*/ 289 w 290"/>
              <a:gd name="T7" fmla="*/ 287 h 399"/>
              <a:gd name="T8" fmla="*/ 0 w 290"/>
              <a:gd name="T9" fmla="*/ 0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0" h="399">
                <a:moveTo>
                  <a:pt x="0" y="0"/>
                </a:moveTo>
                <a:lnTo>
                  <a:pt x="0" y="111"/>
                </a:lnTo>
                <a:lnTo>
                  <a:pt x="289" y="398"/>
                </a:lnTo>
                <a:lnTo>
                  <a:pt x="289" y="287"/>
                </a:lnTo>
                <a:lnTo>
                  <a:pt x="0" y="0"/>
                </a:lnTo>
              </a:path>
            </a:pathLst>
          </a:custGeom>
          <a:solidFill>
            <a:srgbClr val="790015"/>
          </a:solidFill>
          <a:ln w="12700" cap="rnd" cmpd="sng">
            <a:solidFill>
              <a:schemeClr val="bg2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53486" name="AutoShape 142"/>
          <p:cNvSpPr>
            <a:spLocks noChangeArrowheads="1"/>
          </p:cNvSpPr>
          <p:nvPr/>
        </p:nvSpPr>
        <p:spPr bwMode="auto">
          <a:xfrm>
            <a:off x="4991100" y="1670050"/>
            <a:ext cx="928688" cy="928688"/>
          </a:xfrm>
          <a:prstGeom prst="diamond">
            <a:avLst/>
          </a:prstGeom>
          <a:solidFill>
            <a:srgbClr val="CF0E30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53487" name="Rectangle 143"/>
          <p:cNvSpPr>
            <a:spLocks noChangeArrowheads="1"/>
          </p:cNvSpPr>
          <p:nvPr/>
        </p:nvSpPr>
        <p:spPr bwMode="auto">
          <a:xfrm>
            <a:off x="4017963" y="2827338"/>
            <a:ext cx="9906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defTabSz="733425"/>
            <a:r>
              <a:rPr lang="en-US" altLang="zh-CN" sz="41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R/3</a:t>
            </a:r>
          </a:p>
        </p:txBody>
      </p:sp>
      <p:sp>
        <p:nvSpPr>
          <p:cNvPr id="953488" name="Rectangle 144"/>
          <p:cNvSpPr>
            <a:spLocks noChangeArrowheads="1"/>
          </p:cNvSpPr>
          <p:nvPr/>
        </p:nvSpPr>
        <p:spPr bwMode="auto">
          <a:xfrm>
            <a:off x="3614738" y="3503613"/>
            <a:ext cx="1874837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defTabSz="733425"/>
            <a:r>
              <a:rPr lang="zh-CN" altLang="en-US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" charset="0"/>
                <a:ea typeface="楷体" charset="0"/>
                <a:cs typeface="楷体" charset="0"/>
              </a:rPr>
              <a:t>客户/服务器</a:t>
            </a:r>
          </a:p>
          <a:p>
            <a:pPr algn="ctr" defTabSz="733425"/>
            <a:r>
              <a:rPr lang="en-US" altLang="zh-CN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ABAP/4</a:t>
            </a:r>
          </a:p>
        </p:txBody>
      </p:sp>
      <p:sp>
        <p:nvSpPr>
          <p:cNvPr id="953489" name="Rectangle 145"/>
          <p:cNvSpPr>
            <a:spLocks noChangeArrowheads="1"/>
          </p:cNvSpPr>
          <p:nvPr/>
        </p:nvSpPr>
        <p:spPr bwMode="auto">
          <a:xfrm>
            <a:off x="5099050" y="1892300"/>
            <a:ext cx="75565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9050" tIns="9525" rIns="19050" bIns="9525">
            <a:spAutoFit/>
          </a:bodyPr>
          <a:lstStyle/>
          <a:p>
            <a:pPr algn="ctr" defTabSz="206375">
              <a:lnSpc>
                <a:spcPct val="90000"/>
              </a:lnSpc>
            </a:pPr>
            <a:r>
              <a:rPr lang="en-US" altLang="zh-CN" sz="1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FI</a:t>
            </a:r>
            <a:endParaRPr lang="en-US" altLang="zh-CN" sz="11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 defTabSz="206375">
              <a:lnSpc>
                <a:spcPct val="90000"/>
              </a:lnSpc>
            </a:pPr>
            <a:r>
              <a:rPr lang="zh-CN" alt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财务会计</a:t>
            </a:r>
          </a:p>
        </p:txBody>
      </p:sp>
      <p:sp>
        <p:nvSpPr>
          <p:cNvPr id="953490" name="Rectangle 146"/>
          <p:cNvSpPr>
            <a:spLocks noChangeArrowheads="1"/>
          </p:cNvSpPr>
          <p:nvPr/>
        </p:nvSpPr>
        <p:spPr bwMode="auto">
          <a:xfrm>
            <a:off x="5554663" y="2365375"/>
            <a:ext cx="75565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9050" tIns="9525" rIns="19050" bIns="9525">
            <a:spAutoFit/>
          </a:bodyPr>
          <a:lstStyle/>
          <a:p>
            <a:pPr algn="ctr" defTabSz="206375">
              <a:lnSpc>
                <a:spcPct val="90000"/>
              </a:lnSpc>
            </a:pPr>
            <a:r>
              <a:rPr lang="en-US" altLang="zh-CN" sz="1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CO</a:t>
            </a:r>
            <a:endParaRPr lang="en-US" altLang="zh-CN" sz="11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 defTabSz="206375">
              <a:lnSpc>
                <a:spcPct val="90000"/>
              </a:lnSpc>
            </a:pPr>
            <a:r>
              <a:rPr lang="zh-CN" alt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财务控制</a:t>
            </a:r>
          </a:p>
        </p:txBody>
      </p:sp>
      <p:sp>
        <p:nvSpPr>
          <p:cNvPr id="953491" name="Rectangle 147"/>
          <p:cNvSpPr>
            <a:spLocks noChangeArrowheads="1"/>
          </p:cNvSpPr>
          <p:nvPr/>
        </p:nvSpPr>
        <p:spPr bwMode="auto">
          <a:xfrm>
            <a:off x="6054725" y="2881313"/>
            <a:ext cx="749300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9050" tIns="9525" rIns="19050" bIns="9525">
            <a:spAutoFit/>
          </a:bodyPr>
          <a:lstStyle/>
          <a:p>
            <a:pPr algn="ctr" defTabSz="206375">
              <a:lnSpc>
                <a:spcPct val="90000"/>
              </a:lnSpc>
            </a:pPr>
            <a:r>
              <a:rPr lang="en-US" altLang="zh-CN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TR</a:t>
            </a:r>
          </a:p>
          <a:p>
            <a:pPr algn="ctr" defTabSz="206375">
              <a:lnSpc>
                <a:spcPct val="90000"/>
              </a:lnSpc>
            </a:pPr>
            <a:r>
              <a:rPr lang="zh-CN" alt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财富管理</a:t>
            </a:r>
          </a:p>
        </p:txBody>
      </p:sp>
      <p:sp>
        <p:nvSpPr>
          <p:cNvPr id="953492" name="Rectangle 148"/>
          <p:cNvSpPr>
            <a:spLocks noChangeArrowheads="1"/>
          </p:cNvSpPr>
          <p:nvPr/>
        </p:nvSpPr>
        <p:spPr bwMode="auto">
          <a:xfrm>
            <a:off x="6008688" y="3751263"/>
            <a:ext cx="7493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9050" tIns="9525" rIns="19050" bIns="9525">
            <a:spAutoFit/>
          </a:bodyPr>
          <a:lstStyle/>
          <a:p>
            <a:pPr algn="ctr" defTabSz="206375">
              <a:lnSpc>
                <a:spcPct val="90000"/>
              </a:lnSpc>
            </a:pPr>
            <a:r>
              <a:rPr lang="en-US" altLang="zh-CN" sz="1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PS</a:t>
            </a:r>
            <a:endParaRPr lang="en-US" altLang="zh-CN" sz="11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 defTabSz="206375">
              <a:lnSpc>
                <a:spcPct val="90000"/>
              </a:lnSpc>
            </a:pPr>
            <a:r>
              <a:rPr lang="zh-CN" alt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项目管理</a:t>
            </a:r>
          </a:p>
        </p:txBody>
      </p:sp>
      <p:sp>
        <p:nvSpPr>
          <p:cNvPr id="953493" name="Rectangle 149"/>
          <p:cNvSpPr>
            <a:spLocks noChangeArrowheads="1"/>
          </p:cNvSpPr>
          <p:nvPr/>
        </p:nvSpPr>
        <p:spPr bwMode="auto">
          <a:xfrm>
            <a:off x="5359400" y="4289425"/>
            <a:ext cx="11049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9050" tIns="9525" rIns="19050" bIns="9525">
            <a:spAutoFit/>
          </a:bodyPr>
          <a:lstStyle/>
          <a:p>
            <a:pPr algn="ctr" defTabSz="206375">
              <a:lnSpc>
                <a:spcPct val="90000"/>
              </a:lnSpc>
            </a:pPr>
            <a:r>
              <a:rPr lang="en-US" altLang="zh-CN" sz="1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WF</a:t>
            </a:r>
            <a:endParaRPr lang="en-US" altLang="zh-CN" sz="11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 defTabSz="206375">
              <a:lnSpc>
                <a:spcPct val="90000"/>
              </a:lnSpc>
            </a:pPr>
            <a:r>
              <a:rPr lang="zh-CN" alt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工作流程管理</a:t>
            </a:r>
          </a:p>
        </p:txBody>
      </p:sp>
      <p:sp>
        <p:nvSpPr>
          <p:cNvPr id="953494" name="Rectangle 150"/>
          <p:cNvSpPr>
            <a:spLocks noChangeArrowheads="1"/>
          </p:cNvSpPr>
          <p:nvPr/>
        </p:nvSpPr>
        <p:spPr bwMode="auto">
          <a:xfrm>
            <a:off x="4941888" y="4795838"/>
            <a:ext cx="11049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9050" tIns="9525" rIns="19050" bIns="9525">
            <a:spAutoFit/>
          </a:bodyPr>
          <a:lstStyle/>
          <a:p>
            <a:pPr algn="ctr" defTabSz="206375">
              <a:lnSpc>
                <a:spcPct val="90000"/>
              </a:lnSpc>
            </a:pPr>
            <a:r>
              <a:rPr lang="en-US" altLang="zh-CN" sz="1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IS</a:t>
            </a:r>
            <a:endParaRPr lang="en-US" altLang="zh-CN" sz="11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 defTabSz="206375">
              <a:lnSpc>
                <a:spcPct val="90000"/>
              </a:lnSpc>
            </a:pPr>
            <a:r>
              <a:rPr lang="zh-CN" alt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行业解决方案</a:t>
            </a:r>
          </a:p>
        </p:txBody>
      </p:sp>
      <p:sp>
        <p:nvSpPr>
          <p:cNvPr id="953495" name="Rectangle 151"/>
          <p:cNvSpPr>
            <a:spLocks noChangeArrowheads="1"/>
          </p:cNvSpPr>
          <p:nvPr/>
        </p:nvSpPr>
        <p:spPr bwMode="auto">
          <a:xfrm>
            <a:off x="2767013" y="2360613"/>
            <a:ext cx="7493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9050" tIns="9525" rIns="19050" bIns="9525">
            <a:spAutoFit/>
          </a:bodyPr>
          <a:lstStyle/>
          <a:p>
            <a:pPr algn="ctr" defTabSz="206375">
              <a:lnSpc>
                <a:spcPct val="90000"/>
              </a:lnSpc>
            </a:pPr>
            <a:r>
              <a:rPr lang="en-US" altLang="zh-CN" sz="1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MM</a:t>
            </a:r>
          </a:p>
          <a:p>
            <a:pPr algn="ctr" defTabSz="206375">
              <a:lnSpc>
                <a:spcPct val="90000"/>
              </a:lnSpc>
            </a:pPr>
            <a:r>
              <a:rPr lang="zh-CN" alt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物料管理</a:t>
            </a:r>
          </a:p>
        </p:txBody>
      </p:sp>
      <p:sp>
        <p:nvSpPr>
          <p:cNvPr id="953496" name="Rectangle 152"/>
          <p:cNvSpPr>
            <a:spLocks noChangeArrowheads="1"/>
          </p:cNvSpPr>
          <p:nvPr/>
        </p:nvSpPr>
        <p:spPr bwMode="auto">
          <a:xfrm>
            <a:off x="3243263" y="4697413"/>
            <a:ext cx="7493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9050" tIns="9525" rIns="19050" bIns="9525">
            <a:spAutoFit/>
          </a:bodyPr>
          <a:lstStyle/>
          <a:p>
            <a:pPr algn="ctr" defTabSz="206375">
              <a:lnSpc>
                <a:spcPct val="90000"/>
              </a:lnSpc>
            </a:pPr>
            <a:r>
              <a:rPr lang="en-US" altLang="zh-CN" sz="1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HR</a:t>
            </a:r>
            <a:endParaRPr lang="en-US" altLang="zh-CN" sz="11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 defTabSz="206375">
              <a:lnSpc>
                <a:spcPct val="90000"/>
              </a:lnSpc>
            </a:pPr>
            <a:r>
              <a:rPr lang="zh-CN" alt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人事管理</a:t>
            </a:r>
          </a:p>
        </p:txBody>
      </p:sp>
      <p:sp>
        <p:nvSpPr>
          <p:cNvPr id="953497" name="Rectangle 153"/>
          <p:cNvSpPr>
            <a:spLocks noChangeArrowheads="1"/>
          </p:cNvSpPr>
          <p:nvPr/>
        </p:nvSpPr>
        <p:spPr bwMode="auto">
          <a:xfrm>
            <a:off x="3130550" y="1905000"/>
            <a:ext cx="93503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9050" tIns="9525" rIns="19050" bIns="9525">
            <a:spAutoFit/>
          </a:bodyPr>
          <a:lstStyle/>
          <a:p>
            <a:pPr algn="ctr" defTabSz="206375">
              <a:lnSpc>
                <a:spcPct val="90000"/>
              </a:lnSpc>
            </a:pPr>
            <a:r>
              <a:rPr lang="en-US" altLang="zh-CN" sz="1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SD</a:t>
            </a:r>
            <a:endParaRPr lang="en-US" altLang="zh-CN" sz="11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 defTabSz="206375">
              <a:lnSpc>
                <a:spcPct val="90000"/>
              </a:lnSpc>
            </a:pPr>
            <a:r>
              <a:rPr lang="zh-CN" alt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销售与分销</a:t>
            </a:r>
          </a:p>
        </p:txBody>
      </p:sp>
      <p:sp>
        <p:nvSpPr>
          <p:cNvPr id="953498" name="Rectangle 154"/>
          <p:cNvSpPr>
            <a:spLocks noChangeArrowheads="1"/>
          </p:cNvSpPr>
          <p:nvPr/>
        </p:nvSpPr>
        <p:spPr bwMode="auto">
          <a:xfrm>
            <a:off x="2336800" y="2800350"/>
            <a:ext cx="7493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9050" tIns="9525" rIns="19050" bIns="9525">
            <a:spAutoFit/>
          </a:bodyPr>
          <a:lstStyle/>
          <a:p>
            <a:pPr algn="ctr" defTabSz="206375">
              <a:lnSpc>
                <a:spcPct val="90000"/>
              </a:lnSpc>
            </a:pPr>
            <a:r>
              <a:rPr lang="en-US" altLang="zh-CN" sz="1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PP</a:t>
            </a:r>
          </a:p>
          <a:p>
            <a:pPr algn="ctr" defTabSz="206375">
              <a:lnSpc>
                <a:spcPct val="90000"/>
              </a:lnSpc>
            </a:pPr>
            <a:r>
              <a:rPr lang="zh-CN" alt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生产计划</a:t>
            </a:r>
          </a:p>
        </p:txBody>
      </p:sp>
      <p:sp>
        <p:nvSpPr>
          <p:cNvPr id="953499" name="Rectangle 155"/>
          <p:cNvSpPr>
            <a:spLocks noChangeArrowheads="1"/>
          </p:cNvSpPr>
          <p:nvPr/>
        </p:nvSpPr>
        <p:spPr bwMode="auto">
          <a:xfrm>
            <a:off x="2281238" y="3748088"/>
            <a:ext cx="808037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9050" tIns="9525" rIns="19050" bIns="9525">
            <a:spAutoFit/>
          </a:bodyPr>
          <a:lstStyle/>
          <a:p>
            <a:pPr algn="ctr" defTabSz="206375">
              <a:lnSpc>
                <a:spcPct val="90000"/>
              </a:lnSpc>
            </a:pPr>
            <a:r>
              <a:rPr lang="en-US" altLang="zh-CN" sz="1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QM</a:t>
            </a:r>
            <a:endParaRPr lang="en-US" altLang="zh-CN" sz="11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 defTabSz="206375">
              <a:lnSpc>
                <a:spcPct val="90000"/>
              </a:lnSpc>
            </a:pPr>
            <a:r>
              <a:rPr lang="zh-CN" alt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质量管理</a:t>
            </a:r>
          </a:p>
        </p:txBody>
      </p:sp>
      <p:sp>
        <p:nvSpPr>
          <p:cNvPr id="953500" name="Rectangle 156"/>
          <p:cNvSpPr>
            <a:spLocks noChangeArrowheads="1"/>
          </p:cNvSpPr>
          <p:nvPr/>
        </p:nvSpPr>
        <p:spPr bwMode="auto">
          <a:xfrm>
            <a:off x="2603500" y="4233863"/>
            <a:ext cx="1109663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9050" tIns="9525" rIns="19050" bIns="9525">
            <a:spAutoFit/>
          </a:bodyPr>
          <a:lstStyle/>
          <a:p>
            <a:pPr algn="ctr" defTabSz="206375">
              <a:lnSpc>
                <a:spcPct val="90000"/>
              </a:lnSpc>
            </a:pPr>
            <a:r>
              <a:rPr lang="en-US" altLang="zh-CN" sz="1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PM</a:t>
            </a:r>
            <a:endParaRPr lang="en-US" altLang="zh-CN" sz="11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 defTabSz="206375">
              <a:lnSpc>
                <a:spcPct val="90000"/>
              </a:lnSpc>
            </a:pPr>
            <a:r>
              <a:rPr lang="zh-CN" alt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工厂维护</a:t>
            </a:r>
          </a:p>
        </p:txBody>
      </p:sp>
    </p:spTree>
    <p:extLst>
      <p:ext uri="{BB962C8B-B14F-4D97-AF65-F5344CB8AC3E}">
        <p14:creationId xmlns:p14="http://schemas.microsoft.com/office/powerpoint/2010/main" val="3653189712"/>
      </p:ext>
    </p:extLst>
  </p:cSld>
  <p:clrMapOvr>
    <a:masterClrMapping/>
  </p:clrMapOvr>
  <p:transition xmlns:p14="http://schemas.microsoft.com/office/powerpoint/2010/main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202" name="Freeform 2"/>
          <p:cNvSpPr>
            <a:spLocks/>
          </p:cNvSpPr>
          <p:nvPr/>
        </p:nvSpPr>
        <p:spPr bwMode="auto">
          <a:xfrm>
            <a:off x="5051425" y="2101850"/>
            <a:ext cx="1042988" cy="2744788"/>
          </a:xfrm>
          <a:custGeom>
            <a:avLst/>
            <a:gdLst>
              <a:gd name="T0" fmla="*/ 0 w 657"/>
              <a:gd name="T1" fmla="*/ 0 h 1729"/>
              <a:gd name="T2" fmla="*/ 656 w 657"/>
              <a:gd name="T3" fmla="*/ 0 h 1729"/>
              <a:gd name="T4" fmla="*/ 333 w 657"/>
              <a:gd name="T5" fmla="*/ 1728 h 1729"/>
              <a:gd name="T6" fmla="*/ 0 w 657"/>
              <a:gd name="T7" fmla="*/ 0 h 17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57" h="1729">
                <a:moveTo>
                  <a:pt x="0" y="0"/>
                </a:moveTo>
                <a:lnTo>
                  <a:pt x="656" y="0"/>
                </a:lnTo>
                <a:lnTo>
                  <a:pt x="333" y="1728"/>
                </a:lnTo>
                <a:lnTo>
                  <a:pt x="0" y="0"/>
                </a:lnTo>
              </a:path>
            </a:pathLst>
          </a:custGeom>
          <a:solidFill>
            <a:srgbClr val="4CFF7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47203" name="Freeform 3"/>
          <p:cNvSpPr>
            <a:spLocks/>
          </p:cNvSpPr>
          <p:nvPr/>
        </p:nvSpPr>
        <p:spPr bwMode="auto">
          <a:xfrm>
            <a:off x="4405313" y="1976438"/>
            <a:ext cx="2292350" cy="3192462"/>
          </a:xfrm>
          <a:custGeom>
            <a:avLst/>
            <a:gdLst>
              <a:gd name="T0" fmla="*/ 0 w 1444"/>
              <a:gd name="T1" fmla="*/ 0 h 2011"/>
              <a:gd name="T2" fmla="*/ 1443 w 1444"/>
              <a:gd name="T3" fmla="*/ 0 h 2011"/>
              <a:gd name="T4" fmla="*/ 1443 w 1444"/>
              <a:gd name="T5" fmla="*/ 2010 h 2011"/>
              <a:gd name="T6" fmla="*/ 0 w 1444"/>
              <a:gd name="T7" fmla="*/ 2010 h 2011"/>
              <a:gd name="T8" fmla="*/ 0 w 1444"/>
              <a:gd name="T9" fmla="*/ 0 h 2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44" h="2011">
                <a:moveTo>
                  <a:pt x="0" y="0"/>
                </a:moveTo>
                <a:lnTo>
                  <a:pt x="1443" y="0"/>
                </a:lnTo>
                <a:lnTo>
                  <a:pt x="1443" y="2010"/>
                </a:lnTo>
                <a:lnTo>
                  <a:pt x="0" y="2010"/>
                </a:lnTo>
                <a:lnTo>
                  <a:pt x="0" y="0"/>
                </a:lnTo>
              </a:path>
            </a:pathLst>
          </a:custGeom>
          <a:solidFill>
            <a:srgbClr val="33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47204" name="Rectangle 4"/>
          <p:cNvSpPr>
            <a:spLocks noGrp="1" noChangeArrowheads="1"/>
          </p:cNvSpPr>
          <p:nvPr>
            <p:ph type="title"/>
          </p:nvPr>
        </p:nvSpPr>
        <p:spPr>
          <a:xfrm>
            <a:off x="1295400" y="685800"/>
            <a:ext cx="6905625" cy="674688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 altLang="zh-CN" dirty="0" smtClean="0">
                <a:solidFill>
                  <a:srgbClr val="000000"/>
                </a:solidFill>
              </a:rPr>
              <a:t>ERP</a:t>
            </a:r>
            <a:r>
              <a:rPr lang="zh-CN" altLang="en-US" dirty="0" smtClean="0">
                <a:solidFill>
                  <a:srgbClr val="000000"/>
                </a:solidFill>
              </a:rPr>
              <a:t>：一体化的后勤管理解决方</a:t>
            </a:r>
            <a:r>
              <a:rPr lang="zh-CN" altLang="en-US" dirty="0">
                <a:solidFill>
                  <a:srgbClr val="000000"/>
                </a:solidFill>
              </a:rPr>
              <a:t>案</a:t>
            </a:r>
          </a:p>
        </p:txBody>
      </p:sp>
      <p:sp>
        <p:nvSpPr>
          <p:cNvPr id="947205" name="Freeform 5"/>
          <p:cNvSpPr>
            <a:spLocks/>
          </p:cNvSpPr>
          <p:nvPr/>
        </p:nvSpPr>
        <p:spPr bwMode="auto">
          <a:xfrm>
            <a:off x="1703388" y="5399088"/>
            <a:ext cx="7137400" cy="974725"/>
          </a:xfrm>
          <a:custGeom>
            <a:avLst/>
            <a:gdLst>
              <a:gd name="T0" fmla="*/ 0 w 4496"/>
              <a:gd name="T1" fmla="*/ 0 h 614"/>
              <a:gd name="T2" fmla="*/ 4495 w 4496"/>
              <a:gd name="T3" fmla="*/ 0 h 614"/>
              <a:gd name="T4" fmla="*/ 4495 w 4496"/>
              <a:gd name="T5" fmla="*/ 613 h 614"/>
              <a:gd name="T6" fmla="*/ 0 w 4496"/>
              <a:gd name="T7" fmla="*/ 613 h 614"/>
              <a:gd name="T8" fmla="*/ 0 w 4496"/>
              <a:gd name="T9" fmla="*/ 0 h 6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96" h="614">
                <a:moveTo>
                  <a:pt x="0" y="0"/>
                </a:moveTo>
                <a:lnTo>
                  <a:pt x="4495" y="0"/>
                </a:lnTo>
                <a:lnTo>
                  <a:pt x="4495" y="613"/>
                </a:lnTo>
                <a:lnTo>
                  <a:pt x="0" y="613"/>
                </a:lnTo>
                <a:lnTo>
                  <a:pt x="0" y="0"/>
                </a:lnTo>
              </a:path>
            </a:pathLst>
          </a:custGeom>
          <a:solidFill>
            <a:srgbClr val="618FF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47206" name="Freeform 6"/>
          <p:cNvSpPr>
            <a:spLocks/>
          </p:cNvSpPr>
          <p:nvPr/>
        </p:nvSpPr>
        <p:spPr bwMode="auto">
          <a:xfrm>
            <a:off x="8809038" y="5368925"/>
            <a:ext cx="33337" cy="1016000"/>
          </a:xfrm>
          <a:custGeom>
            <a:avLst/>
            <a:gdLst>
              <a:gd name="T0" fmla="*/ 0 w 21"/>
              <a:gd name="T1" fmla="*/ 639 h 640"/>
              <a:gd name="T2" fmla="*/ 20 w 21"/>
              <a:gd name="T3" fmla="*/ 613 h 640"/>
              <a:gd name="T4" fmla="*/ 20 w 21"/>
              <a:gd name="T5" fmla="*/ 0 h 640"/>
              <a:gd name="T6" fmla="*/ 0 w 21"/>
              <a:gd name="T7" fmla="*/ 24 h 640"/>
              <a:gd name="T8" fmla="*/ 0 w 21"/>
              <a:gd name="T9" fmla="*/ 638 h 640"/>
              <a:gd name="T10" fmla="*/ 20 w 21"/>
              <a:gd name="T11" fmla="*/ 612 h 640"/>
              <a:gd name="T12" fmla="*/ 19 w 21"/>
              <a:gd name="T13" fmla="*/ 614 h 640"/>
              <a:gd name="T14" fmla="*/ 20 w 21"/>
              <a:gd name="T15" fmla="*/ 613 h 640"/>
              <a:gd name="T16" fmla="*/ 0 w 21"/>
              <a:gd name="T17" fmla="*/ 639 h 6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" h="640">
                <a:moveTo>
                  <a:pt x="0" y="639"/>
                </a:moveTo>
                <a:lnTo>
                  <a:pt x="20" y="613"/>
                </a:lnTo>
                <a:lnTo>
                  <a:pt x="20" y="0"/>
                </a:lnTo>
                <a:lnTo>
                  <a:pt x="0" y="24"/>
                </a:lnTo>
                <a:lnTo>
                  <a:pt x="0" y="638"/>
                </a:lnTo>
                <a:lnTo>
                  <a:pt x="20" y="612"/>
                </a:lnTo>
                <a:lnTo>
                  <a:pt x="19" y="614"/>
                </a:lnTo>
                <a:lnTo>
                  <a:pt x="20" y="613"/>
                </a:lnTo>
                <a:lnTo>
                  <a:pt x="0" y="639"/>
                </a:lnTo>
              </a:path>
            </a:pathLst>
          </a:custGeom>
          <a:solidFill>
            <a:srgbClr val="003F7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47207" name="Freeform 7"/>
          <p:cNvSpPr>
            <a:spLocks/>
          </p:cNvSpPr>
          <p:nvPr/>
        </p:nvSpPr>
        <p:spPr bwMode="auto">
          <a:xfrm>
            <a:off x="1663700" y="5365750"/>
            <a:ext cx="33338" cy="1017588"/>
          </a:xfrm>
          <a:custGeom>
            <a:avLst/>
            <a:gdLst>
              <a:gd name="T0" fmla="*/ 20 w 21"/>
              <a:gd name="T1" fmla="*/ 0 h 641"/>
              <a:gd name="T2" fmla="*/ 0 w 21"/>
              <a:gd name="T3" fmla="*/ 26 h 641"/>
              <a:gd name="T4" fmla="*/ 0 w 21"/>
              <a:gd name="T5" fmla="*/ 640 h 641"/>
              <a:gd name="T6" fmla="*/ 20 w 21"/>
              <a:gd name="T7" fmla="*/ 615 h 641"/>
              <a:gd name="T8" fmla="*/ 20 w 21"/>
              <a:gd name="T9" fmla="*/ 2 h 641"/>
              <a:gd name="T10" fmla="*/ 0 w 21"/>
              <a:gd name="T11" fmla="*/ 28 h 641"/>
              <a:gd name="T12" fmla="*/ 0 w 21"/>
              <a:gd name="T13" fmla="*/ 26 h 641"/>
              <a:gd name="T14" fmla="*/ 20 w 21"/>
              <a:gd name="T15" fmla="*/ 0 h 6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1" h="641">
                <a:moveTo>
                  <a:pt x="20" y="0"/>
                </a:moveTo>
                <a:lnTo>
                  <a:pt x="0" y="26"/>
                </a:lnTo>
                <a:lnTo>
                  <a:pt x="0" y="640"/>
                </a:lnTo>
                <a:lnTo>
                  <a:pt x="20" y="615"/>
                </a:lnTo>
                <a:lnTo>
                  <a:pt x="20" y="2"/>
                </a:lnTo>
                <a:lnTo>
                  <a:pt x="0" y="28"/>
                </a:lnTo>
                <a:lnTo>
                  <a:pt x="0" y="26"/>
                </a:lnTo>
                <a:lnTo>
                  <a:pt x="20" y="0"/>
                </a:lnTo>
              </a:path>
            </a:pathLst>
          </a:custGeom>
          <a:solidFill>
            <a:srgbClr val="CCE5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47208" name="Freeform 8"/>
          <p:cNvSpPr>
            <a:spLocks/>
          </p:cNvSpPr>
          <p:nvPr/>
        </p:nvSpPr>
        <p:spPr bwMode="auto">
          <a:xfrm>
            <a:off x="1663700" y="5365750"/>
            <a:ext cx="7178675" cy="36513"/>
          </a:xfrm>
          <a:custGeom>
            <a:avLst/>
            <a:gdLst>
              <a:gd name="T0" fmla="*/ 4508 w 4522"/>
              <a:gd name="T1" fmla="*/ 11 h 23"/>
              <a:gd name="T2" fmla="*/ 4521 w 4522"/>
              <a:gd name="T3" fmla="*/ 0 h 23"/>
              <a:gd name="T4" fmla="*/ 26 w 4522"/>
              <a:gd name="T5" fmla="*/ 0 h 23"/>
              <a:gd name="T6" fmla="*/ 0 w 4522"/>
              <a:gd name="T7" fmla="*/ 22 h 23"/>
              <a:gd name="T8" fmla="*/ 4495 w 4522"/>
              <a:gd name="T9" fmla="*/ 22 h 23"/>
              <a:gd name="T10" fmla="*/ 4508 w 4522"/>
              <a:gd name="T11" fmla="*/ 11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522" h="23">
                <a:moveTo>
                  <a:pt x="4508" y="11"/>
                </a:moveTo>
                <a:lnTo>
                  <a:pt x="4521" y="0"/>
                </a:lnTo>
                <a:lnTo>
                  <a:pt x="26" y="0"/>
                </a:lnTo>
                <a:lnTo>
                  <a:pt x="0" y="22"/>
                </a:lnTo>
                <a:lnTo>
                  <a:pt x="4495" y="22"/>
                </a:lnTo>
                <a:lnTo>
                  <a:pt x="4508" y="11"/>
                </a:lnTo>
              </a:path>
            </a:pathLst>
          </a:custGeom>
          <a:solidFill>
            <a:srgbClr val="CCE5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47209" name="Freeform 9"/>
          <p:cNvSpPr>
            <a:spLocks/>
          </p:cNvSpPr>
          <p:nvPr/>
        </p:nvSpPr>
        <p:spPr bwMode="auto">
          <a:xfrm>
            <a:off x="1716088" y="5249863"/>
            <a:ext cx="2300287" cy="98425"/>
          </a:xfrm>
          <a:custGeom>
            <a:avLst/>
            <a:gdLst>
              <a:gd name="T0" fmla="*/ 66 w 1449"/>
              <a:gd name="T1" fmla="*/ 0 h 62"/>
              <a:gd name="T2" fmla="*/ 0 w 1449"/>
              <a:gd name="T3" fmla="*/ 61 h 62"/>
              <a:gd name="T4" fmla="*/ 1448 w 1449"/>
              <a:gd name="T5" fmla="*/ 61 h 62"/>
              <a:gd name="T6" fmla="*/ 1416 w 1449"/>
              <a:gd name="T7" fmla="*/ 0 h 62"/>
              <a:gd name="T8" fmla="*/ 66 w 1449"/>
              <a:gd name="T9" fmla="*/ 0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49" h="62">
                <a:moveTo>
                  <a:pt x="66" y="0"/>
                </a:moveTo>
                <a:lnTo>
                  <a:pt x="0" y="61"/>
                </a:lnTo>
                <a:lnTo>
                  <a:pt x="1448" y="61"/>
                </a:lnTo>
                <a:lnTo>
                  <a:pt x="1416" y="0"/>
                </a:lnTo>
                <a:lnTo>
                  <a:pt x="66" y="0"/>
                </a:lnTo>
              </a:path>
            </a:pathLst>
          </a:cu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47210" name="Freeform 10"/>
          <p:cNvSpPr>
            <a:spLocks/>
          </p:cNvSpPr>
          <p:nvPr/>
        </p:nvSpPr>
        <p:spPr bwMode="auto">
          <a:xfrm>
            <a:off x="1820863" y="5230813"/>
            <a:ext cx="2144712" cy="26987"/>
          </a:xfrm>
          <a:custGeom>
            <a:avLst/>
            <a:gdLst>
              <a:gd name="T0" fmla="*/ 0 w 1351"/>
              <a:gd name="T1" fmla="*/ 16 h 17"/>
              <a:gd name="T2" fmla="*/ 13 w 1351"/>
              <a:gd name="T3" fmla="*/ 0 h 17"/>
              <a:gd name="T4" fmla="*/ 1344 w 1351"/>
              <a:gd name="T5" fmla="*/ 0 h 17"/>
              <a:gd name="T6" fmla="*/ 1350 w 1351"/>
              <a:gd name="T7" fmla="*/ 16 h 17"/>
              <a:gd name="T8" fmla="*/ 0 w 1351"/>
              <a:gd name="T9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51" h="17">
                <a:moveTo>
                  <a:pt x="0" y="16"/>
                </a:moveTo>
                <a:lnTo>
                  <a:pt x="13" y="0"/>
                </a:lnTo>
                <a:lnTo>
                  <a:pt x="1344" y="0"/>
                </a:lnTo>
                <a:lnTo>
                  <a:pt x="1350" y="16"/>
                </a:lnTo>
                <a:lnTo>
                  <a:pt x="0" y="16"/>
                </a:lnTo>
              </a:path>
            </a:pathLst>
          </a:custGeom>
          <a:solidFill>
            <a:srgbClr val="90CDF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47211" name="Freeform 11"/>
          <p:cNvSpPr>
            <a:spLocks/>
          </p:cNvSpPr>
          <p:nvPr/>
        </p:nvSpPr>
        <p:spPr bwMode="auto">
          <a:xfrm>
            <a:off x="1841500" y="5210175"/>
            <a:ext cx="2114550" cy="26988"/>
          </a:xfrm>
          <a:custGeom>
            <a:avLst/>
            <a:gdLst>
              <a:gd name="T0" fmla="*/ 0 w 1332"/>
              <a:gd name="T1" fmla="*/ 16 h 17"/>
              <a:gd name="T2" fmla="*/ 12 w 1332"/>
              <a:gd name="T3" fmla="*/ 0 h 17"/>
              <a:gd name="T4" fmla="*/ 1325 w 1332"/>
              <a:gd name="T5" fmla="*/ 0 h 17"/>
              <a:gd name="T6" fmla="*/ 1331 w 1332"/>
              <a:gd name="T7" fmla="*/ 16 h 17"/>
              <a:gd name="T8" fmla="*/ 0 w 1332"/>
              <a:gd name="T9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32" h="17">
                <a:moveTo>
                  <a:pt x="0" y="16"/>
                </a:moveTo>
                <a:lnTo>
                  <a:pt x="12" y="0"/>
                </a:lnTo>
                <a:lnTo>
                  <a:pt x="1325" y="0"/>
                </a:lnTo>
                <a:lnTo>
                  <a:pt x="1331" y="16"/>
                </a:lnTo>
                <a:lnTo>
                  <a:pt x="0" y="16"/>
                </a:lnTo>
              </a:path>
            </a:pathLst>
          </a:custGeom>
          <a:solidFill>
            <a:srgbClr val="88CE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47212" name="Freeform 12"/>
          <p:cNvSpPr>
            <a:spLocks/>
          </p:cNvSpPr>
          <p:nvPr/>
        </p:nvSpPr>
        <p:spPr bwMode="auto">
          <a:xfrm>
            <a:off x="1860550" y="5189538"/>
            <a:ext cx="2085975" cy="26987"/>
          </a:xfrm>
          <a:custGeom>
            <a:avLst/>
            <a:gdLst>
              <a:gd name="T0" fmla="*/ 0 w 1314"/>
              <a:gd name="T1" fmla="*/ 16 h 17"/>
              <a:gd name="T2" fmla="*/ 13 w 1314"/>
              <a:gd name="T3" fmla="*/ 0 h 17"/>
              <a:gd name="T4" fmla="*/ 1307 w 1314"/>
              <a:gd name="T5" fmla="*/ 0 h 17"/>
              <a:gd name="T6" fmla="*/ 1313 w 1314"/>
              <a:gd name="T7" fmla="*/ 16 h 17"/>
              <a:gd name="T8" fmla="*/ 0 w 1314"/>
              <a:gd name="T9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4" h="17">
                <a:moveTo>
                  <a:pt x="0" y="16"/>
                </a:moveTo>
                <a:lnTo>
                  <a:pt x="13" y="0"/>
                </a:lnTo>
                <a:lnTo>
                  <a:pt x="1307" y="0"/>
                </a:lnTo>
                <a:lnTo>
                  <a:pt x="1313" y="16"/>
                </a:lnTo>
                <a:lnTo>
                  <a:pt x="0" y="16"/>
                </a:lnTo>
              </a:path>
            </a:pathLst>
          </a:custGeom>
          <a:solidFill>
            <a:srgbClr val="80CFE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47213" name="Freeform 13"/>
          <p:cNvSpPr>
            <a:spLocks/>
          </p:cNvSpPr>
          <p:nvPr/>
        </p:nvSpPr>
        <p:spPr bwMode="auto">
          <a:xfrm>
            <a:off x="1881188" y="5168900"/>
            <a:ext cx="2055812" cy="26988"/>
          </a:xfrm>
          <a:custGeom>
            <a:avLst/>
            <a:gdLst>
              <a:gd name="T0" fmla="*/ 0 w 1295"/>
              <a:gd name="T1" fmla="*/ 16 h 17"/>
              <a:gd name="T2" fmla="*/ 13 w 1295"/>
              <a:gd name="T3" fmla="*/ 0 h 17"/>
              <a:gd name="T4" fmla="*/ 1288 w 1295"/>
              <a:gd name="T5" fmla="*/ 0 h 17"/>
              <a:gd name="T6" fmla="*/ 1294 w 1295"/>
              <a:gd name="T7" fmla="*/ 16 h 17"/>
              <a:gd name="T8" fmla="*/ 0 w 1295"/>
              <a:gd name="T9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95" h="17">
                <a:moveTo>
                  <a:pt x="0" y="16"/>
                </a:moveTo>
                <a:lnTo>
                  <a:pt x="13" y="0"/>
                </a:lnTo>
                <a:lnTo>
                  <a:pt x="1288" y="0"/>
                </a:lnTo>
                <a:lnTo>
                  <a:pt x="1294" y="16"/>
                </a:lnTo>
                <a:lnTo>
                  <a:pt x="0" y="16"/>
                </a:lnTo>
              </a:path>
            </a:pathLst>
          </a:custGeom>
          <a:solidFill>
            <a:srgbClr val="78D1E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47214" name="Freeform 14"/>
          <p:cNvSpPr>
            <a:spLocks/>
          </p:cNvSpPr>
          <p:nvPr/>
        </p:nvSpPr>
        <p:spPr bwMode="auto">
          <a:xfrm>
            <a:off x="1901825" y="5149850"/>
            <a:ext cx="2025650" cy="26988"/>
          </a:xfrm>
          <a:custGeom>
            <a:avLst/>
            <a:gdLst>
              <a:gd name="T0" fmla="*/ 0 w 1276"/>
              <a:gd name="T1" fmla="*/ 16 h 17"/>
              <a:gd name="T2" fmla="*/ 13 w 1276"/>
              <a:gd name="T3" fmla="*/ 0 h 17"/>
              <a:gd name="T4" fmla="*/ 1268 w 1276"/>
              <a:gd name="T5" fmla="*/ 0 h 17"/>
              <a:gd name="T6" fmla="*/ 1275 w 1276"/>
              <a:gd name="T7" fmla="*/ 16 h 17"/>
              <a:gd name="T8" fmla="*/ 0 w 1276"/>
              <a:gd name="T9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76" h="17">
                <a:moveTo>
                  <a:pt x="0" y="16"/>
                </a:moveTo>
                <a:lnTo>
                  <a:pt x="13" y="0"/>
                </a:lnTo>
                <a:lnTo>
                  <a:pt x="1268" y="0"/>
                </a:lnTo>
                <a:lnTo>
                  <a:pt x="1275" y="16"/>
                </a:lnTo>
                <a:lnTo>
                  <a:pt x="0" y="16"/>
                </a:lnTo>
              </a:path>
            </a:pathLst>
          </a:custGeom>
          <a:solidFill>
            <a:srgbClr val="70D2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47215" name="Freeform 15"/>
          <p:cNvSpPr>
            <a:spLocks/>
          </p:cNvSpPr>
          <p:nvPr/>
        </p:nvSpPr>
        <p:spPr bwMode="auto">
          <a:xfrm>
            <a:off x="1922463" y="5129213"/>
            <a:ext cx="1993900" cy="26987"/>
          </a:xfrm>
          <a:custGeom>
            <a:avLst/>
            <a:gdLst>
              <a:gd name="T0" fmla="*/ 0 w 1256"/>
              <a:gd name="T1" fmla="*/ 16 h 17"/>
              <a:gd name="T2" fmla="*/ 13 w 1256"/>
              <a:gd name="T3" fmla="*/ 0 h 17"/>
              <a:gd name="T4" fmla="*/ 1249 w 1256"/>
              <a:gd name="T5" fmla="*/ 0 h 17"/>
              <a:gd name="T6" fmla="*/ 1255 w 1256"/>
              <a:gd name="T7" fmla="*/ 16 h 17"/>
              <a:gd name="T8" fmla="*/ 0 w 1256"/>
              <a:gd name="T9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56" h="17">
                <a:moveTo>
                  <a:pt x="0" y="16"/>
                </a:moveTo>
                <a:lnTo>
                  <a:pt x="13" y="0"/>
                </a:lnTo>
                <a:lnTo>
                  <a:pt x="1249" y="0"/>
                </a:lnTo>
                <a:lnTo>
                  <a:pt x="1255" y="16"/>
                </a:lnTo>
                <a:lnTo>
                  <a:pt x="0" y="16"/>
                </a:lnTo>
              </a:path>
            </a:pathLst>
          </a:custGeom>
          <a:solidFill>
            <a:srgbClr val="68D3D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47216" name="Freeform 16"/>
          <p:cNvSpPr>
            <a:spLocks/>
          </p:cNvSpPr>
          <p:nvPr/>
        </p:nvSpPr>
        <p:spPr bwMode="auto">
          <a:xfrm>
            <a:off x="1943100" y="5108575"/>
            <a:ext cx="1963738" cy="26988"/>
          </a:xfrm>
          <a:custGeom>
            <a:avLst/>
            <a:gdLst>
              <a:gd name="T0" fmla="*/ 0 w 1237"/>
              <a:gd name="T1" fmla="*/ 16 h 17"/>
              <a:gd name="T2" fmla="*/ 12 w 1237"/>
              <a:gd name="T3" fmla="*/ 0 h 17"/>
              <a:gd name="T4" fmla="*/ 1231 w 1237"/>
              <a:gd name="T5" fmla="*/ 0 h 17"/>
              <a:gd name="T6" fmla="*/ 1236 w 1237"/>
              <a:gd name="T7" fmla="*/ 16 h 17"/>
              <a:gd name="T8" fmla="*/ 0 w 1237"/>
              <a:gd name="T9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37" h="17">
                <a:moveTo>
                  <a:pt x="0" y="16"/>
                </a:moveTo>
                <a:lnTo>
                  <a:pt x="12" y="0"/>
                </a:lnTo>
                <a:lnTo>
                  <a:pt x="1231" y="0"/>
                </a:lnTo>
                <a:lnTo>
                  <a:pt x="1236" y="16"/>
                </a:lnTo>
                <a:lnTo>
                  <a:pt x="0" y="16"/>
                </a:lnTo>
              </a:path>
            </a:pathLst>
          </a:custGeom>
          <a:solidFill>
            <a:srgbClr val="60D5C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47217" name="Freeform 17"/>
          <p:cNvSpPr>
            <a:spLocks/>
          </p:cNvSpPr>
          <p:nvPr/>
        </p:nvSpPr>
        <p:spPr bwMode="auto">
          <a:xfrm>
            <a:off x="1962150" y="5087938"/>
            <a:ext cx="1936750" cy="26987"/>
          </a:xfrm>
          <a:custGeom>
            <a:avLst/>
            <a:gdLst>
              <a:gd name="T0" fmla="*/ 0 w 1220"/>
              <a:gd name="T1" fmla="*/ 16 h 17"/>
              <a:gd name="T2" fmla="*/ 13 w 1220"/>
              <a:gd name="T3" fmla="*/ 0 h 17"/>
              <a:gd name="T4" fmla="*/ 1212 w 1220"/>
              <a:gd name="T5" fmla="*/ 0 h 17"/>
              <a:gd name="T6" fmla="*/ 1219 w 1220"/>
              <a:gd name="T7" fmla="*/ 16 h 17"/>
              <a:gd name="T8" fmla="*/ 0 w 1220"/>
              <a:gd name="T9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20" h="17">
                <a:moveTo>
                  <a:pt x="0" y="16"/>
                </a:moveTo>
                <a:lnTo>
                  <a:pt x="13" y="0"/>
                </a:lnTo>
                <a:lnTo>
                  <a:pt x="1212" y="0"/>
                </a:lnTo>
                <a:lnTo>
                  <a:pt x="1219" y="16"/>
                </a:lnTo>
                <a:lnTo>
                  <a:pt x="0" y="16"/>
                </a:lnTo>
              </a:path>
            </a:pathLst>
          </a:custGeom>
          <a:solidFill>
            <a:srgbClr val="58D6C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47218" name="Freeform 18"/>
          <p:cNvSpPr>
            <a:spLocks/>
          </p:cNvSpPr>
          <p:nvPr/>
        </p:nvSpPr>
        <p:spPr bwMode="auto">
          <a:xfrm>
            <a:off x="1982788" y="5068888"/>
            <a:ext cx="1905000" cy="26987"/>
          </a:xfrm>
          <a:custGeom>
            <a:avLst/>
            <a:gdLst>
              <a:gd name="T0" fmla="*/ 0 w 1200"/>
              <a:gd name="T1" fmla="*/ 16 h 17"/>
              <a:gd name="T2" fmla="*/ 12 w 1200"/>
              <a:gd name="T3" fmla="*/ 0 h 17"/>
              <a:gd name="T4" fmla="*/ 1193 w 1200"/>
              <a:gd name="T5" fmla="*/ 0 h 17"/>
              <a:gd name="T6" fmla="*/ 1199 w 1200"/>
              <a:gd name="T7" fmla="*/ 16 h 17"/>
              <a:gd name="T8" fmla="*/ 0 w 1200"/>
              <a:gd name="T9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0" h="17">
                <a:moveTo>
                  <a:pt x="0" y="16"/>
                </a:moveTo>
                <a:lnTo>
                  <a:pt x="12" y="0"/>
                </a:lnTo>
                <a:lnTo>
                  <a:pt x="1193" y="0"/>
                </a:lnTo>
                <a:lnTo>
                  <a:pt x="1199" y="16"/>
                </a:lnTo>
                <a:lnTo>
                  <a:pt x="0" y="16"/>
                </a:lnTo>
              </a:path>
            </a:pathLst>
          </a:custGeom>
          <a:solidFill>
            <a:srgbClr val="50D7B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47219" name="Freeform 19"/>
          <p:cNvSpPr>
            <a:spLocks/>
          </p:cNvSpPr>
          <p:nvPr/>
        </p:nvSpPr>
        <p:spPr bwMode="auto">
          <a:xfrm>
            <a:off x="2001838" y="5048250"/>
            <a:ext cx="1876425" cy="26988"/>
          </a:xfrm>
          <a:custGeom>
            <a:avLst/>
            <a:gdLst>
              <a:gd name="T0" fmla="*/ 0 w 1182"/>
              <a:gd name="T1" fmla="*/ 16 h 17"/>
              <a:gd name="T2" fmla="*/ 13 w 1182"/>
              <a:gd name="T3" fmla="*/ 0 h 17"/>
              <a:gd name="T4" fmla="*/ 1175 w 1182"/>
              <a:gd name="T5" fmla="*/ 0 h 17"/>
              <a:gd name="T6" fmla="*/ 1181 w 1182"/>
              <a:gd name="T7" fmla="*/ 16 h 17"/>
              <a:gd name="T8" fmla="*/ 0 w 1182"/>
              <a:gd name="T9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82" h="17">
                <a:moveTo>
                  <a:pt x="0" y="16"/>
                </a:moveTo>
                <a:lnTo>
                  <a:pt x="13" y="0"/>
                </a:lnTo>
                <a:lnTo>
                  <a:pt x="1175" y="0"/>
                </a:lnTo>
                <a:lnTo>
                  <a:pt x="1181" y="16"/>
                </a:lnTo>
                <a:lnTo>
                  <a:pt x="0" y="16"/>
                </a:lnTo>
              </a:path>
            </a:pathLst>
          </a:custGeom>
          <a:solidFill>
            <a:srgbClr val="48D9B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47220" name="Freeform 20"/>
          <p:cNvSpPr>
            <a:spLocks/>
          </p:cNvSpPr>
          <p:nvPr/>
        </p:nvSpPr>
        <p:spPr bwMode="auto">
          <a:xfrm>
            <a:off x="2022475" y="5027613"/>
            <a:ext cx="1846263" cy="26987"/>
          </a:xfrm>
          <a:custGeom>
            <a:avLst/>
            <a:gdLst>
              <a:gd name="T0" fmla="*/ 0 w 1163"/>
              <a:gd name="T1" fmla="*/ 16 h 17"/>
              <a:gd name="T2" fmla="*/ 13 w 1163"/>
              <a:gd name="T3" fmla="*/ 0 h 17"/>
              <a:gd name="T4" fmla="*/ 1156 w 1163"/>
              <a:gd name="T5" fmla="*/ 0 h 17"/>
              <a:gd name="T6" fmla="*/ 1162 w 1163"/>
              <a:gd name="T7" fmla="*/ 16 h 17"/>
              <a:gd name="T8" fmla="*/ 0 w 1163"/>
              <a:gd name="T9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63" h="17">
                <a:moveTo>
                  <a:pt x="0" y="16"/>
                </a:moveTo>
                <a:lnTo>
                  <a:pt x="13" y="0"/>
                </a:lnTo>
                <a:lnTo>
                  <a:pt x="1156" y="0"/>
                </a:lnTo>
                <a:lnTo>
                  <a:pt x="1162" y="16"/>
                </a:lnTo>
                <a:lnTo>
                  <a:pt x="0" y="16"/>
                </a:lnTo>
              </a:path>
            </a:pathLst>
          </a:custGeom>
          <a:solidFill>
            <a:srgbClr val="40DAA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47221" name="Freeform 21"/>
          <p:cNvSpPr>
            <a:spLocks/>
          </p:cNvSpPr>
          <p:nvPr/>
        </p:nvSpPr>
        <p:spPr bwMode="auto">
          <a:xfrm>
            <a:off x="2043113" y="5006975"/>
            <a:ext cx="1816100" cy="26988"/>
          </a:xfrm>
          <a:custGeom>
            <a:avLst/>
            <a:gdLst>
              <a:gd name="T0" fmla="*/ 0 w 1144"/>
              <a:gd name="T1" fmla="*/ 16 h 17"/>
              <a:gd name="T2" fmla="*/ 13 w 1144"/>
              <a:gd name="T3" fmla="*/ 0 h 17"/>
              <a:gd name="T4" fmla="*/ 1137 w 1144"/>
              <a:gd name="T5" fmla="*/ 0 h 17"/>
              <a:gd name="T6" fmla="*/ 1143 w 1144"/>
              <a:gd name="T7" fmla="*/ 16 h 17"/>
              <a:gd name="T8" fmla="*/ 0 w 1144"/>
              <a:gd name="T9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44" h="17">
                <a:moveTo>
                  <a:pt x="0" y="16"/>
                </a:moveTo>
                <a:lnTo>
                  <a:pt x="13" y="0"/>
                </a:lnTo>
                <a:lnTo>
                  <a:pt x="1137" y="0"/>
                </a:lnTo>
                <a:lnTo>
                  <a:pt x="1143" y="16"/>
                </a:lnTo>
                <a:lnTo>
                  <a:pt x="0" y="16"/>
                </a:lnTo>
              </a:path>
            </a:pathLst>
          </a:custGeom>
          <a:solidFill>
            <a:srgbClr val="38DBA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47222" name="Freeform 22"/>
          <p:cNvSpPr>
            <a:spLocks/>
          </p:cNvSpPr>
          <p:nvPr/>
        </p:nvSpPr>
        <p:spPr bwMode="auto">
          <a:xfrm>
            <a:off x="2063750" y="4986338"/>
            <a:ext cx="1785938" cy="26987"/>
          </a:xfrm>
          <a:custGeom>
            <a:avLst/>
            <a:gdLst>
              <a:gd name="T0" fmla="*/ 0 w 1125"/>
              <a:gd name="T1" fmla="*/ 16 h 17"/>
              <a:gd name="T2" fmla="*/ 12 w 1125"/>
              <a:gd name="T3" fmla="*/ 0 h 17"/>
              <a:gd name="T4" fmla="*/ 1118 w 1125"/>
              <a:gd name="T5" fmla="*/ 0 h 17"/>
              <a:gd name="T6" fmla="*/ 1124 w 1125"/>
              <a:gd name="T7" fmla="*/ 16 h 17"/>
              <a:gd name="T8" fmla="*/ 0 w 1125"/>
              <a:gd name="T9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25" h="17">
                <a:moveTo>
                  <a:pt x="0" y="16"/>
                </a:moveTo>
                <a:lnTo>
                  <a:pt x="12" y="0"/>
                </a:lnTo>
                <a:lnTo>
                  <a:pt x="1118" y="0"/>
                </a:lnTo>
                <a:lnTo>
                  <a:pt x="1124" y="16"/>
                </a:lnTo>
                <a:lnTo>
                  <a:pt x="0" y="16"/>
                </a:lnTo>
              </a:path>
            </a:pathLst>
          </a:custGeom>
          <a:solidFill>
            <a:srgbClr val="30DD9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47223" name="Freeform 23"/>
          <p:cNvSpPr>
            <a:spLocks/>
          </p:cNvSpPr>
          <p:nvPr/>
        </p:nvSpPr>
        <p:spPr bwMode="auto">
          <a:xfrm>
            <a:off x="2082800" y="4967288"/>
            <a:ext cx="1757363" cy="26987"/>
          </a:xfrm>
          <a:custGeom>
            <a:avLst/>
            <a:gdLst>
              <a:gd name="T0" fmla="*/ 0 w 1107"/>
              <a:gd name="T1" fmla="*/ 16 h 17"/>
              <a:gd name="T2" fmla="*/ 12 w 1107"/>
              <a:gd name="T3" fmla="*/ 0 h 17"/>
              <a:gd name="T4" fmla="*/ 1099 w 1107"/>
              <a:gd name="T5" fmla="*/ 0 h 17"/>
              <a:gd name="T6" fmla="*/ 1106 w 1107"/>
              <a:gd name="T7" fmla="*/ 16 h 17"/>
              <a:gd name="T8" fmla="*/ 0 w 1107"/>
              <a:gd name="T9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07" h="17">
                <a:moveTo>
                  <a:pt x="0" y="16"/>
                </a:moveTo>
                <a:lnTo>
                  <a:pt x="12" y="0"/>
                </a:lnTo>
                <a:lnTo>
                  <a:pt x="1099" y="0"/>
                </a:lnTo>
                <a:lnTo>
                  <a:pt x="1106" y="16"/>
                </a:lnTo>
                <a:lnTo>
                  <a:pt x="0" y="16"/>
                </a:lnTo>
              </a:path>
            </a:pathLst>
          </a:custGeom>
          <a:solidFill>
            <a:srgbClr val="28DE9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47224" name="Freeform 24"/>
          <p:cNvSpPr>
            <a:spLocks/>
          </p:cNvSpPr>
          <p:nvPr/>
        </p:nvSpPr>
        <p:spPr bwMode="auto">
          <a:xfrm>
            <a:off x="2101850" y="4946650"/>
            <a:ext cx="1727200" cy="26988"/>
          </a:xfrm>
          <a:custGeom>
            <a:avLst/>
            <a:gdLst>
              <a:gd name="T0" fmla="*/ 0 w 1088"/>
              <a:gd name="T1" fmla="*/ 16 h 17"/>
              <a:gd name="T2" fmla="*/ 13 w 1088"/>
              <a:gd name="T3" fmla="*/ 0 h 17"/>
              <a:gd name="T4" fmla="*/ 1082 w 1088"/>
              <a:gd name="T5" fmla="*/ 0 h 17"/>
              <a:gd name="T6" fmla="*/ 1087 w 1088"/>
              <a:gd name="T7" fmla="*/ 16 h 17"/>
              <a:gd name="T8" fmla="*/ 0 w 1088"/>
              <a:gd name="T9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88" h="17">
                <a:moveTo>
                  <a:pt x="0" y="16"/>
                </a:moveTo>
                <a:lnTo>
                  <a:pt x="13" y="0"/>
                </a:lnTo>
                <a:lnTo>
                  <a:pt x="1082" y="0"/>
                </a:lnTo>
                <a:lnTo>
                  <a:pt x="1087" y="16"/>
                </a:lnTo>
                <a:lnTo>
                  <a:pt x="0" y="16"/>
                </a:lnTo>
              </a:path>
            </a:pathLst>
          </a:custGeom>
          <a:solidFill>
            <a:srgbClr val="20DF8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47225" name="Freeform 25"/>
          <p:cNvSpPr>
            <a:spLocks/>
          </p:cNvSpPr>
          <p:nvPr/>
        </p:nvSpPr>
        <p:spPr bwMode="auto">
          <a:xfrm>
            <a:off x="2122488" y="4926013"/>
            <a:ext cx="1698625" cy="26987"/>
          </a:xfrm>
          <a:custGeom>
            <a:avLst/>
            <a:gdLst>
              <a:gd name="T0" fmla="*/ 0 w 1070"/>
              <a:gd name="T1" fmla="*/ 16 h 17"/>
              <a:gd name="T2" fmla="*/ 13 w 1070"/>
              <a:gd name="T3" fmla="*/ 0 h 17"/>
              <a:gd name="T4" fmla="*/ 1062 w 1070"/>
              <a:gd name="T5" fmla="*/ 0 h 17"/>
              <a:gd name="T6" fmla="*/ 1069 w 1070"/>
              <a:gd name="T7" fmla="*/ 16 h 17"/>
              <a:gd name="T8" fmla="*/ 0 w 1070"/>
              <a:gd name="T9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70" h="17">
                <a:moveTo>
                  <a:pt x="0" y="16"/>
                </a:moveTo>
                <a:lnTo>
                  <a:pt x="13" y="0"/>
                </a:lnTo>
                <a:lnTo>
                  <a:pt x="1062" y="0"/>
                </a:lnTo>
                <a:lnTo>
                  <a:pt x="1069" y="16"/>
                </a:lnTo>
                <a:lnTo>
                  <a:pt x="0" y="16"/>
                </a:lnTo>
              </a:path>
            </a:pathLst>
          </a:custGeom>
          <a:solidFill>
            <a:srgbClr val="18E18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47226" name="Freeform 26"/>
          <p:cNvSpPr>
            <a:spLocks/>
          </p:cNvSpPr>
          <p:nvPr/>
        </p:nvSpPr>
        <p:spPr bwMode="auto">
          <a:xfrm>
            <a:off x="2143125" y="4905375"/>
            <a:ext cx="1666875" cy="26988"/>
          </a:xfrm>
          <a:custGeom>
            <a:avLst/>
            <a:gdLst>
              <a:gd name="T0" fmla="*/ 0 w 1050"/>
              <a:gd name="T1" fmla="*/ 16 h 17"/>
              <a:gd name="T2" fmla="*/ 13 w 1050"/>
              <a:gd name="T3" fmla="*/ 0 h 17"/>
              <a:gd name="T4" fmla="*/ 1043 w 1050"/>
              <a:gd name="T5" fmla="*/ 0 h 17"/>
              <a:gd name="T6" fmla="*/ 1049 w 1050"/>
              <a:gd name="T7" fmla="*/ 16 h 17"/>
              <a:gd name="T8" fmla="*/ 0 w 1050"/>
              <a:gd name="T9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50" h="17">
                <a:moveTo>
                  <a:pt x="0" y="16"/>
                </a:moveTo>
                <a:lnTo>
                  <a:pt x="13" y="0"/>
                </a:lnTo>
                <a:lnTo>
                  <a:pt x="1043" y="0"/>
                </a:lnTo>
                <a:lnTo>
                  <a:pt x="1049" y="16"/>
                </a:lnTo>
                <a:lnTo>
                  <a:pt x="0" y="16"/>
                </a:lnTo>
              </a:path>
            </a:pathLst>
          </a:custGeom>
          <a:solidFill>
            <a:srgbClr val="10E2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47227" name="Freeform 27"/>
          <p:cNvSpPr>
            <a:spLocks/>
          </p:cNvSpPr>
          <p:nvPr/>
        </p:nvSpPr>
        <p:spPr bwMode="auto">
          <a:xfrm>
            <a:off x="2163763" y="4884738"/>
            <a:ext cx="1636712" cy="26987"/>
          </a:xfrm>
          <a:custGeom>
            <a:avLst/>
            <a:gdLst>
              <a:gd name="T0" fmla="*/ 0 w 1031"/>
              <a:gd name="T1" fmla="*/ 16 h 17"/>
              <a:gd name="T2" fmla="*/ 13 w 1031"/>
              <a:gd name="T3" fmla="*/ 0 h 17"/>
              <a:gd name="T4" fmla="*/ 1024 w 1031"/>
              <a:gd name="T5" fmla="*/ 0 h 17"/>
              <a:gd name="T6" fmla="*/ 1030 w 1031"/>
              <a:gd name="T7" fmla="*/ 16 h 17"/>
              <a:gd name="T8" fmla="*/ 0 w 1031"/>
              <a:gd name="T9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31" h="17">
                <a:moveTo>
                  <a:pt x="0" y="16"/>
                </a:moveTo>
                <a:lnTo>
                  <a:pt x="13" y="0"/>
                </a:lnTo>
                <a:lnTo>
                  <a:pt x="1024" y="0"/>
                </a:lnTo>
                <a:lnTo>
                  <a:pt x="1030" y="16"/>
                </a:lnTo>
                <a:lnTo>
                  <a:pt x="0" y="16"/>
                </a:lnTo>
              </a:path>
            </a:pathLst>
          </a:custGeom>
          <a:solidFill>
            <a:srgbClr val="08E37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47228" name="Freeform 28"/>
          <p:cNvSpPr>
            <a:spLocks/>
          </p:cNvSpPr>
          <p:nvPr/>
        </p:nvSpPr>
        <p:spPr bwMode="auto">
          <a:xfrm>
            <a:off x="2184400" y="4778375"/>
            <a:ext cx="1606550" cy="98425"/>
          </a:xfrm>
          <a:custGeom>
            <a:avLst/>
            <a:gdLst>
              <a:gd name="T0" fmla="*/ 0 w 1012"/>
              <a:gd name="T1" fmla="*/ 61 h 62"/>
              <a:gd name="T2" fmla="*/ 50 w 1012"/>
              <a:gd name="T3" fmla="*/ 15 h 62"/>
              <a:gd name="T4" fmla="*/ 979 w 1012"/>
              <a:gd name="T5" fmla="*/ 0 h 62"/>
              <a:gd name="T6" fmla="*/ 1011 w 1012"/>
              <a:gd name="T7" fmla="*/ 61 h 62"/>
              <a:gd name="T8" fmla="*/ 0 w 1012"/>
              <a:gd name="T9" fmla="*/ 61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12" h="62">
                <a:moveTo>
                  <a:pt x="0" y="61"/>
                </a:moveTo>
                <a:lnTo>
                  <a:pt x="50" y="15"/>
                </a:lnTo>
                <a:lnTo>
                  <a:pt x="979" y="0"/>
                </a:lnTo>
                <a:lnTo>
                  <a:pt x="1011" y="61"/>
                </a:lnTo>
                <a:lnTo>
                  <a:pt x="0" y="61"/>
                </a:lnTo>
              </a:path>
            </a:pathLst>
          </a:custGeom>
          <a:solidFill>
            <a:srgbClr val="00E57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47229" name="Freeform 29"/>
          <p:cNvSpPr>
            <a:spLocks/>
          </p:cNvSpPr>
          <p:nvPr/>
        </p:nvSpPr>
        <p:spPr bwMode="auto">
          <a:xfrm>
            <a:off x="4171950" y="5284788"/>
            <a:ext cx="2562225" cy="55562"/>
          </a:xfrm>
          <a:custGeom>
            <a:avLst/>
            <a:gdLst>
              <a:gd name="T0" fmla="*/ 26 w 1614"/>
              <a:gd name="T1" fmla="*/ 0 h 35"/>
              <a:gd name="T2" fmla="*/ 0 w 1614"/>
              <a:gd name="T3" fmla="*/ 34 h 35"/>
              <a:gd name="T4" fmla="*/ 1613 w 1614"/>
              <a:gd name="T5" fmla="*/ 34 h 35"/>
              <a:gd name="T6" fmla="*/ 1591 w 1614"/>
              <a:gd name="T7" fmla="*/ 0 h 35"/>
              <a:gd name="T8" fmla="*/ 26 w 1614"/>
              <a:gd name="T9" fmla="*/ 0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4" h="35">
                <a:moveTo>
                  <a:pt x="26" y="0"/>
                </a:moveTo>
                <a:lnTo>
                  <a:pt x="0" y="34"/>
                </a:lnTo>
                <a:lnTo>
                  <a:pt x="1613" y="34"/>
                </a:lnTo>
                <a:lnTo>
                  <a:pt x="1591" y="0"/>
                </a:lnTo>
                <a:lnTo>
                  <a:pt x="26" y="0"/>
                </a:lnTo>
              </a:path>
            </a:pathLst>
          </a:cu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47230" name="Freeform 30"/>
          <p:cNvSpPr>
            <a:spLocks/>
          </p:cNvSpPr>
          <p:nvPr/>
        </p:nvSpPr>
        <p:spPr bwMode="auto">
          <a:xfrm>
            <a:off x="4216400" y="5270500"/>
            <a:ext cx="2663825" cy="26988"/>
          </a:xfrm>
          <a:custGeom>
            <a:avLst/>
            <a:gdLst>
              <a:gd name="T0" fmla="*/ 0 w 1678"/>
              <a:gd name="T1" fmla="*/ 16 h 17"/>
              <a:gd name="T2" fmla="*/ 6 w 1678"/>
              <a:gd name="T3" fmla="*/ 0 h 17"/>
              <a:gd name="T4" fmla="*/ 1673 w 1678"/>
              <a:gd name="T5" fmla="*/ 0 h 17"/>
              <a:gd name="T6" fmla="*/ 1677 w 1678"/>
              <a:gd name="T7" fmla="*/ 16 h 17"/>
              <a:gd name="T8" fmla="*/ 0 w 1678"/>
              <a:gd name="T9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78" h="17">
                <a:moveTo>
                  <a:pt x="0" y="16"/>
                </a:moveTo>
                <a:lnTo>
                  <a:pt x="6" y="0"/>
                </a:lnTo>
                <a:lnTo>
                  <a:pt x="1673" y="0"/>
                </a:lnTo>
                <a:lnTo>
                  <a:pt x="1677" y="16"/>
                </a:lnTo>
                <a:lnTo>
                  <a:pt x="0" y="16"/>
                </a:lnTo>
              </a:path>
            </a:pathLst>
          </a:custGeom>
          <a:solidFill>
            <a:srgbClr val="90CDF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47231" name="Freeform 31"/>
          <p:cNvSpPr>
            <a:spLocks/>
          </p:cNvSpPr>
          <p:nvPr/>
        </p:nvSpPr>
        <p:spPr bwMode="auto">
          <a:xfrm>
            <a:off x="4205288" y="5268913"/>
            <a:ext cx="2668587" cy="93662"/>
          </a:xfrm>
          <a:custGeom>
            <a:avLst/>
            <a:gdLst>
              <a:gd name="T0" fmla="*/ 0 w 1681"/>
              <a:gd name="T1" fmla="*/ 58 h 59"/>
              <a:gd name="T2" fmla="*/ 5 w 1681"/>
              <a:gd name="T3" fmla="*/ 0 h 59"/>
              <a:gd name="T4" fmla="*/ 1675 w 1681"/>
              <a:gd name="T5" fmla="*/ 0 h 59"/>
              <a:gd name="T6" fmla="*/ 1680 w 1681"/>
              <a:gd name="T7" fmla="*/ 58 h 59"/>
              <a:gd name="T8" fmla="*/ 0 w 1681"/>
              <a:gd name="T9" fmla="*/ 58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81" h="59">
                <a:moveTo>
                  <a:pt x="0" y="58"/>
                </a:moveTo>
                <a:lnTo>
                  <a:pt x="5" y="0"/>
                </a:lnTo>
                <a:lnTo>
                  <a:pt x="1675" y="0"/>
                </a:lnTo>
                <a:lnTo>
                  <a:pt x="1680" y="58"/>
                </a:lnTo>
                <a:lnTo>
                  <a:pt x="0" y="58"/>
                </a:lnTo>
              </a:path>
            </a:pathLst>
          </a:custGeom>
          <a:solidFill>
            <a:srgbClr val="88CE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47232" name="Freeform 32"/>
          <p:cNvSpPr>
            <a:spLocks/>
          </p:cNvSpPr>
          <p:nvPr/>
        </p:nvSpPr>
        <p:spPr bwMode="auto">
          <a:xfrm>
            <a:off x="4233863" y="5243513"/>
            <a:ext cx="2632075" cy="26987"/>
          </a:xfrm>
          <a:custGeom>
            <a:avLst/>
            <a:gdLst>
              <a:gd name="T0" fmla="*/ 0 w 1658"/>
              <a:gd name="T1" fmla="*/ 16 h 17"/>
              <a:gd name="T2" fmla="*/ 6 w 1658"/>
              <a:gd name="T3" fmla="*/ 0 h 17"/>
              <a:gd name="T4" fmla="*/ 1652 w 1658"/>
              <a:gd name="T5" fmla="*/ 0 h 17"/>
              <a:gd name="T6" fmla="*/ 1657 w 1658"/>
              <a:gd name="T7" fmla="*/ 16 h 17"/>
              <a:gd name="T8" fmla="*/ 0 w 1658"/>
              <a:gd name="T9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58" h="17">
                <a:moveTo>
                  <a:pt x="0" y="16"/>
                </a:moveTo>
                <a:lnTo>
                  <a:pt x="6" y="0"/>
                </a:lnTo>
                <a:lnTo>
                  <a:pt x="1652" y="0"/>
                </a:lnTo>
                <a:lnTo>
                  <a:pt x="1657" y="16"/>
                </a:lnTo>
                <a:lnTo>
                  <a:pt x="0" y="16"/>
                </a:lnTo>
              </a:path>
            </a:pathLst>
          </a:custGeom>
          <a:solidFill>
            <a:srgbClr val="80CFE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47233" name="Freeform 33"/>
          <p:cNvSpPr>
            <a:spLocks/>
          </p:cNvSpPr>
          <p:nvPr/>
        </p:nvSpPr>
        <p:spPr bwMode="auto">
          <a:xfrm>
            <a:off x="4243388" y="5229225"/>
            <a:ext cx="2614612" cy="26988"/>
          </a:xfrm>
          <a:custGeom>
            <a:avLst/>
            <a:gdLst>
              <a:gd name="T0" fmla="*/ 0 w 1647"/>
              <a:gd name="T1" fmla="*/ 16 h 17"/>
              <a:gd name="T2" fmla="*/ 5 w 1647"/>
              <a:gd name="T3" fmla="*/ 0 h 17"/>
              <a:gd name="T4" fmla="*/ 1641 w 1647"/>
              <a:gd name="T5" fmla="*/ 0 h 17"/>
              <a:gd name="T6" fmla="*/ 1646 w 1647"/>
              <a:gd name="T7" fmla="*/ 16 h 17"/>
              <a:gd name="T8" fmla="*/ 0 w 1647"/>
              <a:gd name="T9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47" h="17">
                <a:moveTo>
                  <a:pt x="0" y="16"/>
                </a:moveTo>
                <a:lnTo>
                  <a:pt x="5" y="0"/>
                </a:lnTo>
                <a:lnTo>
                  <a:pt x="1641" y="0"/>
                </a:lnTo>
                <a:lnTo>
                  <a:pt x="1646" y="16"/>
                </a:lnTo>
                <a:lnTo>
                  <a:pt x="0" y="16"/>
                </a:lnTo>
              </a:path>
            </a:pathLst>
          </a:custGeom>
          <a:solidFill>
            <a:srgbClr val="78D1E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47234" name="Freeform 34"/>
          <p:cNvSpPr>
            <a:spLocks/>
          </p:cNvSpPr>
          <p:nvPr/>
        </p:nvSpPr>
        <p:spPr bwMode="auto">
          <a:xfrm>
            <a:off x="4251325" y="5216525"/>
            <a:ext cx="2598738" cy="26988"/>
          </a:xfrm>
          <a:custGeom>
            <a:avLst/>
            <a:gdLst>
              <a:gd name="T0" fmla="*/ 0 w 1637"/>
              <a:gd name="T1" fmla="*/ 16 h 17"/>
              <a:gd name="T2" fmla="*/ 5 w 1637"/>
              <a:gd name="T3" fmla="*/ 0 h 17"/>
              <a:gd name="T4" fmla="*/ 1632 w 1637"/>
              <a:gd name="T5" fmla="*/ 0 h 17"/>
              <a:gd name="T6" fmla="*/ 1636 w 1637"/>
              <a:gd name="T7" fmla="*/ 16 h 17"/>
              <a:gd name="T8" fmla="*/ 0 w 1637"/>
              <a:gd name="T9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37" h="17">
                <a:moveTo>
                  <a:pt x="0" y="16"/>
                </a:moveTo>
                <a:lnTo>
                  <a:pt x="5" y="0"/>
                </a:lnTo>
                <a:lnTo>
                  <a:pt x="1632" y="0"/>
                </a:lnTo>
                <a:lnTo>
                  <a:pt x="1636" y="16"/>
                </a:lnTo>
                <a:lnTo>
                  <a:pt x="0" y="16"/>
                </a:lnTo>
              </a:path>
            </a:pathLst>
          </a:custGeom>
          <a:solidFill>
            <a:srgbClr val="70D2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47235" name="Freeform 35"/>
          <p:cNvSpPr>
            <a:spLocks/>
          </p:cNvSpPr>
          <p:nvPr/>
        </p:nvSpPr>
        <p:spPr bwMode="auto">
          <a:xfrm>
            <a:off x="4259263" y="5200650"/>
            <a:ext cx="2584450" cy="26988"/>
          </a:xfrm>
          <a:custGeom>
            <a:avLst/>
            <a:gdLst>
              <a:gd name="T0" fmla="*/ 0 w 1628"/>
              <a:gd name="T1" fmla="*/ 16 h 17"/>
              <a:gd name="T2" fmla="*/ 6 w 1628"/>
              <a:gd name="T3" fmla="*/ 0 h 17"/>
              <a:gd name="T4" fmla="*/ 1622 w 1628"/>
              <a:gd name="T5" fmla="*/ 0 h 17"/>
              <a:gd name="T6" fmla="*/ 1627 w 1628"/>
              <a:gd name="T7" fmla="*/ 16 h 17"/>
              <a:gd name="T8" fmla="*/ 0 w 1628"/>
              <a:gd name="T9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28" h="17">
                <a:moveTo>
                  <a:pt x="0" y="16"/>
                </a:moveTo>
                <a:lnTo>
                  <a:pt x="6" y="0"/>
                </a:lnTo>
                <a:lnTo>
                  <a:pt x="1622" y="0"/>
                </a:lnTo>
                <a:lnTo>
                  <a:pt x="1627" y="16"/>
                </a:lnTo>
                <a:lnTo>
                  <a:pt x="0" y="16"/>
                </a:lnTo>
              </a:path>
            </a:pathLst>
          </a:custGeom>
          <a:solidFill>
            <a:srgbClr val="68D3D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47236" name="Freeform 36"/>
          <p:cNvSpPr>
            <a:spLocks/>
          </p:cNvSpPr>
          <p:nvPr/>
        </p:nvSpPr>
        <p:spPr bwMode="auto">
          <a:xfrm>
            <a:off x="4268788" y="5187950"/>
            <a:ext cx="2566987" cy="26988"/>
          </a:xfrm>
          <a:custGeom>
            <a:avLst/>
            <a:gdLst>
              <a:gd name="T0" fmla="*/ 0 w 1617"/>
              <a:gd name="T1" fmla="*/ 16 h 17"/>
              <a:gd name="T2" fmla="*/ 5 w 1617"/>
              <a:gd name="T3" fmla="*/ 0 h 17"/>
              <a:gd name="T4" fmla="*/ 1611 w 1617"/>
              <a:gd name="T5" fmla="*/ 0 h 17"/>
              <a:gd name="T6" fmla="*/ 1616 w 1617"/>
              <a:gd name="T7" fmla="*/ 16 h 17"/>
              <a:gd name="T8" fmla="*/ 0 w 1617"/>
              <a:gd name="T9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7" h="17">
                <a:moveTo>
                  <a:pt x="0" y="16"/>
                </a:moveTo>
                <a:lnTo>
                  <a:pt x="5" y="0"/>
                </a:lnTo>
                <a:lnTo>
                  <a:pt x="1611" y="0"/>
                </a:lnTo>
                <a:lnTo>
                  <a:pt x="1616" y="16"/>
                </a:lnTo>
                <a:lnTo>
                  <a:pt x="0" y="16"/>
                </a:lnTo>
              </a:path>
            </a:pathLst>
          </a:custGeom>
          <a:solidFill>
            <a:srgbClr val="60D5C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47237" name="Freeform 37"/>
          <p:cNvSpPr>
            <a:spLocks/>
          </p:cNvSpPr>
          <p:nvPr/>
        </p:nvSpPr>
        <p:spPr bwMode="auto">
          <a:xfrm>
            <a:off x="4276725" y="5173663"/>
            <a:ext cx="2551113" cy="26987"/>
          </a:xfrm>
          <a:custGeom>
            <a:avLst/>
            <a:gdLst>
              <a:gd name="T0" fmla="*/ 0 w 1607"/>
              <a:gd name="T1" fmla="*/ 16 h 17"/>
              <a:gd name="T2" fmla="*/ 6 w 1607"/>
              <a:gd name="T3" fmla="*/ 0 h 17"/>
              <a:gd name="T4" fmla="*/ 1602 w 1607"/>
              <a:gd name="T5" fmla="*/ 0 h 17"/>
              <a:gd name="T6" fmla="*/ 1606 w 1607"/>
              <a:gd name="T7" fmla="*/ 16 h 17"/>
              <a:gd name="T8" fmla="*/ 0 w 1607"/>
              <a:gd name="T9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07" h="17">
                <a:moveTo>
                  <a:pt x="0" y="16"/>
                </a:moveTo>
                <a:lnTo>
                  <a:pt x="6" y="0"/>
                </a:lnTo>
                <a:lnTo>
                  <a:pt x="1602" y="0"/>
                </a:lnTo>
                <a:lnTo>
                  <a:pt x="1606" y="16"/>
                </a:lnTo>
                <a:lnTo>
                  <a:pt x="0" y="16"/>
                </a:lnTo>
              </a:path>
            </a:pathLst>
          </a:custGeom>
          <a:solidFill>
            <a:srgbClr val="58D6C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47238" name="Freeform 38"/>
          <p:cNvSpPr>
            <a:spLocks/>
          </p:cNvSpPr>
          <p:nvPr/>
        </p:nvSpPr>
        <p:spPr bwMode="auto">
          <a:xfrm>
            <a:off x="4286250" y="5160963"/>
            <a:ext cx="2535238" cy="26987"/>
          </a:xfrm>
          <a:custGeom>
            <a:avLst/>
            <a:gdLst>
              <a:gd name="T0" fmla="*/ 0 w 1597"/>
              <a:gd name="T1" fmla="*/ 16 h 17"/>
              <a:gd name="T2" fmla="*/ 5 w 1597"/>
              <a:gd name="T3" fmla="*/ 0 h 17"/>
              <a:gd name="T4" fmla="*/ 1591 w 1597"/>
              <a:gd name="T5" fmla="*/ 0 h 17"/>
              <a:gd name="T6" fmla="*/ 1596 w 1597"/>
              <a:gd name="T7" fmla="*/ 16 h 17"/>
              <a:gd name="T8" fmla="*/ 0 w 1597"/>
              <a:gd name="T9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97" h="17">
                <a:moveTo>
                  <a:pt x="0" y="16"/>
                </a:moveTo>
                <a:lnTo>
                  <a:pt x="5" y="0"/>
                </a:lnTo>
                <a:lnTo>
                  <a:pt x="1591" y="0"/>
                </a:lnTo>
                <a:lnTo>
                  <a:pt x="1596" y="16"/>
                </a:lnTo>
                <a:lnTo>
                  <a:pt x="0" y="16"/>
                </a:lnTo>
              </a:path>
            </a:pathLst>
          </a:custGeom>
          <a:solidFill>
            <a:srgbClr val="50D7B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47239" name="Freeform 39"/>
          <p:cNvSpPr>
            <a:spLocks/>
          </p:cNvSpPr>
          <p:nvPr/>
        </p:nvSpPr>
        <p:spPr bwMode="auto">
          <a:xfrm>
            <a:off x="4294188" y="5146675"/>
            <a:ext cx="2519362" cy="26988"/>
          </a:xfrm>
          <a:custGeom>
            <a:avLst/>
            <a:gdLst>
              <a:gd name="T0" fmla="*/ 0 w 1587"/>
              <a:gd name="T1" fmla="*/ 16 h 17"/>
              <a:gd name="T2" fmla="*/ 6 w 1587"/>
              <a:gd name="T3" fmla="*/ 0 h 17"/>
              <a:gd name="T4" fmla="*/ 1581 w 1587"/>
              <a:gd name="T5" fmla="*/ 0 h 17"/>
              <a:gd name="T6" fmla="*/ 1586 w 1587"/>
              <a:gd name="T7" fmla="*/ 16 h 17"/>
              <a:gd name="T8" fmla="*/ 0 w 1587"/>
              <a:gd name="T9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87" h="17">
                <a:moveTo>
                  <a:pt x="0" y="16"/>
                </a:moveTo>
                <a:lnTo>
                  <a:pt x="6" y="0"/>
                </a:lnTo>
                <a:lnTo>
                  <a:pt x="1581" y="0"/>
                </a:lnTo>
                <a:lnTo>
                  <a:pt x="1586" y="16"/>
                </a:lnTo>
                <a:lnTo>
                  <a:pt x="0" y="16"/>
                </a:lnTo>
              </a:path>
            </a:pathLst>
          </a:custGeom>
          <a:solidFill>
            <a:srgbClr val="48D9B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47240" name="Freeform 40"/>
          <p:cNvSpPr>
            <a:spLocks/>
          </p:cNvSpPr>
          <p:nvPr/>
        </p:nvSpPr>
        <p:spPr bwMode="auto">
          <a:xfrm>
            <a:off x="4303713" y="5132388"/>
            <a:ext cx="2501900" cy="26987"/>
          </a:xfrm>
          <a:custGeom>
            <a:avLst/>
            <a:gdLst>
              <a:gd name="T0" fmla="*/ 0 w 1576"/>
              <a:gd name="T1" fmla="*/ 16 h 17"/>
              <a:gd name="T2" fmla="*/ 5 w 1576"/>
              <a:gd name="T3" fmla="*/ 0 h 17"/>
              <a:gd name="T4" fmla="*/ 1571 w 1576"/>
              <a:gd name="T5" fmla="*/ 0 h 17"/>
              <a:gd name="T6" fmla="*/ 1575 w 1576"/>
              <a:gd name="T7" fmla="*/ 16 h 17"/>
              <a:gd name="T8" fmla="*/ 0 w 1576"/>
              <a:gd name="T9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76" h="17">
                <a:moveTo>
                  <a:pt x="0" y="16"/>
                </a:moveTo>
                <a:lnTo>
                  <a:pt x="5" y="0"/>
                </a:lnTo>
                <a:lnTo>
                  <a:pt x="1571" y="0"/>
                </a:lnTo>
                <a:lnTo>
                  <a:pt x="1575" y="16"/>
                </a:lnTo>
                <a:lnTo>
                  <a:pt x="0" y="16"/>
                </a:lnTo>
              </a:path>
            </a:pathLst>
          </a:custGeom>
          <a:solidFill>
            <a:srgbClr val="40DAA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47241" name="Freeform 41"/>
          <p:cNvSpPr>
            <a:spLocks/>
          </p:cNvSpPr>
          <p:nvPr/>
        </p:nvSpPr>
        <p:spPr bwMode="auto">
          <a:xfrm>
            <a:off x="4311650" y="5210175"/>
            <a:ext cx="2411413" cy="26988"/>
          </a:xfrm>
          <a:custGeom>
            <a:avLst/>
            <a:gdLst>
              <a:gd name="T0" fmla="*/ 0 w 1519"/>
              <a:gd name="T1" fmla="*/ 16 h 17"/>
              <a:gd name="T2" fmla="*/ 6 w 1519"/>
              <a:gd name="T3" fmla="*/ 0 h 17"/>
              <a:gd name="T4" fmla="*/ 1513 w 1519"/>
              <a:gd name="T5" fmla="*/ 0 h 17"/>
              <a:gd name="T6" fmla="*/ 1518 w 1519"/>
              <a:gd name="T7" fmla="*/ 16 h 17"/>
              <a:gd name="T8" fmla="*/ 0 w 1519"/>
              <a:gd name="T9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19" h="17">
                <a:moveTo>
                  <a:pt x="0" y="16"/>
                </a:moveTo>
                <a:lnTo>
                  <a:pt x="6" y="0"/>
                </a:lnTo>
                <a:lnTo>
                  <a:pt x="1513" y="0"/>
                </a:lnTo>
                <a:lnTo>
                  <a:pt x="1518" y="16"/>
                </a:lnTo>
                <a:lnTo>
                  <a:pt x="0" y="16"/>
                </a:lnTo>
              </a:path>
            </a:pathLst>
          </a:custGeom>
          <a:solidFill>
            <a:srgbClr val="38DBA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47242" name="Freeform 42"/>
          <p:cNvSpPr>
            <a:spLocks/>
          </p:cNvSpPr>
          <p:nvPr/>
        </p:nvSpPr>
        <p:spPr bwMode="auto">
          <a:xfrm>
            <a:off x="4321175" y="5105400"/>
            <a:ext cx="2470150" cy="26988"/>
          </a:xfrm>
          <a:custGeom>
            <a:avLst/>
            <a:gdLst>
              <a:gd name="T0" fmla="*/ 0 w 1556"/>
              <a:gd name="T1" fmla="*/ 16 h 17"/>
              <a:gd name="T2" fmla="*/ 5 w 1556"/>
              <a:gd name="T3" fmla="*/ 0 h 17"/>
              <a:gd name="T4" fmla="*/ 1550 w 1556"/>
              <a:gd name="T5" fmla="*/ 0 h 17"/>
              <a:gd name="T6" fmla="*/ 1555 w 1556"/>
              <a:gd name="T7" fmla="*/ 16 h 17"/>
              <a:gd name="T8" fmla="*/ 0 w 1556"/>
              <a:gd name="T9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56" h="17">
                <a:moveTo>
                  <a:pt x="0" y="16"/>
                </a:moveTo>
                <a:lnTo>
                  <a:pt x="5" y="0"/>
                </a:lnTo>
                <a:lnTo>
                  <a:pt x="1550" y="0"/>
                </a:lnTo>
                <a:lnTo>
                  <a:pt x="1555" y="16"/>
                </a:lnTo>
                <a:lnTo>
                  <a:pt x="0" y="16"/>
                </a:lnTo>
              </a:path>
            </a:pathLst>
          </a:custGeom>
          <a:solidFill>
            <a:srgbClr val="30DD9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47243" name="Freeform 43"/>
          <p:cNvSpPr>
            <a:spLocks/>
          </p:cNvSpPr>
          <p:nvPr/>
        </p:nvSpPr>
        <p:spPr bwMode="auto">
          <a:xfrm>
            <a:off x="4329113" y="5091113"/>
            <a:ext cx="2454275" cy="26987"/>
          </a:xfrm>
          <a:custGeom>
            <a:avLst/>
            <a:gdLst>
              <a:gd name="T0" fmla="*/ 0 w 1546"/>
              <a:gd name="T1" fmla="*/ 16 h 17"/>
              <a:gd name="T2" fmla="*/ 6 w 1546"/>
              <a:gd name="T3" fmla="*/ 0 h 17"/>
              <a:gd name="T4" fmla="*/ 1540 w 1546"/>
              <a:gd name="T5" fmla="*/ 0 h 17"/>
              <a:gd name="T6" fmla="*/ 1545 w 1546"/>
              <a:gd name="T7" fmla="*/ 16 h 17"/>
              <a:gd name="T8" fmla="*/ 0 w 1546"/>
              <a:gd name="T9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6" h="17">
                <a:moveTo>
                  <a:pt x="0" y="16"/>
                </a:moveTo>
                <a:lnTo>
                  <a:pt x="6" y="0"/>
                </a:lnTo>
                <a:lnTo>
                  <a:pt x="1540" y="0"/>
                </a:lnTo>
                <a:lnTo>
                  <a:pt x="1545" y="16"/>
                </a:lnTo>
                <a:lnTo>
                  <a:pt x="0" y="16"/>
                </a:lnTo>
              </a:path>
            </a:pathLst>
          </a:custGeom>
          <a:solidFill>
            <a:srgbClr val="28DE9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47244" name="Freeform 44"/>
          <p:cNvSpPr>
            <a:spLocks/>
          </p:cNvSpPr>
          <p:nvPr/>
        </p:nvSpPr>
        <p:spPr bwMode="auto">
          <a:xfrm>
            <a:off x="4338638" y="5076825"/>
            <a:ext cx="2436812" cy="26988"/>
          </a:xfrm>
          <a:custGeom>
            <a:avLst/>
            <a:gdLst>
              <a:gd name="T0" fmla="*/ 0 w 1535"/>
              <a:gd name="T1" fmla="*/ 16 h 17"/>
              <a:gd name="T2" fmla="*/ 5 w 1535"/>
              <a:gd name="T3" fmla="*/ 0 h 17"/>
              <a:gd name="T4" fmla="*/ 1530 w 1535"/>
              <a:gd name="T5" fmla="*/ 0 h 17"/>
              <a:gd name="T6" fmla="*/ 1534 w 1535"/>
              <a:gd name="T7" fmla="*/ 16 h 17"/>
              <a:gd name="T8" fmla="*/ 0 w 1535"/>
              <a:gd name="T9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35" h="17">
                <a:moveTo>
                  <a:pt x="0" y="16"/>
                </a:moveTo>
                <a:lnTo>
                  <a:pt x="5" y="0"/>
                </a:lnTo>
                <a:lnTo>
                  <a:pt x="1530" y="0"/>
                </a:lnTo>
                <a:lnTo>
                  <a:pt x="1534" y="16"/>
                </a:lnTo>
                <a:lnTo>
                  <a:pt x="0" y="16"/>
                </a:lnTo>
              </a:path>
            </a:pathLst>
          </a:custGeom>
          <a:solidFill>
            <a:srgbClr val="20DF8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47245" name="Freeform 45"/>
          <p:cNvSpPr>
            <a:spLocks/>
          </p:cNvSpPr>
          <p:nvPr/>
        </p:nvSpPr>
        <p:spPr bwMode="auto">
          <a:xfrm>
            <a:off x="4346575" y="5062538"/>
            <a:ext cx="2422525" cy="26987"/>
          </a:xfrm>
          <a:custGeom>
            <a:avLst/>
            <a:gdLst>
              <a:gd name="T0" fmla="*/ 0 w 1526"/>
              <a:gd name="T1" fmla="*/ 16 h 17"/>
              <a:gd name="T2" fmla="*/ 6 w 1526"/>
              <a:gd name="T3" fmla="*/ 0 h 17"/>
              <a:gd name="T4" fmla="*/ 1520 w 1526"/>
              <a:gd name="T5" fmla="*/ 0 h 17"/>
              <a:gd name="T6" fmla="*/ 1525 w 1526"/>
              <a:gd name="T7" fmla="*/ 16 h 17"/>
              <a:gd name="T8" fmla="*/ 0 w 1526"/>
              <a:gd name="T9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26" h="17">
                <a:moveTo>
                  <a:pt x="0" y="16"/>
                </a:moveTo>
                <a:lnTo>
                  <a:pt x="6" y="0"/>
                </a:lnTo>
                <a:lnTo>
                  <a:pt x="1520" y="0"/>
                </a:lnTo>
                <a:lnTo>
                  <a:pt x="1525" y="16"/>
                </a:lnTo>
                <a:lnTo>
                  <a:pt x="0" y="16"/>
                </a:lnTo>
              </a:path>
            </a:pathLst>
          </a:custGeom>
          <a:solidFill>
            <a:srgbClr val="18E18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47246" name="Freeform 46"/>
          <p:cNvSpPr>
            <a:spLocks/>
          </p:cNvSpPr>
          <p:nvPr/>
        </p:nvSpPr>
        <p:spPr bwMode="auto">
          <a:xfrm>
            <a:off x="4356100" y="5140325"/>
            <a:ext cx="2405063" cy="26988"/>
          </a:xfrm>
          <a:custGeom>
            <a:avLst/>
            <a:gdLst>
              <a:gd name="T0" fmla="*/ 0 w 1515"/>
              <a:gd name="T1" fmla="*/ 16 h 17"/>
              <a:gd name="T2" fmla="*/ 5 w 1515"/>
              <a:gd name="T3" fmla="*/ 0 h 17"/>
              <a:gd name="T4" fmla="*/ 1510 w 1515"/>
              <a:gd name="T5" fmla="*/ 0 h 17"/>
              <a:gd name="T6" fmla="*/ 1514 w 1515"/>
              <a:gd name="T7" fmla="*/ 16 h 17"/>
              <a:gd name="T8" fmla="*/ 0 w 1515"/>
              <a:gd name="T9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15" h="17">
                <a:moveTo>
                  <a:pt x="0" y="16"/>
                </a:moveTo>
                <a:lnTo>
                  <a:pt x="5" y="0"/>
                </a:lnTo>
                <a:lnTo>
                  <a:pt x="1510" y="0"/>
                </a:lnTo>
                <a:lnTo>
                  <a:pt x="1514" y="16"/>
                </a:lnTo>
                <a:lnTo>
                  <a:pt x="0" y="16"/>
                </a:lnTo>
              </a:path>
            </a:pathLst>
          </a:custGeom>
          <a:solidFill>
            <a:srgbClr val="10E2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47247" name="Freeform 47"/>
          <p:cNvSpPr>
            <a:spLocks/>
          </p:cNvSpPr>
          <p:nvPr/>
        </p:nvSpPr>
        <p:spPr bwMode="auto">
          <a:xfrm>
            <a:off x="4340225" y="5138738"/>
            <a:ext cx="2390775" cy="26987"/>
          </a:xfrm>
          <a:custGeom>
            <a:avLst/>
            <a:gdLst>
              <a:gd name="T0" fmla="*/ 0 w 1506"/>
              <a:gd name="T1" fmla="*/ 16 h 17"/>
              <a:gd name="T2" fmla="*/ 6 w 1506"/>
              <a:gd name="T3" fmla="*/ 0 h 17"/>
              <a:gd name="T4" fmla="*/ 1500 w 1506"/>
              <a:gd name="T5" fmla="*/ 0 h 17"/>
              <a:gd name="T6" fmla="*/ 1505 w 1506"/>
              <a:gd name="T7" fmla="*/ 16 h 17"/>
              <a:gd name="T8" fmla="*/ 0 w 1506"/>
              <a:gd name="T9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06" h="17">
                <a:moveTo>
                  <a:pt x="0" y="16"/>
                </a:moveTo>
                <a:lnTo>
                  <a:pt x="6" y="0"/>
                </a:lnTo>
                <a:lnTo>
                  <a:pt x="1500" y="0"/>
                </a:lnTo>
                <a:lnTo>
                  <a:pt x="1505" y="16"/>
                </a:lnTo>
                <a:lnTo>
                  <a:pt x="0" y="16"/>
                </a:lnTo>
              </a:path>
            </a:pathLst>
          </a:custGeom>
          <a:solidFill>
            <a:srgbClr val="08E37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47248" name="Freeform 48"/>
          <p:cNvSpPr>
            <a:spLocks/>
          </p:cNvSpPr>
          <p:nvPr/>
        </p:nvSpPr>
        <p:spPr bwMode="auto">
          <a:xfrm>
            <a:off x="4395788" y="5040313"/>
            <a:ext cx="2373312" cy="128587"/>
          </a:xfrm>
          <a:custGeom>
            <a:avLst/>
            <a:gdLst>
              <a:gd name="T0" fmla="*/ 0 w 1495"/>
              <a:gd name="T1" fmla="*/ 80 h 81"/>
              <a:gd name="T2" fmla="*/ 18 w 1495"/>
              <a:gd name="T3" fmla="*/ 27 h 81"/>
              <a:gd name="T4" fmla="*/ 1470 w 1495"/>
              <a:gd name="T5" fmla="*/ 0 h 81"/>
              <a:gd name="T6" fmla="*/ 1494 w 1495"/>
              <a:gd name="T7" fmla="*/ 80 h 81"/>
              <a:gd name="T8" fmla="*/ 0 w 1495"/>
              <a:gd name="T9" fmla="*/ 8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95" h="81">
                <a:moveTo>
                  <a:pt x="0" y="80"/>
                </a:moveTo>
                <a:lnTo>
                  <a:pt x="18" y="27"/>
                </a:lnTo>
                <a:lnTo>
                  <a:pt x="1470" y="0"/>
                </a:lnTo>
                <a:lnTo>
                  <a:pt x="1494" y="80"/>
                </a:lnTo>
                <a:lnTo>
                  <a:pt x="0" y="80"/>
                </a:lnTo>
              </a:path>
            </a:pathLst>
          </a:custGeom>
          <a:solidFill>
            <a:srgbClr val="00E57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47249" name="Freeform 49"/>
          <p:cNvSpPr>
            <a:spLocks/>
          </p:cNvSpPr>
          <p:nvPr/>
        </p:nvSpPr>
        <p:spPr bwMode="auto">
          <a:xfrm>
            <a:off x="6921500" y="5308600"/>
            <a:ext cx="1912938" cy="39688"/>
          </a:xfrm>
          <a:custGeom>
            <a:avLst/>
            <a:gdLst>
              <a:gd name="T0" fmla="*/ 53 w 1205"/>
              <a:gd name="T1" fmla="*/ 0 h 25"/>
              <a:gd name="T2" fmla="*/ 0 w 1205"/>
              <a:gd name="T3" fmla="*/ 24 h 25"/>
              <a:gd name="T4" fmla="*/ 1204 w 1205"/>
              <a:gd name="T5" fmla="*/ 17 h 25"/>
              <a:gd name="T6" fmla="*/ 1204 w 1205"/>
              <a:gd name="T7" fmla="*/ 0 h 25"/>
              <a:gd name="T8" fmla="*/ 53 w 1205"/>
              <a:gd name="T9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5" h="25">
                <a:moveTo>
                  <a:pt x="53" y="0"/>
                </a:moveTo>
                <a:lnTo>
                  <a:pt x="0" y="24"/>
                </a:lnTo>
                <a:lnTo>
                  <a:pt x="1204" y="17"/>
                </a:lnTo>
                <a:lnTo>
                  <a:pt x="1204" y="0"/>
                </a:lnTo>
                <a:lnTo>
                  <a:pt x="53" y="0"/>
                </a:lnTo>
              </a:path>
            </a:pathLst>
          </a:cu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47250" name="Freeform 50"/>
          <p:cNvSpPr>
            <a:spLocks/>
          </p:cNvSpPr>
          <p:nvPr/>
        </p:nvSpPr>
        <p:spPr bwMode="auto">
          <a:xfrm>
            <a:off x="7005638" y="5299075"/>
            <a:ext cx="1828800" cy="1588"/>
          </a:xfrm>
          <a:custGeom>
            <a:avLst/>
            <a:gdLst>
              <a:gd name="T0" fmla="*/ 0 w 1152"/>
              <a:gd name="T1" fmla="*/ 0 h 1"/>
              <a:gd name="T2" fmla="*/ 10 w 1152"/>
              <a:gd name="T3" fmla="*/ 0 h 1"/>
              <a:gd name="T4" fmla="*/ 1151 w 1152"/>
              <a:gd name="T5" fmla="*/ 0 h 1"/>
              <a:gd name="T6" fmla="*/ 1151 w 1152"/>
              <a:gd name="T7" fmla="*/ 0 h 1"/>
              <a:gd name="T8" fmla="*/ 0 w 1152"/>
              <a:gd name="T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2" h="1">
                <a:moveTo>
                  <a:pt x="0" y="0"/>
                </a:moveTo>
                <a:lnTo>
                  <a:pt x="10" y="0"/>
                </a:lnTo>
                <a:lnTo>
                  <a:pt x="1151" y="0"/>
                </a:lnTo>
                <a:lnTo>
                  <a:pt x="1151" y="0"/>
                </a:lnTo>
                <a:lnTo>
                  <a:pt x="0" y="0"/>
                </a:lnTo>
              </a:path>
            </a:pathLst>
          </a:custGeom>
          <a:solidFill>
            <a:srgbClr val="90CDF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47251" name="Freeform 51"/>
          <p:cNvSpPr>
            <a:spLocks/>
          </p:cNvSpPr>
          <p:nvPr/>
        </p:nvSpPr>
        <p:spPr bwMode="auto">
          <a:xfrm>
            <a:off x="7021513" y="5289550"/>
            <a:ext cx="1812925" cy="26988"/>
          </a:xfrm>
          <a:custGeom>
            <a:avLst/>
            <a:gdLst>
              <a:gd name="T0" fmla="*/ 0 w 1142"/>
              <a:gd name="T1" fmla="*/ 0 h 17"/>
              <a:gd name="T2" fmla="*/ 11 w 1142"/>
              <a:gd name="T3" fmla="*/ 16 h 17"/>
              <a:gd name="T4" fmla="*/ 1141 w 1142"/>
              <a:gd name="T5" fmla="*/ 16 h 17"/>
              <a:gd name="T6" fmla="*/ 1141 w 1142"/>
              <a:gd name="T7" fmla="*/ 0 h 17"/>
              <a:gd name="T8" fmla="*/ 0 w 1142"/>
              <a:gd name="T9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42" h="17">
                <a:moveTo>
                  <a:pt x="0" y="0"/>
                </a:moveTo>
                <a:lnTo>
                  <a:pt x="11" y="16"/>
                </a:lnTo>
                <a:lnTo>
                  <a:pt x="1141" y="16"/>
                </a:lnTo>
                <a:lnTo>
                  <a:pt x="1141" y="0"/>
                </a:lnTo>
                <a:lnTo>
                  <a:pt x="0" y="0"/>
                </a:lnTo>
              </a:path>
            </a:pathLst>
          </a:custGeom>
          <a:solidFill>
            <a:srgbClr val="88CE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47252" name="Freeform 52"/>
          <p:cNvSpPr>
            <a:spLocks/>
          </p:cNvSpPr>
          <p:nvPr/>
        </p:nvSpPr>
        <p:spPr bwMode="auto">
          <a:xfrm>
            <a:off x="7038975" y="5281613"/>
            <a:ext cx="1795463" cy="1587"/>
          </a:xfrm>
          <a:custGeom>
            <a:avLst/>
            <a:gdLst>
              <a:gd name="T0" fmla="*/ 0 w 1131"/>
              <a:gd name="T1" fmla="*/ 0 h 1"/>
              <a:gd name="T2" fmla="*/ 10 w 1131"/>
              <a:gd name="T3" fmla="*/ 0 h 1"/>
              <a:gd name="T4" fmla="*/ 1130 w 1131"/>
              <a:gd name="T5" fmla="*/ 0 h 1"/>
              <a:gd name="T6" fmla="*/ 1130 w 1131"/>
              <a:gd name="T7" fmla="*/ 0 h 1"/>
              <a:gd name="T8" fmla="*/ 0 w 1131"/>
              <a:gd name="T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31" h="1">
                <a:moveTo>
                  <a:pt x="0" y="0"/>
                </a:moveTo>
                <a:lnTo>
                  <a:pt x="10" y="0"/>
                </a:lnTo>
                <a:lnTo>
                  <a:pt x="1130" y="0"/>
                </a:lnTo>
                <a:lnTo>
                  <a:pt x="1130" y="0"/>
                </a:lnTo>
                <a:lnTo>
                  <a:pt x="0" y="0"/>
                </a:lnTo>
              </a:path>
            </a:pathLst>
          </a:custGeom>
          <a:solidFill>
            <a:srgbClr val="80CFE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47253" name="Freeform 53"/>
          <p:cNvSpPr>
            <a:spLocks/>
          </p:cNvSpPr>
          <p:nvPr/>
        </p:nvSpPr>
        <p:spPr bwMode="auto">
          <a:xfrm>
            <a:off x="7054850" y="5272088"/>
            <a:ext cx="1779588" cy="1587"/>
          </a:xfrm>
          <a:custGeom>
            <a:avLst/>
            <a:gdLst>
              <a:gd name="T0" fmla="*/ 0 w 1121"/>
              <a:gd name="T1" fmla="*/ 0 h 1"/>
              <a:gd name="T2" fmla="*/ 10 w 1121"/>
              <a:gd name="T3" fmla="*/ 0 h 1"/>
              <a:gd name="T4" fmla="*/ 1120 w 1121"/>
              <a:gd name="T5" fmla="*/ 0 h 1"/>
              <a:gd name="T6" fmla="*/ 1120 w 1121"/>
              <a:gd name="T7" fmla="*/ 0 h 1"/>
              <a:gd name="T8" fmla="*/ 0 w 1121"/>
              <a:gd name="T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21" h="1">
                <a:moveTo>
                  <a:pt x="0" y="0"/>
                </a:moveTo>
                <a:lnTo>
                  <a:pt x="10" y="0"/>
                </a:lnTo>
                <a:lnTo>
                  <a:pt x="1120" y="0"/>
                </a:lnTo>
                <a:lnTo>
                  <a:pt x="1120" y="0"/>
                </a:lnTo>
                <a:lnTo>
                  <a:pt x="0" y="0"/>
                </a:lnTo>
              </a:path>
            </a:pathLst>
          </a:custGeom>
          <a:solidFill>
            <a:srgbClr val="78D1E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47254" name="Freeform 54"/>
          <p:cNvSpPr>
            <a:spLocks/>
          </p:cNvSpPr>
          <p:nvPr/>
        </p:nvSpPr>
        <p:spPr bwMode="auto">
          <a:xfrm>
            <a:off x="7070725" y="5262563"/>
            <a:ext cx="1763713" cy="1587"/>
          </a:xfrm>
          <a:custGeom>
            <a:avLst/>
            <a:gdLst>
              <a:gd name="T0" fmla="*/ 0 w 1111"/>
              <a:gd name="T1" fmla="*/ 0 h 1"/>
              <a:gd name="T2" fmla="*/ 11 w 1111"/>
              <a:gd name="T3" fmla="*/ 0 h 1"/>
              <a:gd name="T4" fmla="*/ 1110 w 1111"/>
              <a:gd name="T5" fmla="*/ 0 h 1"/>
              <a:gd name="T6" fmla="*/ 1110 w 1111"/>
              <a:gd name="T7" fmla="*/ 0 h 1"/>
              <a:gd name="T8" fmla="*/ 0 w 1111"/>
              <a:gd name="T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11" h="1">
                <a:moveTo>
                  <a:pt x="0" y="0"/>
                </a:moveTo>
                <a:lnTo>
                  <a:pt x="11" y="0"/>
                </a:lnTo>
                <a:lnTo>
                  <a:pt x="1110" y="0"/>
                </a:lnTo>
                <a:lnTo>
                  <a:pt x="1110" y="0"/>
                </a:lnTo>
                <a:lnTo>
                  <a:pt x="0" y="0"/>
                </a:lnTo>
              </a:path>
            </a:pathLst>
          </a:custGeom>
          <a:solidFill>
            <a:srgbClr val="70D2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47255" name="Freeform 55"/>
          <p:cNvSpPr>
            <a:spLocks/>
          </p:cNvSpPr>
          <p:nvPr/>
        </p:nvSpPr>
        <p:spPr bwMode="auto">
          <a:xfrm>
            <a:off x="7088188" y="5253038"/>
            <a:ext cx="1746250" cy="1587"/>
          </a:xfrm>
          <a:custGeom>
            <a:avLst/>
            <a:gdLst>
              <a:gd name="T0" fmla="*/ 0 w 1100"/>
              <a:gd name="T1" fmla="*/ 0 h 1"/>
              <a:gd name="T2" fmla="*/ 10 w 1100"/>
              <a:gd name="T3" fmla="*/ 0 h 1"/>
              <a:gd name="T4" fmla="*/ 1099 w 1100"/>
              <a:gd name="T5" fmla="*/ 0 h 1"/>
              <a:gd name="T6" fmla="*/ 1099 w 1100"/>
              <a:gd name="T7" fmla="*/ 0 h 1"/>
              <a:gd name="T8" fmla="*/ 0 w 1100"/>
              <a:gd name="T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00" h="1">
                <a:moveTo>
                  <a:pt x="0" y="0"/>
                </a:moveTo>
                <a:lnTo>
                  <a:pt x="10" y="0"/>
                </a:lnTo>
                <a:lnTo>
                  <a:pt x="1099" y="0"/>
                </a:lnTo>
                <a:lnTo>
                  <a:pt x="1099" y="0"/>
                </a:lnTo>
                <a:lnTo>
                  <a:pt x="0" y="0"/>
                </a:lnTo>
              </a:path>
            </a:pathLst>
          </a:custGeom>
          <a:solidFill>
            <a:srgbClr val="68D3D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47256" name="Freeform 56"/>
          <p:cNvSpPr>
            <a:spLocks/>
          </p:cNvSpPr>
          <p:nvPr/>
        </p:nvSpPr>
        <p:spPr bwMode="auto">
          <a:xfrm>
            <a:off x="7104063" y="5243513"/>
            <a:ext cx="1730375" cy="26987"/>
          </a:xfrm>
          <a:custGeom>
            <a:avLst/>
            <a:gdLst>
              <a:gd name="T0" fmla="*/ 0 w 1090"/>
              <a:gd name="T1" fmla="*/ 0 h 17"/>
              <a:gd name="T2" fmla="*/ 10 w 1090"/>
              <a:gd name="T3" fmla="*/ 16 h 17"/>
              <a:gd name="T4" fmla="*/ 1089 w 1090"/>
              <a:gd name="T5" fmla="*/ 16 h 17"/>
              <a:gd name="T6" fmla="*/ 1089 w 1090"/>
              <a:gd name="T7" fmla="*/ 0 h 17"/>
              <a:gd name="T8" fmla="*/ 0 w 1090"/>
              <a:gd name="T9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90" h="17">
                <a:moveTo>
                  <a:pt x="0" y="0"/>
                </a:moveTo>
                <a:lnTo>
                  <a:pt x="10" y="16"/>
                </a:lnTo>
                <a:lnTo>
                  <a:pt x="1089" y="16"/>
                </a:lnTo>
                <a:lnTo>
                  <a:pt x="1089" y="0"/>
                </a:lnTo>
                <a:lnTo>
                  <a:pt x="0" y="0"/>
                </a:lnTo>
              </a:path>
            </a:pathLst>
          </a:custGeom>
          <a:solidFill>
            <a:srgbClr val="60D5C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47257" name="Freeform 57"/>
          <p:cNvSpPr>
            <a:spLocks/>
          </p:cNvSpPr>
          <p:nvPr/>
        </p:nvSpPr>
        <p:spPr bwMode="auto">
          <a:xfrm>
            <a:off x="7119938" y="5235575"/>
            <a:ext cx="1714500" cy="1588"/>
          </a:xfrm>
          <a:custGeom>
            <a:avLst/>
            <a:gdLst>
              <a:gd name="T0" fmla="*/ 0 w 1080"/>
              <a:gd name="T1" fmla="*/ 0 h 1"/>
              <a:gd name="T2" fmla="*/ 11 w 1080"/>
              <a:gd name="T3" fmla="*/ 0 h 1"/>
              <a:gd name="T4" fmla="*/ 1079 w 1080"/>
              <a:gd name="T5" fmla="*/ 0 h 1"/>
              <a:gd name="T6" fmla="*/ 1079 w 1080"/>
              <a:gd name="T7" fmla="*/ 0 h 1"/>
              <a:gd name="T8" fmla="*/ 0 w 1080"/>
              <a:gd name="T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80" h="1">
                <a:moveTo>
                  <a:pt x="0" y="0"/>
                </a:moveTo>
                <a:lnTo>
                  <a:pt x="11" y="0"/>
                </a:lnTo>
                <a:lnTo>
                  <a:pt x="1079" y="0"/>
                </a:lnTo>
                <a:lnTo>
                  <a:pt x="1079" y="0"/>
                </a:lnTo>
                <a:lnTo>
                  <a:pt x="0" y="0"/>
                </a:lnTo>
              </a:path>
            </a:pathLst>
          </a:custGeom>
          <a:solidFill>
            <a:srgbClr val="58D6C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47258" name="Freeform 58"/>
          <p:cNvSpPr>
            <a:spLocks/>
          </p:cNvSpPr>
          <p:nvPr/>
        </p:nvSpPr>
        <p:spPr bwMode="auto">
          <a:xfrm>
            <a:off x="7137400" y="5226050"/>
            <a:ext cx="1697038" cy="1588"/>
          </a:xfrm>
          <a:custGeom>
            <a:avLst/>
            <a:gdLst>
              <a:gd name="T0" fmla="*/ 0 w 1069"/>
              <a:gd name="T1" fmla="*/ 0 h 1"/>
              <a:gd name="T2" fmla="*/ 10 w 1069"/>
              <a:gd name="T3" fmla="*/ 0 h 1"/>
              <a:gd name="T4" fmla="*/ 1068 w 1069"/>
              <a:gd name="T5" fmla="*/ 0 h 1"/>
              <a:gd name="T6" fmla="*/ 1068 w 1069"/>
              <a:gd name="T7" fmla="*/ 0 h 1"/>
              <a:gd name="T8" fmla="*/ 0 w 1069"/>
              <a:gd name="T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9" h="1">
                <a:moveTo>
                  <a:pt x="0" y="0"/>
                </a:moveTo>
                <a:lnTo>
                  <a:pt x="10" y="0"/>
                </a:lnTo>
                <a:lnTo>
                  <a:pt x="1068" y="0"/>
                </a:lnTo>
                <a:lnTo>
                  <a:pt x="1068" y="0"/>
                </a:lnTo>
                <a:lnTo>
                  <a:pt x="0" y="0"/>
                </a:lnTo>
              </a:path>
            </a:pathLst>
          </a:custGeom>
          <a:solidFill>
            <a:srgbClr val="50D7B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47259" name="Freeform 59"/>
          <p:cNvSpPr>
            <a:spLocks/>
          </p:cNvSpPr>
          <p:nvPr/>
        </p:nvSpPr>
        <p:spPr bwMode="auto">
          <a:xfrm>
            <a:off x="7153275" y="5216525"/>
            <a:ext cx="1681163" cy="1588"/>
          </a:xfrm>
          <a:custGeom>
            <a:avLst/>
            <a:gdLst>
              <a:gd name="T0" fmla="*/ 0 w 1059"/>
              <a:gd name="T1" fmla="*/ 0 h 1"/>
              <a:gd name="T2" fmla="*/ 10 w 1059"/>
              <a:gd name="T3" fmla="*/ 0 h 1"/>
              <a:gd name="T4" fmla="*/ 1058 w 1059"/>
              <a:gd name="T5" fmla="*/ 0 h 1"/>
              <a:gd name="T6" fmla="*/ 1058 w 1059"/>
              <a:gd name="T7" fmla="*/ 0 h 1"/>
              <a:gd name="T8" fmla="*/ 0 w 1059"/>
              <a:gd name="T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59" h="1">
                <a:moveTo>
                  <a:pt x="0" y="0"/>
                </a:moveTo>
                <a:lnTo>
                  <a:pt x="10" y="0"/>
                </a:lnTo>
                <a:lnTo>
                  <a:pt x="1058" y="0"/>
                </a:lnTo>
                <a:lnTo>
                  <a:pt x="1058" y="0"/>
                </a:lnTo>
                <a:lnTo>
                  <a:pt x="0" y="0"/>
                </a:lnTo>
              </a:path>
            </a:pathLst>
          </a:custGeom>
          <a:solidFill>
            <a:srgbClr val="48D9B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47260" name="Freeform 60"/>
          <p:cNvSpPr>
            <a:spLocks/>
          </p:cNvSpPr>
          <p:nvPr/>
        </p:nvSpPr>
        <p:spPr bwMode="auto">
          <a:xfrm>
            <a:off x="7169150" y="5207000"/>
            <a:ext cx="1665288" cy="1588"/>
          </a:xfrm>
          <a:custGeom>
            <a:avLst/>
            <a:gdLst>
              <a:gd name="T0" fmla="*/ 0 w 1049"/>
              <a:gd name="T1" fmla="*/ 0 h 1"/>
              <a:gd name="T2" fmla="*/ 11 w 1049"/>
              <a:gd name="T3" fmla="*/ 0 h 1"/>
              <a:gd name="T4" fmla="*/ 1048 w 1049"/>
              <a:gd name="T5" fmla="*/ 0 h 1"/>
              <a:gd name="T6" fmla="*/ 1048 w 1049"/>
              <a:gd name="T7" fmla="*/ 0 h 1"/>
              <a:gd name="T8" fmla="*/ 0 w 1049"/>
              <a:gd name="T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9" h="1">
                <a:moveTo>
                  <a:pt x="0" y="0"/>
                </a:moveTo>
                <a:lnTo>
                  <a:pt x="11" y="0"/>
                </a:lnTo>
                <a:lnTo>
                  <a:pt x="1048" y="0"/>
                </a:lnTo>
                <a:lnTo>
                  <a:pt x="1048" y="0"/>
                </a:lnTo>
                <a:lnTo>
                  <a:pt x="0" y="0"/>
                </a:lnTo>
              </a:path>
            </a:pathLst>
          </a:custGeom>
          <a:solidFill>
            <a:srgbClr val="40DAA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47261" name="Freeform 61"/>
          <p:cNvSpPr>
            <a:spLocks/>
          </p:cNvSpPr>
          <p:nvPr/>
        </p:nvSpPr>
        <p:spPr bwMode="auto">
          <a:xfrm>
            <a:off x="7186613" y="5197475"/>
            <a:ext cx="1647825" cy="26988"/>
          </a:xfrm>
          <a:custGeom>
            <a:avLst/>
            <a:gdLst>
              <a:gd name="T0" fmla="*/ 0 w 1038"/>
              <a:gd name="T1" fmla="*/ 0 h 17"/>
              <a:gd name="T2" fmla="*/ 10 w 1038"/>
              <a:gd name="T3" fmla="*/ 16 h 17"/>
              <a:gd name="T4" fmla="*/ 1037 w 1038"/>
              <a:gd name="T5" fmla="*/ 16 h 17"/>
              <a:gd name="T6" fmla="*/ 1037 w 1038"/>
              <a:gd name="T7" fmla="*/ 0 h 17"/>
              <a:gd name="T8" fmla="*/ 0 w 1038"/>
              <a:gd name="T9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38" h="17">
                <a:moveTo>
                  <a:pt x="0" y="0"/>
                </a:moveTo>
                <a:lnTo>
                  <a:pt x="10" y="16"/>
                </a:lnTo>
                <a:lnTo>
                  <a:pt x="1037" y="16"/>
                </a:lnTo>
                <a:lnTo>
                  <a:pt x="1037" y="0"/>
                </a:lnTo>
                <a:lnTo>
                  <a:pt x="0" y="0"/>
                </a:lnTo>
              </a:path>
            </a:pathLst>
          </a:custGeom>
          <a:solidFill>
            <a:srgbClr val="38DBA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47262" name="Freeform 62"/>
          <p:cNvSpPr>
            <a:spLocks/>
          </p:cNvSpPr>
          <p:nvPr/>
        </p:nvSpPr>
        <p:spPr bwMode="auto">
          <a:xfrm>
            <a:off x="7202488" y="5189538"/>
            <a:ext cx="1631950" cy="1587"/>
          </a:xfrm>
          <a:custGeom>
            <a:avLst/>
            <a:gdLst>
              <a:gd name="T0" fmla="*/ 0 w 1028"/>
              <a:gd name="T1" fmla="*/ 0 h 1"/>
              <a:gd name="T2" fmla="*/ 10 w 1028"/>
              <a:gd name="T3" fmla="*/ 0 h 1"/>
              <a:gd name="T4" fmla="*/ 1027 w 1028"/>
              <a:gd name="T5" fmla="*/ 0 h 1"/>
              <a:gd name="T6" fmla="*/ 1027 w 1028"/>
              <a:gd name="T7" fmla="*/ 0 h 1"/>
              <a:gd name="T8" fmla="*/ 0 w 1028"/>
              <a:gd name="T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28" h="1">
                <a:moveTo>
                  <a:pt x="0" y="0"/>
                </a:moveTo>
                <a:lnTo>
                  <a:pt x="10" y="0"/>
                </a:lnTo>
                <a:lnTo>
                  <a:pt x="1027" y="0"/>
                </a:lnTo>
                <a:lnTo>
                  <a:pt x="1027" y="0"/>
                </a:lnTo>
                <a:lnTo>
                  <a:pt x="0" y="0"/>
                </a:lnTo>
              </a:path>
            </a:pathLst>
          </a:custGeom>
          <a:solidFill>
            <a:srgbClr val="30DD9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47263" name="Freeform 63"/>
          <p:cNvSpPr>
            <a:spLocks/>
          </p:cNvSpPr>
          <p:nvPr/>
        </p:nvSpPr>
        <p:spPr bwMode="auto">
          <a:xfrm>
            <a:off x="7218363" y="5180013"/>
            <a:ext cx="1616075" cy="1587"/>
          </a:xfrm>
          <a:custGeom>
            <a:avLst/>
            <a:gdLst>
              <a:gd name="T0" fmla="*/ 0 w 1018"/>
              <a:gd name="T1" fmla="*/ 0 h 1"/>
              <a:gd name="T2" fmla="*/ 11 w 1018"/>
              <a:gd name="T3" fmla="*/ 0 h 1"/>
              <a:gd name="T4" fmla="*/ 1017 w 1018"/>
              <a:gd name="T5" fmla="*/ 0 h 1"/>
              <a:gd name="T6" fmla="*/ 1017 w 1018"/>
              <a:gd name="T7" fmla="*/ 0 h 1"/>
              <a:gd name="T8" fmla="*/ 0 w 1018"/>
              <a:gd name="T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18" h="1">
                <a:moveTo>
                  <a:pt x="0" y="0"/>
                </a:moveTo>
                <a:lnTo>
                  <a:pt x="11" y="0"/>
                </a:lnTo>
                <a:lnTo>
                  <a:pt x="1017" y="0"/>
                </a:lnTo>
                <a:lnTo>
                  <a:pt x="1017" y="0"/>
                </a:lnTo>
                <a:lnTo>
                  <a:pt x="0" y="0"/>
                </a:lnTo>
              </a:path>
            </a:pathLst>
          </a:custGeom>
          <a:solidFill>
            <a:srgbClr val="28DE9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47264" name="Freeform 64"/>
          <p:cNvSpPr>
            <a:spLocks/>
          </p:cNvSpPr>
          <p:nvPr/>
        </p:nvSpPr>
        <p:spPr bwMode="auto">
          <a:xfrm>
            <a:off x="7235825" y="5170488"/>
            <a:ext cx="1598613" cy="1587"/>
          </a:xfrm>
          <a:custGeom>
            <a:avLst/>
            <a:gdLst>
              <a:gd name="T0" fmla="*/ 0 w 1007"/>
              <a:gd name="T1" fmla="*/ 0 h 1"/>
              <a:gd name="T2" fmla="*/ 10 w 1007"/>
              <a:gd name="T3" fmla="*/ 0 h 1"/>
              <a:gd name="T4" fmla="*/ 1006 w 1007"/>
              <a:gd name="T5" fmla="*/ 0 h 1"/>
              <a:gd name="T6" fmla="*/ 1006 w 1007"/>
              <a:gd name="T7" fmla="*/ 0 h 1"/>
              <a:gd name="T8" fmla="*/ 0 w 1007"/>
              <a:gd name="T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07" h="1">
                <a:moveTo>
                  <a:pt x="0" y="0"/>
                </a:moveTo>
                <a:lnTo>
                  <a:pt x="10" y="0"/>
                </a:lnTo>
                <a:lnTo>
                  <a:pt x="1006" y="0"/>
                </a:lnTo>
                <a:lnTo>
                  <a:pt x="1006" y="0"/>
                </a:lnTo>
                <a:lnTo>
                  <a:pt x="0" y="0"/>
                </a:lnTo>
              </a:path>
            </a:pathLst>
          </a:custGeom>
          <a:solidFill>
            <a:srgbClr val="20DF8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47265" name="Freeform 65"/>
          <p:cNvSpPr>
            <a:spLocks/>
          </p:cNvSpPr>
          <p:nvPr/>
        </p:nvSpPr>
        <p:spPr bwMode="auto">
          <a:xfrm>
            <a:off x="7251700" y="5160963"/>
            <a:ext cx="1582738" cy="1587"/>
          </a:xfrm>
          <a:custGeom>
            <a:avLst/>
            <a:gdLst>
              <a:gd name="T0" fmla="*/ 0 w 997"/>
              <a:gd name="T1" fmla="*/ 0 h 1"/>
              <a:gd name="T2" fmla="*/ 10 w 997"/>
              <a:gd name="T3" fmla="*/ 0 h 1"/>
              <a:gd name="T4" fmla="*/ 996 w 997"/>
              <a:gd name="T5" fmla="*/ 0 h 1"/>
              <a:gd name="T6" fmla="*/ 996 w 997"/>
              <a:gd name="T7" fmla="*/ 0 h 1"/>
              <a:gd name="T8" fmla="*/ 0 w 997"/>
              <a:gd name="T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97" h="1">
                <a:moveTo>
                  <a:pt x="0" y="0"/>
                </a:moveTo>
                <a:lnTo>
                  <a:pt x="10" y="0"/>
                </a:lnTo>
                <a:lnTo>
                  <a:pt x="996" y="0"/>
                </a:lnTo>
                <a:lnTo>
                  <a:pt x="996" y="0"/>
                </a:lnTo>
                <a:lnTo>
                  <a:pt x="0" y="0"/>
                </a:lnTo>
              </a:path>
            </a:pathLst>
          </a:custGeom>
          <a:solidFill>
            <a:srgbClr val="18E18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47266" name="Freeform 66"/>
          <p:cNvSpPr>
            <a:spLocks/>
          </p:cNvSpPr>
          <p:nvPr/>
        </p:nvSpPr>
        <p:spPr bwMode="auto">
          <a:xfrm>
            <a:off x="7267575" y="5151438"/>
            <a:ext cx="1566863" cy="1587"/>
          </a:xfrm>
          <a:custGeom>
            <a:avLst/>
            <a:gdLst>
              <a:gd name="T0" fmla="*/ 0 w 987"/>
              <a:gd name="T1" fmla="*/ 0 h 1"/>
              <a:gd name="T2" fmla="*/ 11 w 987"/>
              <a:gd name="T3" fmla="*/ 0 h 1"/>
              <a:gd name="T4" fmla="*/ 986 w 987"/>
              <a:gd name="T5" fmla="*/ 0 h 1"/>
              <a:gd name="T6" fmla="*/ 986 w 987"/>
              <a:gd name="T7" fmla="*/ 0 h 1"/>
              <a:gd name="T8" fmla="*/ 0 w 987"/>
              <a:gd name="T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87" h="1">
                <a:moveTo>
                  <a:pt x="0" y="0"/>
                </a:moveTo>
                <a:lnTo>
                  <a:pt x="11" y="0"/>
                </a:lnTo>
                <a:lnTo>
                  <a:pt x="986" y="0"/>
                </a:lnTo>
                <a:lnTo>
                  <a:pt x="986" y="0"/>
                </a:lnTo>
                <a:lnTo>
                  <a:pt x="0" y="0"/>
                </a:lnTo>
              </a:path>
            </a:pathLst>
          </a:custGeom>
          <a:solidFill>
            <a:srgbClr val="10E2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47267" name="Freeform 67"/>
          <p:cNvSpPr>
            <a:spLocks/>
          </p:cNvSpPr>
          <p:nvPr/>
        </p:nvSpPr>
        <p:spPr bwMode="auto">
          <a:xfrm>
            <a:off x="7285038" y="5141913"/>
            <a:ext cx="1549400" cy="26987"/>
          </a:xfrm>
          <a:custGeom>
            <a:avLst/>
            <a:gdLst>
              <a:gd name="T0" fmla="*/ 0 w 976"/>
              <a:gd name="T1" fmla="*/ 0 h 17"/>
              <a:gd name="T2" fmla="*/ 10 w 976"/>
              <a:gd name="T3" fmla="*/ 16 h 17"/>
              <a:gd name="T4" fmla="*/ 975 w 976"/>
              <a:gd name="T5" fmla="*/ 16 h 17"/>
              <a:gd name="T6" fmla="*/ 975 w 976"/>
              <a:gd name="T7" fmla="*/ 0 h 17"/>
              <a:gd name="T8" fmla="*/ 0 w 976"/>
              <a:gd name="T9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76" h="17">
                <a:moveTo>
                  <a:pt x="0" y="0"/>
                </a:moveTo>
                <a:lnTo>
                  <a:pt x="10" y="16"/>
                </a:lnTo>
                <a:lnTo>
                  <a:pt x="975" y="16"/>
                </a:lnTo>
                <a:lnTo>
                  <a:pt x="975" y="0"/>
                </a:lnTo>
                <a:lnTo>
                  <a:pt x="0" y="0"/>
                </a:lnTo>
              </a:path>
            </a:pathLst>
          </a:custGeom>
          <a:solidFill>
            <a:srgbClr val="08E37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47268" name="Freeform 68"/>
          <p:cNvSpPr>
            <a:spLocks/>
          </p:cNvSpPr>
          <p:nvPr/>
        </p:nvSpPr>
        <p:spPr bwMode="auto">
          <a:xfrm>
            <a:off x="7300913" y="5095875"/>
            <a:ext cx="1533525" cy="39688"/>
          </a:xfrm>
          <a:custGeom>
            <a:avLst/>
            <a:gdLst>
              <a:gd name="T0" fmla="*/ 0 w 966"/>
              <a:gd name="T1" fmla="*/ 24 h 25"/>
              <a:gd name="T2" fmla="*/ 37 w 966"/>
              <a:gd name="T3" fmla="*/ 7 h 25"/>
              <a:gd name="T4" fmla="*/ 965 w 966"/>
              <a:gd name="T5" fmla="*/ 0 h 25"/>
              <a:gd name="T6" fmla="*/ 965 w 966"/>
              <a:gd name="T7" fmla="*/ 24 h 25"/>
              <a:gd name="T8" fmla="*/ 0 w 966"/>
              <a:gd name="T9" fmla="*/ 24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6" h="25">
                <a:moveTo>
                  <a:pt x="0" y="24"/>
                </a:moveTo>
                <a:lnTo>
                  <a:pt x="37" y="7"/>
                </a:lnTo>
                <a:lnTo>
                  <a:pt x="965" y="0"/>
                </a:lnTo>
                <a:lnTo>
                  <a:pt x="965" y="24"/>
                </a:lnTo>
                <a:lnTo>
                  <a:pt x="0" y="24"/>
                </a:lnTo>
              </a:path>
            </a:pathLst>
          </a:custGeom>
          <a:solidFill>
            <a:srgbClr val="00E57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47269" name="Freeform 69"/>
          <p:cNvSpPr>
            <a:spLocks/>
          </p:cNvSpPr>
          <p:nvPr/>
        </p:nvSpPr>
        <p:spPr bwMode="auto">
          <a:xfrm>
            <a:off x="2287588" y="3822700"/>
            <a:ext cx="1481137" cy="985838"/>
          </a:xfrm>
          <a:custGeom>
            <a:avLst/>
            <a:gdLst>
              <a:gd name="T0" fmla="*/ 0 w 933"/>
              <a:gd name="T1" fmla="*/ 0 h 621"/>
              <a:gd name="T2" fmla="*/ 932 w 933"/>
              <a:gd name="T3" fmla="*/ 0 h 621"/>
              <a:gd name="T4" fmla="*/ 932 w 933"/>
              <a:gd name="T5" fmla="*/ 620 h 621"/>
              <a:gd name="T6" fmla="*/ 0 w 933"/>
              <a:gd name="T7" fmla="*/ 620 h 621"/>
              <a:gd name="T8" fmla="*/ 0 w 933"/>
              <a:gd name="T9" fmla="*/ 0 h 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621">
                <a:moveTo>
                  <a:pt x="0" y="0"/>
                </a:moveTo>
                <a:lnTo>
                  <a:pt x="932" y="0"/>
                </a:lnTo>
                <a:lnTo>
                  <a:pt x="932" y="620"/>
                </a:lnTo>
                <a:lnTo>
                  <a:pt x="0" y="620"/>
                </a:lnTo>
                <a:lnTo>
                  <a:pt x="0" y="0"/>
                </a:lnTo>
              </a:path>
            </a:pathLst>
          </a:custGeom>
          <a:solidFill>
            <a:srgbClr val="CF0E3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47270" name="Freeform 70"/>
          <p:cNvSpPr>
            <a:spLocks/>
          </p:cNvSpPr>
          <p:nvPr/>
        </p:nvSpPr>
        <p:spPr bwMode="auto">
          <a:xfrm>
            <a:off x="3756025" y="3802063"/>
            <a:ext cx="33338" cy="1025525"/>
          </a:xfrm>
          <a:custGeom>
            <a:avLst/>
            <a:gdLst>
              <a:gd name="T0" fmla="*/ 0 w 21"/>
              <a:gd name="T1" fmla="*/ 645 h 646"/>
              <a:gd name="T2" fmla="*/ 20 w 21"/>
              <a:gd name="T3" fmla="*/ 619 h 646"/>
              <a:gd name="T4" fmla="*/ 20 w 21"/>
              <a:gd name="T5" fmla="*/ 0 h 646"/>
              <a:gd name="T6" fmla="*/ 0 w 21"/>
              <a:gd name="T7" fmla="*/ 24 h 646"/>
              <a:gd name="T8" fmla="*/ 0 w 21"/>
              <a:gd name="T9" fmla="*/ 644 h 646"/>
              <a:gd name="T10" fmla="*/ 20 w 21"/>
              <a:gd name="T11" fmla="*/ 618 h 646"/>
              <a:gd name="T12" fmla="*/ 0 w 21"/>
              <a:gd name="T13" fmla="*/ 645 h 646"/>
              <a:gd name="T14" fmla="*/ 18 w 21"/>
              <a:gd name="T15" fmla="*/ 642 h 646"/>
              <a:gd name="T16" fmla="*/ 20 w 21"/>
              <a:gd name="T17" fmla="*/ 619 h 646"/>
              <a:gd name="T18" fmla="*/ 0 w 21"/>
              <a:gd name="T19" fmla="*/ 645 h 6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1" h="646">
                <a:moveTo>
                  <a:pt x="0" y="645"/>
                </a:moveTo>
                <a:lnTo>
                  <a:pt x="20" y="619"/>
                </a:lnTo>
                <a:lnTo>
                  <a:pt x="20" y="0"/>
                </a:lnTo>
                <a:lnTo>
                  <a:pt x="0" y="24"/>
                </a:lnTo>
                <a:lnTo>
                  <a:pt x="0" y="644"/>
                </a:lnTo>
                <a:lnTo>
                  <a:pt x="20" y="618"/>
                </a:lnTo>
                <a:lnTo>
                  <a:pt x="0" y="645"/>
                </a:lnTo>
                <a:lnTo>
                  <a:pt x="18" y="642"/>
                </a:lnTo>
                <a:lnTo>
                  <a:pt x="20" y="619"/>
                </a:lnTo>
                <a:lnTo>
                  <a:pt x="0" y="645"/>
                </a:lnTo>
              </a:path>
            </a:pathLst>
          </a:custGeom>
          <a:solidFill>
            <a:srgbClr val="00B22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47271" name="Freeform 71"/>
          <p:cNvSpPr>
            <a:spLocks/>
          </p:cNvSpPr>
          <p:nvPr/>
        </p:nvSpPr>
        <p:spPr bwMode="auto">
          <a:xfrm>
            <a:off x="2266950" y="4792663"/>
            <a:ext cx="1522413" cy="34925"/>
          </a:xfrm>
          <a:custGeom>
            <a:avLst/>
            <a:gdLst>
              <a:gd name="T0" fmla="*/ 13 w 959"/>
              <a:gd name="T1" fmla="*/ 10 h 22"/>
              <a:gd name="T2" fmla="*/ 0 w 959"/>
              <a:gd name="T3" fmla="*/ 21 h 22"/>
              <a:gd name="T4" fmla="*/ 932 w 959"/>
              <a:gd name="T5" fmla="*/ 21 h 22"/>
              <a:gd name="T6" fmla="*/ 958 w 959"/>
              <a:gd name="T7" fmla="*/ 0 h 22"/>
              <a:gd name="T8" fmla="*/ 26 w 959"/>
              <a:gd name="T9" fmla="*/ 0 h 22"/>
              <a:gd name="T10" fmla="*/ 13 w 959"/>
              <a:gd name="T11" fmla="*/ 1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59" h="22">
                <a:moveTo>
                  <a:pt x="13" y="10"/>
                </a:moveTo>
                <a:lnTo>
                  <a:pt x="0" y="21"/>
                </a:lnTo>
                <a:lnTo>
                  <a:pt x="932" y="21"/>
                </a:lnTo>
                <a:lnTo>
                  <a:pt x="958" y="0"/>
                </a:lnTo>
                <a:lnTo>
                  <a:pt x="26" y="0"/>
                </a:lnTo>
                <a:lnTo>
                  <a:pt x="13" y="10"/>
                </a:lnTo>
              </a:path>
            </a:pathLst>
          </a:custGeom>
          <a:solidFill>
            <a:srgbClr val="00B22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47272" name="Freeform 72"/>
          <p:cNvSpPr>
            <a:spLocks/>
          </p:cNvSpPr>
          <p:nvPr/>
        </p:nvSpPr>
        <p:spPr bwMode="auto">
          <a:xfrm>
            <a:off x="2266950" y="3800475"/>
            <a:ext cx="33338" cy="1025525"/>
          </a:xfrm>
          <a:custGeom>
            <a:avLst/>
            <a:gdLst>
              <a:gd name="T0" fmla="*/ 20 w 21"/>
              <a:gd name="T1" fmla="*/ 0 h 646"/>
              <a:gd name="T2" fmla="*/ 0 w 21"/>
              <a:gd name="T3" fmla="*/ 25 h 646"/>
              <a:gd name="T4" fmla="*/ 0 w 21"/>
              <a:gd name="T5" fmla="*/ 645 h 646"/>
              <a:gd name="T6" fmla="*/ 20 w 21"/>
              <a:gd name="T7" fmla="*/ 620 h 646"/>
              <a:gd name="T8" fmla="*/ 20 w 21"/>
              <a:gd name="T9" fmla="*/ 1 h 646"/>
              <a:gd name="T10" fmla="*/ 0 w 21"/>
              <a:gd name="T11" fmla="*/ 27 h 646"/>
              <a:gd name="T12" fmla="*/ 20 w 21"/>
              <a:gd name="T13" fmla="*/ 0 h 646"/>
              <a:gd name="T14" fmla="*/ 2 w 21"/>
              <a:gd name="T15" fmla="*/ 2 h 646"/>
              <a:gd name="T16" fmla="*/ 0 w 21"/>
              <a:gd name="T17" fmla="*/ 25 h 646"/>
              <a:gd name="T18" fmla="*/ 20 w 21"/>
              <a:gd name="T19" fmla="*/ 0 h 6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1" h="646">
                <a:moveTo>
                  <a:pt x="20" y="0"/>
                </a:moveTo>
                <a:lnTo>
                  <a:pt x="0" y="25"/>
                </a:lnTo>
                <a:lnTo>
                  <a:pt x="0" y="645"/>
                </a:lnTo>
                <a:lnTo>
                  <a:pt x="20" y="620"/>
                </a:lnTo>
                <a:lnTo>
                  <a:pt x="20" y="1"/>
                </a:lnTo>
                <a:lnTo>
                  <a:pt x="0" y="27"/>
                </a:lnTo>
                <a:lnTo>
                  <a:pt x="20" y="0"/>
                </a:lnTo>
                <a:lnTo>
                  <a:pt x="2" y="2"/>
                </a:lnTo>
                <a:lnTo>
                  <a:pt x="0" y="25"/>
                </a:lnTo>
                <a:lnTo>
                  <a:pt x="20" y="0"/>
                </a:lnTo>
              </a:path>
            </a:pathLst>
          </a:custGeom>
          <a:solidFill>
            <a:srgbClr val="CCFFD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47273" name="Freeform 73"/>
          <p:cNvSpPr>
            <a:spLocks/>
          </p:cNvSpPr>
          <p:nvPr/>
        </p:nvSpPr>
        <p:spPr bwMode="auto">
          <a:xfrm>
            <a:off x="2266950" y="3800475"/>
            <a:ext cx="1522413" cy="34925"/>
          </a:xfrm>
          <a:custGeom>
            <a:avLst/>
            <a:gdLst>
              <a:gd name="T0" fmla="*/ 945 w 959"/>
              <a:gd name="T1" fmla="*/ 10 h 22"/>
              <a:gd name="T2" fmla="*/ 958 w 959"/>
              <a:gd name="T3" fmla="*/ 0 h 22"/>
              <a:gd name="T4" fmla="*/ 26 w 959"/>
              <a:gd name="T5" fmla="*/ 0 h 22"/>
              <a:gd name="T6" fmla="*/ 0 w 959"/>
              <a:gd name="T7" fmla="*/ 21 h 22"/>
              <a:gd name="T8" fmla="*/ 932 w 959"/>
              <a:gd name="T9" fmla="*/ 21 h 22"/>
              <a:gd name="T10" fmla="*/ 945 w 959"/>
              <a:gd name="T11" fmla="*/ 1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59" h="22">
                <a:moveTo>
                  <a:pt x="945" y="10"/>
                </a:moveTo>
                <a:lnTo>
                  <a:pt x="958" y="0"/>
                </a:lnTo>
                <a:lnTo>
                  <a:pt x="26" y="0"/>
                </a:lnTo>
                <a:lnTo>
                  <a:pt x="0" y="21"/>
                </a:lnTo>
                <a:lnTo>
                  <a:pt x="932" y="21"/>
                </a:lnTo>
                <a:lnTo>
                  <a:pt x="945" y="10"/>
                </a:lnTo>
              </a:path>
            </a:pathLst>
          </a:custGeom>
          <a:solidFill>
            <a:srgbClr val="CCFFD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47274" name="Freeform 74"/>
          <p:cNvSpPr>
            <a:spLocks/>
          </p:cNvSpPr>
          <p:nvPr/>
        </p:nvSpPr>
        <p:spPr bwMode="auto">
          <a:xfrm>
            <a:off x="2287588" y="2281238"/>
            <a:ext cx="1481137" cy="911225"/>
          </a:xfrm>
          <a:custGeom>
            <a:avLst/>
            <a:gdLst>
              <a:gd name="T0" fmla="*/ 0 w 933"/>
              <a:gd name="T1" fmla="*/ 0 h 574"/>
              <a:gd name="T2" fmla="*/ 932 w 933"/>
              <a:gd name="T3" fmla="*/ 0 h 574"/>
              <a:gd name="T4" fmla="*/ 932 w 933"/>
              <a:gd name="T5" fmla="*/ 573 h 574"/>
              <a:gd name="T6" fmla="*/ 0 w 933"/>
              <a:gd name="T7" fmla="*/ 573 h 574"/>
              <a:gd name="T8" fmla="*/ 0 w 933"/>
              <a:gd name="T9" fmla="*/ 0 h 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574">
                <a:moveTo>
                  <a:pt x="0" y="0"/>
                </a:moveTo>
                <a:lnTo>
                  <a:pt x="932" y="0"/>
                </a:lnTo>
                <a:lnTo>
                  <a:pt x="932" y="573"/>
                </a:lnTo>
                <a:lnTo>
                  <a:pt x="0" y="573"/>
                </a:lnTo>
                <a:lnTo>
                  <a:pt x="0" y="0"/>
                </a:lnTo>
              </a:path>
            </a:pathLst>
          </a:custGeom>
          <a:solidFill>
            <a:srgbClr val="33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47275" name="Freeform 75"/>
          <p:cNvSpPr>
            <a:spLocks/>
          </p:cNvSpPr>
          <p:nvPr/>
        </p:nvSpPr>
        <p:spPr bwMode="auto">
          <a:xfrm>
            <a:off x="3756025" y="2260600"/>
            <a:ext cx="33338" cy="952500"/>
          </a:xfrm>
          <a:custGeom>
            <a:avLst/>
            <a:gdLst>
              <a:gd name="T0" fmla="*/ 0 w 21"/>
              <a:gd name="T1" fmla="*/ 599 h 600"/>
              <a:gd name="T2" fmla="*/ 20 w 21"/>
              <a:gd name="T3" fmla="*/ 573 h 600"/>
              <a:gd name="T4" fmla="*/ 20 w 21"/>
              <a:gd name="T5" fmla="*/ 0 h 600"/>
              <a:gd name="T6" fmla="*/ 0 w 21"/>
              <a:gd name="T7" fmla="*/ 25 h 600"/>
              <a:gd name="T8" fmla="*/ 0 w 21"/>
              <a:gd name="T9" fmla="*/ 597 h 600"/>
              <a:gd name="T10" fmla="*/ 20 w 21"/>
              <a:gd name="T11" fmla="*/ 571 h 600"/>
              <a:gd name="T12" fmla="*/ 0 w 21"/>
              <a:gd name="T13" fmla="*/ 599 h 600"/>
              <a:gd name="T14" fmla="*/ 18 w 21"/>
              <a:gd name="T15" fmla="*/ 596 h 600"/>
              <a:gd name="T16" fmla="*/ 20 w 21"/>
              <a:gd name="T17" fmla="*/ 573 h 600"/>
              <a:gd name="T18" fmla="*/ 0 w 21"/>
              <a:gd name="T19" fmla="*/ 599 h 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1" h="600">
                <a:moveTo>
                  <a:pt x="0" y="599"/>
                </a:moveTo>
                <a:lnTo>
                  <a:pt x="20" y="573"/>
                </a:lnTo>
                <a:lnTo>
                  <a:pt x="20" y="0"/>
                </a:lnTo>
                <a:lnTo>
                  <a:pt x="0" y="25"/>
                </a:lnTo>
                <a:lnTo>
                  <a:pt x="0" y="597"/>
                </a:lnTo>
                <a:lnTo>
                  <a:pt x="20" y="571"/>
                </a:lnTo>
                <a:lnTo>
                  <a:pt x="0" y="599"/>
                </a:lnTo>
                <a:lnTo>
                  <a:pt x="18" y="596"/>
                </a:lnTo>
                <a:lnTo>
                  <a:pt x="20" y="573"/>
                </a:lnTo>
                <a:lnTo>
                  <a:pt x="0" y="599"/>
                </a:lnTo>
              </a:path>
            </a:pathLst>
          </a:custGeom>
          <a:solidFill>
            <a:srgbClr val="00B22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47276" name="Freeform 76"/>
          <p:cNvSpPr>
            <a:spLocks/>
          </p:cNvSpPr>
          <p:nvPr/>
        </p:nvSpPr>
        <p:spPr bwMode="auto">
          <a:xfrm>
            <a:off x="2266950" y="3176588"/>
            <a:ext cx="1522413" cy="36512"/>
          </a:xfrm>
          <a:custGeom>
            <a:avLst/>
            <a:gdLst>
              <a:gd name="T0" fmla="*/ 13 w 959"/>
              <a:gd name="T1" fmla="*/ 11 h 23"/>
              <a:gd name="T2" fmla="*/ 0 w 959"/>
              <a:gd name="T3" fmla="*/ 22 h 23"/>
              <a:gd name="T4" fmla="*/ 932 w 959"/>
              <a:gd name="T5" fmla="*/ 22 h 23"/>
              <a:gd name="T6" fmla="*/ 958 w 959"/>
              <a:gd name="T7" fmla="*/ 0 h 23"/>
              <a:gd name="T8" fmla="*/ 26 w 959"/>
              <a:gd name="T9" fmla="*/ 0 h 23"/>
              <a:gd name="T10" fmla="*/ 13 w 959"/>
              <a:gd name="T11" fmla="*/ 11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59" h="23">
                <a:moveTo>
                  <a:pt x="13" y="11"/>
                </a:moveTo>
                <a:lnTo>
                  <a:pt x="0" y="22"/>
                </a:lnTo>
                <a:lnTo>
                  <a:pt x="932" y="22"/>
                </a:lnTo>
                <a:lnTo>
                  <a:pt x="958" y="0"/>
                </a:lnTo>
                <a:lnTo>
                  <a:pt x="26" y="0"/>
                </a:lnTo>
                <a:lnTo>
                  <a:pt x="13" y="11"/>
                </a:lnTo>
              </a:path>
            </a:pathLst>
          </a:custGeom>
          <a:solidFill>
            <a:srgbClr val="00B22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47277" name="Freeform 77"/>
          <p:cNvSpPr>
            <a:spLocks/>
          </p:cNvSpPr>
          <p:nvPr/>
        </p:nvSpPr>
        <p:spPr bwMode="auto">
          <a:xfrm>
            <a:off x="2266950" y="2259013"/>
            <a:ext cx="33338" cy="950912"/>
          </a:xfrm>
          <a:custGeom>
            <a:avLst/>
            <a:gdLst>
              <a:gd name="T0" fmla="*/ 20 w 21"/>
              <a:gd name="T1" fmla="*/ 0 h 599"/>
              <a:gd name="T2" fmla="*/ 0 w 21"/>
              <a:gd name="T3" fmla="*/ 26 h 599"/>
              <a:gd name="T4" fmla="*/ 0 w 21"/>
              <a:gd name="T5" fmla="*/ 598 h 599"/>
              <a:gd name="T6" fmla="*/ 20 w 21"/>
              <a:gd name="T7" fmla="*/ 574 h 599"/>
              <a:gd name="T8" fmla="*/ 20 w 21"/>
              <a:gd name="T9" fmla="*/ 1 h 599"/>
              <a:gd name="T10" fmla="*/ 0 w 21"/>
              <a:gd name="T11" fmla="*/ 27 h 599"/>
              <a:gd name="T12" fmla="*/ 20 w 21"/>
              <a:gd name="T13" fmla="*/ 0 h 599"/>
              <a:gd name="T14" fmla="*/ 2 w 21"/>
              <a:gd name="T15" fmla="*/ 2 h 599"/>
              <a:gd name="T16" fmla="*/ 0 w 21"/>
              <a:gd name="T17" fmla="*/ 26 h 599"/>
              <a:gd name="T18" fmla="*/ 20 w 21"/>
              <a:gd name="T19" fmla="*/ 0 h 5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1" h="599">
                <a:moveTo>
                  <a:pt x="20" y="0"/>
                </a:moveTo>
                <a:lnTo>
                  <a:pt x="0" y="26"/>
                </a:lnTo>
                <a:lnTo>
                  <a:pt x="0" y="598"/>
                </a:lnTo>
                <a:lnTo>
                  <a:pt x="20" y="574"/>
                </a:lnTo>
                <a:lnTo>
                  <a:pt x="20" y="1"/>
                </a:lnTo>
                <a:lnTo>
                  <a:pt x="0" y="27"/>
                </a:lnTo>
                <a:lnTo>
                  <a:pt x="20" y="0"/>
                </a:lnTo>
                <a:lnTo>
                  <a:pt x="2" y="2"/>
                </a:lnTo>
                <a:lnTo>
                  <a:pt x="0" y="26"/>
                </a:lnTo>
                <a:lnTo>
                  <a:pt x="20" y="0"/>
                </a:lnTo>
              </a:path>
            </a:pathLst>
          </a:custGeom>
          <a:solidFill>
            <a:srgbClr val="CCFFD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47278" name="Freeform 78"/>
          <p:cNvSpPr>
            <a:spLocks/>
          </p:cNvSpPr>
          <p:nvPr/>
        </p:nvSpPr>
        <p:spPr bwMode="auto">
          <a:xfrm>
            <a:off x="2266950" y="2259013"/>
            <a:ext cx="1522413" cy="34925"/>
          </a:xfrm>
          <a:custGeom>
            <a:avLst/>
            <a:gdLst>
              <a:gd name="T0" fmla="*/ 945 w 959"/>
              <a:gd name="T1" fmla="*/ 10 h 22"/>
              <a:gd name="T2" fmla="*/ 958 w 959"/>
              <a:gd name="T3" fmla="*/ 0 h 22"/>
              <a:gd name="T4" fmla="*/ 26 w 959"/>
              <a:gd name="T5" fmla="*/ 0 h 22"/>
              <a:gd name="T6" fmla="*/ 0 w 959"/>
              <a:gd name="T7" fmla="*/ 21 h 22"/>
              <a:gd name="T8" fmla="*/ 932 w 959"/>
              <a:gd name="T9" fmla="*/ 21 h 22"/>
              <a:gd name="T10" fmla="*/ 945 w 959"/>
              <a:gd name="T11" fmla="*/ 1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59" h="22">
                <a:moveTo>
                  <a:pt x="945" y="10"/>
                </a:moveTo>
                <a:lnTo>
                  <a:pt x="958" y="0"/>
                </a:lnTo>
                <a:lnTo>
                  <a:pt x="26" y="0"/>
                </a:lnTo>
                <a:lnTo>
                  <a:pt x="0" y="21"/>
                </a:lnTo>
                <a:lnTo>
                  <a:pt x="932" y="21"/>
                </a:lnTo>
                <a:lnTo>
                  <a:pt x="945" y="10"/>
                </a:lnTo>
              </a:path>
            </a:pathLst>
          </a:custGeom>
          <a:solidFill>
            <a:srgbClr val="CCFFD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47279" name="Freeform 79"/>
          <p:cNvSpPr>
            <a:spLocks/>
          </p:cNvSpPr>
          <p:nvPr/>
        </p:nvSpPr>
        <p:spPr bwMode="auto">
          <a:xfrm>
            <a:off x="7339013" y="1808163"/>
            <a:ext cx="1481137" cy="912812"/>
          </a:xfrm>
          <a:custGeom>
            <a:avLst/>
            <a:gdLst>
              <a:gd name="T0" fmla="*/ 0 w 933"/>
              <a:gd name="T1" fmla="*/ 0 h 575"/>
              <a:gd name="T2" fmla="*/ 932 w 933"/>
              <a:gd name="T3" fmla="*/ 0 h 575"/>
              <a:gd name="T4" fmla="*/ 932 w 933"/>
              <a:gd name="T5" fmla="*/ 574 h 575"/>
              <a:gd name="T6" fmla="*/ 0 w 933"/>
              <a:gd name="T7" fmla="*/ 574 h 575"/>
              <a:gd name="T8" fmla="*/ 0 w 933"/>
              <a:gd name="T9" fmla="*/ 0 h 5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575">
                <a:moveTo>
                  <a:pt x="0" y="0"/>
                </a:moveTo>
                <a:lnTo>
                  <a:pt x="932" y="0"/>
                </a:lnTo>
                <a:lnTo>
                  <a:pt x="932" y="574"/>
                </a:lnTo>
                <a:lnTo>
                  <a:pt x="0" y="574"/>
                </a:lnTo>
                <a:lnTo>
                  <a:pt x="0" y="0"/>
                </a:lnTo>
              </a:path>
            </a:pathLst>
          </a:custGeom>
          <a:solidFill>
            <a:srgbClr val="33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47280" name="Freeform 80"/>
          <p:cNvSpPr>
            <a:spLocks/>
          </p:cNvSpPr>
          <p:nvPr/>
        </p:nvSpPr>
        <p:spPr bwMode="auto">
          <a:xfrm>
            <a:off x="8809038" y="1787525"/>
            <a:ext cx="33337" cy="952500"/>
          </a:xfrm>
          <a:custGeom>
            <a:avLst/>
            <a:gdLst>
              <a:gd name="T0" fmla="*/ 0 w 21"/>
              <a:gd name="T1" fmla="*/ 599 h 600"/>
              <a:gd name="T2" fmla="*/ 20 w 21"/>
              <a:gd name="T3" fmla="*/ 574 h 600"/>
              <a:gd name="T4" fmla="*/ 20 w 21"/>
              <a:gd name="T5" fmla="*/ 0 h 600"/>
              <a:gd name="T6" fmla="*/ 0 w 21"/>
              <a:gd name="T7" fmla="*/ 25 h 600"/>
              <a:gd name="T8" fmla="*/ 0 w 21"/>
              <a:gd name="T9" fmla="*/ 598 h 600"/>
              <a:gd name="T10" fmla="*/ 20 w 21"/>
              <a:gd name="T11" fmla="*/ 572 h 600"/>
              <a:gd name="T12" fmla="*/ 0 w 21"/>
              <a:gd name="T13" fmla="*/ 599 h 600"/>
              <a:gd name="T14" fmla="*/ 18 w 21"/>
              <a:gd name="T15" fmla="*/ 597 h 600"/>
              <a:gd name="T16" fmla="*/ 20 w 21"/>
              <a:gd name="T17" fmla="*/ 574 h 600"/>
              <a:gd name="T18" fmla="*/ 0 w 21"/>
              <a:gd name="T19" fmla="*/ 599 h 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1" h="600">
                <a:moveTo>
                  <a:pt x="0" y="599"/>
                </a:moveTo>
                <a:lnTo>
                  <a:pt x="20" y="574"/>
                </a:lnTo>
                <a:lnTo>
                  <a:pt x="20" y="0"/>
                </a:lnTo>
                <a:lnTo>
                  <a:pt x="0" y="25"/>
                </a:lnTo>
                <a:lnTo>
                  <a:pt x="0" y="598"/>
                </a:lnTo>
                <a:lnTo>
                  <a:pt x="20" y="572"/>
                </a:lnTo>
                <a:lnTo>
                  <a:pt x="0" y="599"/>
                </a:lnTo>
                <a:lnTo>
                  <a:pt x="18" y="597"/>
                </a:lnTo>
                <a:lnTo>
                  <a:pt x="20" y="574"/>
                </a:lnTo>
                <a:lnTo>
                  <a:pt x="0" y="599"/>
                </a:lnTo>
              </a:path>
            </a:pathLst>
          </a:custGeom>
          <a:solidFill>
            <a:srgbClr val="00B22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47281" name="Freeform 81"/>
          <p:cNvSpPr>
            <a:spLocks/>
          </p:cNvSpPr>
          <p:nvPr/>
        </p:nvSpPr>
        <p:spPr bwMode="auto">
          <a:xfrm>
            <a:off x="7319963" y="2705100"/>
            <a:ext cx="1522412" cy="34925"/>
          </a:xfrm>
          <a:custGeom>
            <a:avLst/>
            <a:gdLst>
              <a:gd name="T0" fmla="*/ 12 w 959"/>
              <a:gd name="T1" fmla="*/ 11 h 22"/>
              <a:gd name="T2" fmla="*/ 0 w 959"/>
              <a:gd name="T3" fmla="*/ 21 h 22"/>
              <a:gd name="T4" fmla="*/ 932 w 959"/>
              <a:gd name="T5" fmla="*/ 21 h 22"/>
              <a:gd name="T6" fmla="*/ 958 w 959"/>
              <a:gd name="T7" fmla="*/ 0 h 22"/>
              <a:gd name="T8" fmla="*/ 25 w 959"/>
              <a:gd name="T9" fmla="*/ 0 h 22"/>
              <a:gd name="T10" fmla="*/ 12 w 959"/>
              <a:gd name="T11" fmla="*/ 11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59" h="22">
                <a:moveTo>
                  <a:pt x="12" y="11"/>
                </a:moveTo>
                <a:lnTo>
                  <a:pt x="0" y="21"/>
                </a:lnTo>
                <a:lnTo>
                  <a:pt x="932" y="21"/>
                </a:lnTo>
                <a:lnTo>
                  <a:pt x="958" y="0"/>
                </a:lnTo>
                <a:lnTo>
                  <a:pt x="25" y="0"/>
                </a:lnTo>
                <a:lnTo>
                  <a:pt x="12" y="11"/>
                </a:lnTo>
              </a:path>
            </a:pathLst>
          </a:custGeom>
          <a:solidFill>
            <a:srgbClr val="00B22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47282" name="Freeform 82"/>
          <p:cNvSpPr>
            <a:spLocks/>
          </p:cNvSpPr>
          <p:nvPr/>
        </p:nvSpPr>
        <p:spPr bwMode="auto">
          <a:xfrm>
            <a:off x="7319963" y="1785938"/>
            <a:ext cx="31750" cy="952500"/>
          </a:xfrm>
          <a:custGeom>
            <a:avLst/>
            <a:gdLst>
              <a:gd name="T0" fmla="*/ 19 w 20"/>
              <a:gd name="T1" fmla="*/ 0 h 600"/>
              <a:gd name="T2" fmla="*/ 0 w 20"/>
              <a:gd name="T3" fmla="*/ 26 h 600"/>
              <a:gd name="T4" fmla="*/ 0 w 20"/>
              <a:gd name="T5" fmla="*/ 599 h 600"/>
              <a:gd name="T6" fmla="*/ 19 w 20"/>
              <a:gd name="T7" fmla="*/ 575 h 600"/>
              <a:gd name="T8" fmla="*/ 19 w 20"/>
              <a:gd name="T9" fmla="*/ 1 h 600"/>
              <a:gd name="T10" fmla="*/ 0 w 20"/>
              <a:gd name="T11" fmla="*/ 27 h 600"/>
              <a:gd name="T12" fmla="*/ 19 w 20"/>
              <a:gd name="T13" fmla="*/ 0 h 600"/>
              <a:gd name="T14" fmla="*/ 2 w 20"/>
              <a:gd name="T15" fmla="*/ 3 h 600"/>
              <a:gd name="T16" fmla="*/ 0 w 20"/>
              <a:gd name="T17" fmla="*/ 26 h 600"/>
              <a:gd name="T18" fmla="*/ 19 w 20"/>
              <a:gd name="T19" fmla="*/ 0 h 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" h="600">
                <a:moveTo>
                  <a:pt x="19" y="0"/>
                </a:moveTo>
                <a:lnTo>
                  <a:pt x="0" y="26"/>
                </a:lnTo>
                <a:lnTo>
                  <a:pt x="0" y="599"/>
                </a:lnTo>
                <a:lnTo>
                  <a:pt x="19" y="575"/>
                </a:lnTo>
                <a:lnTo>
                  <a:pt x="19" y="1"/>
                </a:lnTo>
                <a:lnTo>
                  <a:pt x="0" y="27"/>
                </a:lnTo>
                <a:lnTo>
                  <a:pt x="19" y="0"/>
                </a:lnTo>
                <a:lnTo>
                  <a:pt x="2" y="3"/>
                </a:lnTo>
                <a:lnTo>
                  <a:pt x="0" y="26"/>
                </a:lnTo>
                <a:lnTo>
                  <a:pt x="19" y="0"/>
                </a:lnTo>
              </a:path>
            </a:pathLst>
          </a:custGeom>
          <a:solidFill>
            <a:srgbClr val="CCFFD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47283" name="Freeform 83"/>
          <p:cNvSpPr>
            <a:spLocks/>
          </p:cNvSpPr>
          <p:nvPr/>
        </p:nvSpPr>
        <p:spPr bwMode="auto">
          <a:xfrm>
            <a:off x="7319963" y="1785938"/>
            <a:ext cx="1522412" cy="34925"/>
          </a:xfrm>
          <a:custGeom>
            <a:avLst/>
            <a:gdLst>
              <a:gd name="T0" fmla="*/ 945 w 959"/>
              <a:gd name="T1" fmla="*/ 11 h 22"/>
              <a:gd name="T2" fmla="*/ 958 w 959"/>
              <a:gd name="T3" fmla="*/ 0 h 22"/>
              <a:gd name="T4" fmla="*/ 25 w 959"/>
              <a:gd name="T5" fmla="*/ 0 h 22"/>
              <a:gd name="T6" fmla="*/ 0 w 959"/>
              <a:gd name="T7" fmla="*/ 21 h 22"/>
              <a:gd name="T8" fmla="*/ 932 w 959"/>
              <a:gd name="T9" fmla="*/ 21 h 22"/>
              <a:gd name="T10" fmla="*/ 945 w 959"/>
              <a:gd name="T11" fmla="*/ 11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59" h="22">
                <a:moveTo>
                  <a:pt x="945" y="11"/>
                </a:moveTo>
                <a:lnTo>
                  <a:pt x="958" y="0"/>
                </a:lnTo>
                <a:lnTo>
                  <a:pt x="25" y="0"/>
                </a:lnTo>
                <a:lnTo>
                  <a:pt x="0" y="21"/>
                </a:lnTo>
                <a:lnTo>
                  <a:pt x="932" y="21"/>
                </a:lnTo>
                <a:lnTo>
                  <a:pt x="945" y="11"/>
                </a:lnTo>
              </a:path>
            </a:pathLst>
          </a:custGeom>
          <a:solidFill>
            <a:srgbClr val="CCFFD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47284" name="Freeform 84"/>
          <p:cNvSpPr>
            <a:spLocks/>
          </p:cNvSpPr>
          <p:nvPr/>
        </p:nvSpPr>
        <p:spPr bwMode="auto">
          <a:xfrm>
            <a:off x="7339013" y="2982913"/>
            <a:ext cx="1481137" cy="912812"/>
          </a:xfrm>
          <a:custGeom>
            <a:avLst/>
            <a:gdLst>
              <a:gd name="T0" fmla="*/ 0 w 933"/>
              <a:gd name="T1" fmla="*/ 0 h 575"/>
              <a:gd name="T2" fmla="*/ 932 w 933"/>
              <a:gd name="T3" fmla="*/ 0 h 575"/>
              <a:gd name="T4" fmla="*/ 932 w 933"/>
              <a:gd name="T5" fmla="*/ 574 h 575"/>
              <a:gd name="T6" fmla="*/ 0 w 933"/>
              <a:gd name="T7" fmla="*/ 574 h 575"/>
              <a:gd name="T8" fmla="*/ 0 w 933"/>
              <a:gd name="T9" fmla="*/ 0 h 5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575">
                <a:moveTo>
                  <a:pt x="0" y="0"/>
                </a:moveTo>
                <a:lnTo>
                  <a:pt x="932" y="0"/>
                </a:lnTo>
                <a:lnTo>
                  <a:pt x="932" y="574"/>
                </a:lnTo>
                <a:lnTo>
                  <a:pt x="0" y="574"/>
                </a:lnTo>
                <a:lnTo>
                  <a:pt x="0" y="0"/>
                </a:lnTo>
              </a:path>
            </a:pathLst>
          </a:custGeom>
          <a:solidFill>
            <a:srgbClr val="33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47285" name="Freeform 85"/>
          <p:cNvSpPr>
            <a:spLocks/>
          </p:cNvSpPr>
          <p:nvPr/>
        </p:nvSpPr>
        <p:spPr bwMode="auto">
          <a:xfrm>
            <a:off x="8809038" y="2962275"/>
            <a:ext cx="33337" cy="952500"/>
          </a:xfrm>
          <a:custGeom>
            <a:avLst/>
            <a:gdLst>
              <a:gd name="T0" fmla="*/ 0 w 21"/>
              <a:gd name="T1" fmla="*/ 599 h 600"/>
              <a:gd name="T2" fmla="*/ 20 w 21"/>
              <a:gd name="T3" fmla="*/ 573 h 600"/>
              <a:gd name="T4" fmla="*/ 20 w 21"/>
              <a:gd name="T5" fmla="*/ 0 h 600"/>
              <a:gd name="T6" fmla="*/ 0 w 21"/>
              <a:gd name="T7" fmla="*/ 25 h 600"/>
              <a:gd name="T8" fmla="*/ 0 w 21"/>
              <a:gd name="T9" fmla="*/ 598 h 600"/>
              <a:gd name="T10" fmla="*/ 20 w 21"/>
              <a:gd name="T11" fmla="*/ 572 h 600"/>
              <a:gd name="T12" fmla="*/ 0 w 21"/>
              <a:gd name="T13" fmla="*/ 599 h 600"/>
              <a:gd name="T14" fmla="*/ 18 w 21"/>
              <a:gd name="T15" fmla="*/ 596 h 600"/>
              <a:gd name="T16" fmla="*/ 20 w 21"/>
              <a:gd name="T17" fmla="*/ 573 h 600"/>
              <a:gd name="T18" fmla="*/ 0 w 21"/>
              <a:gd name="T19" fmla="*/ 599 h 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1" h="600">
                <a:moveTo>
                  <a:pt x="0" y="599"/>
                </a:moveTo>
                <a:lnTo>
                  <a:pt x="20" y="573"/>
                </a:lnTo>
                <a:lnTo>
                  <a:pt x="20" y="0"/>
                </a:lnTo>
                <a:lnTo>
                  <a:pt x="0" y="25"/>
                </a:lnTo>
                <a:lnTo>
                  <a:pt x="0" y="598"/>
                </a:lnTo>
                <a:lnTo>
                  <a:pt x="20" y="572"/>
                </a:lnTo>
                <a:lnTo>
                  <a:pt x="0" y="599"/>
                </a:lnTo>
                <a:lnTo>
                  <a:pt x="18" y="596"/>
                </a:lnTo>
                <a:lnTo>
                  <a:pt x="20" y="573"/>
                </a:lnTo>
                <a:lnTo>
                  <a:pt x="0" y="599"/>
                </a:lnTo>
              </a:path>
            </a:pathLst>
          </a:custGeom>
          <a:solidFill>
            <a:srgbClr val="00B22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47286" name="Freeform 86"/>
          <p:cNvSpPr>
            <a:spLocks/>
          </p:cNvSpPr>
          <p:nvPr/>
        </p:nvSpPr>
        <p:spPr bwMode="auto">
          <a:xfrm>
            <a:off x="7319963" y="3879850"/>
            <a:ext cx="1522412" cy="34925"/>
          </a:xfrm>
          <a:custGeom>
            <a:avLst/>
            <a:gdLst>
              <a:gd name="T0" fmla="*/ 12 w 959"/>
              <a:gd name="T1" fmla="*/ 10 h 22"/>
              <a:gd name="T2" fmla="*/ 0 w 959"/>
              <a:gd name="T3" fmla="*/ 21 h 22"/>
              <a:gd name="T4" fmla="*/ 932 w 959"/>
              <a:gd name="T5" fmla="*/ 21 h 22"/>
              <a:gd name="T6" fmla="*/ 958 w 959"/>
              <a:gd name="T7" fmla="*/ 0 h 22"/>
              <a:gd name="T8" fmla="*/ 25 w 959"/>
              <a:gd name="T9" fmla="*/ 0 h 22"/>
              <a:gd name="T10" fmla="*/ 12 w 959"/>
              <a:gd name="T11" fmla="*/ 1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59" h="22">
                <a:moveTo>
                  <a:pt x="12" y="10"/>
                </a:moveTo>
                <a:lnTo>
                  <a:pt x="0" y="21"/>
                </a:lnTo>
                <a:lnTo>
                  <a:pt x="932" y="21"/>
                </a:lnTo>
                <a:lnTo>
                  <a:pt x="958" y="0"/>
                </a:lnTo>
                <a:lnTo>
                  <a:pt x="25" y="0"/>
                </a:lnTo>
                <a:lnTo>
                  <a:pt x="12" y="10"/>
                </a:lnTo>
              </a:path>
            </a:pathLst>
          </a:custGeom>
          <a:solidFill>
            <a:srgbClr val="00B22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47287" name="Freeform 87"/>
          <p:cNvSpPr>
            <a:spLocks/>
          </p:cNvSpPr>
          <p:nvPr/>
        </p:nvSpPr>
        <p:spPr bwMode="auto">
          <a:xfrm>
            <a:off x="7315200" y="2960688"/>
            <a:ext cx="46038" cy="952500"/>
          </a:xfrm>
          <a:custGeom>
            <a:avLst/>
            <a:gdLst>
              <a:gd name="T0" fmla="*/ 28 w 29"/>
              <a:gd name="T1" fmla="*/ 0 h 600"/>
              <a:gd name="T2" fmla="*/ 0 w 29"/>
              <a:gd name="T3" fmla="*/ 26 h 600"/>
              <a:gd name="T4" fmla="*/ 0 w 29"/>
              <a:gd name="T5" fmla="*/ 599 h 600"/>
              <a:gd name="T6" fmla="*/ 28 w 29"/>
              <a:gd name="T7" fmla="*/ 574 h 600"/>
              <a:gd name="T8" fmla="*/ 28 w 29"/>
              <a:gd name="T9" fmla="*/ 1 h 600"/>
              <a:gd name="T10" fmla="*/ 0 w 29"/>
              <a:gd name="T11" fmla="*/ 27 h 600"/>
              <a:gd name="T12" fmla="*/ 28 w 29"/>
              <a:gd name="T13" fmla="*/ 0 h 600"/>
              <a:gd name="T14" fmla="*/ 2 w 29"/>
              <a:gd name="T15" fmla="*/ 3 h 600"/>
              <a:gd name="T16" fmla="*/ 0 w 29"/>
              <a:gd name="T17" fmla="*/ 26 h 600"/>
              <a:gd name="T18" fmla="*/ 28 w 29"/>
              <a:gd name="T19" fmla="*/ 0 h 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9" h="600">
                <a:moveTo>
                  <a:pt x="28" y="0"/>
                </a:moveTo>
                <a:lnTo>
                  <a:pt x="0" y="26"/>
                </a:lnTo>
                <a:lnTo>
                  <a:pt x="0" y="599"/>
                </a:lnTo>
                <a:lnTo>
                  <a:pt x="28" y="574"/>
                </a:lnTo>
                <a:lnTo>
                  <a:pt x="28" y="1"/>
                </a:lnTo>
                <a:lnTo>
                  <a:pt x="0" y="27"/>
                </a:lnTo>
                <a:lnTo>
                  <a:pt x="28" y="0"/>
                </a:lnTo>
                <a:lnTo>
                  <a:pt x="2" y="3"/>
                </a:lnTo>
                <a:lnTo>
                  <a:pt x="0" y="26"/>
                </a:lnTo>
                <a:lnTo>
                  <a:pt x="28" y="0"/>
                </a:lnTo>
              </a:path>
            </a:pathLst>
          </a:custGeom>
          <a:solidFill>
            <a:srgbClr val="CCFFD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47288" name="Freeform 88"/>
          <p:cNvSpPr>
            <a:spLocks/>
          </p:cNvSpPr>
          <p:nvPr/>
        </p:nvSpPr>
        <p:spPr bwMode="auto">
          <a:xfrm>
            <a:off x="7319963" y="2970213"/>
            <a:ext cx="1522412" cy="34925"/>
          </a:xfrm>
          <a:custGeom>
            <a:avLst/>
            <a:gdLst>
              <a:gd name="T0" fmla="*/ 945 w 959"/>
              <a:gd name="T1" fmla="*/ 11 h 22"/>
              <a:gd name="T2" fmla="*/ 958 w 959"/>
              <a:gd name="T3" fmla="*/ 0 h 22"/>
              <a:gd name="T4" fmla="*/ 25 w 959"/>
              <a:gd name="T5" fmla="*/ 0 h 22"/>
              <a:gd name="T6" fmla="*/ 0 w 959"/>
              <a:gd name="T7" fmla="*/ 21 h 22"/>
              <a:gd name="T8" fmla="*/ 932 w 959"/>
              <a:gd name="T9" fmla="*/ 21 h 22"/>
              <a:gd name="T10" fmla="*/ 945 w 959"/>
              <a:gd name="T11" fmla="*/ 11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59" h="22">
                <a:moveTo>
                  <a:pt x="945" y="11"/>
                </a:moveTo>
                <a:lnTo>
                  <a:pt x="958" y="0"/>
                </a:lnTo>
                <a:lnTo>
                  <a:pt x="25" y="0"/>
                </a:lnTo>
                <a:lnTo>
                  <a:pt x="0" y="21"/>
                </a:lnTo>
                <a:lnTo>
                  <a:pt x="932" y="21"/>
                </a:lnTo>
                <a:lnTo>
                  <a:pt x="945" y="11"/>
                </a:lnTo>
              </a:path>
            </a:pathLst>
          </a:custGeom>
          <a:solidFill>
            <a:srgbClr val="CCFFD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47289" name="Freeform 89"/>
          <p:cNvSpPr>
            <a:spLocks/>
          </p:cNvSpPr>
          <p:nvPr/>
        </p:nvSpPr>
        <p:spPr bwMode="auto">
          <a:xfrm>
            <a:off x="7339013" y="4162425"/>
            <a:ext cx="1481137" cy="911225"/>
          </a:xfrm>
          <a:custGeom>
            <a:avLst/>
            <a:gdLst>
              <a:gd name="T0" fmla="*/ 0 w 933"/>
              <a:gd name="T1" fmla="*/ 0 h 574"/>
              <a:gd name="T2" fmla="*/ 932 w 933"/>
              <a:gd name="T3" fmla="*/ 0 h 574"/>
              <a:gd name="T4" fmla="*/ 932 w 933"/>
              <a:gd name="T5" fmla="*/ 573 h 574"/>
              <a:gd name="T6" fmla="*/ 0 w 933"/>
              <a:gd name="T7" fmla="*/ 573 h 574"/>
              <a:gd name="T8" fmla="*/ 0 w 933"/>
              <a:gd name="T9" fmla="*/ 0 h 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574">
                <a:moveTo>
                  <a:pt x="0" y="0"/>
                </a:moveTo>
                <a:lnTo>
                  <a:pt x="932" y="0"/>
                </a:lnTo>
                <a:lnTo>
                  <a:pt x="932" y="573"/>
                </a:lnTo>
                <a:lnTo>
                  <a:pt x="0" y="573"/>
                </a:lnTo>
                <a:lnTo>
                  <a:pt x="0" y="0"/>
                </a:lnTo>
              </a:path>
            </a:pathLst>
          </a:custGeom>
          <a:solidFill>
            <a:srgbClr val="33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47290" name="Freeform 90"/>
          <p:cNvSpPr>
            <a:spLocks/>
          </p:cNvSpPr>
          <p:nvPr/>
        </p:nvSpPr>
        <p:spPr bwMode="auto">
          <a:xfrm>
            <a:off x="8809038" y="4141788"/>
            <a:ext cx="33337" cy="950912"/>
          </a:xfrm>
          <a:custGeom>
            <a:avLst/>
            <a:gdLst>
              <a:gd name="T0" fmla="*/ 0 w 21"/>
              <a:gd name="T1" fmla="*/ 598 h 599"/>
              <a:gd name="T2" fmla="*/ 20 w 21"/>
              <a:gd name="T3" fmla="*/ 572 h 599"/>
              <a:gd name="T4" fmla="*/ 20 w 21"/>
              <a:gd name="T5" fmla="*/ 0 h 599"/>
              <a:gd name="T6" fmla="*/ 0 w 21"/>
              <a:gd name="T7" fmla="*/ 24 h 599"/>
              <a:gd name="T8" fmla="*/ 0 w 21"/>
              <a:gd name="T9" fmla="*/ 597 h 599"/>
              <a:gd name="T10" fmla="*/ 20 w 21"/>
              <a:gd name="T11" fmla="*/ 571 h 599"/>
              <a:gd name="T12" fmla="*/ 0 w 21"/>
              <a:gd name="T13" fmla="*/ 598 h 599"/>
              <a:gd name="T14" fmla="*/ 18 w 21"/>
              <a:gd name="T15" fmla="*/ 596 h 599"/>
              <a:gd name="T16" fmla="*/ 20 w 21"/>
              <a:gd name="T17" fmla="*/ 572 h 599"/>
              <a:gd name="T18" fmla="*/ 0 w 21"/>
              <a:gd name="T19" fmla="*/ 598 h 5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1" h="599">
                <a:moveTo>
                  <a:pt x="0" y="598"/>
                </a:moveTo>
                <a:lnTo>
                  <a:pt x="20" y="572"/>
                </a:lnTo>
                <a:lnTo>
                  <a:pt x="20" y="0"/>
                </a:lnTo>
                <a:lnTo>
                  <a:pt x="0" y="24"/>
                </a:lnTo>
                <a:lnTo>
                  <a:pt x="0" y="597"/>
                </a:lnTo>
                <a:lnTo>
                  <a:pt x="20" y="571"/>
                </a:lnTo>
                <a:lnTo>
                  <a:pt x="0" y="598"/>
                </a:lnTo>
                <a:lnTo>
                  <a:pt x="18" y="596"/>
                </a:lnTo>
                <a:lnTo>
                  <a:pt x="20" y="572"/>
                </a:lnTo>
                <a:lnTo>
                  <a:pt x="0" y="598"/>
                </a:lnTo>
              </a:path>
            </a:pathLst>
          </a:custGeom>
          <a:solidFill>
            <a:srgbClr val="00B22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47291" name="Freeform 91"/>
          <p:cNvSpPr>
            <a:spLocks/>
          </p:cNvSpPr>
          <p:nvPr/>
        </p:nvSpPr>
        <p:spPr bwMode="auto">
          <a:xfrm>
            <a:off x="7319963" y="5057775"/>
            <a:ext cx="1522412" cy="34925"/>
          </a:xfrm>
          <a:custGeom>
            <a:avLst/>
            <a:gdLst>
              <a:gd name="T0" fmla="*/ 12 w 959"/>
              <a:gd name="T1" fmla="*/ 11 h 22"/>
              <a:gd name="T2" fmla="*/ 0 w 959"/>
              <a:gd name="T3" fmla="*/ 21 h 22"/>
              <a:gd name="T4" fmla="*/ 932 w 959"/>
              <a:gd name="T5" fmla="*/ 21 h 22"/>
              <a:gd name="T6" fmla="*/ 958 w 959"/>
              <a:gd name="T7" fmla="*/ 0 h 22"/>
              <a:gd name="T8" fmla="*/ 25 w 959"/>
              <a:gd name="T9" fmla="*/ 0 h 22"/>
              <a:gd name="T10" fmla="*/ 12 w 959"/>
              <a:gd name="T11" fmla="*/ 11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59" h="22">
                <a:moveTo>
                  <a:pt x="12" y="11"/>
                </a:moveTo>
                <a:lnTo>
                  <a:pt x="0" y="21"/>
                </a:lnTo>
                <a:lnTo>
                  <a:pt x="932" y="21"/>
                </a:lnTo>
                <a:lnTo>
                  <a:pt x="958" y="0"/>
                </a:lnTo>
                <a:lnTo>
                  <a:pt x="25" y="0"/>
                </a:lnTo>
                <a:lnTo>
                  <a:pt x="12" y="11"/>
                </a:lnTo>
              </a:path>
            </a:pathLst>
          </a:custGeom>
          <a:solidFill>
            <a:srgbClr val="00B22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47292" name="Freeform 92"/>
          <p:cNvSpPr>
            <a:spLocks/>
          </p:cNvSpPr>
          <p:nvPr/>
        </p:nvSpPr>
        <p:spPr bwMode="auto">
          <a:xfrm>
            <a:off x="7319963" y="4138613"/>
            <a:ext cx="31750" cy="952500"/>
          </a:xfrm>
          <a:custGeom>
            <a:avLst/>
            <a:gdLst>
              <a:gd name="T0" fmla="*/ 19 w 20"/>
              <a:gd name="T1" fmla="*/ 0 h 600"/>
              <a:gd name="T2" fmla="*/ 0 w 20"/>
              <a:gd name="T3" fmla="*/ 26 h 600"/>
              <a:gd name="T4" fmla="*/ 0 w 20"/>
              <a:gd name="T5" fmla="*/ 599 h 600"/>
              <a:gd name="T6" fmla="*/ 19 w 20"/>
              <a:gd name="T7" fmla="*/ 574 h 600"/>
              <a:gd name="T8" fmla="*/ 19 w 20"/>
              <a:gd name="T9" fmla="*/ 2 h 600"/>
              <a:gd name="T10" fmla="*/ 0 w 20"/>
              <a:gd name="T11" fmla="*/ 27 h 600"/>
              <a:gd name="T12" fmla="*/ 19 w 20"/>
              <a:gd name="T13" fmla="*/ 0 h 600"/>
              <a:gd name="T14" fmla="*/ 2 w 20"/>
              <a:gd name="T15" fmla="*/ 3 h 600"/>
              <a:gd name="T16" fmla="*/ 0 w 20"/>
              <a:gd name="T17" fmla="*/ 26 h 600"/>
              <a:gd name="T18" fmla="*/ 19 w 20"/>
              <a:gd name="T19" fmla="*/ 0 h 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" h="600">
                <a:moveTo>
                  <a:pt x="19" y="0"/>
                </a:moveTo>
                <a:lnTo>
                  <a:pt x="0" y="26"/>
                </a:lnTo>
                <a:lnTo>
                  <a:pt x="0" y="599"/>
                </a:lnTo>
                <a:lnTo>
                  <a:pt x="19" y="574"/>
                </a:lnTo>
                <a:lnTo>
                  <a:pt x="19" y="2"/>
                </a:lnTo>
                <a:lnTo>
                  <a:pt x="0" y="27"/>
                </a:lnTo>
                <a:lnTo>
                  <a:pt x="19" y="0"/>
                </a:lnTo>
                <a:lnTo>
                  <a:pt x="2" y="3"/>
                </a:lnTo>
                <a:lnTo>
                  <a:pt x="0" y="26"/>
                </a:lnTo>
                <a:lnTo>
                  <a:pt x="19" y="0"/>
                </a:lnTo>
              </a:path>
            </a:pathLst>
          </a:custGeom>
          <a:solidFill>
            <a:srgbClr val="CCFFD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47293" name="Freeform 93"/>
          <p:cNvSpPr>
            <a:spLocks/>
          </p:cNvSpPr>
          <p:nvPr/>
        </p:nvSpPr>
        <p:spPr bwMode="auto">
          <a:xfrm>
            <a:off x="7319963" y="4138613"/>
            <a:ext cx="1522412" cy="34925"/>
          </a:xfrm>
          <a:custGeom>
            <a:avLst/>
            <a:gdLst>
              <a:gd name="T0" fmla="*/ 945 w 959"/>
              <a:gd name="T1" fmla="*/ 11 h 22"/>
              <a:gd name="T2" fmla="*/ 958 w 959"/>
              <a:gd name="T3" fmla="*/ 0 h 22"/>
              <a:gd name="T4" fmla="*/ 25 w 959"/>
              <a:gd name="T5" fmla="*/ 0 h 22"/>
              <a:gd name="T6" fmla="*/ 0 w 959"/>
              <a:gd name="T7" fmla="*/ 21 h 22"/>
              <a:gd name="T8" fmla="*/ 932 w 959"/>
              <a:gd name="T9" fmla="*/ 21 h 22"/>
              <a:gd name="T10" fmla="*/ 945 w 959"/>
              <a:gd name="T11" fmla="*/ 11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59" h="22">
                <a:moveTo>
                  <a:pt x="945" y="11"/>
                </a:moveTo>
                <a:lnTo>
                  <a:pt x="958" y="0"/>
                </a:lnTo>
                <a:lnTo>
                  <a:pt x="25" y="0"/>
                </a:lnTo>
                <a:lnTo>
                  <a:pt x="0" y="21"/>
                </a:lnTo>
                <a:lnTo>
                  <a:pt x="932" y="21"/>
                </a:lnTo>
                <a:lnTo>
                  <a:pt x="945" y="11"/>
                </a:lnTo>
              </a:path>
            </a:pathLst>
          </a:custGeom>
          <a:solidFill>
            <a:srgbClr val="CCFFD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47294" name="Freeform 94"/>
          <p:cNvSpPr>
            <a:spLocks/>
          </p:cNvSpPr>
          <p:nvPr/>
        </p:nvSpPr>
        <p:spPr bwMode="auto">
          <a:xfrm>
            <a:off x="6684963" y="1954213"/>
            <a:ext cx="26987" cy="3190875"/>
          </a:xfrm>
          <a:custGeom>
            <a:avLst/>
            <a:gdLst>
              <a:gd name="T0" fmla="*/ 0 w 17"/>
              <a:gd name="T1" fmla="*/ 2009 h 2010"/>
              <a:gd name="T2" fmla="*/ 16 w 17"/>
              <a:gd name="T3" fmla="*/ 1982 h 2010"/>
              <a:gd name="T4" fmla="*/ 16 w 17"/>
              <a:gd name="T5" fmla="*/ 0 h 2010"/>
              <a:gd name="T6" fmla="*/ 0 w 17"/>
              <a:gd name="T7" fmla="*/ 25 h 2010"/>
              <a:gd name="T8" fmla="*/ 0 w 17"/>
              <a:gd name="T9" fmla="*/ 2008 h 2010"/>
              <a:gd name="T10" fmla="*/ 16 w 17"/>
              <a:gd name="T11" fmla="*/ 1981 h 2010"/>
              <a:gd name="T12" fmla="*/ 0 w 17"/>
              <a:gd name="T13" fmla="*/ 2009 h 2010"/>
              <a:gd name="T14" fmla="*/ 15 w 17"/>
              <a:gd name="T15" fmla="*/ 2006 h 2010"/>
              <a:gd name="T16" fmla="*/ 16 w 17"/>
              <a:gd name="T17" fmla="*/ 1982 h 2010"/>
              <a:gd name="T18" fmla="*/ 0 w 17"/>
              <a:gd name="T19" fmla="*/ 2009 h 20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" h="2010">
                <a:moveTo>
                  <a:pt x="0" y="2009"/>
                </a:moveTo>
                <a:lnTo>
                  <a:pt x="16" y="1982"/>
                </a:lnTo>
                <a:lnTo>
                  <a:pt x="16" y="0"/>
                </a:lnTo>
                <a:lnTo>
                  <a:pt x="0" y="25"/>
                </a:lnTo>
                <a:lnTo>
                  <a:pt x="0" y="2008"/>
                </a:lnTo>
                <a:lnTo>
                  <a:pt x="16" y="1981"/>
                </a:lnTo>
                <a:lnTo>
                  <a:pt x="0" y="2009"/>
                </a:lnTo>
                <a:lnTo>
                  <a:pt x="15" y="2006"/>
                </a:lnTo>
                <a:lnTo>
                  <a:pt x="16" y="1982"/>
                </a:lnTo>
                <a:lnTo>
                  <a:pt x="0" y="2009"/>
                </a:lnTo>
              </a:path>
            </a:pathLst>
          </a:custGeom>
          <a:solidFill>
            <a:srgbClr val="00B22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47295" name="Freeform 95"/>
          <p:cNvSpPr>
            <a:spLocks/>
          </p:cNvSpPr>
          <p:nvPr/>
        </p:nvSpPr>
        <p:spPr bwMode="auto">
          <a:xfrm>
            <a:off x="4384675" y="5189538"/>
            <a:ext cx="2333625" cy="93662"/>
          </a:xfrm>
          <a:custGeom>
            <a:avLst/>
            <a:gdLst>
              <a:gd name="T0" fmla="*/ 13 w 1470"/>
              <a:gd name="T1" fmla="*/ 28 h 59"/>
              <a:gd name="T2" fmla="*/ 0 w 1470"/>
              <a:gd name="T3" fmla="*/ 58 h 59"/>
              <a:gd name="T4" fmla="*/ 1443 w 1470"/>
              <a:gd name="T5" fmla="*/ 58 h 59"/>
              <a:gd name="T6" fmla="*/ 1469 w 1470"/>
              <a:gd name="T7" fmla="*/ 0 h 59"/>
              <a:gd name="T8" fmla="*/ 26 w 1470"/>
              <a:gd name="T9" fmla="*/ 0 h 59"/>
              <a:gd name="T10" fmla="*/ 13 w 1470"/>
              <a:gd name="T11" fmla="*/ 28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70" h="59">
                <a:moveTo>
                  <a:pt x="13" y="28"/>
                </a:moveTo>
                <a:lnTo>
                  <a:pt x="0" y="58"/>
                </a:lnTo>
                <a:lnTo>
                  <a:pt x="1443" y="58"/>
                </a:lnTo>
                <a:lnTo>
                  <a:pt x="1469" y="0"/>
                </a:lnTo>
                <a:lnTo>
                  <a:pt x="26" y="0"/>
                </a:lnTo>
                <a:lnTo>
                  <a:pt x="13" y="28"/>
                </a:lnTo>
              </a:path>
            </a:pathLst>
          </a:custGeom>
          <a:solidFill>
            <a:srgbClr val="00B22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47296" name="Freeform 96"/>
          <p:cNvSpPr>
            <a:spLocks/>
          </p:cNvSpPr>
          <p:nvPr/>
        </p:nvSpPr>
        <p:spPr bwMode="auto">
          <a:xfrm>
            <a:off x="4384675" y="1952625"/>
            <a:ext cx="28575" cy="3273425"/>
          </a:xfrm>
          <a:custGeom>
            <a:avLst/>
            <a:gdLst>
              <a:gd name="T0" fmla="*/ 17 w 18"/>
              <a:gd name="T1" fmla="*/ 0 h 2062"/>
              <a:gd name="T2" fmla="*/ 0 w 18"/>
              <a:gd name="T3" fmla="*/ 27 h 2062"/>
              <a:gd name="T4" fmla="*/ 0 w 18"/>
              <a:gd name="T5" fmla="*/ 2061 h 2062"/>
              <a:gd name="T6" fmla="*/ 17 w 18"/>
              <a:gd name="T7" fmla="*/ 2034 h 2062"/>
              <a:gd name="T8" fmla="*/ 17 w 18"/>
              <a:gd name="T9" fmla="*/ 1 h 2062"/>
              <a:gd name="T10" fmla="*/ 0 w 18"/>
              <a:gd name="T11" fmla="*/ 29 h 2062"/>
              <a:gd name="T12" fmla="*/ 17 w 18"/>
              <a:gd name="T13" fmla="*/ 0 h 2062"/>
              <a:gd name="T14" fmla="*/ 2 w 18"/>
              <a:gd name="T15" fmla="*/ 2 h 2062"/>
              <a:gd name="T16" fmla="*/ 0 w 18"/>
              <a:gd name="T17" fmla="*/ 27 h 2062"/>
              <a:gd name="T18" fmla="*/ 17 w 18"/>
              <a:gd name="T19" fmla="*/ 0 h 2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8" h="2062">
                <a:moveTo>
                  <a:pt x="17" y="0"/>
                </a:moveTo>
                <a:lnTo>
                  <a:pt x="0" y="27"/>
                </a:lnTo>
                <a:lnTo>
                  <a:pt x="0" y="2061"/>
                </a:lnTo>
                <a:lnTo>
                  <a:pt x="17" y="2034"/>
                </a:lnTo>
                <a:lnTo>
                  <a:pt x="17" y="1"/>
                </a:lnTo>
                <a:lnTo>
                  <a:pt x="0" y="29"/>
                </a:lnTo>
                <a:lnTo>
                  <a:pt x="17" y="0"/>
                </a:lnTo>
                <a:lnTo>
                  <a:pt x="2" y="2"/>
                </a:lnTo>
                <a:lnTo>
                  <a:pt x="0" y="27"/>
                </a:lnTo>
                <a:lnTo>
                  <a:pt x="17" y="0"/>
                </a:lnTo>
              </a:path>
            </a:pathLst>
          </a:custGeom>
          <a:solidFill>
            <a:srgbClr val="CCFFD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47297" name="Freeform 97"/>
          <p:cNvSpPr>
            <a:spLocks/>
          </p:cNvSpPr>
          <p:nvPr/>
        </p:nvSpPr>
        <p:spPr bwMode="auto">
          <a:xfrm>
            <a:off x="4384675" y="1952625"/>
            <a:ext cx="2333625" cy="34925"/>
          </a:xfrm>
          <a:custGeom>
            <a:avLst/>
            <a:gdLst>
              <a:gd name="T0" fmla="*/ 1456 w 1470"/>
              <a:gd name="T1" fmla="*/ 10 h 22"/>
              <a:gd name="T2" fmla="*/ 1469 w 1470"/>
              <a:gd name="T3" fmla="*/ 0 h 22"/>
              <a:gd name="T4" fmla="*/ 26 w 1470"/>
              <a:gd name="T5" fmla="*/ 0 h 22"/>
              <a:gd name="T6" fmla="*/ 0 w 1470"/>
              <a:gd name="T7" fmla="*/ 21 h 22"/>
              <a:gd name="T8" fmla="*/ 1443 w 1470"/>
              <a:gd name="T9" fmla="*/ 21 h 22"/>
              <a:gd name="T10" fmla="*/ 1456 w 1470"/>
              <a:gd name="T11" fmla="*/ 1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70" h="22">
                <a:moveTo>
                  <a:pt x="1456" y="10"/>
                </a:moveTo>
                <a:lnTo>
                  <a:pt x="1469" y="0"/>
                </a:lnTo>
                <a:lnTo>
                  <a:pt x="26" y="0"/>
                </a:lnTo>
                <a:lnTo>
                  <a:pt x="0" y="21"/>
                </a:lnTo>
                <a:lnTo>
                  <a:pt x="1443" y="21"/>
                </a:lnTo>
                <a:lnTo>
                  <a:pt x="1456" y="10"/>
                </a:lnTo>
              </a:path>
            </a:pathLst>
          </a:custGeom>
          <a:solidFill>
            <a:srgbClr val="CCFFD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47298" name="Freeform 98"/>
          <p:cNvSpPr>
            <a:spLocks/>
          </p:cNvSpPr>
          <p:nvPr/>
        </p:nvSpPr>
        <p:spPr bwMode="auto">
          <a:xfrm>
            <a:off x="1927225" y="2870200"/>
            <a:ext cx="301625" cy="131763"/>
          </a:xfrm>
          <a:custGeom>
            <a:avLst/>
            <a:gdLst>
              <a:gd name="T0" fmla="*/ 0 w 190"/>
              <a:gd name="T1" fmla="*/ 82 h 83"/>
              <a:gd name="T2" fmla="*/ 0 w 190"/>
              <a:gd name="T3" fmla="*/ 0 h 83"/>
              <a:gd name="T4" fmla="*/ 189 w 190"/>
              <a:gd name="T5" fmla="*/ 0 h 83"/>
              <a:gd name="T6" fmla="*/ 189 w 190"/>
              <a:gd name="T7" fmla="*/ 82 h 83"/>
              <a:gd name="T8" fmla="*/ 0 w 190"/>
              <a:gd name="T9" fmla="*/ 82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0" h="83">
                <a:moveTo>
                  <a:pt x="0" y="82"/>
                </a:moveTo>
                <a:lnTo>
                  <a:pt x="0" y="0"/>
                </a:lnTo>
                <a:lnTo>
                  <a:pt x="189" y="0"/>
                </a:lnTo>
                <a:lnTo>
                  <a:pt x="189" y="82"/>
                </a:lnTo>
                <a:lnTo>
                  <a:pt x="0" y="8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47299" name="Freeform 99"/>
          <p:cNvSpPr>
            <a:spLocks/>
          </p:cNvSpPr>
          <p:nvPr/>
        </p:nvSpPr>
        <p:spPr bwMode="auto">
          <a:xfrm>
            <a:off x="1838325" y="2757488"/>
            <a:ext cx="177800" cy="360362"/>
          </a:xfrm>
          <a:custGeom>
            <a:avLst/>
            <a:gdLst>
              <a:gd name="T0" fmla="*/ 110 w 112"/>
              <a:gd name="T1" fmla="*/ 0 h 227"/>
              <a:gd name="T2" fmla="*/ 0 w 112"/>
              <a:gd name="T3" fmla="*/ 113 h 227"/>
              <a:gd name="T4" fmla="*/ 111 w 112"/>
              <a:gd name="T5" fmla="*/ 226 h 227"/>
              <a:gd name="T6" fmla="*/ 110 w 112"/>
              <a:gd name="T7" fmla="*/ 0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2" h="227">
                <a:moveTo>
                  <a:pt x="110" y="0"/>
                </a:moveTo>
                <a:lnTo>
                  <a:pt x="0" y="113"/>
                </a:lnTo>
                <a:lnTo>
                  <a:pt x="111" y="226"/>
                </a:lnTo>
                <a:lnTo>
                  <a:pt x="110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47300" name="Freeform 100"/>
          <p:cNvSpPr>
            <a:spLocks/>
          </p:cNvSpPr>
          <p:nvPr/>
        </p:nvSpPr>
        <p:spPr bwMode="auto">
          <a:xfrm>
            <a:off x="1927225" y="4364038"/>
            <a:ext cx="301625" cy="131762"/>
          </a:xfrm>
          <a:custGeom>
            <a:avLst/>
            <a:gdLst>
              <a:gd name="T0" fmla="*/ 0 w 190"/>
              <a:gd name="T1" fmla="*/ 82 h 83"/>
              <a:gd name="T2" fmla="*/ 0 w 190"/>
              <a:gd name="T3" fmla="*/ 0 h 83"/>
              <a:gd name="T4" fmla="*/ 189 w 190"/>
              <a:gd name="T5" fmla="*/ 0 h 83"/>
              <a:gd name="T6" fmla="*/ 189 w 190"/>
              <a:gd name="T7" fmla="*/ 82 h 83"/>
              <a:gd name="T8" fmla="*/ 0 w 190"/>
              <a:gd name="T9" fmla="*/ 82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0" h="83">
                <a:moveTo>
                  <a:pt x="0" y="82"/>
                </a:moveTo>
                <a:lnTo>
                  <a:pt x="0" y="0"/>
                </a:lnTo>
                <a:lnTo>
                  <a:pt x="189" y="0"/>
                </a:lnTo>
                <a:lnTo>
                  <a:pt x="189" y="82"/>
                </a:lnTo>
                <a:lnTo>
                  <a:pt x="0" y="8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47301" name="Freeform 101"/>
          <p:cNvSpPr>
            <a:spLocks/>
          </p:cNvSpPr>
          <p:nvPr/>
        </p:nvSpPr>
        <p:spPr bwMode="auto">
          <a:xfrm>
            <a:off x="1838325" y="4251325"/>
            <a:ext cx="177800" cy="360363"/>
          </a:xfrm>
          <a:custGeom>
            <a:avLst/>
            <a:gdLst>
              <a:gd name="T0" fmla="*/ 110 w 112"/>
              <a:gd name="T1" fmla="*/ 0 h 227"/>
              <a:gd name="T2" fmla="*/ 0 w 112"/>
              <a:gd name="T3" fmla="*/ 113 h 227"/>
              <a:gd name="T4" fmla="*/ 111 w 112"/>
              <a:gd name="T5" fmla="*/ 226 h 227"/>
              <a:gd name="T6" fmla="*/ 110 w 112"/>
              <a:gd name="T7" fmla="*/ 0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2" h="227">
                <a:moveTo>
                  <a:pt x="110" y="0"/>
                </a:moveTo>
                <a:lnTo>
                  <a:pt x="0" y="113"/>
                </a:lnTo>
                <a:lnTo>
                  <a:pt x="111" y="226"/>
                </a:lnTo>
                <a:lnTo>
                  <a:pt x="110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47302" name="Freeform 102"/>
          <p:cNvSpPr>
            <a:spLocks/>
          </p:cNvSpPr>
          <p:nvPr/>
        </p:nvSpPr>
        <p:spPr bwMode="auto">
          <a:xfrm>
            <a:off x="6869113" y="2216150"/>
            <a:ext cx="304800" cy="133350"/>
          </a:xfrm>
          <a:custGeom>
            <a:avLst/>
            <a:gdLst>
              <a:gd name="T0" fmla="*/ 191 w 192"/>
              <a:gd name="T1" fmla="*/ 0 h 84"/>
              <a:gd name="T2" fmla="*/ 191 w 192"/>
              <a:gd name="T3" fmla="*/ 83 h 84"/>
              <a:gd name="T4" fmla="*/ 0 w 192"/>
              <a:gd name="T5" fmla="*/ 83 h 84"/>
              <a:gd name="T6" fmla="*/ 0 w 192"/>
              <a:gd name="T7" fmla="*/ 0 h 84"/>
              <a:gd name="T8" fmla="*/ 191 w 192"/>
              <a:gd name="T9" fmla="*/ 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2" h="84">
                <a:moveTo>
                  <a:pt x="191" y="0"/>
                </a:moveTo>
                <a:lnTo>
                  <a:pt x="191" y="83"/>
                </a:lnTo>
                <a:lnTo>
                  <a:pt x="0" y="83"/>
                </a:lnTo>
                <a:lnTo>
                  <a:pt x="0" y="0"/>
                </a:lnTo>
                <a:lnTo>
                  <a:pt x="191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47303" name="Freeform 103"/>
          <p:cNvSpPr>
            <a:spLocks/>
          </p:cNvSpPr>
          <p:nvPr/>
        </p:nvSpPr>
        <p:spPr bwMode="auto">
          <a:xfrm>
            <a:off x="6786563" y="2098675"/>
            <a:ext cx="177800" cy="365125"/>
          </a:xfrm>
          <a:custGeom>
            <a:avLst/>
            <a:gdLst>
              <a:gd name="T0" fmla="*/ 111 w 112"/>
              <a:gd name="T1" fmla="*/ 229 h 230"/>
              <a:gd name="T2" fmla="*/ 0 w 112"/>
              <a:gd name="T3" fmla="*/ 115 h 230"/>
              <a:gd name="T4" fmla="*/ 111 w 112"/>
              <a:gd name="T5" fmla="*/ 0 h 230"/>
              <a:gd name="T6" fmla="*/ 111 w 112"/>
              <a:gd name="T7" fmla="*/ 229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2" h="230">
                <a:moveTo>
                  <a:pt x="111" y="229"/>
                </a:moveTo>
                <a:lnTo>
                  <a:pt x="0" y="115"/>
                </a:lnTo>
                <a:lnTo>
                  <a:pt x="111" y="0"/>
                </a:lnTo>
                <a:lnTo>
                  <a:pt x="111" y="229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47304" name="Freeform 104"/>
          <p:cNvSpPr>
            <a:spLocks/>
          </p:cNvSpPr>
          <p:nvPr/>
        </p:nvSpPr>
        <p:spPr bwMode="auto">
          <a:xfrm>
            <a:off x="7083425" y="2098675"/>
            <a:ext cx="179388" cy="365125"/>
          </a:xfrm>
          <a:custGeom>
            <a:avLst/>
            <a:gdLst>
              <a:gd name="T0" fmla="*/ 1 w 113"/>
              <a:gd name="T1" fmla="*/ 229 h 230"/>
              <a:gd name="T2" fmla="*/ 112 w 113"/>
              <a:gd name="T3" fmla="*/ 115 h 230"/>
              <a:gd name="T4" fmla="*/ 0 w 113"/>
              <a:gd name="T5" fmla="*/ 0 h 230"/>
              <a:gd name="T6" fmla="*/ 1 w 113"/>
              <a:gd name="T7" fmla="*/ 229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3" h="230">
                <a:moveTo>
                  <a:pt x="1" y="229"/>
                </a:moveTo>
                <a:lnTo>
                  <a:pt x="112" y="115"/>
                </a:lnTo>
                <a:lnTo>
                  <a:pt x="0" y="0"/>
                </a:lnTo>
                <a:lnTo>
                  <a:pt x="1" y="229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47305" name="Freeform 105"/>
          <p:cNvSpPr>
            <a:spLocks/>
          </p:cNvSpPr>
          <p:nvPr/>
        </p:nvSpPr>
        <p:spPr bwMode="auto">
          <a:xfrm>
            <a:off x="6875463" y="3443288"/>
            <a:ext cx="306387" cy="133350"/>
          </a:xfrm>
          <a:custGeom>
            <a:avLst/>
            <a:gdLst>
              <a:gd name="T0" fmla="*/ 192 w 193"/>
              <a:gd name="T1" fmla="*/ 0 h 84"/>
              <a:gd name="T2" fmla="*/ 192 w 193"/>
              <a:gd name="T3" fmla="*/ 83 h 84"/>
              <a:gd name="T4" fmla="*/ 0 w 193"/>
              <a:gd name="T5" fmla="*/ 83 h 84"/>
              <a:gd name="T6" fmla="*/ 0 w 193"/>
              <a:gd name="T7" fmla="*/ 0 h 84"/>
              <a:gd name="T8" fmla="*/ 192 w 193"/>
              <a:gd name="T9" fmla="*/ 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3" h="84">
                <a:moveTo>
                  <a:pt x="192" y="0"/>
                </a:moveTo>
                <a:lnTo>
                  <a:pt x="192" y="83"/>
                </a:lnTo>
                <a:lnTo>
                  <a:pt x="0" y="83"/>
                </a:lnTo>
                <a:lnTo>
                  <a:pt x="0" y="0"/>
                </a:lnTo>
                <a:lnTo>
                  <a:pt x="192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47306" name="Freeform 106"/>
          <p:cNvSpPr>
            <a:spLocks/>
          </p:cNvSpPr>
          <p:nvPr/>
        </p:nvSpPr>
        <p:spPr bwMode="auto">
          <a:xfrm>
            <a:off x="6792913" y="3327400"/>
            <a:ext cx="179387" cy="363538"/>
          </a:xfrm>
          <a:custGeom>
            <a:avLst/>
            <a:gdLst>
              <a:gd name="T0" fmla="*/ 112 w 113"/>
              <a:gd name="T1" fmla="*/ 228 h 229"/>
              <a:gd name="T2" fmla="*/ 0 w 113"/>
              <a:gd name="T3" fmla="*/ 115 h 229"/>
              <a:gd name="T4" fmla="*/ 112 w 113"/>
              <a:gd name="T5" fmla="*/ 0 h 229"/>
              <a:gd name="T6" fmla="*/ 112 w 113"/>
              <a:gd name="T7" fmla="*/ 228 h 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3" h="229">
                <a:moveTo>
                  <a:pt x="112" y="228"/>
                </a:moveTo>
                <a:lnTo>
                  <a:pt x="0" y="115"/>
                </a:lnTo>
                <a:lnTo>
                  <a:pt x="112" y="0"/>
                </a:lnTo>
                <a:lnTo>
                  <a:pt x="112" y="228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47307" name="Freeform 107"/>
          <p:cNvSpPr>
            <a:spLocks/>
          </p:cNvSpPr>
          <p:nvPr/>
        </p:nvSpPr>
        <p:spPr bwMode="auto">
          <a:xfrm>
            <a:off x="7091363" y="3327400"/>
            <a:ext cx="179387" cy="363538"/>
          </a:xfrm>
          <a:custGeom>
            <a:avLst/>
            <a:gdLst>
              <a:gd name="T0" fmla="*/ 1 w 113"/>
              <a:gd name="T1" fmla="*/ 228 h 229"/>
              <a:gd name="T2" fmla="*/ 112 w 113"/>
              <a:gd name="T3" fmla="*/ 115 h 229"/>
              <a:gd name="T4" fmla="*/ 0 w 113"/>
              <a:gd name="T5" fmla="*/ 0 h 229"/>
              <a:gd name="T6" fmla="*/ 1 w 113"/>
              <a:gd name="T7" fmla="*/ 228 h 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3" h="229">
                <a:moveTo>
                  <a:pt x="1" y="228"/>
                </a:moveTo>
                <a:lnTo>
                  <a:pt x="112" y="115"/>
                </a:lnTo>
                <a:lnTo>
                  <a:pt x="0" y="0"/>
                </a:lnTo>
                <a:lnTo>
                  <a:pt x="1" y="228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47308" name="Freeform 108"/>
          <p:cNvSpPr>
            <a:spLocks/>
          </p:cNvSpPr>
          <p:nvPr/>
        </p:nvSpPr>
        <p:spPr bwMode="auto">
          <a:xfrm>
            <a:off x="6877050" y="4622800"/>
            <a:ext cx="304800" cy="133350"/>
          </a:xfrm>
          <a:custGeom>
            <a:avLst/>
            <a:gdLst>
              <a:gd name="T0" fmla="*/ 191 w 192"/>
              <a:gd name="T1" fmla="*/ 0 h 84"/>
              <a:gd name="T2" fmla="*/ 191 w 192"/>
              <a:gd name="T3" fmla="*/ 83 h 84"/>
              <a:gd name="T4" fmla="*/ 0 w 192"/>
              <a:gd name="T5" fmla="*/ 83 h 84"/>
              <a:gd name="T6" fmla="*/ 0 w 192"/>
              <a:gd name="T7" fmla="*/ 0 h 84"/>
              <a:gd name="T8" fmla="*/ 191 w 192"/>
              <a:gd name="T9" fmla="*/ 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2" h="84">
                <a:moveTo>
                  <a:pt x="191" y="0"/>
                </a:moveTo>
                <a:lnTo>
                  <a:pt x="191" y="83"/>
                </a:lnTo>
                <a:lnTo>
                  <a:pt x="0" y="83"/>
                </a:lnTo>
                <a:lnTo>
                  <a:pt x="0" y="0"/>
                </a:lnTo>
                <a:lnTo>
                  <a:pt x="191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47309" name="Freeform 109"/>
          <p:cNvSpPr>
            <a:spLocks/>
          </p:cNvSpPr>
          <p:nvPr/>
        </p:nvSpPr>
        <p:spPr bwMode="auto">
          <a:xfrm>
            <a:off x="6794500" y="4505325"/>
            <a:ext cx="179388" cy="365125"/>
          </a:xfrm>
          <a:custGeom>
            <a:avLst/>
            <a:gdLst>
              <a:gd name="T0" fmla="*/ 111 w 113"/>
              <a:gd name="T1" fmla="*/ 229 h 230"/>
              <a:gd name="T2" fmla="*/ 0 w 113"/>
              <a:gd name="T3" fmla="*/ 115 h 230"/>
              <a:gd name="T4" fmla="*/ 112 w 113"/>
              <a:gd name="T5" fmla="*/ 0 h 230"/>
              <a:gd name="T6" fmla="*/ 111 w 113"/>
              <a:gd name="T7" fmla="*/ 229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3" h="230">
                <a:moveTo>
                  <a:pt x="111" y="229"/>
                </a:moveTo>
                <a:lnTo>
                  <a:pt x="0" y="115"/>
                </a:lnTo>
                <a:lnTo>
                  <a:pt x="112" y="0"/>
                </a:lnTo>
                <a:lnTo>
                  <a:pt x="111" y="229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47310" name="Freeform 110"/>
          <p:cNvSpPr>
            <a:spLocks/>
          </p:cNvSpPr>
          <p:nvPr/>
        </p:nvSpPr>
        <p:spPr bwMode="auto">
          <a:xfrm>
            <a:off x="7092950" y="4505325"/>
            <a:ext cx="179388" cy="365125"/>
          </a:xfrm>
          <a:custGeom>
            <a:avLst/>
            <a:gdLst>
              <a:gd name="T0" fmla="*/ 0 w 113"/>
              <a:gd name="T1" fmla="*/ 229 h 230"/>
              <a:gd name="T2" fmla="*/ 112 w 113"/>
              <a:gd name="T3" fmla="*/ 115 h 230"/>
              <a:gd name="T4" fmla="*/ 0 w 113"/>
              <a:gd name="T5" fmla="*/ 0 h 230"/>
              <a:gd name="T6" fmla="*/ 0 w 113"/>
              <a:gd name="T7" fmla="*/ 229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3" h="230">
                <a:moveTo>
                  <a:pt x="0" y="229"/>
                </a:moveTo>
                <a:lnTo>
                  <a:pt x="112" y="115"/>
                </a:lnTo>
                <a:lnTo>
                  <a:pt x="0" y="0"/>
                </a:lnTo>
                <a:lnTo>
                  <a:pt x="0" y="229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47311" name="Freeform 111"/>
          <p:cNvSpPr>
            <a:spLocks/>
          </p:cNvSpPr>
          <p:nvPr/>
        </p:nvSpPr>
        <p:spPr bwMode="auto">
          <a:xfrm>
            <a:off x="6838950" y="2185988"/>
            <a:ext cx="304800" cy="133350"/>
          </a:xfrm>
          <a:custGeom>
            <a:avLst/>
            <a:gdLst>
              <a:gd name="T0" fmla="*/ 191 w 192"/>
              <a:gd name="T1" fmla="*/ 0 h 84"/>
              <a:gd name="T2" fmla="*/ 191 w 192"/>
              <a:gd name="T3" fmla="*/ 83 h 84"/>
              <a:gd name="T4" fmla="*/ 0 w 192"/>
              <a:gd name="T5" fmla="*/ 83 h 84"/>
              <a:gd name="T6" fmla="*/ 0 w 192"/>
              <a:gd name="T7" fmla="*/ 0 h 84"/>
              <a:gd name="T8" fmla="*/ 191 w 192"/>
              <a:gd name="T9" fmla="*/ 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2" h="84">
                <a:moveTo>
                  <a:pt x="191" y="0"/>
                </a:moveTo>
                <a:lnTo>
                  <a:pt x="191" y="83"/>
                </a:lnTo>
                <a:lnTo>
                  <a:pt x="0" y="83"/>
                </a:lnTo>
                <a:lnTo>
                  <a:pt x="0" y="0"/>
                </a:lnTo>
                <a:lnTo>
                  <a:pt x="191" y="0"/>
                </a:lnTo>
              </a:path>
            </a:pathLst>
          </a:custGeom>
          <a:solidFill>
            <a:srgbClr val="FFB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47312" name="Freeform 112"/>
          <p:cNvSpPr>
            <a:spLocks/>
          </p:cNvSpPr>
          <p:nvPr/>
        </p:nvSpPr>
        <p:spPr bwMode="auto">
          <a:xfrm>
            <a:off x="6756400" y="2068513"/>
            <a:ext cx="177800" cy="365125"/>
          </a:xfrm>
          <a:custGeom>
            <a:avLst/>
            <a:gdLst>
              <a:gd name="T0" fmla="*/ 111 w 112"/>
              <a:gd name="T1" fmla="*/ 229 h 230"/>
              <a:gd name="T2" fmla="*/ 0 w 112"/>
              <a:gd name="T3" fmla="*/ 115 h 230"/>
              <a:gd name="T4" fmla="*/ 111 w 112"/>
              <a:gd name="T5" fmla="*/ 0 h 230"/>
              <a:gd name="T6" fmla="*/ 111 w 112"/>
              <a:gd name="T7" fmla="*/ 229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2" h="230">
                <a:moveTo>
                  <a:pt x="111" y="229"/>
                </a:moveTo>
                <a:lnTo>
                  <a:pt x="0" y="115"/>
                </a:lnTo>
                <a:lnTo>
                  <a:pt x="111" y="0"/>
                </a:lnTo>
                <a:lnTo>
                  <a:pt x="111" y="229"/>
                </a:lnTo>
              </a:path>
            </a:pathLst>
          </a:custGeom>
          <a:solidFill>
            <a:srgbClr val="FFB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47313" name="Freeform 113"/>
          <p:cNvSpPr>
            <a:spLocks/>
          </p:cNvSpPr>
          <p:nvPr/>
        </p:nvSpPr>
        <p:spPr bwMode="auto">
          <a:xfrm>
            <a:off x="7053263" y="2068513"/>
            <a:ext cx="179387" cy="365125"/>
          </a:xfrm>
          <a:custGeom>
            <a:avLst/>
            <a:gdLst>
              <a:gd name="T0" fmla="*/ 1 w 113"/>
              <a:gd name="T1" fmla="*/ 229 h 230"/>
              <a:gd name="T2" fmla="*/ 112 w 113"/>
              <a:gd name="T3" fmla="*/ 115 h 230"/>
              <a:gd name="T4" fmla="*/ 0 w 113"/>
              <a:gd name="T5" fmla="*/ 0 h 230"/>
              <a:gd name="T6" fmla="*/ 1 w 113"/>
              <a:gd name="T7" fmla="*/ 229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3" h="230">
                <a:moveTo>
                  <a:pt x="1" y="229"/>
                </a:moveTo>
                <a:lnTo>
                  <a:pt x="112" y="115"/>
                </a:lnTo>
                <a:lnTo>
                  <a:pt x="0" y="0"/>
                </a:lnTo>
                <a:lnTo>
                  <a:pt x="1" y="229"/>
                </a:lnTo>
              </a:path>
            </a:pathLst>
          </a:custGeom>
          <a:solidFill>
            <a:srgbClr val="FFB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47314" name="Freeform 114"/>
          <p:cNvSpPr>
            <a:spLocks/>
          </p:cNvSpPr>
          <p:nvPr/>
        </p:nvSpPr>
        <p:spPr bwMode="auto">
          <a:xfrm>
            <a:off x="6846888" y="3413125"/>
            <a:ext cx="304800" cy="133350"/>
          </a:xfrm>
          <a:custGeom>
            <a:avLst/>
            <a:gdLst>
              <a:gd name="T0" fmla="*/ 191 w 192"/>
              <a:gd name="T1" fmla="*/ 0 h 84"/>
              <a:gd name="T2" fmla="*/ 191 w 192"/>
              <a:gd name="T3" fmla="*/ 83 h 84"/>
              <a:gd name="T4" fmla="*/ 0 w 192"/>
              <a:gd name="T5" fmla="*/ 83 h 84"/>
              <a:gd name="T6" fmla="*/ 0 w 192"/>
              <a:gd name="T7" fmla="*/ 0 h 84"/>
              <a:gd name="T8" fmla="*/ 191 w 192"/>
              <a:gd name="T9" fmla="*/ 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2" h="84">
                <a:moveTo>
                  <a:pt x="191" y="0"/>
                </a:moveTo>
                <a:lnTo>
                  <a:pt x="191" y="83"/>
                </a:lnTo>
                <a:lnTo>
                  <a:pt x="0" y="83"/>
                </a:lnTo>
                <a:lnTo>
                  <a:pt x="0" y="0"/>
                </a:lnTo>
                <a:lnTo>
                  <a:pt x="191" y="0"/>
                </a:lnTo>
              </a:path>
            </a:pathLst>
          </a:custGeom>
          <a:solidFill>
            <a:srgbClr val="FFB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47315" name="Freeform 115"/>
          <p:cNvSpPr>
            <a:spLocks/>
          </p:cNvSpPr>
          <p:nvPr/>
        </p:nvSpPr>
        <p:spPr bwMode="auto">
          <a:xfrm>
            <a:off x="6762750" y="3295650"/>
            <a:ext cx="180975" cy="363538"/>
          </a:xfrm>
          <a:custGeom>
            <a:avLst/>
            <a:gdLst>
              <a:gd name="T0" fmla="*/ 112 w 114"/>
              <a:gd name="T1" fmla="*/ 228 h 229"/>
              <a:gd name="T2" fmla="*/ 0 w 114"/>
              <a:gd name="T3" fmla="*/ 116 h 229"/>
              <a:gd name="T4" fmla="*/ 113 w 114"/>
              <a:gd name="T5" fmla="*/ 0 h 229"/>
              <a:gd name="T6" fmla="*/ 112 w 114"/>
              <a:gd name="T7" fmla="*/ 228 h 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4" h="229">
                <a:moveTo>
                  <a:pt x="112" y="228"/>
                </a:moveTo>
                <a:lnTo>
                  <a:pt x="0" y="116"/>
                </a:lnTo>
                <a:lnTo>
                  <a:pt x="113" y="0"/>
                </a:lnTo>
                <a:lnTo>
                  <a:pt x="112" y="228"/>
                </a:lnTo>
              </a:path>
            </a:pathLst>
          </a:custGeom>
          <a:solidFill>
            <a:srgbClr val="FFB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47316" name="Freeform 116"/>
          <p:cNvSpPr>
            <a:spLocks/>
          </p:cNvSpPr>
          <p:nvPr/>
        </p:nvSpPr>
        <p:spPr bwMode="auto">
          <a:xfrm>
            <a:off x="7061200" y="3295650"/>
            <a:ext cx="180975" cy="363538"/>
          </a:xfrm>
          <a:custGeom>
            <a:avLst/>
            <a:gdLst>
              <a:gd name="T0" fmla="*/ 2 w 114"/>
              <a:gd name="T1" fmla="*/ 228 h 229"/>
              <a:gd name="T2" fmla="*/ 113 w 114"/>
              <a:gd name="T3" fmla="*/ 116 h 229"/>
              <a:gd name="T4" fmla="*/ 0 w 114"/>
              <a:gd name="T5" fmla="*/ 0 h 229"/>
              <a:gd name="T6" fmla="*/ 2 w 114"/>
              <a:gd name="T7" fmla="*/ 228 h 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4" h="229">
                <a:moveTo>
                  <a:pt x="2" y="228"/>
                </a:moveTo>
                <a:lnTo>
                  <a:pt x="113" y="116"/>
                </a:lnTo>
                <a:lnTo>
                  <a:pt x="0" y="0"/>
                </a:lnTo>
                <a:lnTo>
                  <a:pt x="2" y="228"/>
                </a:lnTo>
              </a:path>
            </a:pathLst>
          </a:custGeom>
          <a:solidFill>
            <a:srgbClr val="FFB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47317" name="Freeform 117"/>
          <p:cNvSpPr>
            <a:spLocks/>
          </p:cNvSpPr>
          <p:nvPr/>
        </p:nvSpPr>
        <p:spPr bwMode="auto">
          <a:xfrm>
            <a:off x="6846888" y="4592638"/>
            <a:ext cx="304800" cy="133350"/>
          </a:xfrm>
          <a:custGeom>
            <a:avLst/>
            <a:gdLst>
              <a:gd name="T0" fmla="*/ 191 w 192"/>
              <a:gd name="T1" fmla="*/ 0 h 84"/>
              <a:gd name="T2" fmla="*/ 191 w 192"/>
              <a:gd name="T3" fmla="*/ 83 h 84"/>
              <a:gd name="T4" fmla="*/ 0 w 192"/>
              <a:gd name="T5" fmla="*/ 83 h 84"/>
              <a:gd name="T6" fmla="*/ 0 w 192"/>
              <a:gd name="T7" fmla="*/ 0 h 84"/>
              <a:gd name="T8" fmla="*/ 191 w 192"/>
              <a:gd name="T9" fmla="*/ 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2" h="84">
                <a:moveTo>
                  <a:pt x="191" y="0"/>
                </a:moveTo>
                <a:lnTo>
                  <a:pt x="191" y="83"/>
                </a:lnTo>
                <a:lnTo>
                  <a:pt x="0" y="83"/>
                </a:lnTo>
                <a:lnTo>
                  <a:pt x="0" y="0"/>
                </a:lnTo>
                <a:lnTo>
                  <a:pt x="191" y="0"/>
                </a:lnTo>
              </a:path>
            </a:pathLst>
          </a:custGeom>
          <a:solidFill>
            <a:srgbClr val="FFB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47318" name="Freeform 118"/>
          <p:cNvSpPr>
            <a:spLocks/>
          </p:cNvSpPr>
          <p:nvPr/>
        </p:nvSpPr>
        <p:spPr bwMode="auto">
          <a:xfrm>
            <a:off x="6764338" y="4475163"/>
            <a:ext cx="179387" cy="365125"/>
          </a:xfrm>
          <a:custGeom>
            <a:avLst/>
            <a:gdLst>
              <a:gd name="T0" fmla="*/ 112 w 113"/>
              <a:gd name="T1" fmla="*/ 229 h 230"/>
              <a:gd name="T2" fmla="*/ 0 w 113"/>
              <a:gd name="T3" fmla="*/ 115 h 230"/>
              <a:gd name="T4" fmla="*/ 112 w 113"/>
              <a:gd name="T5" fmla="*/ 0 h 230"/>
              <a:gd name="T6" fmla="*/ 112 w 113"/>
              <a:gd name="T7" fmla="*/ 229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3" h="230">
                <a:moveTo>
                  <a:pt x="112" y="229"/>
                </a:moveTo>
                <a:lnTo>
                  <a:pt x="0" y="115"/>
                </a:lnTo>
                <a:lnTo>
                  <a:pt x="112" y="0"/>
                </a:lnTo>
                <a:lnTo>
                  <a:pt x="112" y="229"/>
                </a:lnTo>
              </a:path>
            </a:pathLst>
          </a:custGeom>
          <a:solidFill>
            <a:srgbClr val="FFB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47319" name="Freeform 119"/>
          <p:cNvSpPr>
            <a:spLocks/>
          </p:cNvSpPr>
          <p:nvPr/>
        </p:nvSpPr>
        <p:spPr bwMode="auto">
          <a:xfrm>
            <a:off x="7062788" y="4475163"/>
            <a:ext cx="179387" cy="365125"/>
          </a:xfrm>
          <a:custGeom>
            <a:avLst/>
            <a:gdLst>
              <a:gd name="T0" fmla="*/ 1 w 113"/>
              <a:gd name="T1" fmla="*/ 229 h 230"/>
              <a:gd name="T2" fmla="*/ 112 w 113"/>
              <a:gd name="T3" fmla="*/ 115 h 230"/>
              <a:gd name="T4" fmla="*/ 0 w 113"/>
              <a:gd name="T5" fmla="*/ 0 h 230"/>
              <a:gd name="T6" fmla="*/ 1 w 113"/>
              <a:gd name="T7" fmla="*/ 229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3" h="230">
                <a:moveTo>
                  <a:pt x="1" y="229"/>
                </a:moveTo>
                <a:lnTo>
                  <a:pt x="112" y="115"/>
                </a:lnTo>
                <a:lnTo>
                  <a:pt x="0" y="0"/>
                </a:lnTo>
                <a:lnTo>
                  <a:pt x="1" y="229"/>
                </a:lnTo>
              </a:path>
            </a:pathLst>
          </a:custGeom>
          <a:solidFill>
            <a:srgbClr val="FFB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47320" name="Freeform 120"/>
          <p:cNvSpPr>
            <a:spLocks/>
          </p:cNvSpPr>
          <p:nvPr/>
        </p:nvSpPr>
        <p:spPr bwMode="auto">
          <a:xfrm>
            <a:off x="3913188" y="4254500"/>
            <a:ext cx="306387" cy="133350"/>
          </a:xfrm>
          <a:custGeom>
            <a:avLst/>
            <a:gdLst>
              <a:gd name="T0" fmla="*/ 192 w 193"/>
              <a:gd name="T1" fmla="*/ 0 h 84"/>
              <a:gd name="T2" fmla="*/ 192 w 193"/>
              <a:gd name="T3" fmla="*/ 83 h 84"/>
              <a:gd name="T4" fmla="*/ 0 w 193"/>
              <a:gd name="T5" fmla="*/ 83 h 84"/>
              <a:gd name="T6" fmla="*/ 0 w 193"/>
              <a:gd name="T7" fmla="*/ 0 h 84"/>
              <a:gd name="T8" fmla="*/ 192 w 193"/>
              <a:gd name="T9" fmla="*/ 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3" h="84">
                <a:moveTo>
                  <a:pt x="192" y="0"/>
                </a:moveTo>
                <a:lnTo>
                  <a:pt x="192" y="83"/>
                </a:lnTo>
                <a:lnTo>
                  <a:pt x="0" y="83"/>
                </a:lnTo>
                <a:lnTo>
                  <a:pt x="0" y="0"/>
                </a:lnTo>
                <a:lnTo>
                  <a:pt x="192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47321" name="Freeform 121"/>
          <p:cNvSpPr>
            <a:spLocks/>
          </p:cNvSpPr>
          <p:nvPr/>
        </p:nvSpPr>
        <p:spPr bwMode="auto">
          <a:xfrm>
            <a:off x="3830638" y="4135438"/>
            <a:ext cx="179387" cy="366712"/>
          </a:xfrm>
          <a:custGeom>
            <a:avLst/>
            <a:gdLst>
              <a:gd name="T0" fmla="*/ 111 w 113"/>
              <a:gd name="T1" fmla="*/ 230 h 231"/>
              <a:gd name="T2" fmla="*/ 0 w 113"/>
              <a:gd name="T3" fmla="*/ 116 h 231"/>
              <a:gd name="T4" fmla="*/ 112 w 113"/>
              <a:gd name="T5" fmla="*/ 0 h 231"/>
              <a:gd name="T6" fmla="*/ 111 w 113"/>
              <a:gd name="T7" fmla="*/ 230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3" h="231">
                <a:moveTo>
                  <a:pt x="111" y="230"/>
                </a:moveTo>
                <a:lnTo>
                  <a:pt x="0" y="116"/>
                </a:lnTo>
                <a:lnTo>
                  <a:pt x="112" y="0"/>
                </a:lnTo>
                <a:lnTo>
                  <a:pt x="111" y="23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47322" name="Freeform 122"/>
          <p:cNvSpPr>
            <a:spLocks/>
          </p:cNvSpPr>
          <p:nvPr/>
        </p:nvSpPr>
        <p:spPr bwMode="auto">
          <a:xfrm>
            <a:off x="4129088" y="4135438"/>
            <a:ext cx="179387" cy="366712"/>
          </a:xfrm>
          <a:custGeom>
            <a:avLst/>
            <a:gdLst>
              <a:gd name="T0" fmla="*/ 0 w 113"/>
              <a:gd name="T1" fmla="*/ 230 h 231"/>
              <a:gd name="T2" fmla="*/ 112 w 113"/>
              <a:gd name="T3" fmla="*/ 116 h 231"/>
              <a:gd name="T4" fmla="*/ 0 w 113"/>
              <a:gd name="T5" fmla="*/ 0 h 231"/>
              <a:gd name="T6" fmla="*/ 0 w 113"/>
              <a:gd name="T7" fmla="*/ 230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3" h="231">
                <a:moveTo>
                  <a:pt x="0" y="230"/>
                </a:moveTo>
                <a:lnTo>
                  <a:pt x="112" y="116"/>
                </a:lnTo>
                <a:lnTo>
                  <a:pt x="0" y="0"/>
                </a:lnTo>
                <a:lnTo>
                  <a:pt x="0" y="23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47323" name="Freeform 123"/>
          <p:cNvSpPr>
            <a:spLocks/>
          </p:cNvSpPr>
          <p:nvPr/>
        </p:nvSpPr>
        <p:spPr bwMode="auto">
          <a:xfrm>
            <a:off x="3913188" y="2716213"/>
            <a:ext cx="306387" cy="134937"/>
          </a:xfrm>
          <a:custGeom>
            <a:avLst/>
            <a:gdLst>
              <a:gd name="T0" fmla="*/ 192 w 193"/>
              <a:gd name="T1" fmla="*/ 0 h 85"/>
              <a:gd name="T2" fmla="*/ 192 w 193"/>
              <a:gd name="T3" fmla="*/ 84 h 85"/>
              <a:gd name="T4" fmla="*/ 0 w 193"/>
              <a:gd name="T5" fmla="*/ 84 h 85"/>
              <a:gd name="T6" fmla="*/ 0 w 193"/>
              <a:gd name="T7" fmla="*/ 0 h 85"/>
              <a:gd name="T8" fmla="*/ 192 w 193"/>
              <a:gd name="T9" fmla="*/ 0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3" h="85">
                <a:moveTo>
                  <a:pt x="192" y="0"/>
                </a:moveTo>
                <a:lnTo>
                  <a:pt x="192" y="84"/>
                </a:lnTo>
                <a:lnTo>
                  <a:pt x="0" y="84"/>
                </a:lnTo>
                <a:lnTo>
                  <a:pt x="0" y="0"/>
                </a:lnTo>
                <a:lnTo>
                  <a:pt x="192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47324" name="Freeform 124"/>
          <p:cNvSpPr>
            <a:spLocks/>
          </p:cNvSpPr>
          <p:nvPr/>
        </p:nvSpPr>
        <p:spPr bwMode="auto">
          <a:xfrm>
            <a:off x="3830638" y="2598738"/>
            <a:ext cx="179387" cy="365125"/>
          </a:xfrm>
          <a:custGeom>
            <a:avLst/>
            <a:gdLst>
              <a:gd name="T0" fmla="*/ 111 w 113"/>
              <a:gd name="T1" fmla="*/ 229 h 230"/>
              <a:gd name="T2" fmla="*/ 0 w 113"/>
              <a:gd name="T3" fmla="*/ 115 h 230"/>
              <a:gd name="T4" fmla="*/ 112 w 113"/>
              <a:gd name="T5" fmla="*/ 0 h 230"/>
              <a:gd name="T6" fmla="*/ 111 w 113"/>
              <a:gd name="T7" fmla="*/ 229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3" h="230">
                <a:moveTo>
                  <a:pt x="111" y="229"/>
                </a:moveTo>
                <a:lnTo>
                  <a:pt x="0" y="115"/>
                </a:lnTo>
                <a:lnTo>
                  <a:pt x="112" y="0"/>
                </a:lnTo>
                <a:lnTo>
                  <a:pt x="111" y="229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47325" name="Freeform 125"/>
          <p:cNvSpPr>
            <a:spLocks/>
          </p:cNvSpPr>
          <p:nvPr/>
        </p:nvSpPr>
        <p:spPr bwMode="auto">
          <a:xfrm>
            <a:off x="4129088" y="2598738"/>
            <a:ext cx="179387" cy="365125"/>
          </a:xfrm>
          <a:custGeom>
            <a:avLst/>
            <a:gdLst>
              <a:gd name="T0" fmla="*/ 0 w 113"/>
              <a:gd name="T1" fmla="*/ 229 h 230"/>
              <a:gd name="T2" fmla="*/ 112 w 113"/>
              <a:gd name="T3" fmla="*/ 115 h 230"/>
              <a:gd name="T4" fmla="*/ 0 w 113"/>
              <a:gd name="T5" fmla="*/ 0 h 230"/>
              <a:gd name="T6" fmla="*/ 0 w 113"/>
              <a:gd name="T7" fmla="*/ 229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3" h="230">
                <a:moveTo>
                  <a:pt x="0" y="229"/>
                </a:moveTo>
                <a:lnTo>
                  <a:pt x="112" y="115"/>
                </a:lnTo>
                <a:lnTo>
                  <a:pt x="0" y="0"/>
                </a:lnTo>
                <a:lnTo>
                  <a:pt x="0" y="229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47326" name="Freeform 126"/>
          <p:cNvSpPr>
            <a:spLocks/>
          </p:cNvSpPr>
          <p:nvPr/>
        </p:nvSpPr>
        <p:spPr bwMode="auto">
          <a:xfrm>
            <a:off x="3883025" y="2686050"/>
            <a:ext cx="306388" cy="134938"/>
          </a:xfrm>
          <a:custGeom>
            <a:avLst/>
            <a:gdLst>
              <a:gd name="T0" fmla="*/ 192 w 193"/>
              <a:gd name="T1" fmla="*/ 0 h 85"/>
              <a:gd name="T2" fmla="*/ 192 w 193"/>
              <a:gd name="T3" fmla="*/ 84 h 85"/>
              <a:gd name="T4" fmla="*/ 0 w 193"/>
              <a:gd name="T5" fmla="*/ 84 h 85"/>
              <a:gd name="T6" fmla="*/ 0 w 193"/>
              <a:gd name="T7" fmla="*/ 0 h 85"/>
              <a:gd name="T8" fmla="*/ 192 w 193"/>
              <a:gd name="T9" fmla="*/ 0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3" h="85">
                <a:moveTo>
                  <a:pt x="192" y="0"/>
                </a:moveTo>
                <a:lnTo>
                  <a:pt x="192" y="84"/>
                </a:lnTo>
                <a:lnTo>
                  <a:pt x="0" y="84"/>
                </a:lnTo>
                <a:lnTo>
                  <a:pt x="0" y="0"/>
                </a:lnTo>
                <a:lnTo>
                  <a:pt x="192" y="0"/>
                </a:lnTo>
              </a:path>
            </a:pathLst>
          </a:custGeom>
          <a:solidFill>
            <a:srgbClr val="FFB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47327" name="Freeform 127"/>
          <p:cNvSpPr>
            <a:spLocks/>
          </p:cNvSpPr>
          <p:nvPr/>
        </p:nvSpPr>
        <p:spPr bwMode="auto">
          <a:xfrm>
            <a:off x="3800475" y="2568575"/>
            <a:ext cx="179388" cy="366713"/>
          </a:xfrm>
          <a:custGeom>
            <a:avLst/>
            <a:gdLst>
              <a:gd name="T0" fmla="*/ 111 w 113"/>
              <a:gd name="T1" fmla="*/ 230 h 231"/>
              <a:gd name="T2" fmla="*/ 0 w 113"/>
              <a:gd name="T3" fmla="*/ 116 h 231"/>
              <a:gd name="T4" fmla="*/ 112 w 113"/>
              <a:gd name="T5" fmla="*/ 0 h 231"/>
              <a:gd name="T6" fmla="*/ 111 w 113"/>
              <a:gd name="T7" fmla="*/ 230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3" h="231">
                <a:moveTo>
                  <a:pt x="111" y="230"/>
                </a:moveTo>
                <a:lnTo>
                  <a:pt x="0" y="116"/>
                </a:lnTo>
                <a:lnTo>
                  <a:pt x="112" y="0"/>
                </a:lnTo>
                <a:lnTo>
                  <a:pt x="111" y="230"/>
                </a:lnTo>
              </a:path>
            </a:pathLst>
          </a:custGeom>
          <a:solidFill>
            <a:srgbClr val="FFB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47328" name="Freeform 128"/>
          <p:cNvSpPr>
            <a:spLocks/>
          </p:cNvSpPr>
          <p:nvPr/>
        </p:nvSpPr>
        <p:spPr bwMode="auto">
          <a:xfrm>
            <a:off x="4098925" y="2568575"/>
            <a:ext cx="179388" cy="366713"/>
          </a:xfrm>
          <a:custGeom>
            <a:avLst/>
            <a:gdLst>
              <a:gd name="T0" fmla="*/ 1 w 113"/>
              <a:gd name="T1" fmla="*/ 230 h 231"/>
              <a:gd name="T2" fmla="*/ 112 w 113"/>
              <a:gd name="T3" fmla="*/ 116 h 231"/>
              <a:gd name="T4" fmla="*/ 0 w 113"/>
              <a:gd name="T5" fmla="*/ 0 h 231"/>
              <a:gd name="T6" fmla="*/ 1 w 113"/>
              <a:gd name="T7" fmla="*/ 230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3" h="231">
                <a:moveTo>
                  <a:pt x="1" y="230"/>
                </a:moveTo>
                <a:lnTo>
                  <a:pt x="112" y="116"/>
                </a:lnTo>
                <a:lnTo>
                  <a:pt x="0" y="0"/>
                </a:lnTo>
                <a:lnTo>
                  <a:pt x="1" y="230"/>
                </a:lnTo>
              </a:path>
            </a:pathLst>
          </a:custGeom>
          <a:solidFill>
            <a:srgbClr val="FFB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47329" name="Freeform 129"/>
          <p:cNvSpPr>
            <a:spLocks/>
          </p:cNvSpPr>
          <p:nvPr/>
        </p:nvSpPr>
        <p:spPr bwMode="auto">
          <a:xfrm>
            <a:off x="3884613" y="4222750"/>
            <a:ext cx="306387" cy="133350"/>
          </a:xfrm>
          <a:custGeom>
            <a:avLst/>
            <a:gdLst>
              <a:gd name="T0" fmla="*/ 192 w 193"/>
              <a:gd name="T1" fmla="*/ 0 h 84"/>
              <a:gd name="T2" fmla="*/ 192 w 193"/>
              <a:gd name="T3" fmla="*/ 83 h 84"/>
              <a:gd name="T4" fmla="*/ 0 w 193"/>
              <a:gd name="T5" fmla="*/ 83 h 84"/>
              <a:gd name="T6" fmla="*/ 0 w 193"/>
              <a:gd name="T7" fmla="*/ 0 h 84"/>
              <a:gd name="T8" fmla="*/ 192 w 193"/>
              <a:gd name="T9" fmla="*/ 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3" h="84">
                <a:moveTo>
                  <a:pt x="192" y="0"/>
                </a:moveTo>
                <a:lnTo>
                  <a:pt x="192" y="83"/>
                </a:lnTo>
                <a:lnTo>
                  <a:pt x="0" y="83"/>
                </a:lnTo>
                <a:lnTo>
                  <a:pt x="0" y="0"/>
                </a:lnTo>
                <a:lnTo>
                  <a:pt x="192" y="0"/>
                </a:lnTo>
              </a:path>
            </a:pathLst>
          </a:custGeom>
          <a:solidFill>
            <a:srgbClr val="FFB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47330" name="Freeform 130"/>
          <p:cNvSpPr>
            <a:spLocks/>
          </p:cNvSpPr>
          <p:nvPr/>
        </p:nvSpPr>
        <p:spPr bwMode="auto">
          <a:xfrm>
            <a:off x="3802063" y="4106863"/>
            <a:ext cx="177800" cy="365125"/>
          </a:xfrm>
          <a:custGeom>
            <a:avLst/>
            <a:gdLst>
              <a:gd name="T0" fmla="*/ 111 w 112"/>
              <a:gd name="T1" fmla="*/ 229 h 230"/>
              <a:gd name="T2" fmla="*/ 0 w 112"/>
              <a:gd name="T3" fmla="*/ 115 h 230"/>
              <a:gd name="T4" fmla="*/ 111 w 112"/>
              <a:gd name="T5" fmla="*/ 0 h 230"/>
              <a:gd name="T6" fmla="*/ 111 w 112"/>
              <a:gd name="T7" fmla="*/ 229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2" h="230">
                <a:moveTo>
                  <a:pt x="111" y="229"/>
                </a:moveTo>
                <a:lnTo>
                  <a:pt x="0" y="115"/>
                </a:lnTo>
                <a:lnTo>
                  <a:pt x="111" y="0"/>
                </a:lnTo>
                <a:lnTo>
                  <a:pt x="111" y="229"/>
                </a:lnTo>
              </a:path>
            </a:pathLst>
          </a:custGeom>
          <a:solidFill>
            <a:srgbClr val="FFB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47331" name="Freeform 131"/>
          <p:cNvSpPr>
            <a:spLocks/>
          </p:cNvSpPr>
          <p:nvPr/>
        </p:nvSpPr>
        <p:spPr bwMode="auto">
          <a:xfrm>
            <a:off x="4100513" y="4106863"/>
            <a:ext cx="179387" cy="365125"/>
          </a:xfrm>
          <a:custGeom>
            <a:avLst/>
            <a:gdLst>
              <a:gd name="T0" fmla="*/ 0 w 113"/>
              <a:gd name="T1" fmla="*/ 229 h 230"/>
              <a:gd name="T2" fmla="*/ 112 w 113"/>
              <a:gd name="T3" fmla="*/ 115 h 230"/>
              <a:gd name="T4" fmla="*/ 0 w 113"/>
              <a:gd name="T5" fmla="*/ 0 h 230"/>
              <a:gd name="T6" fmla="*/ 0 w 113"/>
              <a:gd name="T7" fmla="*/ 229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3" h="230">
                <a:moveTo>
                  <a:pt x="0" y="229"/>
                </a:moveTo>
                <a:lnTo>
                  <a:pt x="112" y="115"/>
                </a:lnTo>
                <a:lnTo>
                  <a:pt x="0" y="0"/>
                </a:lnTo>
                <a:lnTo>
                  <a:pt x="0" y="229"/>
                </a:lnTo>
              </a:path>
            </a:pathLst>
          </a:custGeom>
          <a:solidFill>
            <a:srgbClr val="FFB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47332" name="Freeform 132"/>
          <p:cNvSpPr>
            <a:spLocks/>
          </p:cNvSpPr>
          <p:nvPr/>
        </p:nvSpPr>
        <p:spPr bwMode="auto">
          <a:xfrm>
            <a:off x="1831975" y="2444750"/>
            <a:ext cx="301625" cy="131763"/>
          </a:xfrm>
          <a:custGeom>
            <a:avLst/>
            <a:gdLst>
              <a:gd name="T0" fmla="*/ 189 w 190"/>
              <a:gd name="T1" fmla="*/ 0 h 83"/>
              <a:gd name="T2" fmla="*/ 189 w 190"/>
              <a:gd name="T3" fmla="*/ 82 h 83"/>
              <a:gd name="T4" fmla="*/ 0 w 190"/>
              <a:gd name="T5" fmla="*/ 82 h 83"/>
              <a:gd name="T6" fmla="*/ 0 w 190"/>
              <a:gd name="T7" fmla="*/ 0 h 83"/>
              <a:gd name="T8" fmla="*/ 189 w 190"/>
              <a:gd name="T9" fmla="*/ 0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0" h="83">
                <a:moveTo>
                  <a:pt x="189" y="0"/>
                </a:moveTo>
                <a:lnTo>
                  <a:pt x="189" y="82"/>
                </a:lnTo>
                <a:lnTo>
                  <a:pt x="0" y="82"/>
                </a:lnTo>
                <a:lnTo>
                  <a:pt x="0" y="0"/>
                </a:lnTo>
                <a:lnTo>
                  <a:pt x="189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47333" name="Freeform 133"/>
          <p:cNvSpPr>
            <a:spLocks/>
          </p:cNvSpPr>
          <p:nvPr/>
        </p:nvSpPr>
        <p:spPr bwMode="auto">
          <a:xfrm>
            <a:off x="2044700" y="2328863"/>
            <a:ext cx="177800" cy="360362"/>
          </a:xfrm>
          <a:custGeom>
            <a:avLst/>
            <a:gdLst>
              <a:gd name="T0" fmla="*/ 1 w 112"/>
              <a:gd name="T1" fmla="*/ 226 h 227"/>
              <a:gd name="T2" fmla="*/ 111 w 112"/>
              <a:gd name="T3" fmla="*/ 114 h 227"/>
              <a:gd name="T4" fmla="*/ 0 w 112"/>
              <a:gd name="T5" fmla="*/ 0 h 227"/>
              <a:gd name="T6" fmla="*/ 1 w 112"/>
              <a:gd name="T7" fmla="*/ 226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2" h="227">
                <a:moveTo>
                  <a:pt x="1" y="226"/>
                </a:moveTo>
                <a:lnTo>
                  <a:pt x="111" y="114"/>
                </a:lnTo>
                <a:lnTo>
                  <a:pt x="0" y="0"/>
                </a:lnTo>
                <a:lnTo>
                  <a:pt x="1" y="226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47334" name="Freeform 134"/>
          <p:cNvSpPr>
            <a:spLocks/>
          </p:cNvSpPr>
          <p:nvPr/>
        </p:nvSpPr>
        <p:spPr bwMode="auto">
          <a:xfrm>
            <a:off x="1803400" y="2416175"/>
            <a:ext cx="300038" cy="130175"/>
          </a:xfrm>
          <a:custGeom>
            <a:avLst/>
            <a:gdLst>
              <a:gd name="T0" fmla="*/ 188 w 189"/>
              <a:gd name="T1" fmla="*/ 0 h 82"/>
              <a:gd name="T2" fmla="*/ 188 w 189"/>
              <a:gd name="T3" fmla="*/ 81 h 82"/>
              <a:gd name="T4" fmla="*/ 0 w 189"/>
              <a:gd name="T5" fmla="*/ 81 h 82"/>
              <a:gd name="T6" fmla="*/ 0 w 189"/>
              <a:gd name="T7" fmla="*/ 0 h 82"/>
              <a:gd name="T8" fmla="*/ 188 w 189"/>
              <a:gd name="T9" fmla="*/ 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9" h="82">
                <a:moveTo>
                  <a:pt x="188" y="0"/>
                </a:moveTo>
                <a:lnTo>
                  <a:pt x="188" y="81"/>
                </a:lnTo>
                <a:lnTo>
                  <a:pt x="0" y="81"/>
                </a:lnTo>
                <a:lnTo>
                  <a:pt x="0" y="0"/>
                </a:lnTo>
                <a:lnTo>
                  <a:pt x="188" y="0"/>
                </a:lnTo>
              </a:path>
            </a:pathLst>
          </a:custGeom>
          <a:solidFill>
            <a:srgbClr val="FFB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47335" name="Freeform 135"/>
          <p:cNvSpPr>
            <a:spLocks/>
          </p:cNvSpPr>
          <p:nvPr/>
        </p:nvSpPr>
        <p:spPr bwMode="auto">
          <a:xfrm>
            <a:off x="2014538" y="2300288"/>
            <a:ext cx="177800" cy="358775"/>
          </a:xfrm>
          <a:custGeom>
            <a:avLst/>
            <a:gdLst>
              <a:gd name="T0" fmla="*/ 2 w 112"/>
              <a:gd name="T1" fmla="*/ 225 h 226"/>
              <a:gd name="T2" fmla="*/ 111 w 112"/>
              <a:gd name="T3" fmla="*/ 113 h 226"/>
              <a:gd name="T4" fmla="*/ 0 w 112"/>
              <a:gd name="T5" fmla="*/ 0 h 226"/>
              <a:gd name="T6" fmla="*/ 2 w 112"/>
              <a:gd name="T7" fmla="*/ 225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2" h="226">
                <a:moveTo>
                  <a:pt x="2" y="225"/>
                </a:moveTo>
                <a:lnTo>
                  <a:pt x="111" y="113"/>
                </a:lnTo>
                <a:lnTo>
                  <a:pt x="0" y="0"/>
                </a:lnTo>
                <a:lnTo>
                  <a:pt x="2" y="225"/>
                </a:lnTo>
              </a:path>
            </a:pathLst>
          </a:custGeom>
          <a:solidFill>
            <a:srgbClr val="FFB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47336" name="Freeform 136"/>
          <p:cNvSpPr>
            <a:spLocks/>
          </p:cNvSpPr>
          <p:nvPr/>
        </p:nvSpPr>
        <p:spPr bwMode="auto">
          <a:xfrm>
            <a:off x="1898650" y="2841625"/>
            <a:ext cx="300038" cy="130175"/>
          </a:xfrm>
          <a:custGeom>
            <a:avLst/>
            <a:gdLst>
              <a:gd name="T0" fmla="*/ 0 w 189"/>
              <a:gd name="T1" fmla="*/ 81 h 82"/>
              <a:gd name="T2" fmla="*/ 0 w 189"/>
              <a:gd name="T3" fmla="*/ 0 h 82"/>
              <a:gd name="T4" fmla="*/ 188 w 189"/>
              <a:gd name="T5" fmla="*/ 0 h 82"/>
              <a:gd name="T6" fmla="*/ 188 w 189"/>
              <a:gd name="T7" fmla="*/ 81 h 82"/>
              <a:gd name="T8" fmla="*/ 0 w 189"/>
              <a:gd name="T9" fmla="*/ 81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9" h="82">
                <a:moveTo>
                  <a:pt x="0" y="81"/>
                </a:moveTo>
                <a:lnTo>
                  <a:pt x="0" y="0"/>
                </a:lnTo>
                <a:lnTo>
                  <a:pt x="188" y="0"/>
                </a:lnTo>
                <a:lnTo>
                  <a:pt x="188" y="81"/>
                </a:lnTo>
                <a:lnTo>
                  <a:pt x="0" y="81"/>
                </a:lnTo>
              </a:path>
            </a:pathLst>
          </a:custGeom>
          <a:solidFill>
            <a:srgbClr val="FFB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47337" name="Freeform 137"/>
          <p:cNvSpPr>
            <a:spLocks/>
          </p:cNvSpPr>
          <p:nvPr/>
        </p:nvSpPr>
        <p:spPr bwMode="auto">
          <a:xfrm>
            <a:off x="1809750" y="2728913"/>
            <a:ext cx="176213" cy="358775"/>
          </a:xfrm>
          <a:custGeom>
            <a:avLst/>
            <a:gdLst>
              <a:gd name="T0" fmla="*/ 109 w 111"/>
              <a:gd name="T1" fmla="*/ 0 h 226"/>
              <a:gd name="T2" fmla="*/ 0 w 111"/>
              <a:gd name="T3" fmla="*/ 112 h 226"/>
              <a:gd name="T4" fmla="*/ 110 w 111"/>
              <a:gd name="T5" fmla="*/ 225 h 226"/>
              <a:gd name="T6" fmla="*/ 109 w 111"/>
              <a:gd name="T7" fmla="*/ 0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1" h="226">
                <a:moveTo>
                  <a:pt x="109" y="0"/>
                </a:moveTo>
                <a:lnTo>
                  <a:pt x="0" y="112"/>
                </a:lnTo>
                <a:lnTo>
                  <a:pt x="110" y="225"/>
                </a:lnTo>
                <a:lnTo>
                  <a:pt x="109" y="0"/>
                </a:lnTo>
              </a:path>
            </a:pathLst>
          </a:custGeom>
          <a:solidFill>
            <a:srgbClr val="FFB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47338" name="Freeform 138"/>
          <p:cNvSpPr>
            <a:spLocks/>
          </p:cNvSpPr>
          <p:nvPr/>
        </p:nvSpPr>
        <p:spPr bwMode="auto">
          <a:xfrm>
            <a:off x="1831975" y="3938588"/>
            <a:ext cx="301625" cy="131762"/>
          </a:xfrm>
          <a:custGeom>
            <a:avLst/>
            <a:gdLst>
              <a:gd name="T0" fmla="*/ 189 w 190"/>
              <a:gd name="T1" fmla="*/ 0 h 83"/>
              <a:gd name="T2" fmla="*/ 189 w 190"/>
              <a:gd name="T3" fmla="*/ 82 h 83"/>
              <a:gd name="T4" fmla="*/ 0 w 190"/>
              <a:gd name="T5" fmla="*/ 82 h 83"/>
              <a:gd name="T6" fmla="*/ 0 w 190"/>
              <a:gd name="T7" fmla="*/ 0 h 83"/>
              <a:gd name="T8" fmla="*/ 189 w 190"/>
              <a:gd name="T9" fmla="*/ 0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0" h="83">
                <a:moveTo>
                  <a:pt x="189" y="0"/>
                </a:moveTo>
                <a:lnTo>
                  <a:pt x="189" y="82"/>
                </a:lnTo>
                <a:lnTo>
                  <a:pt x="0" y="82"/>
                </a:lnTo>
                <a:lnTo>
                  <a:pt x="0" y="0"/>
                </a:lnTo>
                <a:lnTo>
                  <a:pt x="189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47339" name="Freeform 139"/>
          <p:cNvSpPr>
            <a:spLocks/>
          </p:cNvSpPr>
          <p:nvPr/>
        </p:nvSpPr>
        <p:spPr bwMode="auto">
          <a:xfrm>
            <a:off x="2044700" y="3822700"/>
            <a:ext cx="177800" cy="360363"/>
          </a:xfrm>
          <a:custGeom>
            <a:avLst/>
            <a:gdLst>
              <a:gd name="T0" fmla="*/ 1 w 112"/>
              <a:gd name="T1" fmla="*/ 226 h 227"/>
              <a:gd name="T2" fmla="*/ 111 w 112"/>
              <a:gd name="T3" fmla="*/ 114 h 227"/>
              <a:gd name="T4" fmla="*/ 0 w 112"/>
              <a:gd name="T5" fmla="*/ 0 h 227"/>
              <a:gd name="T6" fmla="*/ 1 w 112"/>
              <a:gd name="T7" fmla="*/ 226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2" h="227">
                <a:moveTo>
                  <a:pt x="1" y="226"/>
                </a:moveTo>
                <a:lnTo>
                  <a:pt x="111" y="114"/>
                </a:lnTo>
                <a:lnTo>
                  <a:pt x="0" y="0"/>
                </a:lnTo>
                <a:lnTo>
                  <a:pt x="1" y="226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47340" name="Freeform 140"/>
          <p:cNvSpPr>
            <a:spLocks/>
          </p:cNvSpPr>
          <p:nvPr/>
        </p:nvSpPr>
        <p:spPr bwMode="auto">
          <a:xfrm>
            <a:off x="1803400" y="3900488"/>
            <a:ext cx="300038" cy="131762"/>
          </a:xfrm>
          <a:custGeom>
            <a:avLst/>
            <a:gdLst>
              <a:gd name="T0" fmla="*/ 188 w 189"/>
              <a:gd name="T1" fmla="*/ 0 h 83"/>
              <a:gd name="T2" fmla="*/ 188 w 189"/>
              <a:gd name="T3" fmla="*/ 82 h 83"/>
              <a:gd name="T4" fmla="*/ 0 w 189"/>
              <a:gd name="T5" fmla="*/ 82 h 83"/>
              <a:gd name="T6" fmla="*/ 0 w 189"/>
              <a:gd name="T7" fmla="*/ 0 h 83"/>
              <a:gd name="T8" fmla="*/ 188 w 189"/>
              <a:gd name="T9" fmla="*/ 0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9" h="83">
                <a:moveTo>
                  <a:pt x="188" y="0"/>
                </a:moveTo>
                <a:lnTo>
                  <a:pt x="188" y="82"/>
                </a:lnTo>
                <a:lnTo>
                  <a:pt x="0" y="82"/>
                </a:lnTo>
                <a:lnTo>
                  <a:pt x="0" y="0"/>
                </a:lnTo>
                <a:lnTo>
                  <a:pt x="188" y="0"/>
                </a:lnTo>
              </a:path>
            </a:pathLst>
          </a:custGeom>
          <a:solidFill>
            <a:srgbClr val="FFB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47341" name="Freeform 141"/>
          <p:cNvSpPr>
            <a:spLocks/>
          </p:cNvSpPr>
          <p:nvPr/>
        </p:nvSpPr>
        <p:spPr bwMode="auto">
          <a:xfrm>
            <a:off x="2014538" y="3784600"/>
            <a:ext cx="177800" cy="360363"/>
          </a:xfrm>
          <a:custGeom>
            <a:avLst/>
            <a:gdLst>
              <a:gd name="T0" fmla="*/ 2 w 112"/>
              <a:gd name="T1" fmla="*/ 226 h 227"/>
              <a:gd name="T2" fmla="*/ 111 w 112"/>
              <a:gd name="T3" fmla="*/ 114 h 227"/>
              <a:gd name="T4" fmla="*/ 0 w 112"/>
              <a:gd name="T5" fmla="*/ 0 h 227"/>
              <a:gd name="T6" fmla="*/ 2 w 112"/>
              <a:gd name="T7" fmla="*/ 226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2" h="227">
                <a:moveTo>
                  <a:pt x="2" y="226"/>
                </a:moveTo>
                <a:lnTo>
                  <a:pt x="111" y="114"/>
                </a:lnTo>
                <a:lnTo>
                  <a:pt x="0" y="0"/>
                </a:lnTo>
                <a:lnTo>
                  <a:pt x="2" y="226"/>
                </a:lnTo>
              </a:path>
            </a:pathLst>
          </a:custGeom>
          <a:solidFill>
            <a:srgbClr val="FFB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47342" name="Freeform 142"/>
          <p:cNvSpPr>
            <a:spLocks/>
          </p:cNvSpPr>
          <p:nvPr/>
        </p:nvSpPr>
        <p:spPr bwMode="auto">
          <a:xfrm>
            <a:off x="1898650" y="4327525"/>
            <a:ext cx="300038" cy="130175"/>
          </a:xfrm>
          <a:custGeom>
            <a:avLst/>
            <a:gdLst>
              <a:gd name="T0" fmla="*/ 0 w 189"/>
              <a:gd name="T1" fmla="*/ 81 h 82"/>
              <a:gd name="T2" fmla="*/ 0 w 189"/>
              <a:gd name="T3" fmla="*/ 0 h 82"/>
              <a:gd name="T4" fmla="*/ 188 w 189"/>
              <a:gd name="T5" fmla="*/ 0 h 82"/>
              <a:gd name="T6" fmla="*/ 188 w 189"/>
              <a:gd name="T7" fmla="*/ 81 h 82"/>
              <a:gd name="T8" fmla="*/ 0 w 189"/>
              <a:gd name="T9" fmla="*/ 81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9" h="82">
                <a:moveTo>
                  <a:pt x="0" y="81"/>
                </a:moveTo>
                <a:lnTo>
                  <a:pt x="0" y="0"/>
                </a:lnTo>
                <a:lnTo>
                  <a:pt x="188" y="0"/>
                </a:lnTo>
                <a:lnTo>
                  <a:pt x="188" y="81"/>
                </a:lnTo>
                <a:lnTo>
                  <a:pt x="0" y="81"/>
                </a:lnTo>
              </a:path>
            </a:pathLst>
          </a:custGeom>
          <a:solidFill>
            <a:srgbClr val="FFB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47343" name="Freeform 143"/>
          <p:cNvSpPr>
            <a:spLocks/>
          </p:cNvSpPr>
          <p:nvPr/>
        </p:nvSpPr>
        <p:spPr bwMode="auto">
          <a:xfrm>
            <a:off x="1809750" y="4213225"/>
            <a:ext cx="176213" cy="360363"/>
          </a:xfrm>
          <a:custGeom>
            <a:avLst/>
            <a:gdLst>
              <a:gd name="T0" fmla="*/ 109 w 111"/>
              <a:gd name="T1" fmla="*/ 0 h 227"/>
              <a:gd name="T2" fmla="*/ 0 w 111"/>
              <a:gd name="T3" fmla="*/ 113 h 227"/>
              <a:gd name="T4" fmla="*/ 110 w 111"/>
              <a:gd name="T5" fmla="*/ 226 h 227"/>
              <a:gd name="T6" fmla="*/ 109 w 111"/>
              <a:gd name="T7" fmla="*/ 0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1" h="227">
                <a:moveTo>
                  <a:pt x="109" y="0"/>
                </a:moveTo>
                <a:lnTo>
                  <a:pt x="0" y="113"/>
                </a:lnTo>
                <a:lnTo>
                  <a:pt x="110" y="226"/>
                </a:lnTo>
                <a:lnTo>
                  <a:pt x="109" y="0"/>
                </a:lnTo>
              </a:path>
            </a:pathLst>
          </a:custGeom>
          <a:solidFill>
            <a:srgbClr val="FFB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47344" name="Freeform 144"/>
          <p:cNvSpPr>
            <a:spLocks/>
          </p:cNvSpPr>
          <p:nvPr/>
        </p:nvSpPr>
        <p:spPr bwMode="auto">
          <a:xfrm>
            <a:off x="5051425" y="2101850"/>
            <a:ext cx="1052513" cy="2754313"/>
          </a:xfrm>
          <a:custGeom>
            <a:avLst/>
            <a:gdLst>
              <a:gd name="T0" fmla="*/ 0 w 663"/>
              <a:gd name="T1" fmla="*/ 0 h 1735"/>
              <a:gd name="T2" fmla="*/ 662 w 663"/>
              <a:gd name="T3" fmla="*/ 0 h 1735"/>
              <a:gd name="T4" fmla="*/ 336 w 663"/>
              <a:gd name="T5" fmla="*/ 1734 h 1735"/>
              <a:gd name="T6" fmla="*/ 0 w 663"/>
              <a:gd name="T7" fmla="*/ 0 h 17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63" h="1735">
                <a:moveTo>
                  <a:pt x="0" y="0"/>
                </a:moveTo>
                <a:lnTo>
                  <a:pt x="662" y="0"/>
                </a:lnTo>
                <a:lnTo>
                  <a:pt x="336" y="1734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B22D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47345" name="Freeform 145"/>
          <p:cNvSpPr>
            <a:spLocks/>
          </p:cNvSpPr>
          <p:nvPr/>
        </p:nvSpPr>
        <p:spPr bwMode="auto">
          <a:xfrm>
            <a:off x="5030788" y="2078038"/>
            <a:ext cx="566737" cy="2787650"/>
          </a:xfrm>
          <a:custGeom>
            <a:avLst/>
            <a:gdLst>
              <a:gd name="T0" fmla="*/ 26 w 357"/>
              <a:gd name="T1" fmla="*/ 0 h 1756"/>
              <a:gd name="T2" fmla="*/ 0 w 357"/>
              <a:gd name="T3" fmla="*/ 26 h 1756"/>
              <a:gd name="T4" fmla="*/ 330 w 357"/>
              <a:gd name="T5" fmla="*/ 1755 h 1756"/>
              <a:gd name="T6" fmla="*/ 356 w 357"/>
              <a:gd name="T7" fmla="*/ 1730 h 1756"/>
              <a:gd name="T8" fmla="*/ 26 w 357"/>
              <a:gd name="T9" fmla="*/ 1 h 1756"/>
              <a:gd name="T10" fmla="*/ 0 w 357"/>
              <a:gd name="T11" fmla="*/ 27 h 1756"/>
              <a:gd name="T12" fmla="*/ 26 w 357"/>
              <a:gd name="T13" fmla="*/ 0 h 17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57" h="1756">
                <a:moveTo>
                  <a:pt x="26" y="0"/>
                </a:moveTo>
                <a:lnTo>
                  <a:pt x="0" y="26"/>
                </a:lnTo>
                <a:lnTo>
                  <a:pt x="330" y="1755"/>
                </a:lnTo>
                <a:lnTo>
                  <a:pt x="356" y="1730"/>
                </a:lnTo>
                <a:lnTo>
                  <a:pt x="26" y="1"/>
                </a:lnTo>
                <a:lnTo>
                  <a:pt x="0" y="27"/>
                </a:lnTo>
                <a:lnTo>
                  <a:pt x="26" y="0"/>
                </a:lnTo>
              </a:path>
            </a:pathLst>
          </a:custGeom>
          <a:solidFill>
            <a:srgbClr val="00E53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47346" name="Freeform 146"/>
          <p:cNvSpPr>
            <a:spLocks/>
          </p:cNvSpPr>
          <p:nvPr/>
        </p:nvSpPr>
        <p:spPr bwMode="auto">
          <a:xfrm>
            <a:off x="5564188" y="2079625"/>
            <a:ext cx="550862" cy="2786063"/>
          </a:xfrm>
          <a:custGeom>
            <a:avLst/>
            <a:gdLst>
              <a:gd name="T0" fmla="*/ 13 w 347"/>
              <a:gd name="T1" fmla="*/ 1742 h 1755"/>
              <a:gd name="T2" fmla="*/ 26 w 347"/>
              <a:gd name="T3" fmla="*/ 1729 h 1755"/>
              <a:gd name="T4" fmla="*/ 346 w 347"/>
              <a:gd name="T5" fmla="*/ 0 h 1755"/>
              <a:gd name="T6" fmla="*/ 320 w 347"/>
              <a:gd name="T7" fmla="*/ 25 h 1755"/>
              <a:gd name="T8" fmla="*/ 0 w 347"/>
              <a:gd name="T9" fmla="*/ 1754 h 1755"/>
              <a:gd name="T10" fmla="*/ 13 w 347"/>
              <a:gd name="T11" fmla="*/ 1742 h 17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47" h="1755">
                <a:moveTo>
                  <a:pt x="13" y="1742"/>
                </a:moveTo>
                <a:lnTo>
                  <a:pt x="26" y="1729"/>
                </a:lnTo>
                <a:lnTo>
                  <a:pt x="346" y="0"/>
                </a:lnTo>
                <a:lnTo>
                  <a:pt x="320" y="25"/>
                </a:lnTo>
                <a:lnTo>
                  <a:pt x="0" y="1754"/>
                </a:lnTo>
                <a:lnTo>
                  <a:pt x="13" y="1742"/>
                </a:lnTo>
              </a:path>
            </a:pathLst>
          </a:custGeom>
          <a:solidFill>
            <a:srgbClr val="CCFFD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47347" name="Rectangle 147"/>
          <p:cNvSpPr>
            <a:spLocks noChangeArrowheads="1"/>
          </p:cNvSpPr>
          <p:nvPr/>
        </p:nvSpPr>
        <p:spPr bwMode="auto">
          <a:xfrm>
            <a:off x="346075" y="1931988"/>
            <a:ext cx="5905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zh-CN" altLang="en-US" sz="16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客户</a:t>
            </a:r>
          </a:p>
        </p:txBody>
      </p:sp>
      <p:sp>
        <p:nvSpPr>
          <p:cNvPr id="947348" name="Rectangle 148"/>
          <p:cNvSpPr>
            <a:spLocks noChangeArrowheads="1"/>
          </p:cNvSpPr>
          <p:nvPr/>
        </p:nvSpPr>
        <p:spPr bwMode="auto">
          <a:xfrm>
            <a:off x="374650" y="4656138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zh-CN" altLang="en-US" sz="16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供应商</a:t>
            </a:r>
          </a:p>
        </p:txBody>
      </p:sp>
      <p:sp>
        <p:nvSpPr>
          <p:cNvPr id="947349" name="Rectangle 149"/>
          <p:cNvSpPr>
            <a:spLocks noChangeArrowheads="1"/>
          </p:cNvSpPr>
          <p:nvPr/>
        </p:nvSpPr>
        <p:spPr bwMode="auto">
          <a:xfrm>
            <a:off x="2317750" y="2389188"/>
            <a:ext cx="1019510" cy="692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lnSpc>
                <a:spcPct val="80000"/>
              </a:lnSpc>
            </a:pPr>
            <a:r>
              <a:rPr lang="zh-CN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销售</a:t>
            </a:r>
          </a:p>
          <a:p>
            <a:pPr>
              <a:lnSpc>
                <a:spcPct val="80000"/>
              </a:lnSpc>
            </a:pPr>
            <a:r>
              <a:rPr lang="zh-CN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发运</a:t>
            </a:r>
          </a:p>
          <a:p>
            <a:pPr>
              <a:lnSpc>
                <a:spcPct val="80000"/>
              </a:lnSpc>
            </a:pPr>
            <a:r>
              <a:rPr lang="zh-CN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票据处理</a:t>
            </a:r>
          </a:p>
        </p:txBody>
      </p:sp>
      <p:sp>
        <p:nvSpPr>
          <p:cNvPr id="947350" name="Rectangle 150"/>
          <p:cNvSpPr>
            <a:spLocks noChangeArrowheads="1"/>
          </p:cNvSpPr>
          <p:nvPr/>
        </p:nvSpPr>
        <p:spPr bwMode="auto">
          <a:xfrm>
            <a:off x="2286000" y="3875088"/>
            <a:ext cx="1536700" cy="889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lnSpc>
                <a:spcPct val="80000"/>
              </a:lnSpc>
            </a:pPr>
            <a:r>
              <a:rPr lang="zh-CN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采购管理</a:t>
            </a:r>
          </a:p>
          <a:p>
            <a:pPr>
              <a:lnSpc>
                <a:spcPct val="80000"/>
              </a:lnSpc>
            </a:pPr>
            <a:r>
              <a:rPr lang="zh-CN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库存管理</a:t>
            </a:r>
          </a:p>
          <a:p>
            <a:pPr>
              <a:lnSpc>
                <a:spcPct val="80000"/>
              </a:lnSpc>
            </a:pPr>
            <a:r>
              <a:rPr lang="zh-CN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仓库管理</a:t>
            </a:r>
          </a:p>
          <a:p>
            <a:pPr>
              <a:lnSpc>
                <a:spcPct val="80000"/>
              </a:lnSpc>
            </a:pPr>
            <a:r>
              <a:rPr lang="zh-CN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发票效验</a:t>
            </a:r>
          </a:p>
        </p:txBody>
      </p:sp>
      <p:sp>
        <p:nvSpPr>
          <p:cNvPr id="947351" name="Rectangle 151"/>
          <p:cNvSpPr>
            <a:spLocks noChangeArrowheads="1"/>
          </p:cNvSpPr>
          <p:nvPr/>
        </p:nvSpPr>
        <p:spPr bwMode="auto">
          <a:xfrm>
            <a:off x="7518400" y="2017713"/>
            <a:ext cx="1019510" cy="49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lnSpc>
                <a:spcPct val="80000"/>
              </a:lnSpc>
            </a:pPr>
            <a:r>
              <a:rPr lang="zh-CN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项目网络</a:t>
            </a:r>
          </a:p>
          <a:p>
            <a:pPr>
              <a:lnSpc>
                <a:spcPct val="80000"/>
              </a:lnSpc>
            </a:pPr>
            <a:r>
              <a:rPr lang="zh-CN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管理</a:t>
            </a:r>
          </a:p>
        </p:txBody>
      </p:sp>
      <p:sp>
        <p:nvSpPr>
          <p:cNvPr id="947352" name="Rectangle 152"/>
          <p:cNvSpPr>
            <a:spLocks noChangeArrowheads="1"/>
          </p:cNvSpPr>
          <p:nvPr/>
        </p:nvSpPr>
        <p:spPr bwMode="auto">
          <a:xfrm>
            <a:off x="7296150" y="3017838"/>
            <a:ext cx="1609725" cy="692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lnSpc>
                <a:spcPct val="80000"/>
              </a:lnSpc>
            </a:pPr>
            <a:r>
              <a:rPr lang="zh-CN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工厂维护</a:t>
            </a:r>
          </a:p>
          <a:p>
            <a:pPr>
              <a:lnSpc>
                <a:spcPct val="80000"/>
              </a:lnSpc>
            </a:pPr>
            <a:r>
              <a:rPr lang="zh-CN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- 设备维护</a:t>
            </a:r>
          </a:p>
          <a:p>
            <a:pPr>
              <a:lnSpc>
                <a:spcPct val="80000"/>
              </a:lnSpc>
            </a:pPr>
            <a:r>
              <a:rPr lang="zh-CN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- 设备维修</a:t>
            </a:r>
          </a:p>
        </p:txBody>
      </p:sp>
      <p:sp>
        <p:nvSpPr>
          <p:cNvPr id="947353" name="Rectangle 153"/>
          <p:cNvSpPr>
            <a:spLocks noChangeArrowheads="1"/>
          </p:cNvSpPr>
          <p:nvPr/>
        </p:nvSpPr>
        <p:spPr bwMode="auto">
          <a:xfrm>
            <a:off x="7394575" y="4322763"/>
            <a:ext cx="1211870" cy="49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lnSpc>
                <a:spcPct val="80000"/>
              </a:lnSpc>
            </a:pPr>
            <a:r>
              <a:rPr lang="zh-CN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检验计划和</a:t>
            </a:r>
          </a:p>
          <a:p>
            <a:pPr>
              <a:lnSpc>
                <a:spcPct val="80000"/>
              </a:lnSpc>
            </a:pPr>
            <a:r>
              <a:rPr lang="zh-CN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管理</a:t>
            </a:r>
          </a:p>
        </p:txBody>
      </p:sp>
      <p:sp>
        <p:nvSpPr>
          <p:cNvPr id="947354" name="Rectangle 154"/>
          <p:cNvSpPr>
            <a:spLocks noChangeArrowheads="1"/>
          </p:cNvSpPr>
          <p:nvPr/>
        </p:nvSpPr>
        <p:spPr bwMode="auto">
          <a:xfrm>
            <a:off x="2228850" y="5624513"/>
            <a:ext cx="14859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zh-CN" altLang="en-US" sz="16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财务核算</a:t>
            </a:r>
          </a:p>
        </p:txBody>
      </p:sp>
      <p:sp>
        <p:nvSpPr>
          <p:cNvPr id="947355" name="Rectangle 155"/>
          <p:cNvSpPr>
            <a:spLocks noChangeArrowheads="1"/>
          </p:cNvSpPr>
          <p:nvPr/>
        </p:nvSpPr>
        <p:spPr bwMode="auto">
          <a:xfrm>
            <a:off x="4137025" y="5594350"/>
            <a:ext cx="1406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zh-CN" altLang="en-US" sz="16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成本核算</a:t>
            </a:r>
          </a:p>
        </p:txBody>
      </p:sp>
      <p:sp>
        <p:nvSpPr>
          <p:cNvPr id="947356" name="Rectangle 156"/>
          <p:cNvSpPr>
            <a:spLocks noChangeArrowheads="1"/>
          </p:cNvSpPr>
          <p:nvPr/>
        </p:nvSpPr>
        <p:spPr bwMode="auto">
          <a:xfrm>
            <a:off x="5899150" y="5591175"/>
            <a:ext cx="1301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zh-CN" altLang="en-US" sz="16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资产核算</a:t>
            </a:r>
          </a:p>
        </p:txBody>
      </p:sp>
      <p:sp>
        <p:nvSpPr>
          <p:cNvPr id="947357" name="Rectangle 157"/>
          <p:cNvSpPr>
            <a:spLocks noChangeArrowheads="1"/>
          </p:cNvSpPr>
          <p:nvPr/>
        </p:nvSpPr>
        <p:spPr bwMode="auto">
          <a:xfrm>
            <a:off x="7464425" y="5594350"/>
            <a:ext cx="13255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zh-CN" altLang="en-US" sz="16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人力资源</a:t>
            </a:r>
          </a:p>
        </p:txBody>
      </p:sp>
      <p:graphicFrame>
        <p:nvGraphicFramePr>
          <p:cNvPr id="947358" name="Object 158"/>
          <p:cNvGraphicFramePr>
            <a:graphicFrameLocks/>
          </p:cNvGraphicFramePr>
          <p:nvPr/>
        </p:nvGraphicFramePr>
        <p:xfrm>
          <a:off x="571500" y="2209800"/>
          <a:ext cx="1039813" cy="95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CorelDRAW!" r:id="rId4" imgW="1352520" imgH="1239480" progId="CDraw4">
                  <p:embed/>
                </p:oleObj>
              </mc:Choice>
              <mc:Fallback>
                <p:oleObj name="CorelDRAW!" r:id="rId4" imgW="1352520" imgH="1239480" progId="CDraw4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" y="2209800"/>
                        <a:ext cx="1039813" cy="954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7359" name="Object 159"/>
          <p:cNvGraphicFramePr>
            <a:graphicFrameLocks/>
          </p:cNvGraphicFramePr>
          <p:nvPr/>
        </p:nvGraphicFramePr>
        <p:xfrm>
          <a:off x="228600" y="3829050"/>
          <a:ext cx="1401763" cy="76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CorelDRAW!" r:id="rId6" imgW="1411200" imgH="779400" progId="CDraw4">
                  <p:embed/>
                </p:oleObj>
              </mc:Choice>
              <mc:Fallback>
                <p:oleObj name="CorelDRAW!" r:id="rId6" imgW="1411200" imgH="779400" progId="CDraw4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829050"/>
                        <a:ext cx="1401763" cy="769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7360" name="Freeform 160"/>
          <p:cNvSpPr>
            <a:spLocks/>
          </p:cNvSpPr>
          <p:nvPr/>
        </p:nvSpPr>
        <p:spPr bwMode="auto">
          <a:xfrm>
            <a:off x="8237538" y="3895725"/>
            <a:ext cx="400050" cy="398463"/>
          </a:xfrm>
          <a:custGeom>
            <a:avLst/>
            <a:gdLst>
              <a:gd name="T0" fmla="*/ 0 w 252"/>
              <a:gd name="T1" fmla="*/ 126 h 251"/>
              <a:gd name="T2" fmla="*/ 125 w 252"/>
              <a:gd name="T3" fmla="*/ 0 h 251"/>
              <a:gd name="T4" fmla="*/ 251 w 252"/>
              <a:gd name="T5" fmla="*/ 125 h 251"/>
              <a:gd name="T6" fmla="*/ 126 w 252"/>
              <a:gd name="T7" fmla="*/ 250 h 251"/>
              <a:gd name="T8" fmla="*/ 0 w 252"/>
              <a:gd name="T9" fmla="*/ 126 h 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2" h="251">
                <a:moveTo>
                  <a:pt x="0" y="126"/>
                </a:moveTo>
                <a:lnTo>
                  <a:pt x="125" y="0"/>
                </a:lnTo>
                <a:lnTo>
                  <a:pt x="251" y="125"/>
                </a:lnTo>
                <a:lnTo>
                  <a:pt x="126" y="250"/>
                </a:lnTo>
                <a:lnTo>
                  <a:pt x="0" y="126"/>
                </a:lnTo>
              </a:path>
            </a:pathLst>
          </a:custGeom>
          <a:solidFill>
            <a:srgbClr val="7CFF1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47361" name="Freeform 161"/>
          <p:cNvSpPr>
            <a:spLocks/>
          </p:cNvSpPr>
          <p:nvPr/>
        </p:nvSpPr>
        <p:spPr bwMode="auto">
          <a:xfrm>
            <a:off x="8237538" y="4095750"/>
            <a:ext cx="198437" cy="300038"/>
          </a:xfrm>
          <a:custGeom>
            <a:avLst/>
            <a:gdLst>
              <a:gd name="T0" fmla="*/ 0 w 125"/>
              <a:gd name="T1" fmla="*/ 62 h 189"/>
              <a:gd name="T2" fmla="*/ 0 w 125"/>
              <a:gd name="T3" fmla="*/ 0 h 189"/>
              <a:gd name="T4" fmla="*/ 124 w 125"/>
              <a:gd name="T5" fmla="*/ 125 h 189"/>
              <a:gd name="T6" fmla="*/ 124 w 125"/>
              <a:gd name="T7" fmla="*/ 188 h 189"/>
              <a:gd name="T8" fmla="*/ 0 w 125"/>
              <a:gd name="T9" fmla="*/ 62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5" h="189">
                <a:moveTo>
                  <a:pt x="0" y="62"/>
                </a:moveTo>
                <a:lnTo>
                  <a:pt x="0" y="0"/>
                </a:lnTo>
                <a:lnTo>
                  <a:pt x="124" y="125"/>
                </a:lnTo>
                <a:lnTo>
                  <a:pt x="124" y="188"/>
                </a:lnTo>
                <a:lnTo>
                  <a:pt x="0" y="62"/>
                </a:lnTo>
              </a:path>
            </a:pathLst>
          </a:custGeom>
          <a:solidFill>
            <a:srgbClr val="63E5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47362" name="Rectangle 162"/>
          <p:cNvSpPr>
            <a:spLocks noChangeArrowheads="1"/>
          </p:cNvSpPr>
          <p:nvPr/>
        </p:nvSpPr>
        <p:spPr bwMode="auto">
          <a:xfrm>
            <a:off x="8329613" y="4038600"/>
            <a:ext cx="246062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593725"/>
            <a:r>
              <a:rPr lang="en-US" altLang="zh-CN" sz="1200" b="1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QM</a:t>
            </a:r>
          </a:p>
        </p:txBody>
      </p:sp>
      <p:sp>
        <p:nvSpPr>
          <p:cNvPr id="947363" name="Freeform 163"/>
          <p:cNvSpPr>
            <a:spLocks/>
          </p:cNvSpPr>
          <p:nvPr/>
        </p:nvSpPr>
        <p:spPr bwMode="auto">
          <a:xfrm>
            <a:off x="8439150" y="4090988"/>
            <a:ext cx="198438" cy="301625"/>
          </a:xfrm>
          <a:custGeom>
            <a:avLst/>
            <a:gdLst>
              <a:gd name="T0" fmla="*/ 124 w 125"/>
              <a:gd name="T1" fmla="*/ 63 h 190"/>
              <a:gd name="T2" fmla="*/ 124 w 125"/>
              <a:gd name="T3" fmla="*/ 0 h 190"/>
              <a:gd name="T4" fmla="*/ 0 w 125"/>
              <a:gd name="T5" fmla="*/ 126 h 190"/>
              <a:gd name="T6" fmla="*/ 0 w 125"/>
              <a:gd name="T7" fmla="*/ 189 h 190"/>
              <a:gd name="T8" fmla="*/ 124 w 125"/>
              <a:gd name="T9" fmla="*/ 63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5" h="190">
                <a:moveTo>
                  <a:pt x="124" y="63"/>
                </a:moveTo>
                <a:lnTo>
                  <a:pt x="124" y="0"/>
                </a:lnTo>
                <a:lnTo>
                  <a:pt x="0" y="126"/>
                </a:lnTo>
                <a:lnTo>
                  <a:pt x="0" y="189"/>
                </a:lnTo>
                <a:lnTo>
                  <a:pt x="124" y="63"/>
                </a:lnTo>
              </a:path>
            </a:pathLst>
          </a:custGeom>
          <a:solidFill>
            <a:srgbClr val="BC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47364" name="Freeform 164"/>
          <p:cNvSpPr>
            <a:spLocks/>
          </p:cNvSpPr>
          <p:nvPr/>
        </p:nvSpPr>
        <p:spPr bwMode="auto">
          <a:xfrm>
            <a:off x="4122738" y="1690688"/>
            <a:ext cx="401637" cy="404812"/>
          </a:xfrm>
          <a:custGeom>
            <a:avLst/>
            <a:gdLst>
              <a:gd name="T0" fmla="*/ 0 w 253"/>
              <a:gd name="T1" fmla="*/ 128 h 255"/>
              <a:gd name="T2" fmla="*/ 126 w 253"/>
              <a:gd name="T3" fmla="*/ 0 h 255"/>
              <a:gd name="T4" fmla="*/ 252 w 253"/>
              <a:gd name="T5" fmla="*/ 127 h 255"/>
              <a:gd name="T6" fmla="*/ 126 w 253"/>
              <a:gd name="T7" fmla="*/ 254 h 255"/>
              <a:gd name="T8" fmla="*/ 0 w 253"/>
              <a:gd name="T9" fmla="*/ 128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3" h="255">
                <a:moveTo>
                  <a:pt x="0" y="128"/>
                </a:moveTo>
                <a:lnTo>
                  <a:pt x="126" y="0"/>
                </a:lnTo>
                <a:lnTo>
                  <a:pt x="252" y="127"/>
                </a:lnTo>
                <a:lnTo>
                  <a:pt x="126" y="254"/>
                </a:lnTo>
                <a:lnTo>
                  <a:pt x="0" y="128"/>
                </a:lnTo>
              </a:path>
            </a:pathLst>
          </a:custGeom>
          <a:solidFill>
            <a:srgbClr val="7CFF1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47365" name="Freeform 165"/>
          <p:cNvSpPr>
            <a:spLocks/>
          </p:cNvSpPr>
          <p:nvPr/>
        </p:nvSpPr>
        <p:spPr bwMode="auto">
          <a:xfrm>
            <a:off x="4122738" y="1892300"/>
            <a:ext cx="200025" cy="298450"/>
          </a:xfrm>
          <a:custGeom>
            <a:avLst/>
            <a:gdLst>
              <a:gd name="T0" fmla="*/ 0 w 126"/>
              <a:gd name="T1" fmla="*/ 62 h 188"/>
              <a:gd name="T2" fmla="*/ 0 w 126"/>
              <a:gd name="T3" fmla="*/ 0 h 188"/>
              <a:gd name="T4" fmla="*/ 125 w 126"/>
              <a:gd name="T5" fmla="*/ 124 h 188"/>
              <a:gd name="T6" fmla="*/ 125 w 126"/>
              <a:gd name="T7" fmla="*/ 187 h 188"/>
              <a:gd name="T8" fmla="*/ 0 w 126"/>
              <a:gd name="T9" fmla="*/ 62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6" h="188">
                <a:moveTo>
                  <a:pt x="0" y="62"/>
                </a:moveTo>
                <a:lnTo>
                  <a:pt x="0" y="0"/>
                </a:lnTo>
                <a:lnTo>
                  <a:pt x="125" y="124"/>
                </a:lnTo>
                <a:lnTo>
                  <a:pt x="125" y="187"/>
                </a:lnTo>
                <a:lnTo>
                  <a:pt x="0" y="62"/>
                </a:lnTo>
              </a:path>
            </a:pathLst>
          </a:custGeom>
          <a:solidFill>
            <a:srgbClr val="63E5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47366" name="Rectangle 166"/>
          <p:cNvSpPr>
            <a:spLocks noChangeArrowheads="1"/>
          </p:cNvSpPr>
          <p:nvPr/>
        </p:nvSpPr>
        <p:spPr bwMode="auto">
          <a:xfrm>
            <a:off x="4237038" y="1825625"/>
            <a:ext cx="2032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593725"/>
            <a:r>
              <a:rPr lang="en-US" altLang="zh-CN" sz="1200" b="1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PP</a:t>
            </a:r>
          </a:p>
        </p:txBody>
      </p:sp>
      <p:sp>
        <p:nvSpPr>
          <p:cNvPr id="947367" name="Freeform 167"/>
          <p:cNvSpPr>
            <a:spLocks/>
          </p:cNvSpPr>
          <p:nvPr/>
        </p:nvSpPr>
        <p:spPr bwMode="auto">
          <a:xfrm>
            <a:off x="4324350" y="1885950"/>
            <a:ext cx="200025" cy="301625"/>
          </a:xfrm>
          <a:custGeom>
            <a:avLst/>
            <a:gdLst>
              <a:gd name="T0" fmla="*/ 125 w 126"/>
              <a:gd name="T1" fmla="*/ 63 h 190"/>
              <a:gd name="T2" fmla="*/ 125 w 126"/>
              <a:gd name="T3" fmla="*/ 0 h 190"/>
              <a:gd name="T4" fmla="*/ 0 w 126"/>
              <a:gd name="T5" fmla="*/ 126 h 190"/>
              <a:gd name="T6" fmla="*/ 0 w 126"/>
              <a:gd name="T7" fmla="*/ 189 h 190"/>
              <a:gd name="T8" fmla="*/ 125 w 126"/>
              <a:gd name="T9" fmla="*/ 63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6" h="190">
                <a:moveTo>
                  <a:pt x="125" y="63"/>
                </a:moveTo>
                <a:lnTo>
                  <a:pt x="125" y="0"/>
                </a:lnTo>
                <a:lnTo>
                  <a:pt x="0" y="126"/>
                </a:lnTo>
                <a:lnTo>
                  <a:pt x="0" y="189"/>
                </a:lnTo>
                <a:lnTo>
                  <a:pt x="125" y="63"/>
                </a:lnTo>
              </a:path>
            </a:pathLst>
          </a:custGeom>
          <a:solidFill>
            <a:srgbClr val="BC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47368" name="Freeform 168"/>
          <p:cNvSpPr>
            <a:spLocks/>
          </p:cNvSpPr>
          <p:nvPr/>
        </p:nvSpPr>
        <p:spPr bwMode="auto">
          <a:xfrm>
            <a:off x="7246938" y="1552575"/>
            <a:ext cx="400050" cy="404813"/>
          </a:xfrm>
          <a:custGeom>
            <a:avLst/>
            <a:gdLst>
              <a:gd name="T0" fmla="*/ 0 w 252"/>
              <a:gd name="T1" fmla="*/ 128 h 255"/>
              <a:gd name="T2" fmla="*/ 125 w 252"/>
              <a:gd name="T3" fmla="*/ 0 h 255"/>
              <a:gd name="T4" fmla="*/ 251 w 252"/>
              <a:gd name="T5" fmla="*/ 127 h 255"/>
              <a:gd name="T6" fmla="*/ 126 w 252"/>
              <a:gd name="T7" fmla="*/ 254 h 255"/>
              <a:gd name="T8" fmla="*/ 0 w 252"/>
              <a:gd name="T9" fmla="*/ 128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2" h="255">
                <a:moveTo>
                  <a:pt x="0" y="128"/>
                </a:moveTo>
                <a:lnTo>
                  <a:pt x="125" y="0"/>
                </a:lnTo>
                <a:lnTo>
                  <a:pt x="251" y="127"/>
                </a:lnTo>
                <a:lnTo>
                  <a:pt x="126" y="254"/>
                </a:lnTo>
                <a:lnTo>
                  <a:pt x="0" y="128"/>
                </a:lnTo>
              </a:path>
            </a:pathLst>
          </a:custGeom>
          <a:solidFill>
            <a:srgbClr val="7CFF1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47369" name="Freeform 169"/>
          <p:cNvSpPr>
            <a:spLocks/>
          </p:cNvSpPr>
          <p:nvPr/>
        </p:nvSpPr>
        <p:spPr bwMode="auto">
          <a:xfrm>
            <a:off x="7264400" y="1728788"/>
            <a:ext cx="198438" cy="298450"/>
          </a:xfrm>
          <a:custGeom>
            <a:avLst/>
            <a:gdLst>
              <a:gd name="T0" fmla="*/ 0 w 125"/>
              <a:gd name="T1" fmla="*/ 62 h 188"/>
              <a:gd name="T2" fmla="*/ 0 w 125"/>
              <a:gd name="T3" fmla="*/ 0 h 188"/>
              <a:gd name="T4" fmla="*/ 124 w 125"/>
              <a:gd name="T5" fmla="*/ 124 h 188"/>
              <a:gd name="T6" fmla="*/ 124 w 125"/>
              <a:gd name="T7" fmla="*/ 187 h 188"/>
              <a:gd name="T8" fmla="*/ 0 w 125"/>
              <a:gd name="T9" fmla="*/ 62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5" h="188">
                <a:moveTo>
                  <a:pt x="0" y="62"/>
                </a:moveTo>
                <a:lnTo>
                  <a:pt x="0" y="0"/>
                </a:lnTo>
                <a:lnTo>
                  <a:pt x="124" y="124"/>
                </a:lnTo>
                <a:lnTo>
                  <a:pt x="124" y="187"/>
                </a:lnTo>
                <a:lnTo>
                  <a:pt x="0" y="62"/>
                </a:lnTo>
              </a:path>
            </a:pathLst>
          </a:custGeom>
          <a:solidFill>
            <a:srgbClr val="63E5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47370" name="Rectangle 170"/>
          <p:cNvSpPr>
            <a:spLocks noChangeArrowheads="1"/>
          </p:cNvSpPr>
          <p:nvPr/>
        </p:nvSpPr>
        <p:spPr bwMode="auto">
          <a:xfrm>
            <a:off x="7364413" y="1666875"/>
            <a:ext cx="2032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593725"/>
            <a:r>
              <a:rPr lang="en-US" altLang="zh-CN" sz="1200" b="1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PS</a:t>
            </a:r>
          </a:p>
        </p:txBody>
      </p:sp>
      <p:sp>
        <p:nvSpPr>
          <p:cNvPr id="947371" name="Freeform 171"/>
          <p:cNvSpPr>
            <a:spLocks/>
          </p:cNvSpPr>
          <p:nvPr/>
        </p:nvSpPr>
        <p:spPr bwMode="auto">
          <a:xfrm>
            <a:off x="7431088" y="1724025"/>
            <a:ext cx="196850" cy="301625"/>
          </a:xfrm>
          <a:custGeom>
            <a:avLst/>
            <a:gdLst>
              <a:gd name="T0" fmla="*/ 123 w 124"/>
              <a:gd name="T1" fmla="*/ 63 h 190"/>
              <a:gd name="T2" fmla="*/ 123 w 124"/>
              <a:gd name="T3" fmla="*/ 0 h 190"/>
              <a:gd name="T4" fmla="*/ 0 w 124"/>
              <a:gd name="T5" fmla="*/ 126 h 190"/>
              <a:gd name="T6" fmla="*/ 0 w 124"/>
              <a:gd name="T7" fmla="*/ 189 h 190"/>
              <a:gd name="T8" fmla="*/ 123 w 124"/>
              <a:gd name="T9" fmla="*/ 63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4" h="190">
                <a:moveTo>
                  <a:pt x="123" y="63"/>
                </a:moveTo>
                <a:lnTo>
                  <a:pt x="123" y="0"/>
                </a:lnTo>
                <a:lnTo>
                  <a:pt x="0" y="126"/>
                </a:lnTo>
                <a:lnTo>
                  <a:pt x="0" y="189"/>
                </a:lnTo>
                <a:lnTo>
                  <a:pt x="123" y="63"/>
                </a:lnTo>
              </a:path>
            </a:pathLst>
          </a:custGeom>
          <a:solidFill>
            <a:srgbClr val="BC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47372" name="Freeform 172"/>
          <p:cNvSpPr>
            <a:spLocks/>
          </p:cNvSpPr>
          <p:nvPr/>
        </p:nvSpPr>
        <p:spPr bwMode="auto">
          <a:xfrm>
            <a:off x="8466138" y="2711450"/>
            <a:ext cx="400050" cy="404813"/>
          </a:xfrm>
          <a:custGeom>
            <a:avLst/>
            <a:gdLst>
              <a:gd name="T0" fmla="*/ 0 w 252"/>
              <a:gd name="T1" fmla="*/ 128 h 255"/>
              <a:gd name="T2" fmla="*/ 125 w 252"/>
              <a:gd name="T3" fmla="*/ 0 h 255"/>
              <a:gd name="T4" fmla="*/ 251 w 252"/>
              <a:gd name="T5" fmla="*/ 127 h 255"/>
              <a:gd name="T6" fmla="*/ 126 w 252"/>
              <a:gd name="T7" fmla="*/ 254 h 255"/>
              <a:gd name="T8" fmla="*/ 0 w 252"/>
              <a:gd name="T9" fmla="*/ 128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2" h="255">
                <a:moveTo>
                  <a:pt x="0" y="128"/>
                </a:moveTo>
                <a:lnTo>
                  <a:pt x="125" y="0"/>
                </a:lnTo>
                <a:lnTo>
                  <a:pt x="251" y="127"/>
                </a:lnTo>
                <a:lnTo>
                  <a:pt x="126" y="254"/>
                </a:lnTo>
                <a:lnTo>
                  <a:pt x="0" y="128"/>
                </a:lnTo>
              </a:path>
            </a:pathLst>
          </a:custGeom>
          <a:solidFill>
            <a:srgbClr val="7CFF1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47373" name="Freeform 173"/>
          <p:cNvSpPr>
            <a:spLocks/>
          </p:cNvSpPr>
          <p:nvPr/>
        </p:nvSpPr>
        <p:spPr bwMode="auto">
          <a:xfrm>
            <a:off x="8466138" y="2913063"/>
            <a:ext cx="198437" cy="298450"/>
          </a:xfrm>
          <a:custGeom>
            <a:avLst/>
            <a:gdLst>
              <a:gd name="T0" fmla="*/ 0 w 125"/>
              <a:gd name="T1" fmla="*/ 62 h 188"/>
              <a:gd name="T2" fmla="*/ 0 w 125"/>
              <a:gd name="T3" fmla="*/ 0 h 188"/>
              <a:gd name="T4" fmla="*/ 124 w 125"/>
              <a:gd name="T5" fmla="*/ 124 h 188"/>
              <a:gd name="T6" fmla="*/ 124 w 125"/>
              <a:gd name="T7" fmla="*/ 187 h 188"/>
              <a:gd name="T8" fmla="*/ 0 w 125"/>
              <a:gd name="T9" fmla="*/ 62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5" h="188">
                <a:moveTo>
                  <a:pt x="0" y="62"/>
                </a:moveTo>
                <a:lnTo>
                  <a:pt x="0" y="0"/>
                </a:lnTo>
                <a:lnTo>
                  <a:pt x="124" y="124"/>
                </a:lnTo>
                <a:lnTo>
                  <a:pt x="124" y="187"/>
                </a:lnTo>
                <a:lnTo>
                  <a:pt x="0" y="62"/>
                </a:lnTo>
              </a:path>
            </a:pathLst>
          </a:custGeom>
          <a:solidFill>
            <a:srgbClr val="63E5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47374" name="Rectangle 174"/>
          <p:cNvSpPr>
            <a:spLocks noChangeArrowheads="1"/>
          </p:cNvSpPr>
          <p:nvPr/>
        </p:nvSpPr>
        <p:spPr bwMode="auto">
          <a:xfrm>
            <a:off x="8556625" y="2847975"/>
            <a:ext cx="2286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593725"/>
            <a:r>
              <a:rPr lang="en-US" altLang="zh-CN" sz="1200" b="1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PM</a:t>
            </a:r>
          </a:p>
        </p:txBody>
      </p:sp>
      <p:sp>
        <p:nvSpPr>
          <p:cNvPr id="947375" name="Freeform 175"/>
          <p:cNvSpPr>
            <a:spLocks/>
          </p:cNvSpPr>
          <p:nvPr/>
        </p:nvSpPr>
        <p:spPr bwMode="auto">
          <a:xfrm>
            <a:off x="8667750" y="2906713"/>
            <a:ext cx="196850" cy="303212"/>
          </a:xfrm>
          <a:custGeom>
            <a:avLst/>
            <a:gdLst>
              <a:gd name="T0" fmla="*/ 123 w 124"/>
              <a:gd name="T1" fmla="*/ 63 h 191"/>
              <a:gd name="T2" fmla="*/ 123 w 124"/>
              <a:gd name="T3" fmla="*/ 0 h 191"/>
              <a:gd name="T4" fmla="*/ 0 w 124"/>
              <a:gd name="T5" fmla="*/ 126 h 191"/>
              <a:gd name="T6" fmla="*/ 0 w 124"/>
              <a:gd name="T7" fmla="*/ 190 h 191"/>
              <a:gd name="T8" fmla="*/ 123 w 124"/>
              <a:gd name="T9" fmla="*/ 63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4" h="191">
                <a:moveTo>
                  <a:pt x="123" y="63"/>
                </a:moveTo>
                <a:lnTo>
                  <a:pt x="123" y="0"/>
                </a:lnTo>
                <a:lnTo>
                  <a:pt x="0" y="126"/>
                </a:lnTo>
                <a:lnTo>
                  <a:pt x="0" y="190"/>
                </a:lnTo>
                <a:lnTo>
                  <a:pt x="123" y="63"/>
                </a:lnTo>
              </a:path>
            </a:pathLst>
          </a:custGeom>
          <a:solidFill>
            <a:srgbClr val="BC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47376" name="Freeform 176"/>
          <p:cNvSpPr>
            <a:spLocks/>
          </p:cNvSpPr>
          <p:nvPr/>
        </p:nvSpPr>
        <p:spPr bwMode="auto">
          <a:xfrm>
            <a:off x="3284538" y="1993900"/>
            <a:ext cx="400050" cy="404813"/>
          </a:xfrm>
          <a:custGeom>
            <a:avLst/>
            <a:gdLst>
              <a:gd name="T0" fmla="*/ 0 w 252"/>
              <a:gd name="T1" fmla="*/ 128 h 255"/>
              <a:gd name="T2" fmla="*/ 125 w 252"/>
              <a:gd name="T3" fmla="*/ 0 h 255"/>
              <a:gd name="T4" fmla="*/ 251 w 252"/>
              <a:gd name="T5" fmla="*/ 127 h 255"/>
              <a:gd name="T6" fmla="*/ 126 w 252"/>
              <a:gd name="T7" fmla="*/ 254 h 255"/>
              <a:gd name="T8" fmla="*/ 0 w 252"/>
              <a:gd name="T9" fmla="*/ 128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2" h="255">
                <a:moveTo>
                  <a:pt x="0" y="128"/>
                </a:moveTo>
                <a:lnTo>
                  <a:pt x="125" y="0"/>
                </a:lnTo>
                <a:lnTo>
                  <a:pt x="251" y="127"/>
                </a:lnTo>
                <a:lnTo>
                  <a:pt x="126" y="254"/>
                </a:lnTo>
                <a:lnTo>
                  <a:pt x="0" y="128"/>
                </a:lnTo>
              </a:path>
            </a:pathLst>
          </a:custGeom>
          <a:solidFill>
            <a:srgbClr val="7CFF1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47377" name="Freeform 177"/>
          <p:cNvSpPr>
            <a:spLocks/>
          </p:cNvSpPr>
          <p:nvPr/>
        </p:nvSpPr>
        <p:spPr bwMode="auto">
          <a:xfrm>
            <a:off x="3284538" y="2195513"/>
            <a:ext cx="198437" cy="298450"/>
          </a:xfrm>
          <a:custGeom>
            <a:avLst/>
            <a:gdLst>
              <a:gd name="T0" fmla="*/ 0 w 125"/>
              <a:gd name="T1" fmla="*/ 62 h 188"/>
              <a:gd name="T2" fmla="*/ 0 w 125"/>
              <a:gd name="T3" fmla="*/ 0 h 188"/>
              <a:gd name="T4" fmla="*/ 124 w 125"/>
              <a:gd name="T5" fmla="*/ 124 h 188"/>
              <a:gd name="T6" fmla="*/ 124 w 125"/>
              <a:gd name="T7" fmla="*/ 187 h 188"/>
              <a:gd name="T8" fmla="*/ 0 w 125"/>
              <a:gd name="T9" fmla="*/ 62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5" h="188">
                <a:moveTo>
                  <a:pt x="0" y="62"/>
                </a:moveTo>
                <a:lnTo>
                  <a:pt x="0" y="0"/>
                </a:lnTo>
                <a:lnTo>
                  <a:pt x="124" y="124"/>
                </a:lnTo>
                <a:lnTo>
                  <a:pt x="124" y="187"/>
                </a:lnTo>
                <a:lnTo>
                  <a:pt x="0" y="62"/>
                </a:lnTo>
              </a:path>
            </a:pathLst>
          </a:custGeom>
          <a:solidFill>
            <a:srgbClr val="63E5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47378" name="Rectangle 178"/>
          <p:cNvSpPr>
            <a:spLocks noChangeArrowheads="1"/>
          </p:cNvSpPr>
          <p:nvPr/>
        </p:nvSpPr>
        <p:spPr bwMode="auto">
          <a:xfrm>
            <a:off x="3387725" y="2130425"/>
            <a:ext cx="21113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593725"/>
            <a:r>
              <a:rPr lang="en-US" altLang="zh-CN" sz="1200" b="1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SD</a:t>
            </a:r>
          </a:p>
        </p:txBody>
      </p:sp>
      <p:sp>
        <p:nvSpPr>
          <p:cNvPr id="947379" name="Freeform 179"/>
          <p:cNvSpPr>
            <a:spLocks/>
          </p:cNvSpPr>
          <p:nvPr/>
        </p:nvSpPr>
        <p:spPr bwMode="auto">
          <a:xfrm>
            <a:off x="3486150" y="2189163"/>
            <a:ext cx="196850" cy="303212"/>
          </a:xfrm>
          <a:custGeom>
            <a:avLst/>
            <a:gdLst>
              <a:gd name="T0" fmla="*/ 123 w 124"/>
              <a:gd name="T1" fmla="*/ 63 h 191"/>
              <a:gd name="T2" fmla="*/ 123 w 124"/>
              <a:gd name="T3" fmla="*/ 0 h 191"/>
              <a:gd name="T4" fmla="*/ 0 w 124"/>
              <a:gd name="T5" fmla="*/ 126 h 191"/>
              <a:gd name="T6" fmla="*/ 0 w 124"/>
              <a:gd name="T7" fmla="*/ 190 h 191"/>
              <a:gd name="T8" fmla="*/ 123 w 124"/>
              <a:gd name="T9" fmla="*/ 63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4" h="191">
                <a:moveTo>
                  <a:pt x="123" y="63"/>
                </a:moveTo>
                <a:lnTo>
                  <a:pt x="123" y="0"/>
                </a:lnTo>
                <a:lnTo>
                  <a:pt x="0" y="126"/>
                </a:lnTo>
                <a:lnTo>
                  <a:pt x="0" y="190"/>
                </a:lnTo>
                <a:lnTo>
                  <a:pt x="123" y="63"/>
                </a:lnTo>
              </a:path>
            </a:pathLst>
          </a:custGeom>
          <a:solidFill>
            <a:srgbClr val="BC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47380" name="Freeform 180"/>
          <p:cNvSpPr>
            <a:spLocks/>
          </p:cNvSpPr>
          <p:nvPr/>
        </p:nvSpPr>
        <p:spPr bwMode="auto">
          <a:xfrm>
            <a:off x="3360738" y="3594100"/>
            <a:ext cx="400050" cy="404813"/>
          </a:xfrm>
          <a:custGeom>
            <a:avLst/>
            <a:gdLst>
              <a:gd name="T0" fmla="*/ 0 w 252"/>
              <a:gd name="T1" fmla="*/ 128 h 255"/>
              <a:gd name="T2" fmla="*/ 125 w 252"/>
              <a:gd name="T3" fmla="*/ 0 h 255"/>
              <a:gd name="T4" fmla="*/ 251 w 252"/>
              <a:gd name="T5" fmla="*/ 127 h 255"/>
              <a:gd name="T6" fmla="*/ 126 w 252"/>
              <a:gd name="T7" fmla="*/ 254 h 255"/>
              <a:gd name="T8" fmla="*/ 0 w 252"/>
              <a:gd name="T9" fmla="*/ 128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2" h="255">
                <a:moveTo>
                  <a:pt x="0" y="128"/>
                </a:moveTo>
                <a:lnTo>
                  <a:pt x="125" y="0"/>
                </a:lnTo>
                <a:lnTo>
                  <a:pt x="251" y="127"/>
                </a:lnTo>
                <a:lnTo>
                  <a:pt x="126" y="254"/>
                </a:lnTo>
                <a:lnTo>
                  <a:pt x="0" y="128"/>
                </a:lnTo>
              </a:path>
            </a:pathLst>
          </a:custGeom>
          <a:solidFill>
            <a:srgbClr val="7CFF1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47381" name="Freeform 181"/>
          <p:cNvSpPr>
            <a:spLocks/>
          </p:cNvSpPr>
          <p:nvPr/>
        </p:nvSpPr>
        <p:spPr bwMode="auto">
          <a:xfrm>
            <a:off x="3360738" y="3795713"/>
            <a:ext cx="198437" cy="298450"/>
          </a:xfrm>
          <a:custGeom>
            <a:avLst/>
            <a:gdLst>
              <a:gd name="T0" fmla="*/ 0 w 125"/>
              <a:gd name="T1" fmla="*/ 62 h 188"/>
              <a:gd name="T2" fmla="*/ 0 w 125"/>
              <a:gd name="T3" fmla="*/ 0 h 188"/>
              <a:gd name="T4" fmla="*/ 124 w 125"/>
              <a:gd name="T5" fmla="*/ 124 h 188"/>
              <a:gd name="T6" fmla="*/ 124 w 125"/>
              <a:gd name="T7" fmla="*/ 187 h 188"/>
              <a:gd name="T8" fmla="*/ 0 w 125"/>
              <a:gd name="T9" fmla="*/ 62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5" h="188">
                <a:moveTo>
                  <a:pt x="0" y="62"/>
                </a:moveTo>
                <a:lnTo>
                  <a:pt x="0" y="0"/>
                </a:lnTo>
                <a:lnTo>
                  <a:pt x="124" y="124"/>
                </a:lnTo>
                <a:lnTo>
                  <a:pt x="124" y="187"/>
                </a:lnTo>
                <a:lnTo>
                  <a:pt x="0" y="62"/>
                </a:lnTo>
              </a:path>
            </a:pathLst>
          </a:custGeom>
          <a:solidFill>
            <a:srgbClr val="63E5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47382" name="Rectangle 182"/>
          <p:cNvSpPr>
            <a:spLocks noChangeArrowheads="1"/>
          </p:cNvSpPr>
          <p:nvPr/>
        </p:nvSpPr>
        <p:spPr bwMode="auto">
          <a:xfrm>
            <a:off x="3438525" y="3730625"/>
            <a:ext cx="2540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593725"/>
            <a:r>
              <a:rPr lang="en-US" altLang="zh-CN" sz="1200" b="1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MM</a:t>
            </a:r>
          </a:p>
        </p:txBody>
      </p:sp>
      <p:sp>
        <p:nvSpPr>
          <p:cNvPr id="947383" name="Freeform 183"/>
          <p:cNvSpPr>
            <a:spLocks/>
          </p:cNvSpPr>
          <p:nvPr/>
        </p:nvSpPr>
        <p:spPr bwMode="auto">
          <a:xfrm>
            <a:off x="3562350" y="3789363"/>
            <a:ext cx="196850" cy="303212"/>
          </a:xfrm>
          <a:custGeom>
            <a:avLst/>
            <a:gdLst>
              <a:gd name="T0" fmla="*/ 123 w 124"/>
              <a:gd name="T1" fmla="*/ 63 h 191"/>
              <a:gd name="T2" fmla="*/ 123 w 124"/>
              <a:gd name="T3" fmla="*/ 0 h 191"/>
              <a:gd name="T4" fmla="*/ 0 w 124"/>
              <a:gd name="T5" fmla="*/ 126 h 191"/>
              <a:gd name="T6" fmla="*/ 0 w 124"/>
              <a:gd name="T7" fmla="*/ 190 h 191"/>
              <a:gd name="T8" fmla="*/ 123 w 124"/>
              <a:gd name="T9" fmla="*/ 63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4" h="191">
                <a:moveTo>
                  <a:pt x="123" y="63"/>
                </a:moveTo>
                <a:lnTo>
                  <a:pt x="123" y="0"/>
                </a:lnTo>
                <a:lnTo>
                  <a:pt x="0" y="126"/>
                </a:lnTo>
                <a:lnTo>
                  <a:pt x="0" y="190"/>
                </a:lnTo>
                <a:lnTo>
                  <a:pt x="123" y="63"/>
                </a:lnTo>
              </a:path>
            </a:pathLst>
          </a:custGeom>
          <a:solidFill>
            <a:srgbClr val="BC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47384" name="Rectangle 184"/>
          <p:cNvSpPr>
            <a:spLocks noChangeArrowheads="1"/>
          </p:cNvSpPr>
          <p:nvPr/>
        </p:nvSpPr>
        <p:spPr bwMode="auto">
          <a:xfrm>
            <a:off x="4441825" y="2033588"/>
            <a:ext cx="2374900" cy="2690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lnSpc>
                <a:spcPct val="70000"/>
              </a:lnSpc>
            </a:pPr>
            <a:r>
              <a:rPr lang="zh-CN" altLang="en-US" sz="1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销售和运作计划</a:t>
            </a:r>
          </a:p>
          <a:p>
            <a:pPr>
              <a:lnSpc>
                <a:spcPct val="70000"/>
              </a:lnSpc>
            </a:pPr>
            <a:endParaRPr lang="zh-CN" altLang="en-US" sz="1600" b="1" dirty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>
              <a:lnSpc>
                <a:spcPct val="70000"/>
              </a:lnSpc>
            </a:pPr>
            <a:r>
              <a:rPr lang="zh-CN" altLang="en-US" sz="1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需求管理</a:t>
            </a:r>
          </a:p>
          <a:p>
            <a:pPr>
              <a:lnSpc>
                <a:spcPct val="70000"/>
              </a:lnSpc>
            </a:pPr>
            <a:endParaRPr lang="zh-CN" altLang="en-US" sz="1600" b="1" dirty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>
              <a:lnSpc>
                <a:spcPct val="70000"/>
              </a:lnSpc>
            </a:pPr>
            <a:r>
              <a:rPr lang="zh-CN" altLang="en-US" sz="1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主生产计划</a:t>
            </a:r>
          </a:p>
          <a:p>
            <a:pPr>
              <a:lnSpc>
                <a:spcPct val="70000"/>
              </a:lnSpc>
            </a:pPr>
            <a:endParaRPr lang="zh-CN" altLang="en-US" sz="1600" b="1" dirty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>
              <a:lnSpc>
                <a:spcPct val="70000"/>
              </a:lnSpc>
            </a:pPr>
            <a:r>
              <a:rPr lang="zh-CN" altLang="en-US" sz="1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物料需求计划</a:t>
            </a:r>
          </a:p>
          <a:p>
            <a:pPr>
              <a:lnSpc>
                <a:spcPct val="70000"/>
              </a:lnSpc>
            </a:pPr>
            <a:endParaRPr lang="zh-CN" altLang="en-US" sz="1600" b="1" dirty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>
              <a:lnSpc>
                <a:spcPct val="70000"/>
              </a:lnSpc>
            </a:pPr>
            <a:r>
              <a:rPr lang="zh-CN" altLang="en-US" sz="1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能力需求计划</a:t>
            </a:r>
          </a:p>
          <a:p>
            <a:pPr>
              <a:lnSpc>
                <a:spcPct val="70000"/>
              </a:lnSpc>
            </a:pPr>
            <a:endParaRPr lang="zh-CN" altLang="en-US" sz="1600" b="1" dirty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>
              <a:lnSpc>
                <a:spcPct val="70000"/>
              </a:lnSpc>
            </a:pPr>
            <a:r>
              <a:rPr lang="zh-CN" altLang="en-US" sz="1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生产控制</a:t>
            </a:r>
          </a:p>
          <a:p>
            <a:pPr>
              <a:lnSpc>
                <a:spcPct val="70000"/>
              </a:lnSpc>
            </a:pPr>
            <a:endParaRPr lang="zh-CN" altLang="en-US" sz="1600" b="1" dirty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>
              <a:lnSpc>
                <a:spcPct val="70000"/>
              </a:lnSpc>
            </a:pPr>
            <a:r>
              <a:rPr lang="zh-CN" altLang="en-US" sz="1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成本核算</a:t>
            </a:r>
          </a:p>
          <a:p>
            <a:pPr>
              <a:lnSpc>
                <a:spcPct val="70000"/>
              </a:lnSpc>
            </a:pPr>
            <a:endParaRPr lang="zh-CN" altLang="en-US" sz="1600" b="1" dirty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>
              <a:lnSpc>
                <a:spcPct val="70000"/>
              </a:lnSpc>
            </a:pPr>
            <a:r>
              <a:rPr lang="zh-CN" altLang="en-US" sz="1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生产信息系统</a:t>
            </a:r>
          </a:p>
        </p:txBody>
      </p:sp>
    </p:spTree>
    <p:extLst>
      <p:ext uri="{BB962C8B-B14F-4D97-AF65-F5344CB8AC3E}">
        <p14:creationId xmlns:p14="http://schemas.microsoft.com/office/powerpoint/2010/main" val="2970875883"/>
      </p:ext>
    </p:extLst>
  </p:cSld>
  <p:clrMapOvr>
    <a:masterClrMapping/>
  </p:clrMapOvr>
  <p:transition xmlns:p14="http://schemas.microsoft.com/office/powerpoint/2010/main">
    <p:zo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090" name="Rectangle 2"/>
          <p:cNvSpPr>
            <a:spLocks noChangeArrowheads="1"/>
          </p:cNvSpPr>
          <p:nvPr/>
        </p:nvSpPr>
        <p:spPr bwMode="auto">
          <a:xfrm>
            <a:off x="431800" y="1295400"/>
            <a:ext cx="8178800" cy="4965700"/>
          </a:xfrm>
          <a:prstGeom prst="rect">
            <a:avLst/>
          </a:prstGeom>
          <a:solidFill>
            <a:srgbClr val="00279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01091" name="Freeform 3"/>
          <p:cNvSpPr>
            <a:spLocks/>
          </p:cNvSpPr>
          <p:nvPr/>
        </p:nvSpPr>
        <p:spPr bwMode="auto">
          <a:xfrm>
            <a:off x="406400" y="1252538"/>
            <a:ext cx="8239125" cy="69850"/>
          </a:xfrm>
          <a:custGeom>
            <a:avLst/>
            <a:gdLst>
              <a:gd name="T0" fmla="*/ 5152 w 5190"/>
              <a:gd name="T1" fmla="*/ 43 h 44"/>
              <a:gd name="T2" fmla="*/ 5189 w 5190"/>
              <a:gd name="T3" fmla="*/ 2 h 44"/>
              <a:gd name="T4" fmla="*/ 0 w 5190"/>
              <a:gd name="T5" fmla="*/ 0 h 44"/>
              <a:gd name="T6" fmla="*/ 43 w 5190"/>
              <a:gd name="T7" fmla="*/ 43 h 44"/>
              <a:gd name="T8" fmla="*/ 5152 w 5190"/>
              <a:gd name="T9" fmla="*/ 43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90" h="44">
                <a:moveTo>
                  <a:pt x="5152" y="43"/>
                </a:moveTo>
                <a:lnTo>
                  <a:pt x="5189" y="2"/>
                </a:lnTo>
                <a:lnTo>
                  <a:pt x="0" y="0"/>
                </a:lnTo>
                <a:lnTo>
                  <a:pt x="43" y="43"/>
                </a:lnTo>
                <a:lnTo>
                  <a:pt x="5152" y="43"/>
                </a:lnTo>
              </a:path>
            </a:pathLst>
          </a:cu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01092" name="Freeform 4"/>
          <p:cNvSpPr>
            <a:spLocks/>
          </p:cNvSpPr>
          <p:nvPr/>
        </p:nvSpPr>
        <p:spPr bwMode="auto">
          <a:xfrm>
            <a:off x="406400" y="1250950"/>
            <a:ext cx="76200" cy="5045075"/>
          </a:xfrm>
          <a:custGeom>
            <a:avLst/>
            <a:gdLst>
              <a:gd name="T0" fmla="*/ 0 w 48"/>
              <a:gd name="T1" fmla="*/ 0 h 3178"/>
              <a:gd name="T2" fmla="*/ 0 w 48"/>
              <a:gd name="T3" fmla="*/ 3177 h 3178"/>
              <a:gd name="T4" fmla="*/ 47 w 48"/>
              <a:gd name="T5" fmla="*/ 3127 h 3178"/>
              <a:gd name="T6" fmla="*/ 47 w 48"/>
              <a:gd name="T7" fmla="*/ 42 h 3178"/>
              <a:gd name="T8" fmla="*/ 0 w 48"/>
              <a:gd name="T9" fmla="*/ 0 h 3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" h="3178">
                <a:moveTo>
                  <a:pt x="0" y="0"/>
                </a:moveTo>
                <a:lnTo>
                  <a:pt x="0" y="3177"/>
                </a:lnTo>
                <a:lnTo>
                  <a:pt x="47" y="3127"/>
                </a:lnTo>
                <a:lnTo>
                  <a:pt x="47" y="42"/>
                </a:lnTo>
                <a:lnTo>
                  <a:pt x="0" y="0"/>
                </a:lnTo>
              </a:path>
            </a:pathLst>
          </a:custGeom>
          <a:solidFill>
            <a:srgbClr val="081D5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01093" name="Freeform 5"/>
          <p:cNvSpPr>
            <a:spLocks/>
          </p:cNvSpPr>
          <p:nvPr/>
        </p:nvSpPr>
        <p:spPr bwMode="auto">
          <a:xfrm>
            <a:off x="419100" y="6224588"/>
            <a:ext cx="8231188" cy="65087"/>
          </a:xfrm>
          <a:custGeom>
            <a:avLst/>
            <a:gdLst>
              <a:gd name="T0" fmla="*/ 37 w 5185"/>
              <a:gd name="T1" fmla="*/ 0 h 41"/>
              <a:gd name="T2" fmla="*/ 0 w 5185"/>
              <a:gd name="T3" fmla="*/ 38 h 41"/>
              <a:gd name="T4" fmla="*/ 5184 w 5185"/>
              <a:gd name="T5" fmla="*/ 40 h 41"/>
              <a:gd name="T6" fmla="*/ 5141 w 5185"/>
              <a:gd name="T7" fmla="*/ 0 h 41"/>
              <a:gd name="T8" fmla="*/ 37 w 5185"/>
              <a:gd name="T9" fmla="*/ 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85" h="41">
                <a:moveTo>
                  <a:pt x="37" y="0"/>
                </a:moveTo>
                <a:lnTo>
                  <a:pt x="0" y="38"/>
                </a:lnTo>
                <a:lnTo>
                  <a:pt x="5184" y="40"/>
                </a:lnTo>
                <a:lnTo>
                  <a:pt x="5141" y="0"/>
                </a:lnTo>
                <a:lnTo>
                  <a:pt x="37" y="0"/>
                </a:lnTo>
              </a:path>
            </a:pathLst>
          </a:custGeom>
          <a:solidFill>
            <a:srgbClr val="A2C1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01094" name="Rectangle 6"/>
          <p:cNvSpPr>
            <a:spLocks noChangeArrowheads="1"/>
          </p:cNvSpPr>
          <p:nvPr/>
        </p:nvSpPr>
        <p:spPr bwMode="auto">
          <a:xfrm>
            <a:off x="1511300" y="490538"/>
            <a:ext cx="5322888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01095" name="Rectangle 7"/>
          <p:cNvSpPr>
            <a:spLocks noGrp="1" noChangeArrowheads="1"/>
          </p:cNvSpPr>
          <p:nvPr>
            <p:ph type="title"/>
          </p:nvPr>
        </p:nvSpPr>
        <p:spPr>
          <a:xfrm>
            <a:off x="1600200" y="0"/>
            <a:ext cx="7988300" cy="674688"/>
          </a:xfrm>
          <a:noFill/>
          <a:ln/>
        </p:spPr>
        <p:txBody>
          <a:bodyPr>
            <a:normAutofit fontScale="90000"/>
          </a:bodyPr>
          <a:lstStyle/>
          <a:p>
            <a:r>
              <a:rPr lang="zh-CN" altLang="en-US" dirty="0">
                <a:solidFill>
                  <a:srgbClr val="000000"/>
                </a:solidFill>
              </a:rPr>
              <a:t/>
            </a:r>
            <a:br>
              <a:rPr lang="zh-CN" altLang="en-US" dirty="0">
                <a:solidFill>
                  <a:srgbClr val="000000"/>
                </a:solidFill>
              </a:rPr>
            </a:br>
            <a:r>
              <a:rPr lang="en-US" altLang="zh-CN" dirty="0" smtClean="0">
                <a:solidFill>
                  <a:srgbClr val="000000"/>
                </a:solidFill>
              </a:rPr>
              <a:t>SAP R3:</a:t>
            </a:r>
            <a:r>
              <a:rPr lang="zh-CN" altLang="en-US" dirty="0" smtClean="0">
                <a:solidFill>
                  <a:srgbClr val="000000"/>
                </a:solidFill>
              </a:rPr>
              <a:t>物料</a:t>
            </a:r>
            <a:r>
              <a:rPr lang="zh-CN" altLang="en-US" dirty="0">
                <a:solidFill>
                  <a:srgbClr val="000000"/>
                </a:solidFill>
              </a:rPr>
              <a:t>管理</a:t>
            </a:r>
          </a:p>
        </p:txBody>
      </p:sp>
      <p:sp>
        <p:nvSpPr>
          <p:cNvPr id="601096" name="Freeform 8"/>
          <p:cNvSpPr>
            <a:spLocks/>
          </p:cNvSpPr>
          <p:nvPr/>
        </p:nvSpPr>
        <p:spPr bwMode="auto">
          <a:xfrm>
            <a:off x="8566150" y="1250950"/>
            <a:ext cx="76200" cy="5045075"/>
          </a:xfrm>
          <a:custGeom>
            <a:avLst/>
            <a:gdLst>
              <a:gd name="T0" fmla="*/ 47 w 48"/>
              <a:gd name="T1" fmla="*/ 3177 h 3178"/>
              <a:gd name="T2" fmla="*/ 47 w 48"/>
              <a:gd name="T3" fmla="*/ 0 h 3178"/>
              <a:gd name="T4" fmla="*/ 0 w 48"/>
              <a:gd name="T5" fmla="*/ 50 h 3178"/>
              <a:gd name="T6" fmla="*/ 0 w 48"/>
              <a:gd name="T7" fmla="*/ 3135 h 3178"/>
              <a:gd name="T8" fmla="*/ 47 w 48"/>
              <a:gd name="T9" fmla="*/ 3177 h 3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" h="3178">
                <a:moveTo>
                  <a:pt x="47" y="3177"/>
                </a:moveTo>
                <a:lnTo>
                  <a:pt x="47" y="0"/>
                </a:lnTo>
                <a:lnTo>
                  <a:pt x="0" y="50"/>
                </a:lnTo>
                <a:lnTo>
                  <a:pt x="0" y="3135"/>
                </a:lnTo>
                <a:lnTo>
                  <a:pt x="47" y="3177"/>
                </a:lnTo>
              </a:path>
            </a:pathLst>
          </a:custGeom>
          <a:solidFill>
            <a:srgbClr val="618FF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601097" name="Group 9"/>
          <p:cNvGrpSpPr>
            <a:grpSpLocks/>
          </p:cNvGrpSpPr>
          <p:nvPr/>
        </p:nvGrpSpPr>
        <p:grpSpPr bwMode="auto">
          <a:xfrm>
            <a:off x="4459288" y="1855788"/>
            <a:ext cx="3922712" cy="3694112"/>
            <a:chOff x="2809" y="1169"/>
            <a:chExt cx="2471" cy="2327"/>
          </a:xfrm>
        </p:grpSpPr>
        <p:grpSp>
          <p:nvGrpSpPr>
            <p:cNvPr id="601098" name="Group 10"/>
            <p:cNvGrpSpPr>
              <a:grpSpLocks/>
            </p:cNvGrpSpPr>
            <p:nvPr/>
          </p:nvGrpSpPr>
          <p:grpSpPr bwMode="auto">
            <a:xfrm>
              <a:off x="4455" y="1169"/>
              <a:ext cx="413" cy="537"/>
              <a:chOff x="4455" y="1169"/>
              <a:chExt cx="413" cy="537"/>
            </a:xfrm>
          </p:grpSpPr>
          <p:sp>
            <p:nvSpPr>
              <p:cNvPr id="601099" name="AutoShape 11"/>
              <p:cNvSpPr>
                <a:spLocks noChangeArrowheads="1"/>
              </p:cNvSpPr>
              <p:nvPr/>
            </p:nvSpPr>
            <p:spPr bwMode="auto">
              <a:xfrm>
                <a:off x="4455" y="1171"/>
                <a:ext cx="413" cy="446"/>
              </a:xfrm>
              <a:prstGeom prst="diamond">
                <a:avLst/>
              </a:prstGeom>
              <a:solidFill>
                <a:schemeClr val="bg1"/>
              </a:solidFill>
              <a:ln w="12700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01100" name="Freeform 12"/>
              <p:cNvSpPr>
                <a:spLocks/>
              </p:cNvSpPr>
              <p:nvPr/>
            </p:nvSpPr>
            <p:spPr bwMode="auto">
              <a:xfrm>
                <a:off x="4662" y="1169"/>
                <a:ext cx="205" cy="306"/>
              </a:xfrm>
              <a:custGeom>
                <a:avLst/>
                <a:gdLst>
                  <a:gd name="T0" fmla="*/ 204 w 205"/>
                  <a:gd name="T1" fmla="*/ 305 h 306"/>
                  <a:gd name="T2" fmla="*/ 204 w 205"/>
                  <a:gd name="T3" fmla="*/ 220 h 306"/>
                  <a:gd name="T4" fmla="*/ 0 w 205"/>
                  <a:gd name="T5" fmla="*/ 0 h 306"/>
                  <a:gd name="T6" fmla="*/ 0 w 205"/>
                  <a:gd name="T7" fmla="*/ 85 h 306"/>
                  <a:gd name="T8" fmla="*/ 204 w 205"/>
                  <a:gd name="T9" fmla="*/ 305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5" h="306">
                    <a:moveTo>
                      <a:pt x="204" y="305"/>
                    </a:moveTo>
                    <a:lnTo>
                      <a:pt x="204" y="220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204" y="305"/>
                    </a:lnTo>
                  </a:path>
                </a:pathLst>
              </a:custGeom>
              <a:solidFill>
                <a:schemeClr val="bg1"/>
              </a:solidFill>
              <a:ln w="12700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1101" name="Freeform 13"/>
              <p:cNvSpPr>
                <a:spLocks/>
              </p:cNvSpPr>
              <p:nvPr/>
            </p:nvSpPr>
            <p:spPr bwMode="auto">
              <a:xfrm>
                <a:off x="4455" y="1169"/>
                <a:ext cx="205" cy="309"/>
              </a:xfrm>
              <a:custGeom>
                <a:avLst/>
                <a:gdLst>
                  <a:gd name="T0" fmla="*/ 0 w 205"/>
                  <a:gd name="T1" fmla="*/ 308 h 309"/>
                  <a:gd name="T2" fmla="*/ 0 w 205"/>
                  <a:gd name="T3" fmla="*/ 222 h 309"/>
                  <a:gd name="T4" fmla="*/ 204 w 205"/>
                  <a:gd name="T5" fmla="*/ 0 h 309"/>
                  <a:gd name="T6" fmla="*/ 204 w 205"/>
                  <a:gd name="T7" fmla="*/ 86 h 309"/>
                  <a:gd name="T8" fmla="*/ 0 w 205"/>
                  <a:gd name="T9" fmla="*/ 308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5" h="309">
                    <a:moveTo>
                      <a:pt x="0" y="308"/>
                    </a:moveTo>
                    <a:lnTo>
                      <a:pt x="0" y="222"/>
                    </a:lnTo>
                    <a:lnTo>
                      <a:pt x="204" y="0"/>
                    </a:lnTo>
                    <a:lnTo>
                      <a:pt x="204" y="86"/>
                    </a:lnTo>
                    <a:lnTo>
                      <a:pt x="0" y="308"/>
                    </a:lnTo>
                  </a:path>
                </a:pathLst>
              </a:custGeom>
              <a:solidFill>
                <a:schemeClr val="bg1"/>
              </a:solidFill>
              <a:ln w="12700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1102" name="Freeform 14"/>
              <p:cNvSpPr>
                <a:spLocks/>
              </p:cNvSpPr>
              <p:nvPr/>
            </p:nvSpPr>
            <p:spPr bwMode="auto">
              <a:xfrm>
                <a:off x="4662" y="1397"/>
                <a:ext cx="205" cy="307"/>
              </a:xfrm>
              <a:custGeom>
                <a:avLst/>
                <a:gdLst>
                  <a:gd name="T0" fmla="*/ 204 w 205"/>
                  <a:gd name="T1" fmla="*/ 0 h 307"/>
                  <a:gd name="T2" fmla="*/ 204 w 205"/>
                  <a:gd name="T3" fmla="*/ 85 h 307"/>
                  <a:gd name="T4" fmla="*/ 0 w 205"/>
                  <a:gd name="T5" fmla="*/ 306 h 307"/>
                  <a:gd name="T6" fmla="*/ 0 w 205"/>
                  <a:gd name="T7" fmla="*/ 221 h 307"/>
                  <a:gd name="T8" fmla="*/ 204 w 205"/>
                  <a:gd name="T9" fmla="*/ 0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5" h="307">
                    <a:moveTo>
                      <a:pt x="204" y="0"/>
                    </a:moveTo>
                    <a:lnTo>
                      <a:pt x="204" y="85"/>
                    </a:lnTo>
                    <a:lnTo>
                      <a:pt x="0" y="306"/>
                    </a:lnTo>
                    <a:lnTo>
                      <a:pt x="0" y="221"/>
                    </a:lnTo>
                    <a:lnTo>
                      <a:pt x="204" y="0"/>
                    </a:lnTo>
                  </a:path>
                </a:pathLst>
              </a:custGeom>
              <a:solidFill>
                <a:schemeClr val="bg1"/>
              </a:solidFill>
              <a:ln w="12700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1103" name="Freeform 15"/>
              <p:cNvSpPr>
                <a:spLocks/>
              </p:cNvSpPr>
              <p:nvPr/>
            </p:nvSpPr>
            <p:spPr bwMode="auto">
              <a:xfrm>
                <a:off x="4455" y="1399"/>
                <a:ext cx="205" cy="307"/>
              </a:xfrm>
              <a:custGeom>
                <a:avLst/>
                <a:gdLst>
                  <a:gd name="T0" fmla="*/ 0 w 205"/>
                  <a:gd name="T1" fmla="*/ 0 h 307"/>
                  <a:gd name="T2" fmla="*/ 0 w 205"/>
                  <a:gd name="T3" fmla="*/ 85 h 307"/>
                  <a:gd name="T4" fmla="*/ 204 w 205"/>
                  <a:gd name="T5" fmla="*/ 306 h 307"/>
                  <a:gd name="T6" fmla="*/ 204 w 205"/>
                  <a:gd name="T7" fmla="*/ 221 h 307"/>
                  <a:gd name="T8" fmla="*/ 0 w 205"/>
                  <a:gd name="T9" fmla="*/ 0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5" h="307">
                    <a:moveTo>
                      <a:pt x="0" y="0"/>
                    </a:moveTo>
                    <a:lnTo>
                      <a:pt x="0" y="85"/>
                    </a:lnTo>
                    <a:lnTo>
                      <a:pt x="204" y="306"/>
                    </a:lnTo>
                    <a:lnTo>
                      <a:pt x="204" y="221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1"/>
              </a:solidFill>
              <a:ln w="12700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601104" name="Group 16"/>
            <p:cNvGrpSpPr>
              <a:grpSpLocks/>
            </p:cNvGrpSpPr>
            <p:nvPr/>
          </p:nvGrpSpPr>
          <p:grpSpPr bwMode="auto">
            <a:xfrm>
              <a:off x="4659" y="1393"/>
              <a:ext cx="414" cy="536"/>
              <a:chOff x="4659" y="1393"/>
              <a:chExt cx="414" cy="536"/>
            </a:xfrm>
          </p:grpSpPr>
          <p:sp>
            <p:nvSpPr>
              <p:cNvPr id="601105" name="AutoShape 17"/>
              <p:cNvSpPr>
                <a:spLocks noChangeArrowheads="1"/>
              </p:cNvSpPr>
              <p:nvPr/>
            </p:nvSpPr>
            <p:spPr bwMode="auto">
              <a:xfrm>
                <a:off x="4662" y="1395"/>
                <a:ext cx="410" cy="446"/>
              </a:xfrm>
              <a:prstGeom prst="diamond">
                <a:avLst/>
              </a:prstGeom>
              <a:solidFill>
                <a:schemeClr val="bg1"/>
              </a:solidFill>
              <a:ln w="12700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01106" name="Freeform 18"/>
              <p:cNvSpPr>
                <a:spLocks/>
              </p:cNvSpPr>
              <p:nvPr/>
            </p:nvSpPr>
            <p:spPr bwMode="auto">
              <a:xfrm>
                <a:off x="4866" y="1393"/>
                <a:ext cx="207" cy="307"/>
              </a:xfrm>
              <a:custGeom>
                <a:avLst/>
                <a:gdLst>
                  <a:gd name="T0" fmla="*/ 206 w 207"/>
                  <a:gd name="T1" fmla="*/ 306 h 307"/>
                  <a:gd name="T2" fmla="*/ 206 w 207"/>
                  <a:gd name="T3" fmla="*/ 221 h 307"/>
                  <a:gd name="T4" fmla="*/ 0 w 207"/>
                  <a:gd name="T5" fmla="*/ 0 h 307"/>
                  <a:gd name="T6" fmla="*/ 0 w 207"/>
                  <a:gd name="T7" fmla="*/ 85 h 307"/>
                  <a:gd name="T8" fmla="*/ 206 w 207"/>
                  <a:gd name="T9" fmla="*/ 306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7" h="307">
                    <a:moveTo>
                      <a:pt x="206" y="306"/>
                    </a:moveTo>
                    <a:lnTo>
                      <a:pt x="206" y="221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206" y="306"/>
                    </a:lnTo>
                  </a:path>
                </a:pathLst>
              </a:custGeom>
              <a:solidFill>
                <a:schemeClr val="bg1"/>
              </a:solidFill>
              <a:ln w="12700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1107" name="Freeform 19"/>
              <p:cNvSpPr>
                <a:spLocks/>
              </p:cNvSpPr>
              <p:nvPr/>
            </p:nvSpPr>
            <p:spPr bwMode="auto">
              <a:xfrm>
                <a:off x="4659" y="1395"/>
                <a:ext cx="208" cy="305"/>
              </a:xfrm>
              <a:custGeom>
                <a:avLst/>
                <a:gdLst>
                  <a:gd name="T0" fmla="*/ 0 w 208"/>
                  <a:gd name="T1" fmla="*/ 304 h 305"/>
                  <a:gd name="T2" fmla="*/ 0 w 208"/>
                  <a:gd name="T3" fmla="*/ 219 h 305"/>
                  <a:gd name="T4" fmla="*/ 207 w 208"/>
                  <a:gd name="T5" fmla="*/ 0 h 305"/>
                  <a:gd name="T6" fmla="*/ 207 w 208"/>
                  <a:gd name="T7" fmla="*/ 85 h 305"/>
                  <a:gd name="T8" fmla="*/ 0 w 208"/>
                  <a:gd name="T9" fmla="*/ 304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8" h="305">
                    <a:moveTo>
                      <a:pt x="0" y="304"/>
                    </a:moveTo>
                    <a:lnTo>
                      <a:pt x="0" y="219"/>
                    </a:lnTo>
                    <a:lnTo>
                      <a:pt x="207" y="0"/>
                    </a:lnTo>
                    <a:lnTo>
                      <a:pt x="207" y="85"/>
                    </a:lnTo>
                    <a:lnTo>
                      <a:pt x="0" y="304"/>
                    </a:lnTo>
                  </a:path>
                </a:pathLst>
              </a:custGeom>
              <a:solidFill>
                <a:schemeClr val="bg1"/>
              </a:solidFill>
              <a:ln w="12700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1108" name="Freeform 20"/>
              <p:cNvSpPr>
                <a:spLocks/>
              </p:cNvSpPr>
              <p:nvPr/>
            </p:nvSpPr>
            <p:spPr bwMode="auto">
              <a:xfrm>
                <a:off x="4866" y="1621"/>
                <a:ext cx="207" cy="308"/>
              </a:xfrm>
              <a:custGeom>
                <a:avLst/>
                <a:gdLst>
                  <a:gd name="T0" fmla="*/ 206 w 207"/>
                  <a:gd name="T1" fmla="*/ 0 h 308"/>
                  <a:gd name="T2" fmla="*/ 206 w 207"/>
                  <a:gd name="T3" fmla="*/ 85 h 308"/>
                  <a:gd name="T4" fmla="*/ 0 w 207"/>
                  <a:gd name="T5" fmla="*/ 307 h 308"/>
                  <a:gd name="T6" fmla="*/ 0 w 207"/>
                  <a:gd name="T7" fmla="*/ 222 h 308"/>
                  <a:gd name="T8" fmla="*/ 206 w 207"/>
                  <a:gd name="T9" fmla="*/ 0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7" h="308">
                    <a:moveTo>
                      <a:pt x="206" y="0"/>
                    </a:moveTo>
                    <a:lnTo>
                      <a:pt x="206" y="85"/>
                    </a:lnTo>
                    <a:lnTo>
                      <a:pt x="0" y="307"/>
                    </a:lnTo>
                    <a:lnTo>
                      <a:pt x="0" y="222"/>
                    </a:lnTo>
                    <a:lnTo>
                      <a:pt x="206" y="0"/>
                    </a:lnTo>
                  </a:path>
                </a:pathLst>
              </a:custGeom>
              <a:solidFill>
                <a:schemeClr val="bg1"/>
              </a:solidFill>
              <a:ln w="12700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1109" name="Freeform 21"/>
              <p:cNvSpPr>
                <a:spLocks/>
              </p:cNvSpPr>
              <p:nvPr/>
            </p:nvSpPr>
            <p:spPr bwMode="auto">
              <a:xfrm>
                <a:off x="4659" y="1622"/>
                <a:ext cx="208" cy="307"/>
              </a:xfrm>
              <a:custGeom>
                <a:avLst/>
                <a:gdLst>
                  <a:gd name="T0" fmla="*/ 0 w 208"/>
                  <a:gd name="T1" fmla="*/ 0 h 307"/>
                  <a:gd name="T2" fmla="*/ 0 w 208"/>
                  <a:gd name="T3" fmla="*/ 85 h 307"/>
                  <a:gd name="T4" fmla="*/ 207 w 208"/>
                  <a:gd name="T5" fmla="*/ 306 h 307"/>
                  <a:gd name="T6" fmla="*/ 207 w 208"/>
                  <a:gd name="T7" fmla="*/ 221 h 307"/>
                  <a:gd name="T8" fmla="*/ 0 w 208"/>
                  <a:gd name="T9" fmla="*/ 0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8" h="307">
                    <a:moveTo>
                      <a:pt x="0" y="0"/>
                    </a:moveTo>
                    <a:lnTo>
                      <a:pt x="0" y="85"/>
                    </a:lnTo>
                    <a:lnTo>
                      <a:pt x="207" y="306"/>
                    </a:lnTo>
                    <a:lnTo>
                      <a:pt x="207" y="221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1"/>
              </a:solidFill>
              <a:ln w="12700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601110" name="Group 22"/>
            <p:cNvGrpSpPr>
              <a:grpSpLocks/>
            </p:cNvGrpSpPr>
            <p:nvPr/>
          </p:nvGrpSpPr>
          <p:grpSpPr bwMode="auto">
            <a:xfrm>
              <a:off x="4866" y="1615"/>
              <a:ext cx="413" cy="538"/>
              <a:chOff x="4866" y="1615"/>
              <a:chExt cx="413" cy="538"/>
            </a:xfrm>
          </p:grpSpPr>
          <p:sp>
            <p:nvSpPr>
              <p:cNvPr id="601111" name="AutoShape 23"/>
              <p:cNvSpPr>
                <a:spLocks noChangeArrowheads="1"/>
              </p:cNvSpPr>
              <p:nvPr/>
            </p:nvSpPr>
            <p:spPr bwMode="auto">
              <a:xfrm>
                <a:off x="4867" y="1617"/>
                <a:ext cx="411" cy="446"/>
              </a:xfrm>
              <a:prstGeom prst="diamond">
                <a:avLst/>
              </a:prstGeom>
              <a:solidFill>
                <a:schemeClr val="bg1"/>
              </a:solidFill>
              <a:ln w="12700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01112" name="Freeform 24"/>
              <p:cNvSpPr>
                <a:spLocks/>
              </p:cNvSpPr>
              <p:nvPr/>
            </p:nvSpPr>
            <p:spPr bwMode="auto">
              <a:xfrm>
                <a:off x="5072" y="1615"/>
                <a:ext cx="207" cy="308"/>
              </a:xfrm>
              <a:custGeom>
                <a:avLst/>
                <a:gdLst>
                  <a:gd name="T0" fmla="*/ 206 w 207"/>
                  <a:gd name="T1" fmla="*/ 307 h 308"/>
                  <a:gd name="T2" fmla="*/ 206 w 207"/>
                  <a:gd name="T3" fmla="*/ 222 h 308"/>
                  <a:gd name="T4" fmla="*/ 0 w 207"/>
                  <a:gd name="T5" fmla="*/ 0 h 308"/>
                  <a:gd name="T6" fmla="*/ 0 w 207"/>
                  <a:gd name="T7" fmla="*/ 85 h 308"/>
                  <a:gd name="T8" fmla="*/ 206 w 207"/>
                  <a:gd name="T9" fmla="*/ 307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7" h="308">
                    <a:moveTo>
                      <a:pt x="206" y="307"/>
                    </a:moveTo>
                    <a:lnTo>
                      <a:pt x="206" y="222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206" y="307"/>
                    </a:lnTo>
                  </a:path>
                </a:pathLst>
              </a:custGeom>
              <a:solidFill>
                <a:schemeClr val="bg1"/>
              </a:solidFill>
              <a:ln w="12700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1113" name="Freeform 25"/>
              <p:cNvSpPr>
                <a:spLocks/>
              </p:cNvSpPr>
              <p:nvPr/>
            </p:nvSpPr>
            <p:spPr bwMode="auto">
              <a:xfrm>
                <a:off x="4866" y="1617"/>
                <a:ext cx="205" cy="307"/>
              </a:xfrm>
              <a:custGeom>
                <a:avLst/>
                <a:gdLst>
                  <a:gd name="T0" fmla="*/ 0 w 205"/>
                  <a:gd name="T1" fmla="*/ 306 h 307"/>
                  <a:gd name="T2" fmla="*/ 0 w 205"/>
                  <a:gd name="T3" fmla="*/ 221 h 307"/>
                  <a:gd name="T4" fmla="*/ 204 w 205"/>
                  <a:gd name="T5" fmla="*/ 0 h 307"/>
                  <a:gd name="T6" fmla="*/ 204 w 205"/>
                  <a:gd name="T7" fmla="*/ 85 h 307"/>
                  <a:gd name="T8" fmla="*/ 0 w 205"/>
                  <a:gd name="T9" fmla="*/ 306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5" h="307">
                    <a:moveTo>
                      <a:pt x="0" y="306"/>
                    </a:moveTo>
                    <a:lnTo>
                      <a:pt x="0" y="221"/>
                    </a:lnTo>
                    <a:lnTo>
                      <a:pt x="204" y="0"/>
                    </a:lnTo>
                    <a:lnTo>
                      <a:pt x="204" y="85"/>
                    </a:lnTo>
                    <a:lnTo>
                      <a:pt x="0" y="306"/>
                    </a:lnTo>
                  </a:path>
                </a:pathLst>
              </a:custGeom>
              <a:solidFill>
                <a:schemeClr val="bg1"/>
              </a:solidFill>
              <a:ln w="12700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1114" name="Freeform 26"/>
              <p:cNvSpPr>
                <a:spLocks/>
              </p:cNvSpPr>
              <p:nvPr/>
            </p:nvSpPr>
            <p:spPr bwMode="auto">
              <a:xfrm>
                <a:off x="5072" y="1843"/>
                <a:ext cx="207" cy="308"/>
              </a:xfrm>
              <a:custGeom>
                <a:avLst/>
                <a:gdLst>
                  <a:gd name="T0" fmla="*/ 206 w 207"/>
                  <a:gd name="T1" fmla="*/ 0 h 308"/>
                  <a:gd name="T2" fmla="*/ 206 w 207"/>
                  <a:gd name="T3" fmla="*/ 85 h 308"/>
                  <a:gd name="T4" fmla="*/ 0 w 207"/>
                  <a:gd name="T5" fmla="*/ 307 h 308"/>
                  <a:gd name="T6" fmla="*/ 0 w 207"/>
                  <a:gd name="T7" fmla="*/ 222 h 308"/>
                  <a:gd name="T8" fmla="*/ 206 w 207"/>
                  <a:gd name="T9" fmla="*/ 0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7" h="308">
                    <a:moveTo>
                      <a:pt x="206" y="0"/>
                    </a:moveTo>
                    <a:lnTo>
                      <a:pt x="206" y="85"/>
                    </a:lnTo>
                    <a:lnTo>
                      <a:pt x="0" y="307"/>
                    </a:lnTo>
                    <a:lnTo>
                      <a:pt x="0" y="222"/>
                    </a:lnTo>
                    <a:lnTo>
                      <a:pt x="206" y="0"/>
                    </a:lnTo>
                  </a:path>
                </a:pathLst>
              </a:custGeom>
              <a:solidFill>
                <a:schemeClr val="bg1"/>
              </a:solidFill>
              <a:ln w="12700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1115" name="Freeform 27"/>
              <p:cNvSpPr>
                <a:spLocks/>
              </p:cNvSpPr>
              <p:nvPr/>
            </p:nvSpPr>
            <p:spPr bwMode="auto">
              <a:xfrm>
                <a:off x="4866" y="1845"/>
                <a:ext cx="205" cy="308"/>
              </a:xfrm>
              <a:custGeom>
                <a:avLst/>
                <a:gdLst>
                  <a:gd name="T0" fmla="*/ 0 w 205"/>
                  <a:gd name="T1" fmla="*/ 0 h 308"/>
                  <a:gd name="T2" fmla="*/ 0 w 205"/>
                  <a:gd name="T3" fmla="*/ 85 h 308"/>
                  <a:gd name="T4" fmla="*/ 204 w 205"/>
                  <a:gd name="T5" fmla="*/ 307 h 308"/>
                  <a:gd name="T6" fmla="*/ 204 w 205"/>
                  <a:gd name="T7" fmla="*/ 222 h 308"/>
                  <a:gd name="T8" fmla="*/ 0 w 205"/>
                  <a:gd name="T9" fmla="*/ 0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5" h="308">
                    <a:moveTo>
                      <a:pt x="0" y="0"/>
                    </a:moveTo>
                    <a:lnTo>
                      <a:pt x="0" y="85"/>
                    </a:lnTo>
                    <a:lnTo>
                      <a:pt x="204" y="307"/>
                    </a:lnTo>
                    <a:lnTo>
                      <a:pt x="204" y="222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1"/>
              </a:solidFill>
              <a:ln w="12700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601116" name="Group 28"/>
            <p:cNvGrpSpPr>
              <a:grpSpLocks/>
            </p:cNvGrpSpPr>
            <p:nvPr/>
          </p:nvGrpSpPr>
          <p:grpSpPr bwMode="auto">
            <a:xfrm>
              <a:off x="4866" y="2065"/>
              <a:ext cx="413" cy="537"/>
              <a:chOff x="4866" y="2065"/>
              <a:chExt cx="413" cy="537"/>
            </a:xfrm>
          </p:grpSpPr>
          <p:sp>
            <p:nvSpPr>
              <p:cNvPr id="601117" name="AutoShape 29"/>
              <p:cNvSpPr>
                <a:spLocks noChangeArrowheads="1"/>
              </p:cNvSpPr>
              <p:nvPr/>
            </p:nvSpPr>
            <p:spPr bwMode="auto">
              <a:xfrm>
                <a:off x="4867" y="2067"/>
                <a:ext cx="411" cy="446"/>
              </a:xfrm>
              <a:prstGeom prst="diamond">
                <a:avLst/>
              </a:prstGeom>
              <a:solidFill>
                <a:schemeClr val="bg1"/>
              </a:solidFill>
              <a:ln w="12700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01118" name="Freeform 30"/>
              <p:cNvSpPr>
                <a:spLocks/>
              </p:cNvSpPr>
              <p:nvPr/>
            </p:nvSpPr>
            <p:spPr bwMode="auto">
              <a:xfrm>
                <a:off x="5072" y="2065"/>
                <a:ext cx="207" cy="308"/>
              </a:xfrm>
              <a:custGeom>
                <a:avLst/>
                <a:gdLst>
                  <a:gd name="T0" fmla="*/ 206 w 207"/>
                  <a:gd name="T1" fmla="*/ 307 h 308"/>
                  <a:gd name="T2" fmla="*/ 206 w 207"/>
                  <a:gd name="T3" fmla="*/ 222 h 308"/>
                  <a:gd name="T4" fmla="*/ 0 w 207"/>
                  <a:gd name="T5" fmla="*/ 0 h 308"/>
                  <a:gd name="T6" fmla="*/ 0 w 207"/>
                  <a:gd name="T7" fmla="*/ 85 h 308"/>
                  <a:gd name="T8" fmla="*/ 206 w 207"/>
                  <a:gd name="T9" fmla="*/ 307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7" h="308">
                    <a:moveTo>
                      <a:pt x="206" y="307"/>
                    </a:moveTo>
                    <a:lnTo>
                      <a:pt x="206" y="222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206" y="307"/>
                    </a:lnTo>
                  </a:path>
                </a:pathLst>
              </a:custGeom>
              <a:solidFill>
                <a:schemeClr val="bg1"/>
              </a:solidFill>
              <a:ln w="12700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1119" name="Freeform 31"/>
              <p:cNvSpPr>
                <a:spLocks/>
              </p:cNvSpPr>
              <p:nvPr/>
            </p:nvSpPr>
            <p:spPr bwMode="auto">
              <a:xfrm>
                <a:off x="4866" y="2066"/>
                <a:ext cx="205" cy="307"/>
              </a:xfrm>
              <a:custGeom>
                <a:avLst/>
                <a:gdLst>
                  <a:gd name="T0" fmla="*/ 0 w 205"/>
                  <a:gd name="T1" fmla="*/ 306 h 307"/>
                  <a:gd name="T2" fmla="*/ 0 w 205"/>
                  <a:gd name="T3" fmla="*/ 221 h 307"/>
                  <a:gd name="T4" fmla="*/ 204 w 205"/>
                  <a:gd name="T5" fmla="*/ 0 h 307"/>
                  <a:gd name="T6" fmla="*/ 204 w 205"/>
                  <a:gd name="T7" fmla="*/ 85 h 307"/>
                  <a:gd name="T8" fmla="*/ 0 w 205"/>
                  <a:gd name="T9" fmla="*/ 306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5" h="307">
                    <a:moveTo>
                      <a:pt x="0" y="306"/>
                    </a:moveTo>
                    <a:lnTo>
                      <a:pt x="0" y="221"/>
                    </a:lnTo>
                    <a:lnTo>
                      <a:pt x="204" y="0"/>
                    </a:lnTo>
                    <a:lnTo>
                      <a:pt x="204" y="85"/>
                    </a:lnTo>
                    <a:lnTo>
                      <a:pt x="0" y="306"/>
                    </a:lnTo>
                  </a:path>
                </a:pathLst>
              </a:custGeom>
              <a:solidFill>
                <a:schemeClr val="bg1"/>
              </a:solidFill>
              <a:ln w="12700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1120" name="Freeform 32"/>
              <p:cNvSpPr>
                <a:spLocks/>
              </p:cNvSpPr>
              <p:nvPr/>
            </p:nvSpPr>
            <p:spPr bwMode="auto">
              <a:xfrm>
                <a:off x="5072" y="2293"/>
                <a:ext cx="207" cy="307"/>
              </a:xfrm>
              <a:custGeom>
                <a:avLst/>
                <a:gdLst>
                  <a:gd name="T0" fmla="*/ 206 w 207"/>
                  <a:gd name="T1" fmla="*/ 0 h 307"/>
                  <a:gd name="T2" fmla="*/ 206 w 207"/>
                  <a:gd name="T3" fmla="*/ 85 h 307"/>
                  <a:gd name="T4" fmla="*/ 0 w 207"/>
                  <a:gd name="T5" fmla="*/ 306 h 307"/>
                  <a:gd name="T6" fmla="*/ 0 w 207"/>
                  <a:gd name="T7" fmla="*/ 221 h 307"/>
                  <a:gd name="T8" fmla="*/ 206 w 207"/>
                  <a:gd name="T9" fmla="*/ 0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7" h="307">
                    <a:moveTo>
                      <a:pt x="206" y="0"/>
                    </a:moveTo>
                    <a:lnTo>
                      <a:pt x="206" y="85"/>
                    </a:lnTo>
                    <a:lnTo>
                      <a:pt x="0" y="306"/>
                    </a:lnTo>
                    <a:lnTo>
                      <a:pt x="0" y="221"/>
                    </a:lnTo>
                    <a:lnTo>
                      <a:pt x="206" y="0"/>
                    </a:lnTo>
                  </a:path>
                </a:pathLst>
              </a:custGeom>
              <a:solidFill>
                <a:schemeClr val="bg1"/>
              </a:solidFill>
              <a:ln w="12700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1121" name="Freeform 33"/>
              <p:cNvSpPr>
                <a:spLocks/>
              </p:cNvSpPr>
              <p:nvPr/>
            </p:nvSpPr>
            <p:spPr bwMode="auto">
              <a:xfrm>
                <a:off x="4866" y="2294"/>
                <a:ext cx="205" cy="308"/>
              </a:xfrm>
              <a:custGeom>
                <a:avLst/>
                <a:gdLst>
                  <a:gd name="T0" fmla="*/ 0 w 205"/>
                  <a:gd name="T1" fmla="*/ 0 h 308"/>
                  <a:gd name="T2" fmla="*/ 0 w 205"/>
                  <a:gd name="T3" fmla="*/ 85 h 308"/>
                  <a:gd name="T4" fmla="*/ 204 w 205"/>
                  <a:gd name="T5" fmla="*/ 307 h 308"/>
                  <a:gd name="T6" fmla="*/ 204 w 205"/>
                  <a:gd name="T7" fmla="*/ 222 h 308"/>
                  <a:gd name="T8" fmla="*/ 0 w 205"/>
                  <a:gd name="T9" fmla="*/ 0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5" h="308">
                    <a:moveTo>
                      <a:pt x="0" y="0"/>
                    </a:moveTo>
                    <a:lnTo>
                      <a:pt x="0" y="85"/>
                    </a:lnTo>
                    <a:lnTo>
                      <a:pt x="204" y="307"/>
                    </a:lnTo>
                    <a:lnTo>
                      <a:pt x="204" y="222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1"/>
              </a:solidFill>
              <a:ln w="12700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601122" name="Group 34"/>
            <p:cNvGrpSpPr>
              <a:grpSpLocks/>
            </p:cNvGrpSpPr>
            <p:nvPr/>
          </p:nvGrpSpPr>
          <p:grpSpPr bwMode="auto">
            <a:xfrm>
              <a:off x="4866" y="2513"/>
              <a:ext cx="414" cy="538"/>
              <a:chOff x="4866" y="2513"/>
              <a:chExt cx="414" cy="538"/>
            </a:xfrm>
          </p:grpSpPr>
          <p:sp>
            <p:nvSpPr>
              <p:cNvPr id="601123" name="AutoShape 35"/>
              <p:cNvSpPr>
                <a:spLocks noChangeArrowheads="1"/>
              </p:cNvSpPr>
              <p:nvPr/>
            </p:nvSpPr>
            <p:spPr bwMode="auto">
              <a:xfrm>
                <a:off x="4868" y="2516"/>
                <a:ext cx="412" cy="447"/>
              </a:xfrm>
              <a:prstGeom prst="diamond">
                <a:avLst/>
              </a:prstGeom>
              <a:solidFill>
                <a:schemeClr val="bg1"/>
              </a:solidFill>
              <a:ln w="12700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01124" name="Freeform 36"/>
              <p:cNvSpPr>
                <a:spLocks/>
              </p:cNvSpPr>
              <p:nvPr/>
            </p:nvSpPr>
            <p:spPr bwMode="auto">
              <a:xfrm>
                <a:off x="5074" y="2513"/>
                <a:ext cx="205" cy="307"/>
              </a:xfrm>
              <a:custGeom>
                <a:avLst/>
                <a:gdLst>
                  <a:gd name="T0" fmla="*/ 204 w 205"/>
                  <a:gd name="T1" fmla="*/ 306 h 307"/>
                  <a:gd name="T2" fmla="*/ 204 w 205"/>
                  <a:gd name="T3" fmla="*/ 221 h 307"/>
                  <a:gd name="T4" fmla="*/ 0 w 205"/>
                  <a:gd name="T5" fmla="*/ 0 h 307"/>
                  <a:gd name="T6" fmla="*/ 0 w 205"/>
                  <a:gd name="T7" fmla="*/ 85 h 307"/>
                  <a:gd name="T8" fmla="*/ 204 w 205"/>
                  <a:gd name="T9" fmla="*/ 306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5" h="307">
                    <a:moveTo>
                      <a:pt x="204" y="306"/>
                    </a:moveTo>
                    <a:lnTo>
                      <a:pt x="204" y="221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204" y="306"/>
                    </a:lnTo>
                  </a:path>
                </a:pathLst>
              </a:custGeom>
              <a:solidFill>
                <a:schemeClr val="bg1"/>
              </a:solidFill>
              <a:ln w="12700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1125" name="Freeform 37"/>
              <p:cNvSpPr>
                <a:spLocks/>
              </p:cNvSpPr>
              <p:nvPr/>
            </p:nvSpPr>
            <p:spPr bwMode="auto">
              <a:xfrm>
                <a:off x="4866" y="2516"/>
                <a:ext cx="207" cy="306"/>
              </a:xfrm>
              <a:custGeom>
                <a:avLst/>
                <a:gdLst>
                  <a:gd name="T0" fmla="*/ 0 w 207"/>
                  <a:gd name="T1" fmla="*/ 305 h 306"/>
                  <a:gd name="T2" fmla="*/ 0 w 207"/>
                  <a:gd name="T3" fmla="*/ 220 h 306"/>
                  <a:gd name="T4" fmla="*/ 206 w 207"/>
                  <a:gd name="T5" fmla="*/ 0 h 306"/>
                  <a:gd name="T6" fmla="*/ 206 w 207"/>
                  <a:gd name="T7" fmla="*/ 85 h 306"/>
                  <a:gd name="T8" fmla="*/ 0 w 207"/>
                  <a:gd name="T9" fmla="*/ 305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7" h="306">
                    <a:moveTo>
                      <a:pt x="0" y="305"/>
                    </a:moveTo>
                    <a:lnTo>
                      <a:pt x="0" y="220"/>
                    </a:lnTo>
                    <a:lnTo>
                      <a:pt x="206" y="0"/>
                    </a:lnTo>
                    <a:lnTo>
                      <a:pt x="206" y="85"/>
                    </a:lnTo>
                    <a:lnTo>
                      <a:pt x="0" y="305"/>
                    </a:lnTo>
                  </a:path>
                </a:pathLst>
              </a:custGeom>
              <a:solidFill>
                <a:schemeClr val="bg1"/>
              </a:solidFill>
              <a:ln w="12700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1126" name="Freeform 38"/>
              <p:cNvSpPr>
                <a:spLocks/>
              </p:cNvSpPr>
              <p:nvPr/>
            </p:nvSpPr>
            <p:spPr bwMode="auto">
              <a:xfrm>
                <a:off x="5074" y="2743"/>
                <a:ext cx="205" cy="307"/>
              </a:xfrm>
              <a:custGeom>
                <a:avLst/>
                <a:gdLst>
                  <a:gd name="T0" fmla="*/ 204 w 205"/>
                  <a:gd name="T1" fmla="*/ 0 h 307"/>
                  <a:gd name="T2" fmla="*/ 204 w 205"/>
                  <a:gd name="T3" fmla="*/ 85 h 307"/>
                  <a:gd name="T4" fmla="*/ 0 w 205"/>
                  <a:gd name="T5" fmla="*/ 306 h 307"/>
                  <a:gd name="T6" fmla="*/ 0 w 205"/>
                  <a:gd name="T7" fmla="*/ 221 h 307"/>
                  <a:gd name="T8" fmla="*/ 204 w 205"/>
                  <a:gd name="T9" fmla="*/ 0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5" h="307">
                    <a:moveTo>
                      <a:pt x="204" y="0"/>
                    </a:moveTo>
                    <a:lnTo>
                      <a:pt x="204" y="85"/>
                    </a:lnTo>
                    <a:lnTo>
                      <a:pt x="0" y="306"/>
                    </a:lnTo>
                    <a:lnTo>
                      <a:pt x="0" y="221"/>
                    </a:lnTo>
                    <a:lnTo>
                      <a:pt x="204" y="0"/>
                    </a:lnTo>
                  </a:path>
                </a:pathLst>
              </a:custGeom>
              <a:solidFill>
                <a:schemeClr val="bg1"/>
              </a:solidFill>
              <a:ln w="12700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1127" name="Freeform 39"/>
              <p:cNvSpPr>
                <a:spLocks/>
              </p:cNvSpPr>
              <p:nvPr/>
            </p:nvSpPr>
            <p:spPr bwMode="auto">
              <a:xfrm>
                <a:off x="4866" y="2744"/>
                <a:ext cx="207" cy="307"/>
              </a:xfrm>
              <a:custGeom>
                <a:avLst/>
                <a:gdLst>
                  <a:gd name="T0" fmla="*/ 0 w 207"/>
                  <a:gd name="T1" fmla="*/ 0 h 307"/>
                  <a:gd name="T2" fmla="*/ 0 w 207"/>
                  <a:gd name="T3" fmla="*/ 85 h 307"/>
                  <a:gd name="T4" fmla="*/ 206 w 207"/>
                  <a:gd name="T5" fmla="*/ 306 h 307"/>
                  <a:gd name="T6" fmla="*/ 206 w 207"/>
                  <a:gd name="T7" fmla="*/ 221 h 307"/>
                  <a:gd name="T8" fmla="*/ 0 w 207"/>
                  <a:gd name="T9" fmla="*/ 0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7" h="307">
                    <a:moveTo>
                      <a:pt x="0" y="0"/>
                    </a:moveTo>
                    <a:lnTo>
                      <a:pt x="0" y="85"/>
                    </a:lnTo>
                    <a:lnTo>
                      <a:pt x="206" y="306"/>
                    </a:lnTo>
                    <a:lnTo>
                      <a:pt x="206" y="221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1"/>
              </a:solidFill>
              <a:ln w="12700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601128" name="Group 40"/>
            <p:cNvGrpSpPr>
              <a:grpSpLocks/>
            </p:cNvGrpSpPr>
            <p:nvPr/>
          </p:nvGrpSpPr>
          <p:grpSpPr bwMode="auto">
            <a:xfrm>
              <a:off x="4658" y="2739"/>
              <a:ext cx="412" cy="537"/>
              <a:chOff x="4658" y="2739"/>
              <a:chExt cx="412" cy="537"/>
            </a:xfrm>
          </p:grpSpPr>
          <p:sp>
            <p:nvSpPr>
              <p:cNvPr id="601129" name="AutoShape 41"/>
              <p:cNvSpPr>
                <a:spLocks noChangeArrowheads="1"/>
              </p:cNvSpPr>
              <p:nvPr/>
            </p:nvSpPr>
            <p:spPr bwMode="auto">
              <a:xfrm>
                <a:off x="4659" y="2742"/>
                <a:ext cx="411" cy="448"/>
              </a:xfrm>
              <a:prstGeom prst="diamond">
                <a:avLst/>
              </a:prstGeom>
              <a:solidFill>
                <a:schemeClr val="bg1"/>
              </a:solidFill>
              <a:ln w="12700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01130" name="Freeform 42"/>
              <p:cNvSpPr>
                <a:spLocks/>
              </p:cNvSpPr>
              <p:nvPr/>
            </p:nvSpPr>
            <p:spPr bwMode="auto">
              <a:xfrm>
                <a:off x="4864" y="2739"/>
                <a:ext cx="206" cy="307"/>
              </a:xfrm>
              <a:custGeom>
                <a:avLst/>
                <a:gdLst>
                  <a:gd name="T0" fmla="*/ 205 w 206"/>
                  <a:gd name="T1" fmla="*/ 306 h 307"/>
                  <a:gd name="T2" fmla="*/ 205 w 206"/>
                  <a:gd name="T3" fmla="*/ 221 h 307"/>
                  <a:gd name="T4" fmla="*/ 0 w 206"/>
                  <a:gd name="T5" fmla="*/ 0 h 307"/>
                  <a:gd name="T6" fmla="*/ 0 w 206"/>
                  <a:gd name="T7" fmla="*/ 85 h 307"/>
                  <a:gd name="T8" fmla="*/ 205 w 206"/>
                  <a:gd name="T9" fmla="*/ 306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6" h="307">
                    <a:moveTo>
                      <a:pt x="205" y="306"/>
                    </a:moveTo>
                    <a:lnTo>
                      <a:pt x="205" y="221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205" y="306"/>
                    </a:lnTo>
                  </a:path>
                </a:pathLst>
              </a:custGeom>
              <a:solidFill>
                <a:schemeClr val="bg1"/>
              </a:solidFill>
              <a:ln w="12700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1131" name="Freeform 43"/>
              <p:cNvSpPr>
                <a:spLocks/>
              </p:cNvSpPr>
              <p:nvPr/>
            </p:nvSpPr>
            <p:spPr bwMode="auto">
              <a:xfrm>
                <a:off x="4658" y="2740"/>
                <a:ext cx="206" cy="308"/>
              </a:xfrm>
              <a:custGeom>
                <a:avLst/>
                <a:gdLst>
                  <a:gd name="T0" fmla="*/ 0 w 206"/>
                  <a:gd name="T1" fmla="*/ 307 h 308"/>
                  <a:gd name="T2" fmla="*/ 0 w 206"/>
                  <a:gd name="T3" fmla="*/ 222 h 308"/>
                  <a:gd name="T4" fmla="*/ 205 w 206"/>
                  <a:gd name="T5" fmla="*/ 0 h 308"/>
                  <a:gd name="T6" fmla="*/ 205 w 206"/>
                  <a:gd name="T7" fmla="*/ 85 h 308"/>
                  <a:gd name="T8" fmla="*/ 0 w 206"/>
                  <a:gd name="T9" fmla="*/ 307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6" h="308">
                    <a:moveTo>
                      <a:pt x="0" y="307"/>
                    </a:moveTo>
                    <a:lnTo>
                      <a:pt x="0" y="222"/>
                    </a:lnTo>
                    <a:lnTo>
                      <a:pt x="205" y="0"/>
                    </a:lnTo>
                    <a:lnTo>
                      <a:pt x="205" y="85"/>
                    </a:lnTo>
                    <a:lnTo>
                      <a:pt x="0" y="307"/>
                    </a:lnTo>
                  </a:path>
                </a:pathLst>
              </a:custGeom>
              <a:solidFill>
                <a:schemeClr val="bg1"/>
              </a:solidFill>
              <a:ln w="12700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1132" name="Freeform 44"/>
              <p:cNvSpPr>
                <a:spLocks/>
              </p:cNvSpPr>
              <p:nvPr/>
            </p:nvSpPr>
            <p:spPr bwMode="auto">
              <a:xfrm>
                <a:off x="4864" y="2968"/>
                <a:ext cx="206" cy="307"/>
              </a:xfrm>
              <a:custGeom>
                <a:avLst/>
                <a:gdLst>
                  <a:gd name="T0" fmla="*/ 205 w 206"/>
                  <a:gd name="T1" fmla="*/ 0 h 307"/>
                  <a:gd name="T2" fmla="*/ 205 w 206"/>
                  <a:gd name="T3" fmla="*/ 85 h 307"/>
                  <a:gd name="T4" fmla="*/ 0 w 206"/>
                  <a:gd name="T5" fmla="*/ 306 h 307"/>
                  <a:gd name="T6" fmla="*/ 0 w 206"/>
                  <a:gd name="T7" fmla="*/ 221 h 307"/>
                  <a:gd name="T8" fmla="*/ 205 w 206"/>
                  <a:gd name="T9" fmla="*/ 0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6" h="307">
                    <a:moveTo>
                      <a:pt x="205" y="0"/>
                    </a:moveTo>
                    <a:lnTo>
                      <a:pt x="205" y="85"/>
                    </a:lnTo>
                    <a:lnTo>
                      <a:pt x="0" y="306"/>
                    </a:lnTo>
                    <a:lnTo>
                      <a:pt x="0" y="221"/>
                    </a:lnTo>
                    <a:lnTo>
                      <a:pt x="205" y="0"/>
                    </a:lnTo>
                  </a:path>
                </a:pathLst>
              </a:custGeom>
              <a:solidFill>
                <a:schemeClr val="bg1"/>
              </a:solidFill>
              <a:ln w="12700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1133" name="Freeform 45"/>
              <p:cNvSpPr>
                <a:spLocks/>
              </p:cNvSpPr>
              <p:nvPr/>
            </p:nvSpPr>
            <p:spPr bwMode="auto">
              <a:xfrm>
                <a:off x="4658" y="2969"/>
                <a:ext cx="206" cy="307"/>
              </a:xfrm>
              <a:custGeom>
                <a:avLst/>
                <a:gdLst>
                  <a:gd name="T0" fmla="*/ 0 w 206"/>
                  <a:gd name="T1" fmla="*/ 0 h 307"/>
                  <a:gd name="T2" fmla="*/ 0 w 206"/>
                  <a:gd name="T3" fmla="*/ 85 h 307"/>
                  <a:gd name="T4" fmla="*/ 205 w 206"/>
                  <a:gd name="T5" fmla="*/ 306 h 307"/>
                  <a:gd name="T6" fmla="*/ 205 w 206"/>
                  <a:gd name="T7" fmla="*/ 221 h 307"/>
                  <a:gd name="T8" fmla="*/ 0 w 206"/>
                  <a:gd name="T9" fmla="*/ 0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6" h="307">
                    <a:moveTo>
                      <a:pt x="0" y="0"/>
                    </a:moveTo>
                    <a:lnTo>
                      <a:pt x="0" y="85"/>
                    </a:lnTo>
                    <a:lnTo>
                      <a:pt x="205" y="306"/>
                    </a:lnTo>
                    <a:lnTo>
                      <a:pt x="205" y="221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1"/>
              </a:solidFill>
              <a:ln w="12700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601134" name="Group 46"/>
            <p:cNvGrpSpPr>
              <a:grpSpLocks/>
            </p:cNvGrpSpPr>
            <p:nvPr/>
          </p:nvGrpSpPr>
          <p:grpSpPr bwMode="auto">
            <a:xfrm>
              <a:off x="4458" y="2955"/>
              <a:ext cx="415" cy="536"/>
              <a:chOff x="4458" y="2955"/>
              <a:chExt cx="415" cy="536"/>
            </a:xfrm>
          </p:grpSpPr>
          <p:sp>
            <p:nvSpPr>
              <p:cNvPr id="601135" name="AutoShape 47"/>
              <p:cNvSpPr>
                <a:spLocks noChangeArrowheads="1"/>
              </p:cNvSpPr>
              <p:nvPr/>
            </p:nvSpPr>
            <p:spPr bwMode="auto">
              <a:xfrm>
                <a:off x="4460" y="2957"/>
                <a:ext cx="411" cy="445"/>
              </a:xfrm>
              <a:prstGeom prst="diamond">
                <a:avLst/>
              </a:prstGeom>
              <a:solidFill>
                <a:schemeClr val="bg1"/>
              </a:solidFill>
              <a:ln w="12700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01136" name="Freeform 48"/>
              <p:cNvSpPr>
                <a:spLocks/>
              </p:cNvSpPr>
              <p:nvPr/>
            </p:nvSpPr>
            <p:spPr bwMode="auto">
              <a:xfrm>
                <a:off x="4665" y="2955"/>
                <a:ext cx="208" cy="307"/>
              </a:xfrm>
              <a:custGeom>
                <a:avLst/>
                <a:gdLst>
                  <a:gd name="T0" fmla="*/ 207 w 208"/>
                  <a:gd name="T1" fmla="*/ 306 h 307"/>
                  <a:gd name="T2" fmla="*/ 207 w 208"/>
                  <a:gd name="T3" fmla="*/ 221 h 307"/>
                  <a:gd name="T4" fmla="*/ 0 w 208"/>
                  <a:gd name="T5" fmla="*/ 0 h 307"/>
                  <a:gd name="T6" fmla="*/ 0 w 208"/>
                  <a:gd name="T7" fmla="*/ 85 h 307"/>
                  <a:gd name="T8" fmla="*/ 207 w 208"/>
                  <a:gd name="T9" fmla="*/ 306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8" h="307">
                    <a:moveTo>
                      <a:pt x="207" y="306"/>
                    </a:moveTo>
                    <a:lnTo>
                      <a:pt x="207" y="221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207" y="306"/>
                    </a:lnTo>
                  </a:path>
                </a:pathLst>
              </a:custGeom>
              <a:solidFill>
                <a:schemeClr val="bg1"/>
              </a:solidFill>
              <a:ln w="12700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1137" name="Freeform 49"/>
              <p:cNvSpPr>
                <a:spLocks/>
              </p:cNvSpPr>
              <p:nvPr/>
            </p:nvSpPr>
            <p:spPr bwMode="auto">
              <a:xfrm>
                <a:off x="4458" y="2955"/>
                <a:ext cx="208" cy="308"/>
              </a:xfrm>
              <a:custGeom>
                <a:avLst/>
                <a:gdLst>
                  <a:gd name="T0" fmla="*/ 0 w 208"/>
                  <a:gd name="T1" fmla="*/ 307 h 308"/>
                  <a:gd name="T2" fmla="*/ 0 w 208"/>
                  <a:gd name="T3" fmla="*/ 222 h 308"/>
                  <a:gd name="T4" fmla="*/ 207 w 208"/>
                  <a:gd name="T5" fmla="*/ 0 h 308"/>
                  <a:gd name="T6" fmla="*/ 207 w 208"/>
                  <a:gd name="T7" fmla="*/ 85 h 308"/>
                  <a:gd name="T8" fmla="*/ 0 w 208"/>
                  <a:gd name="T9" fmla="*/ 307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8" h="308">
                    <a:moveTo>
                      <a:pt x="0" y="307"/>
                    </a:moveTo>
                    <a:lnTo>
                      <a:pt x="0" y="222"/>
                    </a:lnTo>
                    <a:lnTo>
                      <a:pt x="207" y="0"/>
                    </a:lnTo>
                    <a:lnTo>
                      <a:pt x="207" y="85"/>
                    </a:lnTo>
                    <a:lnTo>
                      <a:pt x="0" y="307"/>
                    </a:lnTo>
                  </a:path>
                </a:pathLst>
              </a:custGeom>
              <a:solidFill>
                <a:schemeClr val="bg1"/>
              </a:solidFill>
              <a:ln w="12700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1138" name="Freeform 50"/>
              <p:cNvSpPr>
                <a:spLocks/>
              </p:cNvSpPr>
              <p:nvPr/>
            </p:nvSpPr>
            <p:spPr bwMode="auto">
              <a:xfrm>
                <a:off x="4665" y="3182"/>
                <a:ext cx="208" cy="308"/>
              </a:xfrm>
              <a:custGeom>
                <a:avLst/>
                <a:gdLst>
                  <a:gd name="T0" fmla="*/ 207 w 208"/>
                  <a:gd name="T1" fmla="*/ 0 h 308"/>
                  <a:gd name="T2" fmla="*/ 207 w 208"/>
                  <a:gd name="T3" fmla="*/ 85 h 308"/>
                  <a:gd name="T4" fmla="*/ 0 w 208"/>
                  <a:gd name="T5" fmla="*/ 307 h 308"/>
                  <a:gd name="T6" fmla="*/ 0 w 208"/>
                  <a:gd name="T7" fmla="*/ 222 h 308"/>
                  <a:gd name="T8" fmla="*/ 207 w 208"/>
                  <a:gd name="T9" fmla="*/ 0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8" h="308">
                    <a:moveTo>
                      <a:pt x="207" y="0"/>
                    </a:moveTo>
                    <a:lnTo>
                      <a:pt x="207" y="85"/>
                    </a:lnTo>
                    <a:lnTo>
                      <a:pt x="0" y="307"/>
                    </a:lnTo>
                    <a:lnTo>
                      <a:pt x="0" y="222"/>
                    </a:lnTo>
                    <a:lnTo>
                      <a:pt x="207" y="0"/>
                    </a:lnTo>
                  </a:path>
                </a:pathLst>
              </a:custGeom>
              <a:solidFill>
                <a:schemeClr val="bg1"/>
              </a:solidFill>
              <a:ln w="12700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1139" name="Freeform 51"/>
              <p:cNvSpPr>
                <a:spLocks/>
              </p:cNvSpPr>
              <p:nvPr/>
            </p:nvSpPr>
            <p:spPr bwMode="auto">
              <a:xfrm>
                <a:off x="4458" y="3184"/>
                <a:ext cx="208" cy="307"/>
              </a:xfrm>
              <a:custGeom>
                <a:avLst/>
                <a:gdLst>
                  <a:gd name="T0" fmla="*/ 0 w 208"/>
                  <a:gd name="T1" fmla="*/ 0 h 307"/>
                  <a:gd name="T2" fmla="*/ 0 w 208"/>
                  <a:gd name="T3" fmla="*/ 85 h 307"/>
                  <a:gd name="T4" fmla="*/ 207 w 208"/>
                  <a:gd name="T5" fmla="*/ 306 h 307"/>
                  <a:gd name="T6" fmla="*/ 207 w 208"/>
                  <a:gd name="T7" fmla="*/ 221 h 307"/>
                  <a:gd name="T8" fmla="*/ 0 w 208"/>
                  <a:gd name="T9" fmla="*/ 0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8" h="307">
                    <a:moveTo>
                      <a:pt x="0" y="0"/>
                    </a:moveTo>
                    <a:lnTo>
                      <a:pt x="0" y="85"/>
                    </a:lnTo>
                    <a:lnTo>
                      <a:pt x="207" y="306"/>
                    </a:lnTo>
                    <a:lnTo>
                      <a:pt x="207" y="221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1"/>
              </a:solidFill>
              <a:ln w="12700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601140" name="Group 52"/>
            <p:cNvGrpSpPr>
              <a:grpSpLocks/>
            </p:cNvGrpSpPr>
            <p:nvPr/>
          </p:nvGrpSpPr>
          <p:grpSpPr bwMode="auto">
            <a:xfrm>
              <a:off x="3223" y="1169"/>
              <a:ext cx="413" cy="537"/>
              <a:chOff x="3223" y="1169"/>
              <a:chExt cx="413" cy="537"/>
            </a:xfrm>
          </p:grpSpPr>
          <p:sp>
            <p:nvSpPr>
              <p:cNvPr id="601141" name="AutoShape 53"/>
              <p:cNvSpPr>
                <a:spLocks noChangeArrowheads="1"/>
              </p:cNvSpPr>
              <p:nvPr/>
            </p:nvSpPr>
            <p:spPr bwMode="auto">
              <a:xfrm>
                <a:off x="3223" y="1171"/>
                <a:ext cx="412" cy="446"/>
              </a:xfrm>
              <a:prstGeom prst="diamond">
                <a:avLst/>
              </a:prstGeom>
              <a:solidFill>
                <a:schemeClr val="bg1"/>
              </a:solidFill>
              <a:ln w="12700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01142" name="Freeform 54"/>
              <p:cNvSpPr>
                <a:spLocks/>
              </p:cNvSpPr>
              <p:nvPr/>
            </p:nvSpPr>
            <p:spPr bwMode="auto">
              <a:xfrm>
                <a:off x="3223" y="1169"/>
                <a:ext cx="207" cy="306"/>
              </a:xfrm>
              <a:custGeom>
                <a:avLst/>
                <a:gdLst>
                  <a:gd name="T0" fmla="*/ 0 w 207"/>
                  <a:gd name="T1" fmla="*/ 305 h 306"/>
                  <a:gd name="T2" fmla="*/ 0 w 207"/>
                  <a:gd name="T3" fmla="*/ 220 h 306"/>
                  <a:gd name="T4" fmla="*/ 206 w 207"/>
                  <a:gd name="T5" fmla="*/ 0 h 306"/>
                  <a:gd name="T6" fmla="*/ 206 w 207"/>
                  <a:gd name="T7" fmla="*/ 85 h 306"/>
                  <a:gd name="T8" fmla="*/ 0 w 207"/>
                  <a:gd name="T9" fmla="*/ 305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7" h="306">
                    <a:moveTo>
                      <a:pt x="0" y="305"/>
                    </a:moveTo>
                    <a:lnTo>
                      <a:pt x="0" y="220"/>
                    </a:lnTo>
                    <a:lnTo>
                      <a:pt x="206" y="0"/>
                    </a:lnTo>
                    <a:lnTo>
                      <a:pt x="206" y="85"/>
                    </a:lnTo>
                    <a:lnTo>
                      <a:pt x="0" y="305"/>
                    </a:lnTo>
                  </a:path>
                </a:pathLst>
              </a:custGeom>
              <a:solidFill>
                <a:schemeClr val="bg1"/>
              </a:solidFill>
              <a:ln w="12700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1143" name="Freeform 55"/>
              <p:cNvSpPr>
                <a:spLocks/>
              </p:cNvSpPr>
              <p:nvPr/>
            </p:nvSpPr>
            <p:spPr bwMode="auto">
              <a:xfrm>
                <a:off x="3430" y="1169"/>
                <a:ext cx="206" cy="309"/>
              </a:xfrm>
              <a:custGeom>
                <a:avLst/>
                <a:gdLst>
                  <a:gd name="T0" fmla="*/ 205 w 206"/>
                  <a:gd name="T1" fmla="*/ 308 h 309"/>
                  <a:gd name="T2" fmla="*/ 205 w 206"/>
                  <a:gd name="T3" fmla="*/ 222 h 309"/>
                  <a:gd name="T4" fmla="*/ 0 w 206"/>
                  <a:gd name="T5" fmla="*/ 0 h 309"/>
                  <a:gd name="T6" fmla="*/ 0 w 206"/>
                  <a:gd name="T7" fmla="*/ 86 h 309"/>
                  <a:gd name="T8" fmla="*/ 205 w 206"/>
                  <a:gd name="T9" fmla="*/ 308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6" h="309">
                    <a:moveTo>
                      <a:pt x="205" y="308"/>
                    </a:moveTo>
                    <a:lnTo>
                      <a:pt x="205" y="222"/>
                    </a:lnTo>
                    <a:lnTo>
                      <a:pt x="0" y="0"/>
                    </a:lnTo>
                    <a:lnTo>
                      <a:pt x="0" y="86"/>
                    </a:lnTo>
                    <a:lnTo>
                      <a:pt x="205" y="308"/>
                    </a:lnTo>
                  </a:path>
                </a:pathLst>
              </a:custGeom>
              <a:solidFill>
                <a:schemeClr val="bg1"/>
              </a:solidFill>
              <a:ln w="12700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1144" name="Freeform 56"/>
              <p:cNvSpPr>
                <a:spLocks/>
              </p:cNvSpPr>
              <p:nvPr/>
            </p:nvSpPr>
            <p:spPr bwMode="auto">
              <a:xfrm>
                <a:off x="3223" y="1397"/>
                <a:ext cx="207" cy="307"/>
              </a:xfrm>
              <a:custGeom>
                <a:avLst/>
                <a:gdLst>
                  <a:gd name="T0" fmla="*/ 0 w 207"/>
                  <a:gd name="T1" fmla="*/ 0 h 307"/>
                  <a:gd name="T2" fmla="*/ 0 w 207"/>
                  <a:gd name="T3" fmla="*/ 85 h 307"/>
                  <a:gd name="T4" fmla="*/ 206 w 207"/>
                  <a:gd name="T5" fmla="*/ 306 h 307"/>
                  <a:gd name="T6" fmla="*/ 206 w 207"/>
                  <a:gd name="T7" fmla="*/ 221 h 307"/>
                  <a:gd name="T8" fmla="*/ 0 w 207"/>
                  <a:gd name="T9" fmla="*/ 0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7" h="307">
                    <a:moveTo>
                      <a:pt x="0" y="0"/>
                    </a:moveTo>
                    <a:lnTo>
                      <a:pt x="0" y="85"/>
                    </a:lnTo>
                    <a:lnTo>
                      <a:pt x="206" y="306"/>
                    </a:lnTo>
                    <a:lnTo>
                      <a:pt x="206" y="221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1"/>
              </a:solidFill>
              <a:ln w="12700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1145" name="Freeform 57"/>
              <p:cNvSpPr>
                <a:spLocks/>
              </p:cNvSpPr>
              <p:nvPr/>
            </p:nvSpPr>
            <p:spPr bwMode="auto">
              <a:xfrm>
                <a:off x="3430" y="1399"/>
                <a:ext cx="206" cy="307"/>
              </a:xfrm>
              <a:custGeom>
                <a:avLst/>
                <a:gdLst>
                  <a:gd name="T0" fmla="*/ 205 w 206"/>
                  <a:gd name="T1" fmla="*/ 0 h 307"/>
                  <a:gd name="T2" fmla="*/ 205 w 206"/>
                  <a:gd name="T3" fmla="*/ 85 h 307"/>
                  <a:gd name="T4" fmla="*/ 0 w 206"/>
                  <a:gd name="T5" fmla="*/ 306 h 307"/>
                  <a:gd name="T6" fmla="*/ 0 w 206"/>
                  <a:gd name="T7" fmla="*/ 221 h 307"/>
                  <a:gd name="T8" fmla="*/ 205 w 206"/>
                  <a:gd name="T9" fmla="*/ 0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6" h="307">
                    <a:moveTo>
                      <a:pt x="205" y="0"/>
                    </a:moveTo>
                    <a:lnTo>
                      <a:pt x="205" y="85"/>
                    </a:lnTo>
                    <a:lnTo>
                      <a:pt x="0" y="306"/>
                    </a:lnTo>
                    <a:lnTo>
                      <a:pt x="0" y="221"/>
                    </a:lnTo>
                    <a:lnTo>
                      <a:pt x="205" y="0"/>
                    </a:lnTo>
                  </a:path>
                </a:pathLst>
              </a:custGeom>
              <a:solidFill>
                <a:schemeClr val="bg1"/>
              </a:solidFill>
              <a:ln w="12700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601146" name="Group 58"/>
            <p:cNvGrpSpPr>
              <a:grpSpLocks/>
            </p:cNvGrpSpPr>
            <p:nvPr/>
          </p:nvGrpSpPr>
          <p:grpSpPr bwMode="auto">
            <a:xfrm>
              <a:off x="3016" y="1393"/>
              <a:ext cx="415" cy="536"/>
              <a:chOff x="3016" y="1393"/>
              <a:chExt cx="415" cy="536"/>
            </a:xfrm>
          </p:grpSpPr>
          <p:sp>
            <p:nvSpPr>
              <p:cNvPr id="601147" name="AutoShape 59"/>
              <p:cNvSpPr>
                <a:spLocks noChangeArrowheads="1"/>
              </p:cNvSpPr>
              <p:nvPr/>
            </p:nvSpPr>
            <p:spPr bwMode="auto">
              <a:xfrm>
                <a:off x="3016" y="1395"/>
                <a:ext cx="412" cy="446"/>
              </a:xfrm>
              <a:prstGeom prst="diamond">
                <a:avLst/>
              </a:prstGeom>
              <a:solidFill>
                <a:schemeClr val="bg1"/>
              </a:solidFill>
              <a:ln w="12700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01148" name="Freeform 60"/>
              <p:cNvSpPr>
                <a:spLocks/>
              </p:cNvSpPr>
              <p:nvPr/>
            </p:nvSpPr>
            <p:spPr bwMode="auto">
              <a:xfrm>
                <a:off x="3017" y="1393"/>
                <a:ext cx="207" cy="307"/>
              </a:xfrm>
              <a:custGeom>
                <a:avLst/>
                <a:gdLst>
                  <a:gd name="T0" fmla="*/ 0 w 207"/>
                  <a:gd name="T1" fmla="*/ 306 h 307"/>
                  <a:gd name="T2" fmla="*/ 0 w 207"/>
                  <a:gd name="T3" fmla="*/ 221 h 307"/>
                  <a:gd name="T4" fmla="*/ 206 w 207"/>
                  <a:gd name="T5" fmla="*/ 0 h 307"/>
                  <a:gd name="T6" fmla="*/ 206 w 207"/>
                  <a:gd name="T7" fmla="*/ 85 h 307"/>
                  <a:gd name="T8" fmla="*/ 0 w 207"/>
                  <a:gd name="T9" fmla="*/ 306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7" h="307">
                    <a:moveTo>
                      <a:pt x="0" y="306"/>
                    </a:moveTo>
                    <a:lnTo>
                      <a:pt x="0" y="221"/>
                    </a:lnTo>
                    <a:lnTo>
                      <a:pt x="206" y="0"/>
                    </a:lnTo>
                    <a:lnTo>
                      <a:pt x="206" y="85"/>
                    </a:lnTo>
                    <a:lnTo>
                      <a:pt x="0" y="306"/>
                    </a:lnTo>
                  </a:path>
                </a:pathLst>
              </a:custGeom>
              <a:solidFill>
                <a:schemeClr val="bg1"/>
              </a:solidFill>
              <a:ln w="12700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1149" name="Freeform 61"/>
              <p:cNvSpPr>
                <a:spLocks/>
              </p:cNvSpPr>
              <p:nvPr/>
            </p:nvSpPr>
            <p:spPr bwMode="auto">
              <a:xfrm>
                <a:off x="3225" y="1395"/>
                <a:ext cx="206" cy="305"/>
              </a:xfrm>
              <a:custGeom>
                <a:avLst/>
                <a:gdLst>
                  <a:gd name="T0" fmla="*/ 205 w 206"/>
                  <a:gd name="T1" fmla="*/ 304 h 305"/>
                  <a:gd name="T2" fmla="*/ 205 w 206"/>
                  <a:gd name="T3" fmla="*/ 219 h 305"/>
                  <a:gd name="T4" fmla="*/ 0 w 206"/>
                  <a:gd name="T5" fmla="*/ 0 h 305"/>
                  <a:gd name="T6" fmla="*/ 0 w 206"/>
                  <a:gd name="T7" fmla="*/ 85 h 305"/>
                  <a:gd name="T8" fmla="*/ 205 w 206"/>
                  <a:gd name="T9" fmla="*/ 304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6" h="305">
                    <a:moveTo>
                      <a:pt x="205" y="304"/>
                    </a:moveTo>
                    <a:lnTo>
                      <a:pt x="205" y="219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205" y="304"/>
                    </a:lnTo>
                  </a:path>
                </a:pathLst>
              </a:custGeom>
              <a:solidFill>
                <a:schemeClr val="bg1"/>
              </a:solidFill>
              <a:ln w="12700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1150" name="Freeform 62"/>
              <p:cNvSpPr>
                <a:spLocks/>
              </p:cNvSpPr>
              <p:nvPr/>
            </p:nvSpPr>
            <p:spPr bwMode="auto">
              <a:xfrm>
                <a:off x="3017" y="1621"/>
                <a:ext cx="207" cy="308"/>
              </a:xfrm>
              <a:custGeom>
                <a:avLst/>
                <a:gdLst>
                  <a:gd name="T0" fmla="*/ 0 w 207"/>
                  <a:gd name="T1" fmla="*/ 0 h 308"/>
                  <a:gd name="T2" fmla="*/ 0 w 207"/>
                  <a:gd name="T3" fmla="*/ 85 h 308"/>
                  <a:gd name="T4" fmla="*/ 206 w 207"/>
                  <a:gd name="T5" fmla="*/ 307 h 308"/>
                  <a:gd name="T6" fmla="*/ 206 w 207"/>
                  <a:gd name="T7" fmla="*/ 222 h 308"/>
                  <a:gd name="T8" fmla="*/ 0 w 207"/>
                  <a:gd name="T9" fmla="*/ 0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7" h="308">
                    <a:moveTo>
                      <a:pt x="0" y="0"/>
                    </a:moveTo>
                    <a:lnTo>
                      <a:pt x="0" y="85"/>
                    </a:lnTo>
                    <a:lnTo>
                      <a:pt x="206" y="307"/>
                    </a:lnTo>
                    <a:lnTo>
                      <a:pt x="206" y="222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1"/>
              </a:solidFill>
              <a:ln w="12700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1151" name="Freeform 63"/>
              <p:cNvSpPr>
                <a:spLocks/>
              </p:cNvSpPr>
              <p:nvPr/>
            </p:nvSpPr>
            <p:spPr bwMode="auto">
              <a:xfrm>
                <a:off x="3225" y="1622"/>
                <a:ext cx="206" cy="307"/>
              </a:xfrm>
              <a:custGeom>
                <a:avLst/>
                <a:gdLst>
                  <a:gd name="T0" fmla="*/ 205 w 206"/>
                  <a:gd name="T1" fmla="*/ 0 h 307"/>
                  <a:gd name="T2" fmla="*/ 205 w 206"/>
                  <a:gd name="T3" fmla="*/ 85 h 307"/>
                  <a:gd name="T4" fmla="*/ 0 w 206"/>
                  <a:gd name="T5" fmla="*/ 306 h 307"/>
                  <a:gd name="T6" fmla="*/ 0 w 206"/>
                  <a:gd name="T7" fmla="*/ 221 h 307"/>
                  <a:gd name="T8" fmla="*/ 205 w 206"/>
                  <a:gd name="T9" fmla="*/ 0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6" h="307">
                    <a:moveTo>
                      <a:pt x="205" y="0"/>
                    </a:moveTo>
                    <a:lnTo>
                      <a:pt x="205" y="85"/>
                    </a:lnTo>
                    <a:lnTo>
                      <a:pt x="0" y="306"/>
                    </a:lnTo>
                    <a:lnTo>
                      <a:pt x="0" y="221"/>
                    </a:lnTo>
                    <a:lnTo>
                      <a:pt x="205" y="0"/>
                    </a:lnTo>
                  </a:path>
                </a:pathLst>
              </a:custGeom>
              <a:solidFill>
                <a:schemeClr val="bg1"/>
              </a:solidFill>
              <a:ln w="12700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601152" name="Group 64"/>
            <p:cNvGrpSpPr>
              <a:grpSpLocks/>
            </p:cNvGrpSpPr>
            <p:nvPr/>
          </p:nvGrpSpPr>
          <p:grpSpPr bwMode="auto">
            <a:xfrm>
              <a:off x="2812" y="1615"/>
              <a:ext cx="414" cy="538"/>
              <a:chOff x="2812" y="1615"/>
              <a:chExt cx="414" cy="538"/>
            </a:xfrm>
          </p:grpSpPr>
          <p:sp>
            <p:nvSpPr>
              <p:cNvPr id="601153" name="AutoShape 65"/>
              <p:cNvSpPr>
                <a:spLocks noChangeArrowheads="1"/>
              </p:cNvSpPr>
              <p:nvPr/>
            </p:nvSpPr>
            <p:spPr bwMode="auto">
              <a:xfrm>
                <a:off x="2812" y="1617"/>
                <a:ext cx="411" cy="446"/>
              </a:xfrm>
              <a:prstGeom prst="diamond">
                <a:avLst/>
              </a:prstGeom>
              <a:solidFill>
                <a:schemeClr val="bg1"/>
              </a:solidFill>
              <a:ln w="12700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01154" name="Freeform 66"/>
              <p:cNvSpPr>
                <a:spLocks/>
              </p:cNvSpPr>
              <p:nvPr/>
            </p:nvSpPr>
            <p:spPr bwMode="auto">
              <a:xfrm>
                <a:off x="2812" y="1615"/>
                <a:ext cx="206" cy="308"/>
              </a:xfrm>
              <a:custGeom>
                <a:avLst/>
                <a:gdLst>
                  <a:gd name="T0" fmla="*/ 0 w 206"/>
                  <a:gd name="T1" fmla="*/ 307 h 308"/>
                  <a:gd name="T2" fmla="*/ 0 w 206"/>
                  <a:gd name="T3" fmla="*/ 222 h 308"/>
                  <a:gd name="T4" fmla="*/ 205 w 206"/>
                  <a:gd name="T5" fmla="*/ 0 h 308"/>
                  <a:gd name="T6" fmla="*/ 205 w 206"/>
                  <a:gd name="T7" fmla="*/ 85 h 308"/>
                  <a:gd name="T8" fmla="*/ 0 w 206"/>
                  <a:gd name="T9" fmla="*/ 307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6" h="308">
                    <a:moveTo>
                      <a:pt x="0" y="307"/>
                    </a:moveTo>
                    <a:lnTo>
                      <a:pt x="0" y="222"/>
                    </a:lnTo>
                    <a:lnTo>
                      <a:pt x="205" y="0"/>
                    </a:lnTo>
                    <a:lnTo>
                      <a:pt x="205" y="85"/>
                    </a:lnTo>
                    <a:lnTo>
                      <a:pt x="0" y="307"/>
                    </a:lnTo>
                  </a:path>
                </a:pathLst>
              </a:custGeom>
              <a:solidFill>
                <a:schemeClr val="bg1"/>
              </a:solidFill>
              <a:ln w="12700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1155" name="Freeform 67"/>
              <p:cNvSpPr>
                <a:spLocks/>
              </p:cNvSpPr>
              <p:nvPr/>
            </p:nvSpPr>
            <p:spPr bwMode="auto">
              <a:xfrm>
                <a:off x="3018" y="1617"/>
                <a:ext cx="208" cy="307"/>
              </a:xfrm>
              <a:custGeom>
                <a:avLst/>
                <a:gdLst>
                  <a:gd name="T0" fmla="*/ 207 w 208"/>
                  <a:gd name="T1" fmla="*/ 306 h 307"/>
                  <a:gd name="T2" fmla="*/ 207 w 208"/>
                  <a:gd name="T3" fmla="*/ 221 h 307"/>
                  <a:gd name="T4" fmla="*/ 0 w 208"/>
                  <a:gd name="T5" fmla="*/ 0 h 307"/>
                  <a:gd name="T6" fmla="*/ 0 w 208"/>
                  <a:gd name="T7" fmla="*/ 85 h 307"/>
                  <a:gd name="T8" fmla="*/ 207 w 208"/>
                  <a:gd name="T9" fmla="*/ 306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8" h="307">
                    <a:moveTo>
                      <a:pt x="207" y="306"/>
                    </a:moveTo>
                    <a:lnTo>
                      <a:pt x="207" y="221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207" y="306"/>
                    </a:lnTo>
                  </a:path>
                </a:pathLst>
              </a:custGeom>
              <a:solidFill>
                <a:schemeClr val="bg1"/>
              </a:solidFill>
              <a:ln w="12700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1156" name="Freeform 68"/>
              <p:cNvSpPr>
                <a:spLocks/>
              </p:cNvSpPr>
              <p:nvPr/>
            </p:nvSpPr>
            <p:spPr bwMode="auto">
              <a:xfrm>
                <a:off x="2812" y="1843"/>
                <a:ext cx="206" cy="308"/>
              </a:xfrm>
              <a:custGeom>
                <a:avLst/>
                <a:gdLst>
                  <a:gd name="T0" fmla="*/ 0 w 206"/>
                  <a:gd name="T1" fmla="*/ 0 h 308"/>
                  <a:gd name="T2" fmla="*/ 0 w 206"/>
                  <a:gd name="T3" fmla="*/ 85 h 308"/>
                  <a:gd name="T4" fmla="*/ 205 w 206"/>
                  <a:gd name="T5" fmla="*/ 307 h 308"/>
                  <a:gd name="T6" fmla="*/ 205 w 206"/>
                  <a:gd name="T7" fmla="*/ 222 h 308"/>
                  <a:gd name="T8" fmla="*/ 0 w 206"/>
                  <a:gd name="T9" fmla="*/ 0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6" h="308">
                    <a:moveTo>
                      <a:pt x="0" y="0"/>
                    </a:moveTo>
                    <a:lnTo>
                      <a:pt x="0" y="85"/>
                    </a:lnTo>
                    <a:lnTo>
                      <a:pt x="205" y="307"/>
                    </a:lnTo>
                    <a:lnTo>
                      <a:pt x="205" y="222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1"/>
              </a:solidFill>
              <a:ln w="12700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1157" name="Freeform 69"/>
              <p:cNvSpPr>
                <a:spLocks/>
              </p:cNvSpPr>
              <p:nvPr/>
            </p:nvSpPr>
            <p:spPr bwMode="auto">
              <a:xfrm>
                <a:off x="3018" y="1845"/>
                <a:ext cx="208" cy="308"/>
              </a:xfrm>
              <a:custGeom>
                <a:avLst/>
                <a:gdLst>
                  <a:gd name="T0" fmla="*/ 207 w 208"/>
                  <a:gd name="T1" fmla="*/ 0 h 308"/>
                  <a:gd name="T2" fmla="*/ 207 w 208"/>
                  <a:gd name="T3" fmla="*/ 85 h 308"/>
                  <a:gd name="T4" fmla="*/ 0 w 208"/>
                  <a:gd name="T5" fmla="*/ 307 h 308"/>
                  <a:gd name="T6" fmla="*/ 0 w 208"/>
                  <a:gd name="T7" fmla="*/ 222 h 308"/>
                  <a:gd name="T8" fmla="*/ 207 w 208"/>
                  <a:gd name="T9" fmla="*/ 0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8" h="308">
                    <a:moveTo>
                      <a:pt x="207" y="0"/>
                    </a:moveTo>
                    <a:lnTo>
                      <a:pt x="207" y="85"/>
                    </a:lnTo>
                    <a:lnTo>
                      <a:pt x="0" y="307"/>
                    </a:lnTo>
                    <a:lnTo>
                      <a:pt x="0" y="222"/>
                    </a:lnTo>
                    <a:lnTo>
                      <a:pt x="207" y="0"/>
                    </a:lnTo>
                  </a:path>
                </a:pathLst>
              </a:custGeom>
              <a:solidFill>
                <a:schemeClr val="bg1"/>
              </a:solidFill>
              <a:ln w="12700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601158" name="Group 70"/>
            <p:cNvGrpSpPr>
              <a:grpSpLocks/>
            </p:cNvGrpSpPr>
            <p:nvPr/>
          </p:nvGrpSpPr>
          <p:grpSpPr bwMode="auto">
            <a:xfrm>
              <a:off x="2812" y="2065"/>
              <a:ext cx="414" cy="537"/>
              <a:chOff x="2812" y="2065"/>
              <a:chExt cx="414" cy="537"/>
            </a:xfrm>
          </p:grpSpPr>
          <p:sp>
            <p:nvSpPr>
              <p:cNvPr id="601159" name="AutoShape 71"/>
              <p:cNvSpPr>
                <a:spLocks noChangeArrowheads="1"/>
              </p:cNvSpPr>
              <p:nvPr/>
            </p:nvSpPr>
            <p:spPr bwMode="auto">
              <a:xfrm>
                <a:off x="2812" y="2067"/>
                <a:ext cx="411" cy="446"/>
              </a:xfrm>
              <a:prstGeom prst="diamond">
                <a:avLst/>
              </a:prstGeom>
              <a:solidFill>
                <a:schemeClr val="bg1"/>
              </a:solidFill>
              <a:ln w="12700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01160" name="Freeform 72"/>
              <p:cNvSpPr>
                <a:spLocks/>
              </p:cNvSpPr>
              <p:nvPr/>
            </p:nvSpPr>
            <p:spPr bwMode="auto">
              <a:xfrm>
                <a:off x="2812" y="2065"/>
                <a:ext cx="206" cy="308"/>
              </a:xfrm>
              <a:custGeom>
                <a:avLst/>
                <a:gdLst>
                  <a:gd name="T0" fmla="*/ 0 w 206"/>
                  <a:gd name="T1" fmla="*/ 307 h 308"/>
                  <a:gd name="T2" fmla="*/ 0 w 206"/>
                  <a:gd name="T3" fmla="*/ 222 h 308"/>
                  <a:gd name="T4" fmla="*/ 205 w 206"/>
                  <a:gd name="T5" fmla="*/ 0 h 308"/>
                  <a:gd name="T6" fmla="*/ 205 w 206"/>
                  <a:gd name="T7" fmla="*/ 85 h 308"/>
                  <a:gd name="T8" fmla="*/ 0 w 206"/>
                  <a:gd name="T9" fmla="*/ 307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6" h="308">
                    <a:moveTo>
                      <a:pt x="0" y="307"/>
                    </a:moveTo>
                    <a:lnTo>
                      <a:pt x="0" y="222"/>
                    </a:lnTo>
                    <a:lnTo>
                      <a:pt x="205" y="0"/>
                    </a:lnTo>
                    <a:lnTo>
                      <a:pt x="205" y="85"/>
                    </a:lnTo>
                    <a:lnTo>
                      <a:pt x="0" y="307"/>
                    </a:lnTo>
                  </a:path>
                </a:pathLst>
              </a:custGeom>
              <a:solidFill>
                <a:schemeClr val="bg1"/>
              </a:solidFill>
              <a:ln w="12700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1161" name="Freeform 73"/>
              <p:cNvSpPr>
                <a:spLocks/>
              </p:cNvSpPr>
              <p:nvPr/>
            </p:nvSpPr>
            <p:spPr bwMode="auto">
              <a:xfrm>
                <a:off x="3018" y="2066"/>
                <a:ext cx="208" cy="307"/>
              </a:xfrm>
              <a:custGeom>
                <a:avLst/>
                <a:gdLst>
                  <a:gd name="T0" fmla="*/ 207 w 208"/>
                  <a:gd name="T1" fmla="*/ 306 h 307"/>
                  <a:gd name="T2" fmla="*/ 207 w 208"/>
                  <a:gd name="T3" fmla="*/ 221 h 307"/>
                  <a:gd name="T4" fmla="*/ 0 w 208"/>
                  <a:gd name="T5" fmla="*/ 0 h 307"/>
                  <a:gd name="T6" fmla="*/ 0 w 208"/>
                  <a:gd name="T7" fmla="*/ 85 h 307"/>
                  <a:gd name="T8" fmla="*/ 207 w 208"/>
                  <a:gd name="T9" fmla="*/ 306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8" h="307">
                    <a:moveTo>
                      <a:pt x="207" y="306"/>
                    </a:moveTo>
                    <a:lnTo>
                      <a:pt x="207" y="221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207" y="306"/>
                    </a:lnTo>
                  </a:path>
                </a:pathLst>
              </a:custGeom>
              <a:solidFill>
                <a:schemeClr val="bg1"/>
              </a:solidFill>
              <a:ln w="12700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1162" name="Freeform 74"/>
              <p:cNvSpPr>
                <a:spLocks/>
              </p:cNvSpPr>
              <p:nvPr/>
            </p:nvSpPr>
            <p:spPr bwMode="auto">
              <a:xfrm>
                <a:off x="2812" y="2293"/>
                <a:ext cx="206" cy="307"/>
              </a:xfrm>
              <a:custGeom>
                <a:avLst/>
                <a:gdLst>
                  <a:gd name="T0" fmla="*/ 0 w 206"/>
                  <a:gd name="T1" fmla="*/ 0 h 307"/>
                  <a:gd name="T2" fmla="*/ 0 w 206"/>
                  <a:gd name="T3" fmla="*/ 85 h 307"/>
                  <a:gd name="T4" fmla="*/ 205 w 206"/>
                  <a:gd name="T5" fmla="*/ 306 h 307"/>
                  <a:gd name="T6" fmla="*/ 205 w 206"/>
                  <a:gd name="T7" fmla="*/ 221 h 307"/>
                  <a:gd name="T8" fmla="*/ 0 w 206"/>
                  <a:gd name="T9" fmla="*/ 0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6" h="307">
                    <a:moveTo>
                      <a:pt x="0" y="0"/>
                    </a:moveTo>
                    <a:lnTo>
                      <a:pt x="0" y="85"/>
                    </a:lnTo>
                    <a:lnTo>
                      <a:pt x="205" y="306"/>
                    </a:lnTo>
                    <a:lnTo>
                      <a:pt x="205" y="221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1"/>
              </a:solidFill>
              <a:ln w="12700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1163" name="Freeform 75"/>
              <p:cNvSpPr>
                <a:spLocks/>
              </p:cNvSpPr>
              <p:nvPr/>
            </p:nvSpPr>
            <p:spPr bwMode="auto">
              <a:xfrm>
                <a:off x="3018" y="2294"/>
                <a:ext cx="208" cy="308"/>
              </a:xfrm>
              <a:custGeom>
                <a:avLst/>
                <a:gdLst>
                  <a:gd name="T0" fmla="*/ 207 w 208"/>
                  <a:gd name="T1" fmla="*/ 0 h 308"/>
                  <a:gd name="T2" fmla="*/ 207 w 208"/>
                  <a:gd name="T3" fmla="*/ 85 h 308"/>
                  <a:gd name="T4" fmla="*/ 0 w 208"/>
                  <a:gd name="T5" fmla="*/ 307 h 308"/>
                  <a:gd name="T6" fmla="*/ 0 w 208"/>
                  <a:gd name="T7" fmla="*/ 222 h 308"/>
                  <a:gd name="T8" fmla="*/ 207 w 208"/>
                  <a:gd name="T9" fmla="*/ 0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8" h="308">
                    <a:moveTo>
                      <a:pt x="207" y="0"/>
                    </a:moveTo>
                    <a:lnTo>
                      <a:pt x="207" y="85"/>
                    </a:lnTo>
                    <a:lnTo>
                      <a:pt x="0" y="307"/>
                    </a:lnTo>
                    <a:lnTo>
                      <a:pt x="0" y="222"/>
                    </a:lnTo>
                    <a:lnTo>
                      <a:pt x="207" y="0"/>
                    </a:lnTo>
                  </a:path>
                </a:pathLst>
              </a:custGeom>
              <a:solidFill>
                <a:schemeClr val="bg1"/>
              </a:solidFill>
              <a:ln w="12700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601164" name="Group 76"/>
            <p:cNvGrpSpPr>
              <a:grpSpLocks/>
            </p:cNvGrpSpPr>
            <p:nvPr/>
          </p:nvGrpSpPr>
          <p:grpSpPr bwMode="auto">
            <a:xfrm>
              <a:off x="2809" y="2513"/>
              <a:ext cx="415" cy="538"/>
              <a:chOff x="2809" y="2513"/>
              <a:chExt cx="415" cy="538"/>
            </a:xfrm>
          </p:grpSpPr>
          <p:sp>
            <p:nvSpPr>
              <p:cNvPr id="601165" name="AutoShape 77"/>
              <p:cNvSpPr>
                <a:spLocks noChangeArrowheads="1"/>
              </p:cNvSpPr>
              <p:nvPr/>
            </p:nvSpPr>
            <p:spPr bwMode="auto">
              <a:xfrm>
                <a:off x="2811" y="2516"/>
                <a:ext cx="410" cy="447"/>
              </a:xfrm>
              <a:prstGeom prst="diamond">
                <a:avLst/>
              </a:prstGeom>
              <a:solidFill>
                <a:schemeClr val="bg1"/>
              </a:solidFill>
              <a:ln w="12700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01166" name="Freeform 78"/>
              <p:cNvSpPr>
                <a:spLocks/>
              </p:cNvSpPr>
              <p:nvPr/>
            </p:nvSpPr>
            <p:spPr bwMode="auto">
              <a:xfrm>
                <a:off x="2809" y="2513"/>
                <a:ext cx="208" cy="307"/>
              </a:xfrm>
              <a:custGeom>
                <a:avLst/>
                <a:gdLst>
                  <a:gd name="T0" fmla="*/ 0 w 208"/>
                  <a:gd name="T1" fmla="*/ 306 h 307"/>
                  <a:gd name="T2" fmla="*/ 0 w 208"/>
                  <a:gd name="T3" fmla="*/ 221 h 307"/>
                  <a:gd name="T4" fmla="*/ 207 w 208"/>
                  <a:gd name="T5" fmla="*/ 0 h 307"/>
                  <a:gd name="T6" fmla="*/ 207 w 208"/>
                  <a:gd name="T7" fmla="*/ 85 h 307"/>
                  <a:gd name="T8" fmla="*/ 0 w 208"/>
                  <a:gd name="T9" fmla="*/ 306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8" h="307">
                    <a:moveTo>
                      <a:pt x="0" y="306"/>
                    </a:moveTo>
                    <a:lnTo>
                      <a:pt x="0" y="221"/>
                    </a:lnTo>
                    <a:lnTo>
                      <a:pt x="207" y="0"/>
                    </a:lnTo>
                    <a:lnTo>
                      <a:pt x="207" y="85"/>
                    </a:lnTo>
                    <a:lnTo>
                      <a:pt x="0" y="306"/>
                    </a:lnTo>
                  </a:path>
                </a:pathLst>
              </a:custGeom>
              <a:solidFill>
                <a:schemeClr val="bg1"/>
              </a:solidFill>
              <a:ln w="12700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1167" name="Freeform 79"/>
              <p:cNvSpPr>
                <a:spLocks/>
              </p:cNvSpPr>
              <p:nvPr/>
            </p:nvSpPr>
            <p:spPr bwMode="auto">
              <a:xfrm>
                <a:off x="3017" y="2516"/>
                <a:ext cx="207" cy="306"/>
              </a:xfrm>
              <a:custGeom>
                <a:avLst/>
                <a:gdLst>
                  <a:gd name="T0" fmla="*/ 206 w 207"/>
                  <a:gd name="T1" fmla="*/ 305 h 306"/>
                  <a:gd name="T2" fmla="*/ 206 w 207"/>
                  <a:gd name="T3" fmla="*/ 220 h 306"/>
                  <a:gd name="T4" fmla="*/ 0 w 207"/>
                  <a:gd name="T5" fmla="*/ 0 h 306"/>
                  <a:gd name="T6" fmla="*/ 0 w 207"/>
                  <a:gd name="T7" fmla="*/ 85 h 306"/>
                  <a:gd name="T8" fmla="*/ 206 w 207"/>
                  <a:gd name="T9" fmla="*/ 305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7" h="306">
                    <a:moveTo>
                      <a:pt x="206" y="305"/>
                    </a:moveTo>
                    <a:lnTo>
                      <a:pt x="206" y="220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206" y="305"/>
                    </a:lnTo>
                  </a:path>
                </a:pathLst>
              </a:custGeom>
              <a:solidFill>
                <a:schemeClr val="bg1"/>
              </a:solidFill>
              <a:ln w="12700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1168" name="Freeform 80"/>
              <p:cNvSpPr>
                <a:spLocks/>
              </p:cNvSpPr>
              <p:nvPr/>
            </p:nvSpPr>
            <p:spPr bwMode="auto">
              <a:xfrm>
                <a:off x="2809" y="2743"/>
                <a:ext cx="208" cy="307"/>
              </a:xfrm>
              <a:custGeom>
                <a:avLst/>
                <a:gdLst>
                  <a:gd name="T0" fmla="*/ 0 w 208"/>
                  <a:gd name="T1" fmla="*/ 0 h 307"/>
                  <a:gd name="T2" fmla="*/ 0 w 208"/>
                  <a:gd name="T3" fmla="*/ 85 h 307"/>
                  <a:gd name="T4" fmla="*/ 207 w 208"/>
                  <a:gd name="T5" fmla="*/ 306 h 307"/>
                  <a:gd name="T6" fmla="*/ 207 w 208"/>
                  <a:gd name="T7" fmla="*/ 221 h 307"/>
                  <a:gd name="T8" fmla="*/ 0 w 208"/>
                  <a:gd name="T9" fmla="*/ 0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8" h="307">
                    <a:moveTo>
                      <a:pt x="0" y="0"/>
                    </a:moveTo>
                    <a:lnTo>
                      <a:pt x="0" y="85"/>
                    </a:lnTo>
                    <a:lnTo>
                      <a:pt x="207" y="306"/>
                    </a:lnTo>
                    <a:lnTo>
                      <a:pt x="207" y="221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1"/>
              </a:solidFill>
              <a:ln w="12700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1169" name="Freeform 81"/>
              <p:cNvSpPr>
                <a:spLocks/>
              </p:cNvSpPr>
              <p:nvPr/>
            </p:nvSpPr>
            <p:spPr bwMode="auto">
              <a:xfrm>
                <a:off x="3017" y="2744"/>
                <a:ext cx="207" cy="307"/>
              </a:xfrm>
              <a:custGeom>
                <a:avLst/>
                <a:gdLst>
                  <a:gd name="T0" fmla="*/ 206 w 207"/>
                  <a:gd name="T1" fmla="*/ 0 h 307"/>
                  <a:gd name="T2" fmla="*/ 206 w 207"/>
                  <a:gd name="T3" fmla="*/ 85 h 307"/>
                  <a:gd name="T4" fmla="*/ 0 w 207"/>
                  <a:gd name="T5" fmla="*/ 306 h 307"/>
                  <a:gd name="T6" fmla="*/ 0 w 207"/>
                  <a:gd name="T7" fmla="*/ 221 h 307"/>
                  <a:gd name="T8" fmla="*/ 206 w 207"/>
                  <a:gd name="T9" fmla="*/ 0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7" h="307">
                    <a:moveTo>
                      <a:pt x="206" y="0"/>
                    </a:moveTo>
                    <a:lnTo>
                      <a:pt x="206" y="85"/>
                    </a:lnTo>
                    <a:lnTo>
                      <a:pt x="0" y="306"/>
                    </a:lnTo>
                    <a:lnTo>
                      <a:pt x="0" y="221"/>
                    </a:lnTo>
                    <a:lnTo>
                      <a:pt x="206" y="0"/>
                    </a:lnTo>
                  </a:path>
                </a:pathLst>
              </a:custGeom>
              <a:solidFill>
                <a:schemeClr val="bg1"/>
              </a:solidFill>
              <a:ln w="12700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601170" name="Group 82"/>
            <p:cNvGrpSpPr>
              <a:grpSpLocks/>
            </p:cNvGrpSpPr>
            <p:nvPr/>
          </p:nvGrpSpPr>
          <p:grpSpPr bwMode="auto">
            <a:xfrm>
              <a:off x="3020" y="2739"/>
              <a:ext cx="413" cy="537"/>
              <a:chOff x="3020" y="2739"/>
              <a:chExt cx="413" cy="537"/>
            </a:xfrm>
          </p:grpSpPr>
          <p:sp>
            <p:nvSpPr>
              <p:cNvPr id="601171" name="AutoShape 83"/>
              <p:cNvSpPr>
                <a:spLocks noChangeArrowheads="1"/>
              </p:cNvSpPr>
              <p:nvPr/>
            </p:nvSpPr>
            <p:spPr bwMode="auto">
              <a:xfrm>
                <a:off x="3020" y="2742"/>
                <a:ext cx="411" cy="448"/>
              </a:xfrm>
              <a:prstGeom prst="diamond">
                <a:avLst/>
              </a:prstGeom>
              <a:solidFill>
                <a:schemeClr val="bg1"/>
              </a:solidFill>
              <a:ln w="12700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01172" name="Freeform 84"/>
              <p:cNvSpPr>
                <a:spLocks/>
              </p:cNvSpPr>
              <p:nvPr/>
            </p:nvSpPr>
            <p:spPr bwMode="auto">
              <a:xfrm>
                <a:off x="3021" y="2739"/>
                <a:ext cx="205" cy="307"/>
              </a:xfrm>
              <a:custGeom>
                <a:avLst/>
                <a:gdLst>
                  <a:gd name="T0" fmla="*/ 0 w 205"/>
                  <a:gd name="T1" fmla="*/ 306 h 307"/>
                  <a:gd name="T2" fmla="*/ 0 w 205"/>
                  <a:gd name="T3" fmla="*/ 221 h 307"/>
                  <a:gd name="T4" fmla="*/ 204 w 205"/>
                  <a:gd name="T5" fmla="*/ 0 h 307"/>
                  <a:gd name="T6" fmla="*/ 204 w 205"/>
                  <a:gd name="T7" fmla="*/ 85 h 307"/>
                  <a:gd name="T8" fmla="*/ 0 w 205"/>
                  <a:gd name="T9" fmla="*/ 306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5" h="307">
                    <a:moveTo>
                      <a:pt x="0" y="306"/>
                    </a:moveTo>
                    <a:lnTo>
                      <a:pt x="0" y="221"/>
                    </a:lnTo>
                    <a:lnTo>
                      <a:pt x="204" y="0"/>
                    </a:lnTo>
                    <a:lnTo>
                      <a:pt x="204" y="85"/>
                    </a:lnTo>
                    <a:lnTo>
                      <a:pt x="0" y="306"/>
                    </a:lnTo>
                  </a:path>
                </a:pathLst>
              </a:custGeom>
              <a:solidFill>
                <a:schemeClr val="bg1"/>
              </a:solidFill>
              <a:ln w="12700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1173" name="Freeform 85"/>
              <p:cNvSpPr>
                <a:spLocks/>
              </p:cNvSpPr>
              <p:nvPr/>
            </p:nvSpPr>
            <p:spPr bwMode="auto">
              <a:xfrm>
                <a:off x="3227" y="2740"/>
                <a:ext cx="206" cy="308"/>
              </a:xfrm>
              <a:custGeom>
                <a:avLst/>
                <a:gdLst>
                  <a:gd name="T0" fmla="*/ 205 w 206"/>
                  <a:gd name="T1" fmla="*/ 307 h 308"/>
                  <a:gd name="T2" fmla="*/ 205 w 206"/>
                  <a:gd name="T3" fmla="*/ 222 h 308"/>
                  <a:gd name="T4" fmla="*/ 0 w 206"/>
                  <a:gd name="T5" fmla="*/ 0 h 308"/>
                  <a:gd name="T6" fmla="*/ 0 w 206"/>
                  <a:gd name="T7" fmla="*/ 85 h 308"/>
                  <a:gd name="T8" fmla="*/ 205 w 206"/>
                  <a:gd name="T9" fmla="*/ 307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6" h="308">
                    <a:moveTo>
                      <a:pt x="205" y="307"/>
                    </a:moveTo>
                    <a:lnTo>
                      <a:pt x="205" y="222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205" y="307"/>
                    </a:lnTo>
                  </a:path>
                </a:pathLst>
              </a:custGeom>
              <a:solidFill>
                <a:schemeClr val="bg1"/>
              </a:solidFill>
              <a:ln w="12700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1174" name="Freeform 86"/>
              <p:cNvSpPr>
                <a:spLocks/>
              </p:cNvSpPr>
              <p:nvPr/>
            </p:nvSpPr>
            <p:spPr bwMode="auto">
              <a:xfrm>
                <a:off x="3021" y="2968"/>
                <a:ext cx="205" cy="307"/>
              </a:xfrm>
              <a:custGeom>
                <a:avLst/>
                <a:gdLst>
                  <a:gd name="T0" fmla="*/ 0 w 205"/>
                  <a:gd name="T1" fmla="*/ 0 h 307"/>
                  <a:gd name="T2" fmla="*/ 0 w 205"/>
                  <a:gd name="T3" fmla="*/ 85 h 307"/>
                  <a:gd name="T4" fmla="*/ 204 w 205"/>
                  <a:gd name="T5" fmla="*/ 306 h 307"/>
                  <a:gd name="T6" fmla="*/ 204 w 205"/>
                  <a:gd name="T7" fmla="*/ 221 h 307"/>
                  <a:gd name="T8" fmla="*/ 0 w 205"/>
                  <a:gd name="T9" fmla="*/ 0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5" h="307">
                    <a:moveTo>
                      <a:pt x="0" y="0"/>
                    </a:moveTo>
                    <a:lnTo>
                      <a:pt x="0" y="85"/>
                    </a:lnTo>
                    <a:lnTo>
                      <a:pt x="204" y="306"/>
                    </a:lnTo>
                    <a:lnTo>
                      <a:pt x="204" y="221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1"/>
              </a:solidFill>
              <a:ln w="12700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1175" name="Freeform 87"/>
              <p:cNvSpPr>
                <a:spLocks/>
              </p:cNvSpPr>
              <p:nvPr/>
            </p:nvSpPr>
            <p:spPr bwMode="auto">
              <a:xfrm>
                <a:off x="3227" y="2969"/>
                <a:ext cx="206" cy="307"/>
              </a:xfrm>
              <a:custGeom>
                <a:avLst/>
                <a:gdLst>
                  <a:gd name="T0" fmla="*/ 205 w 206"/>
                  <a:gd name="T1" fmla="*/ 0 h 307"/>
                  <a:gd name="T2" fmla="*/ 205 w 206"/>
                  <a:gd name="T3" fmla="*/ 85 h 307"/>
                  <a:gd name="T4" fmla="*/ 0 w 206"/>
                  <a:gd name="T5" fmla="*/ 306 h 307"/>
                  <a:gd name="T6" fmla="*/ 0 w 206"/>
                  <a:gd name="T7" fmla="*/ 221 h 307"/>
                  <a:gd name="T8" fmla="*/ 205 w 206"/>
                  <a:gd name="T9" fmla="*/ 0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6" h="307">
                    <a:moveTo>
                      <a:pt x="205" y="0"/>
                    </a:moveTo>
                    <a:lnTo>
                      <a:pt x="205" y="85"/>
                    </a:lnTo>
                    <a:lnTo>
                      <a:pt x="0" y="306"/>
                    </a:lnTo>
                    <a:lnTo>
                      <a:pt x="0" y="221"/>
                    </a:lnTo>
                    <a:lnTo>
                      <a:pt x="205" y="0"/>
                    </a:lnTo>
                  </a:path>
                </a:pathLst>
              </a:custGeom>
              <a:solidFill>
                <a:schemeClr val="bg1"/>
              </a:solidFill>
              <a:ln w="12700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601176" name="Group 88"/>
            <p:cNvGrpSpPr>
              <a:grpSpLocks/>
            </p:cNvGrpSpPr>
            <p:nvPr/>
          </p:nvGrpSpPr>
          <p:grpSpPr bwMode="auto">
            <a:xfrm>
              <a:off x="3217" y="2955"/>
              <a:ext cx="414" cy="536"/>
              <a:chOff x="3217" y="2955"/>
              <a:chExt cx="414" cy="536"/>
            </a:xfrm>
          </p:grpSpPr>
          <p:sp>
            <p:nvSpPr>
              <p:cNvPr id="601177" name="AutoShape 89"/>
              <p:cNvSpPr>
                <a:spLocks noChangeArrowheads="1"/>
              </p:cNvSpPr>
              <p:nvPr/>
            </p:nvSpPr>
            <p:spPr bwMode="auto">
              <a:xfrm>
                <a:off x="3217" y="2957"/>
                <a:ext cx="413" cy="445"/>
              </a:xfrm>
              <a:prstGeom prst="diamond">
                <a:avLst/>
              </a:prstGeom>
              <a:solidFill>
                <a:schemeClr val="bg1"/>
              </a:solidFill>
              <a:ln w="12700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01178" name="Freeform 90"/>
              <p:cNvSpPr>
                <a:spLocks/>
              </p:cNvSpPr>
              <p:nvPr/>
            </p:nvSpPr>
            <p:spPr bwMode="auto">
              <a:xfrm>
                <a:off x="3219" y="2955"/>
                <a:ext cx="206" cy="307"/>
              </a:xfrm>
              <a:custGeom>
                <a:avLst/>
                <a:gdLst>
                  <a:gd name="T0" fmla="*/ 0 w 206"/>
                  <a:gd name="T1" fmla="*/ 306 h 307"/>
                  <a:gd name="T2" fmla="*/ 0 w 206"/>
                  <a:gd name="T3" fmla="*/ 221 h 307"/>
                  <a:gd name="T4" fmla="*/ 205 w 206"/>
                  <a:gd name="T5" fmla="*/ 0 h 307"/>
                  <a:gd name="T6" fmla="*/ 205 w 206"/>
                  <a:gd name="T7" fmla="*/ 85 h 307"/>
                  <a:gd name="T8" fmla="*/ 0 w 206"/>
                  <a:gd name="T9" fmla="*/ 306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6" h="307">
                    <a:moveTo>
                      <a:pt x="0" y="306"/>
                    </a:moveTo>
                    <a:lnTo>
                      <a:pt x="0" y="221"/>
                    </a:lnTo>
                    <a:lnTo>
                      <a:pt x="205" y="0"/>
                    </a:lnTo>
                    <a:lnTo>
                      <a:pt x="205" y="85"/>
                    </a:lnTo>
                    <a:lnTo>
                      <a:pt x="0" y="306"/>
                    </a:lnTo>
                  </a:path>
                </a:pathLst>
              </a:custGeom>
              <a:solidFill>
                <a:schemeClr val="bg1"/>
              </a:solidFill>
              <a:ln w="12700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1179" name="Freeform 91"/>
              <p:cNvSpPr>
                <a:spLocks/>
              </p:cNvSpPr>
              <p:nvPr/>
            </p:nvSpPr>
            <p:spPr bwMode="auto">
              <a:xfrm>
                <a:off x="3426" y="2955"/>
                <a:ext cx="205" cy="308"/>
              </a:xfrm>
              <a:custGeom>
                <a:avLst/>
                <a:gdLst>
                  <a:gd name="T0" fmla="*/ 204 w 205"/>
                  <a:gd name="T1" fmla="*/ 307 h 308"/>
                  <a:gd name="T2" fmla="*/ 204 w 205"/>
                  <a:gd name="T3" fmla="*/ 222 h 308"/>
                  <a:gd name="T4" fmla="*/ 0 w 205"/>
                  <a:gd name="T5" fmla="*/ 0 h 308"/>
                  <a:gd name="T6" fmla="*/ 0 w 205"/>
                  <a:gd name="T7" fmla="*/ 85 h 308"/>
                  <a:gd name="T8" fmla="*/ 204 w 205"/>
                  <a:gd name="T9" fmla="*/ 307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5" h="308">
                    <a:moveTo>
                      <a:pt x="204" y="307"/>
                    </a:moveTo>
                    <a:lnTo>
                      <a:pt x="204" y="222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204" y="307"/>
                    </a:lnTo>
                  </a:path>
                </a:pathLst>
              </a:custGeom>
              <a:solidFill>
                <a:schemeClr val="bg1"/>
              </a:solidFill>
              <a:ln w="12700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1180" name="Freeform 92"/>
              <p:cNvSpPr>
                <a:spLocks/>
              </p:cNvSpPr>
              <p:nvPr/>
            </p:nvSpPr>
            <p:spPr bwMode="auto">
              <a:xfrm>
                <a:off x="3219" y="3182"/>
                <a:ext cx="206" cy="308"/>
              </a:xfrm>
              <a:custGeom>
                <a:avLst/>
                <a:gdLst>
                  <a:gd name="T0" fmla="*/ 0 w 206"/>
                  <a:gd name="T1" fmla="*/ 0 h 308"/>
                  <a:gd name="T2" fmla="*/ 0 w 206"/>
                  <a:gd name="T3" fmla="*/ 85 h 308"/>
                  <a:gd name="T4" fmla="*/ 205 w 206"/>
                  <a:gd name="T5" fmla="*/ 307 h 308"/>
                  <a:gd name="T6" fmla="*/ 205 w 206"/>
                  <a:gd name="T7" fmla="*/ 222 h 308"/>
                  <a:gd name="T8" fmla="*/ 0 w 206"/>
                  <a:gd name="T9" fmla="*/ 0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6" h="308">
                    <a:moveTo>
                      <a:pt x="0" y="0"/>
                    </a:moveTo>
                    <a:lnTo>
                      <a:pt x="0" y="85"/>
                    </a:lnTo>
                    <a:lnTo>
                      <a:pt x="205" y="307"/>
                    </a:lnTo>
                    <a:lnTo>
                      <a:pt x="205" y="222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1"/>
              </a:solidFill>
              <a:ln w="12700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1181" name="Freeform 93"/>
              <p:cNvSpPr>
                <a:spLocks/>
              </p:cNvSpPr>
              <p:nvPr/>
            </p:nvSpPr>
            <p:spPr bwMode="auto">
              <a:xfrm>
                <a:off x="3426" y="3184"/>
                <a:ext cx="205" cy="307"/>
              </a:xfrm>
              <a:custGeom>
                <a:avLst/>
                <a:gdLst>
                  <a:gd name="T0" fmla="*/ 204 w 205"/>
                  <a:gd name="T1" fmla="*/ 0 h 307"/>
                  <a:gd name="T2" fmla="*/ 204 w 205"/>
                  <a:gd name="T3" fmla="*/ 85 h 307"/>
                  <a:gd name="T4" fmla="*/ 0 w 205"/>
                  <a:gd name="T5" fmla="*/ 306 h 307"/>
                  <a:gd name="T6" fmla="*/ 0 w 205"/>
                  <a:gd name="T7" fmla="*/ 221 h 307"/>
                  <a:gd name="T8" fmla="*/ 204 w 205"/>
                  <a:gd name="T9" fmla="*/ 0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5" h="307">
                    <a:moveTo>
                      <a:pt x="204" y="0"/>
                    </a:moveTo>
                    <a:lnTo>
                      <a:pt x="204" y="85"/>
                    </a:lnTo>
                    <a:lnTo>
                      <a:pt x="0" y="306"/>
                    </a:lnTo>
                    <a:lnTo>
                      <a:pt x="0" y="221"/>
                    </a:lnTo>
                    <a:lnTo>
                      <a:pt x="204" y="0"/>
                    </a:lnTo>
                  </a:path>
                </a:pathLst>
              </a:custGeom>
              <a:solidFill>
                <a:schemeClr val="bg1"/>
              </a:solidFill>
              <a:ln w="12700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601182" name="Group 94"/>
            <p:cNvGrpSpPr>
              <a:grpSpLocks/>
            </p:cNvGrpSpPr>
            <p:nvPr/>
          </p:nvGrpSpPr>
          <p:grpSpPr bwMode="auto">
            <a:xfrm>
              <a:off x="4043" y="1169"/>
              <a:ext cx="414" cy="535"/>
              <a:chOff x="4043" y="1169"/>
              <a:chExt cx="414" cy="535"/>
            </a:xfrm>
          </p:grpSpPr>
          <p:sp>
            <p:nvSpPr>
              <p:cNvPr id="601183" name="AutoShape 95"/>
              <p:cNvSpPr>
                <a:spLocks noChangeArrowheads="1"/>
              </p:cNvSpPr>
              <p:nvPr/>
            </p:nvSpPr>
            <p:spPr bwMode="auto">
              <a:xfrm>
                <a:off x="4043" y="1171"/>
                <a:ext cx="411" cy="446"/>
              </a:xfrm>
              <a:prstGeom prst="diamond">
                <a:avLst/>
              </a:prstGeom>
              <a:solidFill>
                <a:schemeClr val="bg1"/>
              </a:solidFill>
              <a:ln w="12700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01184" name="Freeform 96"/>
              <p:cNvSpPr>
                <a:spLocks/>
              </p:cNvSpPr>
              <p:nvPr/>
            </p:nvSpPr>
            <p:spPr bwMode="auto">
              <a:xfrm>
                <a:off x="4043" y="1169"/>
                <a:ext cx="208" cy="306"/>
              </a:xfrm>
              <a:custGeom>
                <a:avLst/>
                <a:gdLst>
                  <a:gd name="T0" fmla="*/ 0 w 208"/>
                  <a:gd name="T1" fmla="*/ 305 h 306"/>
                  <a:gd name="T2" fmla="*/ 0 w 208"/>
                  <a:gd name="T3" fmla="*/ 220 h 306"/>
                  <a:gd name="T4" fmla="*/ 207 w 208"/>
                  <a:gd name="T5" fmla="*/ 0 h 306"/>
                  <a:gd name="T6" fmla="*/ 207 w 208"/>
                  <a:gd name="T7" fmla="*/ 85 h 306"/>
                  <a:gd name="T8" fmla="*/ 0 w 208"/>
                  <a:gd name="T9" fmla="*/ 305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8" h="306">
                    <a:moveTo>
                      <a:pt x="0" y="305"/>
                    </a:moveTo>
                    <a:lnTo>
                      <a:pt x="0" y="220"/>
                    </a:lnTo>
                    <a:lnTo>
                      <a:pt x="207" y="0"/>
                    </a:lnTo>
                    <a:lnTo>
                      <a:pt x="207" y="85"/>
                    </a:lnTo>
                    <a:lnTo>
                      <a:pt x="0" y="305"/>
                    </a:lnTo>
                  </a:path>
                </a:pathLst>
              </a:custGeom>
              <a:solidFill>
                <a:schemeClr val="bg1"/>
              </a:solidFill>
              <a:ln w="12700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1185" name="Freeform 97"/>
              <p:cNvSpPr>
                <a:spLocks/>
              </p:cNvSpPr>
              <p:nvPr/>
            </p:nvSpPr>
            <p:spPr bwMode="auto">
              <a:xfrm>
                <a:off x="4250" y="1169"/>
                <a:ext cx="207" cy="309"/>
              </a:xfrm>
              <a:custGeom>
                <a:avLst/>
                <a:gdLst>
                  <a:gd name="T0" fmla="*/ 206 w 207"/>
                  <a:gd name="T1" fmla="*/ 308 h 309"/>
                  <a:gd name="T2" fmla="*/ 206 w 207"/>
                  <a:gd name="T3" fmla="*/ 222 h 309"/>
                  <a:gd name="T4" fmla="*/ 0 w 207"/>
                  <a:gd name="T5" fmla="*/ 0 h 309"/>
                  <a:gd name="T6" fmla="*/ 0 w 207"/>
                  <a:gd name="T7" fmla="*/ 86 h 309"/>
                  <a:gd name="T8" fmla="*/ 206 w 207"/>
                  <a:gd name="T9" fmla="*/ 308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7" h="309">
                    <a:moveTo>
                      <a:pt x="206" y="308"/>
                    </a:moveTo>
                    <a:lnTo>
                      <a:pt x="206" y="222"/>
                    </a:lnTo>
                    <a:lnTo>
                      <a:pt x="0" y="0"/>
                    </a:lnTo>
                    <a:lnTo>
                      <a:pt x="0" y="86"/>
                    </a:lnTo>
                    <a:lnTo>
                      <a:pt x="206" y="308"/>
                    </a:lnTo>
                  </a:path>
                </a:pathLst>
              </a:custGeom>
              <a:solidFill>
                <a:schemeClr val="bg1"/>
              </a:solidFill>
              <a:ln w="12700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1186" name="Freeform 98"/>
              <p:cNvSpPr>
                <a:spLocks/>
              </p:cNvSpPr>
              <p:nvPr/>
            </p:nvSpPr>
            <p:spPr bwMode="auto">
              <a:xfrm>
                <a:off x="4043" y="1397"/>
                <a:ext cx="208" cy="307"/>
              </a:xfrm>
              <a:custGeom>
                <a:avLst/>
                <a:gdLst>
                  <a:gd name="T0" fmla="*/ 0 w 208"/>
                  <a:gd name="T1" fmla="*/ 0 h 307"/>
                  <a:gd name="T2" fmla="*/ 0 w 208"/>
                  <a:gd name="T3" fmla="*/ 85 h 307"/>
                  <a:gd name="T4" fmla="*/ 207 w 208"/>
                  <a:gd name="T5" fmla="*/ 306 h 307"/>
                  <a:gd name="T6" fmla="*/ 207 w 208"/>
                  <a:gd name="T7" fmla="*/ 221 h 307"/>
                  <a:gd name="T8" fmla="*/ 0 w 208"/>
                  <a:gd name="T9" fmla="*/ 0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8" h="307">
                    <a:moveTo>
                      <a:pt x="0" y="0"/>
                    </a:moveTo>
                    <a:lnTo>
                      <a:pt x="0" y="85"/>
                    </a:lnTo>
                    <a:lnTo>
                      <a:pt x="207" y="306"/>
                    </a:lnTo>
                    <a:lnTo>
                      <a:pt x="207" y="221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1"/>
              </a:solidFill>
              <a:ln w="12700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601187" name="Group 99"/>
            <p:cNvGrpSpPr>
              <a:grpSpLocks/>
            </p:cNvGrpSpPr>
            <p:nvPr/>
          </p:nvGrpSpPr>
          <p:grpSpPr bwMode="auto">
            <a:xfrm>
              <a:off x="3630" y="1169"/>
              <a:ext cx="414" cy="537"/>
              <a:chOff x="3630" y="1169"/>
              <a:chExt cx="414" cy="537"/>
            </a:xfrm>
          </p:grpSpPr>
          <p:sp>
            <p:nvSpPr>
              <p:cNvPr id="601188" name="AutoShape 100"/>
              <p:cNvSpPr>
                <a:spLocks noChangeArrowheads="1"/>
              </p:cNvSpPr>
              <p:nvPr/>
            </p:nvSpPr>
            <p:spPr bwMode="auto">
              <a:xfrm>
                <a:off x="3632" y="1171"/>
                <a:ext cx="411" cy="446"/>
              </a:xfrm>
              <a:prstGeom prst="diamond">
                <a:avLst/>
              </a:prstGeom>
              <a:solidFill>
                <a:schemeClr val="bg1"/>
              </a:solidFill>
              <a:ln w="12700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01189" name="Freeform 101"/>
              <p:cNvSpPr>
                <a:spLocks/>
              </p:cNvSpPr>
              <p:nvPr/>
            </p:nvSpPr>
            <p:spPr bwMode="auto">
              <a:xfrm>
                <a:off x="3630" y="1169"/>
                <a:ext cx="208" cy="306"/>
              </a:xfrm>
              <a:custGeom>
                <a:avLst/>
                <a:gdLst>
                  <a:gd name="T0" fmla="*/ 0 w 208"/>
                  <a:gd name="T1" fmla="*/ 305 h 306"/>
                  <a:gd name="T2" fmla="*/ 0 w 208"/>
                  <a:gd name="T3" fmla="*/ 220 h 306"/>
                  <a:gd name="T4" fmla="*/ 207 w 208"/>
                  <a:gd name="T5" fmla="*/ 0 h 306"/>
                  <a:gd name="T6" fmla="*/ 207 w 208"/>
                  <a:gd name="T7" fmla="*/ 85 h 306"/>
                  <a:gd name="T8" fmla="*/ 0 w 208"/>
                  <a:gd name="T9" fmla="*/ 305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8" h="306">
                    <a:moveTo>
                      <a:pt x="0" y="305"/>
                    </a:moveTo>
                    <a:lnTo>
                      <a:pt x="0" y="220"/>
                    </a:lnTo>
                    <a:lnTo>
                      <a:pt x="207" y="0"/>
                    </a:lnTo>
                    <a:lnTo>
                      <a:pt x="207" y="85"/>
                    </a:lnTo>
                    <a:lnTo>
                      <a:pt x="0" y="305"/>
                    </a:lnTo>
                  </a:path>
                </a:pathLst>
              </a:custGeom>
              <a:solidFill>
                <a:schemeClr val="bg1"/>
              </a:solidFill>
              <a:ln w="12700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1190" name="Freeform 102"/>
              <p:cNvSpPr>
                <a:spLocks/>
              </p:cNvSpPr>
              <p:nvPr/>
            </p:nvSpPr>
            <p:spPr bwMode="auto">
              <a:xfrm>
                <a:off x="3837" y="1169"/>
                <a:ext cx="207" cy="309"/>
              </a:xfrm>
              <a:custGeom>
                <a:avLst/>
                <a:gdLst>
                  <a:gd name="T0" fmla="*/ 206 w 207"/>
                  <a:gd name="T1" fmla="*/ 308 h 309"/>
                  <a:gd name="T2" fmla="*/ 206 w 207"/>
                  <a:gd name="T3" fmla="*/ 222 h 309"/>
                  <a:gd name="T4" fmla="*/ 0 w 207"/>
                  <a:gd name="T5" fmla="*/ 0 h 309"/>
                  <a:gd name="T6" fmla="*/ 0 w 207"/>
                  <a:gd name="T7" fmla="*/ 86 h 309"/>
                  <a:gd name="T8" fmla="*/ 206 w 207"/>
                  <a:gd name="T9" fmla="*/ 308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7" h="309">
                    <a:moveTo>
                      <a:pt x="206" y="308"/>
                    </a:moveTo>
                    <a:lnTo>
                      <a:pt x="206" y="222"/>
                    </a:lnTo>
                    <a:lnTo>
                      <a:pt x="0" y="0"/>
                    </a:lnTo>
                    <a:lnTo>
                      <a:pt x="0" y="86"/>
                    </a:lnTo>
                    <a:lnTo>
                      <a:pt x="206" y="308"/>
                    </a:lnTo>
                  </a:path>
                </a:pathLst>
              </a:custGeom>
              <a:solidFill>
                <a:schemeClr val="bg1"/>
              </a:solidFill>
              <a:ln w="12700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1191" name="Freeform 103"/>
              <p:cNvSpPr>
                <a:spLocks/>
              </p:cNvSpPr>
              <p:nvPr/>
            </p:nvSpPr>
            <p:spPr bwMode="auto">
              <a:xfrm>
                <a:off x="3837" y="1399"/>
                <a:ext cx="207" cy="307"/>
              </a:xfrm>
              <a:custGeom>
                <a:avLst/>
                <a:gdLst>
                  <a:gd name="T0" fmla="*/ 206 w 207"/>
                  <a:gd name="T1" fmla="*/ 0 h 307"/>
                  <a:gd name="T2" fmla="*/ 206 w 207"/>
                  <a:gd name="T3" fmla="*/ 85 h 307"/>
                  <a:gd name="T4" fmla="*/ 0 w 207"/>
                  <a:gd name="T5" fmla="*/ 306 h 307"/>
                  <a:gd name="T6" fmla="*/ 0 w 207"/>
                  <a:gd name="T7" fmla="*/ 221 h 307"/>
                  <a:gd name="T8" fmla="*/ 206 w 207"/>
                  <a:gd name="T9" fmla="*/ 0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7" h="307">
                    <a:moveTo>
                      <a:pt x="206" y="0"/>
                    </a:moveTo>
                    <a:lnTo>
                      <a:pt x="206" y="85"/>
                    </a:lnTo>
                    <a:lnTo>
                      <a:pt x="0" y="306"/>
                    </a:lnTo>
                    <a:lnTo>
                      <a:pt x="0" y="221"/>
                    </a:lnTo>
                    <a:lnTo>
                      <a:pt x="206" y="0"/>
                    </a:lnTo>
                  </a:path>
                </a:pathLst>
              </a:custGeom>
              <a:solidFill>
                <a:schemeClr val="bg1"/>
              </a:solidFill>
              <a:ln w="12700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601192" name="Group 104"/>
            <p:cNvGrpSpPr>
              <a:grpSpLocks/>
            </p:cNvGrpSpPr>
            <p:nvPr/>
          </p:nvGrpSpPr>
          <p:grpSpPr bwMode="auto">
            <a:xfrm>
              <a:off x="3629" y="2959"/>
              <a:ext cx="415" cy="537"/>
              <a:chOff x="3629" y="2959"/>
              <a:chExt cx="415" cy="537"/>
            </a:xfrm>
          </p:grpSpPr>
          <p:sp>
            <p:nvSpPr>
              <p:cNvPr id="601193" name="AutoShape 105"/>
              <p:cNvSpPr>
                <a:spLocks noChangeArrowheads="1"/>
              </p:cNvSpPr>
              <p:nvPr/>
            </p:nvSpPr>
            <p:spPr bwMode="auto">
              <a:xfrm>
                <a:off x="3629" y="2961"/>
                <a:ext cx="413" cy="447"/>
              </a:xfrm>
              <a:prstGeom prst="diamond">
                <a:avLst/>
              </a:prstGeom>
              <a:solidFill>
                <a:schemeClr val="bg1"/>
              </a:solidFill>
              <a:ln w="12700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01194" name="Freeform 106"/>
              <p:cNvSpPr>
                <a:spLocks/>
              </p:cNvSpPr>
              <p:nvPr/>
            </p:nvSpPr>
            <p:spPr bwMode="auto">
              <a:xfrm>
                <a:off x="3630" y="2959"/>
                <a:ext cx="206" cy="307"/>
              </a:xfrm>
              <a:custGeom>
                <a:avLst/>
                <a:gdLst>
                  <a:gd name="T0" fmla="*/ 0 w 206"/>
                  <a:gd name="T1" fmla="*/ 306 h 307"/>
                  <a:gd name="T2" fmla="*/ 0 w 206"/>
                  <a:gd name="T3" fmla="*/ 221 h 307"/>
                  <a:gd name="T4" fmla="*/ 205 w 206"/>
                  <a:gd name="T5" fmla="*/ 0 h 307"/>
                  <a:gd name="T6" fmla="*/ 205 w 206"/>
                  <a:gd name="T7" fmla="*/ 85 h 307"/>
                  <a:gd name="T8" fmla="*/ 0 w 206"/>
                  <a:gd name="T9" fmla="*/ 306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6" h="307">
                    <a:moveTo>
                      <a:pt x="0" y="306"/>
                    </a:moveTo>
                    <a:lnTo>
                      <a:pt x="0" y="221"/>
                    </a:lnTo>
                    <a:lnTo>
                      <a:pt x="205" y="0"/>
                    </a:lnTo>
                    <a:lnTo>
                      <a:pt x="205" y="85"/>
                    </a:lnTo>
                    <a:lnTo>
                      <a:pt x="0" y="306"/>
                    </a:lnTo>
                  </a:path>
                </a:pathLst>
              </a:custGeom>
              <a:solidFill>
                <a:schemeClr val="bg1"/>
              </a:solidFill>
              <a:ln w="12700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1195" name="Freeform 107"/>
              <p:cNvSpPr>
                <a:spLocks/>
              </p:cNvSpPr>
              <p:nvPr/>
            </p:nvSpPr>
            <p:spPr bwMode="auto">
              <a:xfrm>
                <a:off x="3837" y="2960"/>
                <a:ext cx="207" cy="308"/>
              </a:xfrm>
              <a:custGeom>
                <a:avLst/>
                <a:gdLst>
                  <a:gd name="T0" fmla="*/ 206 w 207"/>
                  <a:gd name="T1" fmla="*/ 307 h 308"/>
                  <a:gd name="T2" fmla="*/ 206 w 207"/>
                  <a:gd name="T3" fmla="*/ 222 h 308"/>
                  <a:gd name="T4" fmla="*/ 0 w 207"/>
                  <a:gd name="T5" fmla="*/ 0 h 308"/>
                  <a:gd name="T6" fmla="*/ 0 w 207"/>
                  <a:gd name="T7" fmla="*/ 85 h 308"/>
                  <a:gd name="T8" fmla="*/ 206 w 207"/>
                  <a:gd name="T9" fmla="*/ 307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7" h="308">
                    <a:moveTo>
                      <a:pt x="206" y="307"/>
                    </a:moveTo>
                    <a:lnTo>
                      <a:pt x="206" y="222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206" y="307"/>
                    </a:lnTo>
                  </a:path>
                </a:pathLst>
              </a:custGeom>
              <a:solidFill>
                <a:schemeClr val="bg1"/>
              </a:solidFill>
              <a:ln w="12700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1196" name="Freeform 108"/>
              <p:cNvSpPr>
                <a:spLocks/>
              </p:cNvSpPr>
              <p:nvPr/>
            </p:nvSpPr>
            <p:spPr bwMode="auto">
              <a:xfrm>
                <a:off x="3630" y="3188"/>
                <a:ext cx="206" cy="306"/>
              </a:xfrm>
              <a:custGeom>
                <a:avLst/>
                <a:gdLst>
                  <a:gd name="T0" fmla="*/ 0 w 206"/>
                  <a:gd name="T1" fmla="*/ 0 h 306"/>
                  <a:gd name="T2" fmla="*/ 0 w 206"/>
                  <a:gd name="T3" fmla="*/ 85 h 306"/>
                  <a:gd name="T4" fmla="*/ 205 w 206"/>
                  <a:gd name="T5" fmla="*/ 305 h 306"/>
                  <a:gd name="T6" fmla="*/ 205 w 206"/>
                  <a:gd name="T7" fmla="*/ 220 h 306"/>
                  <a:gd name="T8" fmla="*/ 0 w 206"/>
                  <a:gd name="T9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6" h="306">
                    <a:moveTo>
                      <a:pt x="0" y="0"/>
                    </a:moveTo>
                    <a:lnTo>
                      <a:pt x="0" y="85"/>
                    </a:lnTo>
                    <a:lnTo>
                      <a:pt x="205" y="305"/>
                    </a:lnTo>
                    <a:lnTo>
                      <a:pt x="205" y="22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1"/>
              </a:solidFill>
              <a:ln w="12700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1197" name="Freeform 109"/>
              <p:cNvSpPr>
                <a:spLocks/>
              </p:cNvSpPr>
              <p:nvPr/>
            </p:nvSpPr>
            <p:spPr bwMode="auto">
              <a:xfrm>
                <a:off x="3837" y="3189"/>
                <a:ext cx="207" cy="307"/>
              </a:xfrm>
              <a:custGeom>
                <a:avLst/>
                <a:gdLst>
                  <a:gd name="T0" fmla="*/ 206 w 207"/>
                  <a:gd name="T1" fmla="*/ 0 h 307"/>
                  <a:gd name="T2" fmla="*/ 206 w 207"/>
                  <a:gd name="T3" fmla="*/ 85 h 307"/>
                  <a:gd name="T4" fmla="*/ 0 w 207"/>
                  <a:gd name="T5" fmla="*/ 306 h 307"/>
                  <a:gd name="T6" fmla="*/ 0 w 207"/>
                  <a:gd name="T7" fmla="*/ 221 h 307"/>
                  <a:gd name="T8" fmla="*/ 206 w 207"/>
                  <a:gd name="T9" fmla="*/ 0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7" h="307">
                    <a:moveTo>
                      <a:pt x="206" y="0"/>
                    </a:moveTo>
                    <a:lnTo>
                      <a:pt x="206" y="85"/>
                    </a:lnTo>
                    <a:lnTo>
                      <a:pt x="0" y="306"/>
                    </a:lnTo>
                    <a:lnTo>
                      <a:pt x="0" y="221"/>
                    </a:lnTo>
                    <a:lnTo>
                      <a:pt x="206" y="0"/>
                    </a:lnTo>
                  </a:path>
                </a:pathLst>
              </a:custGeom>
              <a:solidFill>
                <a:schemeClr val="bg1"/>
              </a:solidFill>
              <a:ln w="12700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601198" name="Group 110"/>
            <p:cNvGrpSpPr>
              <a:grpSpLocks/>
            </p:cNvGrpSpPr>
            <p:nvPr/>
          </p:nvGrpSpPr>
          <p:grpSpPr bwMode="auto">
            <a:xfrm>
              <a:off x="4047" y="2959"/>
              <a:ext cx="414" cy="537"/>
              <a:chOff x="4047" y="2959"/>
              <a:chExt cx="414" cy="537"/>
            </a:xfrm>
          </p:grpSpPr>
          <p:sp>
            <p:nvSpPr>
              <p:cNvPr id="601199" name="AutoShape 111"/>
              <p:cNvSpPr>
                <a:spLocks noChangeArrowheads="1"/>
              </p:cNvSpPr>
              <p:nvPr/>
            </p:nvSpPr>
            <p:spPr bwMode="auto">
              <a:xfrm>
                <a:off x="4047" y="2961"/>
                <a:ext cx="412" cy="447"/>
              </a:xfrm>
              <a:prstGeom prst="diamond">
                <a:avLst/>
              </a:prstGeom>
              <a:solidFill>
                <a:schemeClr val="bg1"/>
              </a:solidFill>
              <a:ln w="12700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01200" name="Freeform 112"/>
              <p:cNvSpPr>
                <a:spLocks/>
              </p:cNvSpPr>
              <p:nvPr/>
            </p:nvSpPr>
            <p:spPr bwMode="auto">
              <a:xfrm>
                <a:off x="4048" y="2959"/>
                <a:ext cx="207" cy="307"/>
              </a:xfrm>
              <a:custGeom>
                <a:avLst/>
                <a:gdLst>
                  <a:gd name="T0" fmla="*/ 0 w 207"/>
                  <a:gd name="T1" fmla="*/ 306 h 307"/>
                  <a:gd name="T2" fmla="*/ 0 w 207"/>
                  <a:gd name="T3" fmla="*/ 221 h 307"/>
                  <a:gd name="T4" fmla="*/ 206 w 207"/>
                  <a:gd name="T5" fmla="*/ 0 h 307"/>
                  <a:gd name="T6" fmla="*/ 206 w 207"/>
                  <a:gd name="T7" fmla="*/ 85 h 307"/>
                  <a:gd name="T8" fmla="*/ 0 w 207"/>
                  <a:gd name="T9" fmla="*/ 306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7" h="307">
                    <a:moveTo>
                      <a:pt x="0" y="306"/>
                    </a:moveTo>
                    <a:lnTo>
                      <a:pt x="0" y="221"/>
                    </a:lnTo>
                    <a:lnTo>
                      <a:pt x="206" y="0"/>
                    </a:lnTo>
                    <a:lnTo>
                      <a:pt x="206" y="85"/>
                    </a:lnTo>
                    <a:lnTo>
                      <a:pt x="0" y="306"/>
                    </a:lnTo>
                  </a:path>
                </a:pathLst>
              </a:custGeom>
              <a:solidFill>
                <a:schemeClr val="bg1"/>
              </a:solidFill>
              <a:ln w="12700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1201" name="Freeform 113"/>
              <p:cNvSpPr>
                <a:spLocks/>
              </p:cNvSpPr>
              <p:nvPr/>
            </p:nvSpPr>
            <p:spPr bwMode="auto">
              <a:xfrm>
                <a:off x="4256" y="2960"/>
                <a:ext cx="205" cy="308"/>
              </a:xfrm>
              <a:custGeom>
                <a:avLst/>
                <a:gdLst>
                  <a:gd name="T0" fmla="*/ 204 w 205"/>
                  <a:gd name="T1" fmla="*/ 307 h 308"/>
                  <a:gd name="T2" fmla="*/ 204 w 205"/>
                  <a:gd name="T3" fmla="*/ 222 h 308"/>
                  <a:gd name="T4" fmla="*/ 0 w 205"/>
                  <a:gd name="T5" fmla="*/ 0 h 308"/>
                  <a:gd name="T6" fmla="*/ 0 w 205"/>
                  <a:gd name="T7" fmla="*/ 85 h 308"/>
                  <a:gd name="T8" fmla="*/ 204 w 205"/>
                  <a:gd name="T9" fmla="*/ 307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5" h="308">
                    <a:moveTo>
                      <a:pt x="204" y="307"/>
                    </a:moveTo>
                    <a:lnTo>
                      <a:pt x="204" y="222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204" y="307"/>
                    </a:lnTo>
                  </a:path>
                </a:pathLst>
              </a:custGeom>
              <a:solidFill>
                <a:schemeClr val="bg1"/>
              </a:solidFill>
              <a:ln w="12700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1202" name="Freeform 114"/>
              <p:cNvSpPr>
                <a:spLocks/>
              </p:cNvSpPr>
              <p:nvPr/>
            </p:nvSpPr>
            <p:spPr bwMode="auto">
              <a:xfrm>
                <a:off x="4048" y="3188"/>
                <a:ext cx="207" cy="306"/>
              </a:xfrm>
              <a:custGeom>
                <a:avLst/>
                <a:gdLst>
                  <a:gd name="T0" fmla="*/ 0 w 207"/>
                  <a:gd name="T1" fmla="*/ 0 h 306"/>
                  <a:gd name="T2" fmla="*/ 0 w 207"/>
                  <a:gd name="T3" fmla="*/ 85 h 306"/>
                  <a:gd name="T4" fmla="*/ 206 w 207"/>
                  <a:gd name="T5" fmla="*/ 305 h 306"/>
                  <a:gd name="T6" fmla="*/ 206 w 207"/>
                  <a:gd name="T7" fmla="*/ 220 h 306"/>
                  <a:gd name="T8" fmla="*/ 0 w 207"/>
                  <a:gd name="T9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7" h="306">
                    <a:moveTo>
                      <a:pt x="0" y="0"/>
                    </a:moveTo>
                    <a:lnTo>
                      <a:pt x="0" y="85"/>
                    </a:lnTo>
                    <a:lnTo>
                      <a:pt x="206" y="305"/>
                    </a:lnTo>
                    <a:lnTo>
                      <a:pt x="206" y="22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1"/>
              </a:solidFill>
              <a:ln w="12700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1203" name="Freeform 115"/>
              <p:cNvSpPr>
                <a:spLocks/>
              </p:cNvSpPr>
              <p:nvPr/>
            </p:nvSpPr>
            <p:spPr bwMode="auto">
              <a:xfrm>
                <a:off x="4256" y="3189"/>
                <a:ext cx="205" cy="307"/>
              </a:xfrm>
              <a:custGeom>
                <a:avLst/>
                <a:gdLst>
                  <a:gd name="T0" fmla="*/ 204 w 205"/>
                  <a:gd name="T1" fmla="*/ 0 h 307"/>
                  <a:gd name="T2" fmla="*/ 204 w 205"/>
                  <a:gd name="T3" fmla="*/ 85 h 307"/>
                  <a:gd name="T4" fmla="*/ 0 w 205"/>
                  <a:gd name="T5" fmla="*/ 306 h 307"/>
                  <a:gd name="T6" fmla="*/ 0 w 205"/>
                  <a:gd name="T7" fmla="*/ 221 h 307"/>
                  <a:gd name="T8" fmla="*/ 204 w 205"/>
                  <a:gd name="T9" fmla="*/ 0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5" h="307">
                    <a:moveTo>
                      <a:pt x="204" y="0"/>
                    </a:moveTo>
                    <a:lnTo>
                      <a:pt x="204" y="85"/>
                    </a:lnTo>
                    <a:lnTo>
                      <a:pt x="0" y="306"/>
                    </a:lnTo>
                    <a:lnTo>
                      <a:pt x="0" y="221"/>
                    </a:lnTo>
                    <a:lnTo>
                      <a:pt x="204" y="0"/>
                    </a:lnTo>
                  </a:path>
                </a:pathLst>
              </a:custGeom>
              <a:solidFill>
                <a:schemeClr val="bg1"/>
              </a:solidFill>
              <a:ln w="12700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601204" name="Rectangle 116"/>
          <p:cNvSpPr>
            <a:spLocks noChangeArrowheads="1"/>
          </p:cNvSpPr>
          <p:nvPr/>
        </p:nvSpPr>
        <p:spPr bwMode="auto">
          <a:xfrm>
            <a:off x="5678488" y="2066925"/>
            <a:ext cx="1028700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01205" name="Freeform 117"/>
          <p:cNvSpPr>
            <a:spLocks/>
          </p:cNvSpPr>
          <p:nvPr/>
        </p:nvSpPr>
        <p:spPr bwMode="auto">
          <a:xfrm>
            <a:off x="5762625" y="2217738"/>
            <a:ext cx="330200" cy="487362"/>
          </a:xfrm>
          <a:custGeom>
            <a:avLst/>
            <a:gdLst>
              <a:gd name="T0" fmla="*/ 0 w 208"/>
              <a:gd name="T1" fmla="*/ 0 h 307"/>
              <a:gd name="T2" fmla="*/ 0 w 208"/>
              <a:gd name="T3" fmla="*/ 85 h 307"/>
              <a:gd name="T4" fmla="*/ 207 w 208"/>
              <a:gd name="T5" fmla="*/ 306 h 307"/>
              <a:gd name="T6" fmla="*/ 207 w 208"/>
              <a:gd name="T7" fmla="*/ 221 h 307"/>
              <a:gd name="T8" fmla="*/ 0 w 208"/>
              <a:gd name="T9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8" h="307">
                <a:moveTo>
                  <a:pt x="0" y="0"/>
                </a:moveTo>
                <a:lnTo>
                  <a:pt x="0" y="85"/>
                </a:lnTo>
                <a:lnTo>
                  <a:pt x="207" y="306"/>
                </a:lnTo>
                <a:lnTo>
                  <a:pt x="207" y="221"/>
                </a:lnTo>
                <a:lnTo>
                  <a:pt x="0" y="0"/>
                </a:lnTo>
              </a:path>
            </a:pathLst>
          </a:custGeom>
          <a:solidFill>
            <a:srgbClr val="33A8FF"/>
          </a:solidFill>
          <a:ln w="12700" cap="rnd" cmpd="sng">
            <a:solidFill>
              <a:schemeClr val="bg2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01206" name="Freeform 118"/>
          <p:cNvSpPr>
            <a:spLocks/>
          </p:cNvSpPr>
          <p:nvPr/>
        </p:nvSpPr>
        <p:spPr bwMode="auto">
          <a:xfrm>
            <a:off x="6746875" y="2220913"/>
            <a:ext cx="328613" cy="487362"/>
          </a:xfrm>
          <a:custGeom>
            <a:avLst/>
            <a:gdLst>
              <a:gd name="T0" fmla="*/ 206 w 207"/>
              <a:gd name="T1" fmla="*/ 0 h 307"/>
              <a:gd name="T2" fmla="*/ 206 w 207"/>
              <a:gd name="T3" fmla="*/ 85 h 307"/>
              <a:gd name="T4" fmla="*/ 0 w 207"/>
              <a:gd name="T5" fmla="*/ 306 h 307"/>
              <a:gd name="T6" fmla="*/ 0 w 207"/>
              <a:gd name="T7" fmla="*/ 221 h 307"/>
              <a:gd name="T8" fmla="*/ 206 w 207"/>
              <a:gd name="T9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307">
                <a:moveTo>
                  <a:pt x="206" y="0"/>
                </a:moveTo>
                <a:lnTo>
                  <a:pt x="206" y="85"/>
                </a:lnTo>
                <a:lnTo>
                  <a:pt x="0" y="306"/>
                </a:lnTo>
                <a:lnTo>
                  <a:pt x="0" y="221"/>
                </a:lnTo>
                <a:lnTo>
                  <a:pt x="206" y="0"/>
                </a:lnTo>
              </a:path>
            </a:pathLst>
          </a:custGeom>
          <a:solidFill>
            <a:srgbClr val="33A8FF"/>
          </a:solidFill>
          <a:ln w="12700" cap="rnd" cmpd="sng">
            <a:solidFill>
              <a:schemeClr val="bg2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01207" name="Freeform 119"/>
          <p:cNvSpPr>
            <a:spLocks/>
          </p:cNvSpPr>
          <p:nvPr/>
        </p:nvSpPr>
        <p:spPr bwMode="auto">
          <a:xfrm>
            <a:off x="5111750" y="2417763"/>
            <a:ext cx="2582863" cy="2495550"/>
          </a:xfrm>
          <a:custGeom>
            <a:avLst/>
            <a:gdLst>
              <a:gd name="T0" fmla="*/ 623 w 1627"/>
              <a:gd name="T1" fmla="*/ 0 h 1572"/>
              <a:gd name="T2" fmla="*/ 1414 w 1627"/>
              <a:gd name="T3" fmla="*/ 0 h 1572"/>
              <a:gd name="T4" fmla="*/ 1626 w 1627"/>
              <a:gd name="T5" fmla="*/ 687 h 1572"/>
              <a:gd name="T6" fmla="*/ 1239 w 1627"/>
              <a:gd name="T7" fmla="*/ 1568 h 1572"/>
              <a:gd name="T8" fmla="*/ 412 w 1627"/>
              <a:gd name="T9" fmla="*/ 1571 h 1572"/>
              <a:gd name="T10" fmla="*/ 0 w 1627"/>
              <a:gd name="T11" fmla="*/ 684 h 1572"/>
              <a:gd name="T12" fmla="*/ 223 w 1627"/>
              <a:gd name="T13" fmla="*/ 0 h 1572"/>
              <a:gd name="T14" fmla="*/ 623 w 1627"/>
              <a:gd name="T15" fmla="*/ 0 h 1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27" h="1572">
                <a:moveTo>
                  <a:pt x="623" y="0"/>
                </a:moveTo>
                <a:lnTo>
                  <a:pt x="1414" y="0"/>
                </a:lnTo>
                <a:lnTo>
                  <a:pt x="1626" y="687"/>
                </a:lnTo>
                <a:lnTo>
                  <a:pt x="1239" y="1568"/>
                </a:lnTo>
                <a:lnTo>
                  <a:pt x="412" y="1571"/>
                </a:lnTo>
                <a:lnTo>
                  <a:pt x="0" y="684"/>
                </a:lnTo>
                <a:lnTo>
                  <a:pt x="223" y="0"/>
                </a:lnTo>
                <a:lnTo>
                  <a:pt x="623" y="0"/>
                </a:lnTo>
              </a:path>
            </a:pathLst>
          </a:custGeom>
          <a:solidFill>
            <a:srgbClr val="0A8AE8"/>
          </a:solidFill>
          <a:ln w="12700" cap="rnd" cmpd="sng">
            <a:solidFill>
              <a:schemeClr val="bg2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01208" name="AutoShape 120"/>
          <p:cNvSpPr>
            <a:spLocks noChangeArrowheads="1"/>
          </p:cNvSpPr>
          <p:nvPr/>
        </p:nvSpPr>
        <p:spPr bwMode="auto">
          <a:xfrm>
            <a:off x="5111750" y="3852863"/>
            <a:ext cx="652463" cy="708025"/>
          </a:xfrm>
          <a:prstGeom prst="diamond">
            <a:avLst/>
          </a:prstGeom>
          <a:solidFill>
            <a:srgbClr val="037C03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01209" name="AutoShape 121"/>
          <p:cNvSpPr>
            <a:spLocks noChangeArrowheads="1"/>
          </p:cNvSpPr>
          <p:nvPr/>
        </p:nvSpPr>
        <p:spPr bwMode="auto">
          <a:xfrm>
            <a:off x="5441950" y="2074863"/>
            <a:ext cx="654050" cy="708025"/>
          </a:xfrm>
          <a:prstGeom prst="diamond">
            <a:avLst/>
          </a:prstGeom>
          <a:solidFill>
            <a:srgbClr val="037C03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01210" name="AutoShape 122"/>
          <p:cNvSpPr>
            <a:spLocks noChangeArrowheads="1"/>
          </p:cNvSpPr>
          <p:nvPr/>
        </p:nvSpPr>
        <p:spPr bwMode="auto">
          <a:xfrm>
            <a:off x="5113338" y="2430463"/>
            <a:ext cx="652462" cy="704850"/>
          </a:xfrm>
          <a:prstGeom prst="diamond">
            <a:avLst/>
          </a:prstGeom>
          <a:solidFill>
            <a:srgbClr val="037C03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01211" name="Rectangle 123"/>
          <p:cNvSpPr>
            <a:spLocks noChangeArrowheads="1"/>
          </p:cNvSpPr>
          <p:nvPr/>
        </p:nvSpPr>
        <p:spPr bwMode="auto">
          <a:xfrm>
            <a:off x="5783263" y="4710113"/>
            <a:ext cx="1290637" cy="185737"/>
          </a:xfrm>
          <a:prstGeom prst="rect">
            <a:avLst/>
          </a:prstGeom>
          <a:solidFill>
            <a:srgbClr val="5596EA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01212" name="Freeform 124"/>
          <p:cNvSpPr>
            <a:spLocks/>
          </p:cNvSpPr>
          <p:nvPr/>
        </p:nvSpPr>
        <p:spPr bwMode="auto">
          <a:xfrm>
            <a:off x="5772150" y="2427288"/>
            <a:ext cx="327025" cy="490537"/>
          </a:xfrm>
          <a:custGeom>
            <a:avLst/>
            <a:gdLst>
              <a:gd name="T0" fmla="*/ 205 w 206"/>
              <a:gd name="T1" fmla="*/ 0 h 309"/>
              <a:gd name="T2" fmla="*/ 205 w 206"/>
              <a:gd name="T3" fmla="*/ 86 h 309"/>
              <a:gd name="T4" fmla="*/ 0 w 206"/>
              <a:gd name="T5" fmla="*/ 308 h 309"/>
              <a:gd name="T6" fmla="*/ 0 w 206"/>
              <a:gd name="T7" fmla="*/ 222 h 309"/>
              <a:gd name="T8" fmla="*/ 205 w 206"/>
              <a:gd name="T9" fmla="*/ 0 h 3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6" h="309">
                <a:moveTo>
                  <a:pt x="205" y="0"/>
                </a:moveTo>
                <a:lnTo>
                  <a:pt x="205" y="86"/>
                </a:lnTo>
                <a:lnTo>
                  <a:pt x="0" y="308"/>
                </a:lnTo>
                <a:lnTo>
                  <a:pt x="0" y="222"/>
                </a:lnTo>
                <a:lnTo>
                  <a:pt x="205" y="0"/>
                </a:lnTo>
              </a:path>
            </a:pathLst>
          </a:custGeom>
          <a:solidFill>
            <a:srgbClr val="00AE00"/>
          </a:solidFill>
          <a:ln w="12700" cap="rnd" cmpd="sng">
            <a:solidFill>
              <a:schemeClr val="bg2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01213" name="Freeform 125"/>
          <p:cNvSpPr>
            <a:spLocks/>
          </p:cNvSpPr>
          <p:nvPr/>
        </p:nvSpPr>
        <p:spPr bwMode="auto">
          <a:xfrm>
            <a:off x="5445125" y="2784475"/>
            <a:ext cx="327025" cy="487363"/>
          </a:xfrm>
          <a:custGeom>
            <a:avLst/>
            <a:gdLst>
              <a:gd name="T0" fmla="*/ 205 w 206"/>
              <a:gd name="T1" fmla="*/ 0 h 307"/>
              <a:gd name="T2" fmla="*/ 205 w 206"/>
              <a:gd name="T3" fmla="*/ 85 h 307"/>
              <a:gd name="T4" fmla="*/ 0 w 206"/>
              <a:gd name="T5" fmla="*/ 306 h 307"/>
              <a:gd name="T6" fmla="*/ 0 w 206"/>
              <a:gd name="T7" fmla="*/ 221 h 307"/>
              <a:gd name="T8" fmla="*/ 205 w 206"/>
              <a:gd name="T9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6" h="307">
                <a:moveTo>
                  <a:pt x="205" y="0"/>
                </a:moveTo>
                <a:lnTo>
                  <a:pt x="205" y="85"/>
                </a:lnTo>
                <a:lnTo>
                  <a:pt x="0" y="306"/>
                </a:lnTo>
                <a:lnTo>
                  <a:pt x="0" y="221"/>
                </a:lnTo>
                <a:lnTo>
                  <a:pt x="205" y="0"/>
                </a:lnTo>
              </a:path>
            </a:pathLst>
          </a:custGeom>
          <a:solidFill>
            <a:srgbClr val="00AE00"/>
          </a:solidFill>
          <a:ln w="12700" cap="rnd" cmpd="sng">
            <a:solidFill>
              <a:schemeClr val="bg2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01214" name="AutoShape 126"/>
          <p:cNvSpPr>
            <a:spLocks noChangeArrowheads="1"/>
          </p:cNvSpPr>
          <p:nvPr/>
        </p:nvSpPr>
        <p:spPr bwMode="auto">
          <a:xfrm>
            <a:off x="5435600" y="4205288"/>
            <a:ext cx="654050" cy="708025"/>
          </a:xfrm>
          <a:prstGeom prst="diamond">
            <a:avLst/>
          </a:prstGeom>
          <a:solidFill>
            <a:srgbClr val="B3B900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01215" name="Freeform 127"/>
          <p:cNvSpPr>
            <a:spLocks/>
          </p:cNvSpPr>
          <p:nvPr/>
        </p:nvSpPr>
        <p:spPr bwMode="auto">
          <a:xfrm>
            <a:off x="5438775" y="4559300"/>
            <a:ext cx="325438" cy="487363"/>
          </a:xfrm>
          <a:custGeom>
            <a:avLst/>
            <a:gdLst>
              <a:gd name="T0" fmla="*/ 0 w 205"/>
              <a:gd name="T1" fmla="*/ 0 h 307"/>
              <a:gd name="T2" fmla="*/ 0 w 205"/>
              <a:gd name="T3" fmla="*/ 85 h 307"/>
              <a:gd name="T4" fmla="*/ 204 w 205"/>
              <a:gd name="T5" fmla="*/ 306 h 307"/>
              <a:gd name="T6" fmla="*/ 204 w 205"/>
              <a:gd name="T7" fmla="*/ 221 h 307"/>
              <a:gd name="T8" fmla="*/ 0 w 205"/>
              <a:gd name="T9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5" h="307">
                <a:moveTo>
                  <a:pt x="0" y="0"/>
                </a:moveTo>
                <a:lnTo>
                  <a:pt x="0" y="85"/>
                </a:lnTo>
                <a:lnTo>
                  <a:pt x="204" y="306"/>
                </a:lnTo>
                <a:lnTo>
                  <a:pt x="204" y="221"/>
                </a:lnTo>
                <a:lnTo>
                  <a:pt x="0" y="0"/>
                </a:lnTo>
              </a:path>
            </a:pathLst>
          </a:custGeom>
          <a:solidFill>
            <a:srgbClr val="AD6900"/>
          </a:solidFill>
          <a:ln w="12700" cap="rnd" cmpd="sng">
            <a:solidFill>
              <a:schemeClr val="bg2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01216" name="Freeform 128"/>
          <p:cNvSpPr>
            <a:spLocks/>
          </p:cNvSpPr>
          <p:nvPr/>
        </p:nvSpPr>
        <p:spPr bwMode="auto">
          <a:xfrm>
            <a:off x="5762625" y="4560888"/>
            <a:ext cx="330200" cy="490537"/>
          </a:xfrm>
          <a:custGeom>
            <a:avLst/>
            <a:gdLst>
              <a:gd name="T0" fmla="*/ 207 w 208"/>
              <a:gd name="T1" fmla="*/ 0 h 309"/>
              <a:gd name="T2" fmla="*/ 207 w 208"/>
              <a:gd name="T3" fmla="*/ 86 h 309"/>
              <a:gd name="T4" fmla="*/ 0 w 208"/>
              <a:gd name="T5" fmla="*/ 308 h 309"/>
              <a:gd name="T6" fmla="*/ 0 w 208"/>
              <a:gd name="T7" fmla="*/ 222 h 309"/>
              <a:gd name="T8" fmla="*/ 207 w 208"/>
              <a:gd name="T9" fmla="*/ 0 h 3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8" h="309">
                <a:moveTo>
                  <a:pt x="207" y="0"/>
                </a:moveTo>
                <a:lnTo>
                  <a:pt x="207" y="86"/>
                </a:lnTo>
                <a:lnTo>
                  <a:pt x="0" y="308"/>
                </a:lnTo>
                <a:lnTo>
                  <a:pt x="0" y="222"/>
                </a:lnTo>
                <a:lnTo>
                  <a:pt x="207" y="0"/>
                </a:lnTo>
              </a:path>
            </a:pathLst>
          </a:custGeom>
          <a:solidFill>
            <a:srgbClr val="EAEC5E"/>
          </a:solidFill>
          <a:ln w="12700" cap="rnd" cmpd="sng">
            <a:solidFill>
              <a:schemeClr val="bg2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01217" name="AutoShape 129"/>
          <p:cNvSpPr>
            <a:spLocks noChangeArrowheads="1"/>
          </p:cNvSpPr>
          <p:nvPr/>
        </p:nvSpPr>
        <p:spPr bwMode="auto">
          <a:xfrm>
            <a:off x="7080250" y="3852863"/>
            <a:ext cx="652463" cy="708025"/>
          </a:xfrm>
          <a:prstGeom prst="diamond">
            <a:avLst/>
          </a:prstGeom>
          <a:solidFill>
            <a:srgbClr val="7B00E4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01218" name="AutoShape 130"/>
          <p:cNvSpPr>
            <a:spLocks noChangeArrowheads="1"/>
          </p:cNvSpPr>
          <p:nvPr/>
        </p:nvSpPr>
        <p:spPr bwMode="auto">
          <a:xfrm>
            <a:off x="7078663" y="2430463"/>
            <a:ext cx="652462" cy="704850"/>
          </a:xfrm>
          <a:prstGeom prst="diamond">
            <a:avLst/>
          </a:prstGeom>
          <a:solidFill>
            <a:srgbClr val="CF0E30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01219" name="AutoShape 131"/>
          <p:cNvSpPr>
            <a:spLocks noChangeArrowheads="1"/>
          </p:cNvSpPr>
          <p:nvPr/>
        </p:nvSpPr>
        <p:spPr bwMode="auto">
          <a:xfrm>
            <a:off x="7407275" y="2784475"/>
            <a:ext cx="650875" cy="709613"/>
          </a:xfrm>
          <a:prstGeom prst="diamond">
            <a:avLst/>
          </a:prstGeom>
          <a:solidFill>
            <a:srgbClr val="CF0E30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01220" name="AutoShape 132"/>
          <p:cNvSpPr>
            <a:spLocks noChangeArrowheads="1"/>
          </p:cNvSpPr>
          <p:nvPr/>
        </p:nvSpPr>
        <p:spPr bwMode="auto">
          <a:xfrm>
            <a:off x="6753225" y="4205288"/>
            <a:ext cx="655638" cy="708025"/>
          </a:xfrm>
          <a:prstGeom prst="diamond">
            <a:avLst/>
          </a:prstGeom>
          <a:solidFill>
            <a:srgbClr val="7B00E4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01221" name="Freeform 133"/>
          <p:cNvSpPr>
            <a:spLocks/>
          </p:cNvSpPr>
          <p:nvPr/>
        </p:nvSpPr>
        <p:spPr bwMode="auto">
          <a:xfrm>
            <a:off x="7731125" y="3852863"/>
            <a:ext cx="327025" cy="488950"/>
          </a:xfrm>
          <a:custGeom>
            <a:avLst/>
            <a:gdLst>
              <a:gd name="T0" fmla="*/ 205 w 206"/>
              <a:gd name="T1" fmla="*/ 0 h 308"/>
              <a:gd name="T2" fmla="*/ 205 w 206"/>
              <a:gd name="T3" fmla="*/ 85 h 308"/>
              <a:gd name="T4" fmla="*/ 0 w 206"/>
              <a:gd name="T5" fmla="*/ 307 h 308"/>
              <a:gd name="T6" fmla="*/ 0 w 206"/>
              <a:gd name="T7" fmla="*/ 222 h 308"/>
              <a:gd name="T8" fmla="*/ 205 w 206"/>
              <a:gd name="T9" fmla="*/ 0 h 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6" h="308">
                <a:moveTo>
                  <a:pt x="205" y="0"/>
                </a:moveTo>
                <a:lnTo>
                  <a:pt x="205" y="85"/>
                </a:lnTo>
                <a:lnTo>
                  <a:pt x="0" y="307"/>
                </a:lnTo>
                <a:lnTo>
                  <a:pt x="0" y="222"/>
                </a:lnTo>
                <a:lnTo>
                  <a:pt x="205" y="0"/>
                </a:lnTo>
              </a:path>
            </a:pathLst>
          </a:custGeom>
          <a:solidFill>
            <a:srgbClr val="E5405D"/>
          </a:solidFill>
          <a:ln w="12700" cap="rnd" cmpd="sng">
            <a:solidFill>
              <a:schemeClr val="bg2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01222" name="Freeform 134"/>
          <p:cNvSpPr>
            <a:spLocks/>
          </p:cNvSpPr>
          <p:nvPr/>
        </p:nvSpPr>
        <p:spPr bwMode="auto">
          <a:xfrm>
            <a:off x="7073900" y="2784475"/>
            <a:ext cx="328613" cy="487363"/>
          </a:xfrm>
          <a:custGeom>
            <a:avLst/>
            <a:gdLst>
              <a:gd name="T0" fmla="*/ 0 w 207"/>
              <a:gd name="T1" fmla="*/ 0 h 307"/>
              <a:gd name="T2" fmla="*/ 0 w 207"/>
              <a:gd name="T3" fmla="*/ 85 h 307"/>
              <a:gd name="T4" fmla="*/ 206 w 207"/>
              <a:gd name="T5" fmla="*/ 306 h 307"/>
              <a:gd name="T6" fmla="*/ 206 w 207"/>
              <a:gd name="T7" fmla="*/ 221 h 307"/>
              <a:gd name="T8" fmla="*/ 0 w 207"/>
              <a:gd name="T9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307">
                <a:moveTo>
                  <a:pt x="0" y="0"/>
                </a:moveTo>
                <a:lnTo>
                  <a:pt x="0" y="85"/>
                </a:lnTo>
                <a:lnTo>
                  <a:pt x="206" y="306"/>
                </a:lnTo>
                <a:lnTo>
                  <a:pt x="206" y="221"/>
                </a:lnTo>
                <a:lnTo>
                  <a:pt x="0" y="0"/>
                </a:lnTo>
              </a:path>
            </a:pathLst>
          </a:custGeom>
          <a:solidFill>
            <a:srgbClr val="790015"/>
          </a:solidFill>
          <a:ln w="12700" cap="rnd" cmpd="sng">
            <a:solidFill>
              <a:schemeClr val="bg2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01223" name="Freeform 135"/>
          <p:cNvSpPr>
            <a:spLocks/>
          </p:cNvSpPr>
          <p:nvPr/>
        </p:nvSpPr>
        <p:spPr bwMode="auto">
          <a:xfrm>
            <a:off x="7400925" y="3141663"/>
            <a:ext cx="328613" cy="487362"/>
          </a:xfrm>
          <a:custGeom>
            <a:avLst/>
            <a:gdLst>
              <a:gd name="T0" fmla="*/ 0 w 207"/>
              <a:gd name="T1" fmla="*/ 0 h 307"/>
              <a:gd name="T2" fmla="*/ 0 w 207"/>
              <a:gd name="T3" fmla="*/ 85 h 307"/>
              <a:gd name="T4" fmla="*/ 206 w 207"/>
              <a:gd name="T5" fmla="*/ 306 h 307"/>
              <a:gd name="T6" fmla="*/ 206 w 207"/>
              <a:gd name="T7" fmla="*/ 221 h 307"/>
              <a:gd name="T8" fmla="*/ 0 w 207"/>
              <a:gd name="T9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307">
                <a:moveTo>
                  <a:pt x="0" y="0"/>
                </a:moveTo>
                <a:lnTo>
                  <a:pt x="0" y="85"/>
                </a:lnTo>
                <a:lnTo>
                  <a:pt x="206" y="306"/>
                </a:lnTo>
                <a:lnTo>
                  <a:pt x="206" y="221"/>
                </a:lnTo>
                <a:lnTo>
                  <a:pt x="0" y="0"/>
                </a:lnTo>
              </a:path>
            </a:pathLst>
          </a:custGeom>
          <a:solidFill>
            <a:srgbClr val="790015"/>
          </a:solidFill>
          <a:ln w="12700" cap="rnd" cmpd="sng">
            <a:solidFill>
              <a:schemeClr val="bg2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01224" name="Freeform 136"/>
          <p:cNvSpPr>
            <a:spLocks/>
          </p:cNvSpPr>
          <p:nvPr/>
        </p:nvSpPr>
        <p:spPr bwMode="auto">
          <a:xfrm>
            <a:off x="7731125" y="3141663"/>
            <a:ext cx="327025" cy="487362"/>
          </a:xfrm>
          <a:custGeom>
            <a:avLst/>
            <a:gdLst>
              <a:gd name="T0" fmla="*/ 205 w 206"/>
              <a:gd name="T1" fmla="*/ 0 h 307"/>
              <a:gd name="T2" fmla="*/ 205 w 206"/>
              <a:gd name="T3" fmla="*/ 85 h 307"/>
              <a:gd name="T4" fmla="*/ 0 w 206"/>
              <a:gd name="T5" fmla="*/ 306 h 307"/>
              <a:gd name="T6" fmla="*/ 0 w 206"/>
              <a:gd name="T7" fmla="*/ 221 h 307"/>
              <a:gd name="T8" fmla="*/ 205 w 206"/>
              <a:gd name="T9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6" h="307">
                <a:moveTo>
                  <a:pt x="205" y="0"/>
                </a:moveTo>
                <a:lnTo>
                  <a:pt x="205" y="85"/>
                </a:lnTo>
                <a:lnTo>
                  <a:pt x="0" y="306"/>
                </a:lnTo>
                <a:lnTo>
                  <a:pt x="0" y="221"/>
                </a:lnTo>
                <a:lnTo>
                  <a:pt x="205" y="0"/>
                </a:lnTo>
              </a:path>
            </a:pathLst>
          </a:custGeom>
          <a:solidFill>
            <a:srgbClr val="E5405D"/>
          </a:solidFill>
          <a:ln w="12700" cap="rnd" cmpd="sng">
            <a:solidFill>
              <a:schemeClr val="bg2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01225" name="Freeform 137"/>
          <p:cNvSpPr>
            <a:spLocks/>
          </p:cNvSpPr>
          <p:nvPr/>
        </p:nvSpPr>
        <p:spPr bwMode="auto">
          <a:xfrm>
            <a:off x="7405688" y="4203700"/>
            <a:ext cx="327025" cy="488950"/>
          </a:xfrm>
          <a:custGeom>
            <a:avLst/>
            <a:gdLst>
              <a:gd name="T0" fmla="*/ 205 w 206"/>
              <a:gd name="T1" fmla="*/ 0 h 308"/>
              <a:gd name="T2" fmla="*/ 205 w 206"/>
              <a:gd name="T3" fmla="*/ 85 h 308"/>
              <a:gd name="T4" fmla="*/ 0 w 206"/>
              <a:gd name="T5" fmla="*/ 307 h 308"/>
              <a:gd name="T6" fmla="*/ 0 w 206"/>
              <a:gd name="T7" fmla="*/ 222 h 308"/>
              <a:gd name="T8" fmla="*/ 205 w 206"/>
              <a:gd name="T9" fmla="*/ 0 h 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6" h="308">
                <a:moveTo>
                  <a:pt x="205" y="0"/>
                </a:moveTo>
                <a:lnTo>
                  <a:pt x="205" y="85"/>
                </a:lnTo>
                <a:lnTo>
                  <a:pt x="0" y="307"/>
                </a:lnTo>
                <a:lnTo>
                  <a:pt x="0" y="222"/>
                </a:lnTo>
                <a:lnTo>
                  <a:pt x="205" y="0"/>
                </a:lnTo>
              </a:path>
            </a:pathLst>
          </a:custGeom>
          <a:solidFill>
            <a:srgbClr val="B760F9"/>
          </a:solidFill>
          <a:ln w="12700" cap="rnd" cmpd="sng">
            <a:solidFill>
              <a:schemeClr val="bg2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01226" name="Freeform 138"/>
          <p:cNvSpPr>
            <a:spLocks/>
          </p:cNvSpPr>
          <p:nvPr/>
        </p:nvSpPr>
        <p:spPr bwMode="auto">
          <a:xfrm>
            <a:off x="7080250" y="4559300"/>
            <a:ext cx="327025" cy="487363"/>
          </a:xfrm>
          <a:custGeom>
            <a:avLst/>
            <a:gdLst>
              <a:gd name="T0" fmla="*/ 205 w 206"/>
              <a:gd name="T1" fmla="*/ 0 h 307"/>
              <a:gd name="T2" fmla="*/ 205 w 206"/>
              <a:gd name="T3" fmla="*/ 85 h 307"/>
              <a:gd name="T4" fmla="*/ 0 w 206"/>
              <a:gd name="T5" fmla="*/ 306 h 307"/>
              <a:gd name="T6" fmla="*/ 0 w 206"/>
              <a:gd name="T7" fmla="*/ 221 h 307"/>
              <a:gd name="T8" fmla="*/ 205 w 206"/>
              <a:gd name="T9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6" h="307">
                <a:moveTo>
                  <a:pt x="205" y="0"/>
                </a:moveTo>
                <a:lnTo>
                  <a:pt x="205" y="85"/>
                </a:lnTo>
                <a:lnTo>
                  <a:pt x="0" y="306"/>
                </a:lnTo>
                <a:lnTo>
                  <a:pt x="0" y="221"/>
                </a:lnTo>
                <a:lnTo>
                  <a:pt x="205" y="0"/>
                </a:lnTo>
              </a:path>
            </a:pathLst>
          </a:custGeom>
          <a:solidFill>
            <a:srgbClr val="B760F9"/>
          </a:solidFill>
          <a:ln w="12700" cap="rnd" cmpd="sng">
            <a:solidFill>
              <a:schemeClr val="bg2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01227" name="Freeform 139"/>
          <p:cNvSpPr>
            <a:spLocks/>
          </p:cNvSpPr>
          <p:nvPr/>
        </p:nvSpPr>
        <p:spPr bwMode="auto">
          <a:xfrm>
            <a:off x="6753225" y="4560888"/>
            <a:ext cx="325438" cy="490537"/>
          </a:xfrm>
          <a:custGeom>
            <a:avLst/>
            <a:gdLst>
              <a:gd name="T0" fmla="*/ 0 w 205"/>
              <a:gd name="T1" fmla="*/ 0 h 309"/>
              <a:gd name="T2" fmla="*/ 0 w 205"/>
              <a:gd name="T3" fmla="*/ 86 h 309"/>
              <a:gd name="T4" fmla="*/ 204 w 205"/>
              <a:gd name="T5" fmla="*/ 308 h 309"/>
              <a:gd name="T6" fmla="*/ 204 w 205"/>
              <a:gd name="T7" fmla="*/ 222 h 309"/>
              <a:gd name="T8" fmla="*/ 0 w 205"/>
              <a:gd name="T9" fmla="*/ 0 h 3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5" h="309">
                <a:moveTo>
                  <a:pt x="0" y="0"/>
                </a:moveTo>
                <a:lnTo>
                  <a:pt x="0" y="86"/>
                </a:lnTo>
                <a:lnTo>
                  <a:pt x="204" y="308"/>
                </a:lnTo>
                <a:lnTo>
                  <a:pt x="204" y="222"/>
                </a:lnTo>
                <a:lnTo>
                  <a:pt x="0" y="0"/>
                </a:lnTo>
              </a:path>
            </a:pathLst>
          </a:custGeom>
          <a:solidFill>
            <a:srgbClr val="500093"/>
          </a:solidFill>
          <a:ln w="12700" cap="rnd" cmpd="sng">
            <a:solidFill>
              <a:schemeClr val="bg2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01228" name="AutoShape 140"/>
          <p:cNvSpPr>
            <a:spLocks noChangeArrowheads="1"/>
          </p:cNvSpPr>
          <p:nvPr/>
        </p:nvSpPr>
        <p:spPr bwMode="auto">
          <a:xfrm>
            <a:off x="7407275" y="3498850"/>
            <a:ext cx="650875" cy="708025"/>
          </a:xfrm>
          <a:prstGeom prst="diamond">
            <a:avLst/>
          </a:prstGeom>
          <a:solidFill>
            <a:srgbClr val="CF0E30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01229" name="Freeform 141"/>
          <p:cNvSpPr>
            <a:spLocks/>
          </p:cNvSpPr>
          <p:nvPr/>
        </p:nvSpPr>
        <p:spPr bwMode="auto">
          <a:xfrm>
            <a:off x="6746875" y="2427288"/>
            <a:ext cx="327025" cy="490537"/>
          </a:xfrm>
          <a:custGeom>
            <a:avLst/>
            <a:gdLst>
              <a:gd name="T0" fmla="*/ 0 w 206"/>
              <a:gd name="T1" fmla="*/ 0 h 309"/>
              <a:gd name="T2" fmla="*/ 0 w 206"/>
              <a:gd name="T3" fmla="*/ 86 h 309"/>
              <a:gd name="T4" fmla="*/ 205 w 206"/>
              <a:gd name="T5" fmla="*/ 308 h 309"/>
              <a:gd name="T6" fmla="*/ 205 w 206"/>
              <a:gd name="T7" fmla="*/ 222 h 309"/>
              <a:gd name="T8" fmla="*/ 0 w 206"/>
              <a:gd name="T9" fmla="*/ 0 h 3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6" h="309">
                <a:moveTo>
                  <a:pt x="0" y="0"/>
                </a:moveTo>
                <a:lnTo>
                  <a:pt x="0" y="86"/>
                </a:lnTo>
                <a:lnTo>
                  <a:pt x="205" y="308"/>
                </a:lnTo>
                <a:lnTo>
                  <a:pt x="205" y="222"/>
                </a:lnTo>
                <a:lnTo>
                  <a:pt x="0" y="0"/>
                </a:lnTo>
              </a:path>
            </a:pathLst>
          </a:custGeom>
          <a:solidFill>
            <a:srgbClr val="790015"/>
          </a:solidFill>
          <a:ln w="12700" cap="rnd" cmpd="sng">
            <a:solidFill>
              <a:schemeClr val="bg2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01230" name="Rectangle 142"/>
          <p:cNvSpPr>
            <a:spLocks noChangeArrowheads="1"/>
          </p:cNvSpPr>
          <p:nvPr/>
        </p:nvSpPr>
        <p:spPr bwMode="auto">
          <a:xfrm>
            <a:off x="5526088" y="3517900"/>
            <a:ext cx="1676400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9850" tIns="34925" rIns="69850" bIns="34925">
            <a:spAutoFit/>
          </a:bodyPr>
          <a:lstStyle/>
          <a:p>
            <a:pPr algn="ctr" defTabSz="434975"/>
            <a:r>
              <a:rPr lang="en-US" altLang="zh-CN" sz="1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Client / Server</a:t>
            </a:r>
          </a:p>
          <a:p>
            <a:pPr algn="ctr" defTabSz="434975"/>
            <a:r>
              <a:rPr lang="en-US" altLang="zh-CN" sz="1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ABAP/4</a:t>
            </a:r>
          </a:p>
        </p:txBody>
      </p:sp>
      <p:sp>
        <p:nvSpPr>
          <p:cNvPr id="601231" name="AutoShape 143"/>
          <p:cNvSpPr>
            <a:spLocks noChangeArrowheads="1"/>
          </p:cNvSpPr>
          <p:nvPr/>
        </p:nvSpPr>
        <p:spPr bwMode="auto">
          <a:xfrm>
            <a:off x="6748463" y="2074863"/>
            <a:ext cx="654050" cy="708025"/>
          </a:xfrm>
          <a:prstGeom prst="diamond">
            <a:avLst/>
          </a:prstGeom>
          <a:solidFill>
            <a:srgbClr val="CF0E30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01232" name="Rectangle 144"/>
          <p:cNvSpPr>
            <a:spLocks noChangeArrowheads="1"/>
          </p:cNvSpPr>
          <p:nvPr/>
        </p:nvSpPr>
        <p:spPr bwMode="auto">
          <a:xfrm>
            <a:off x="6051550" y="2965450"/>
            <a:ext cx="7524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9850" tIns="34925" rIns="69850" bIns="34925">
            <a:spAutoFit/>
          </a:bodyPr>
          <a:lstStyle/>
          <a:p>
            <a:pPr defTabSz="434975"/>
            <a:r>
              <a:rPr lang="en-US" altLang="zh-CN" sz="31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R/3</a:t>
            </a:r>
          </a:p>
        </p:txBody>
      </p:sp>
      <p:sp>
        <p:nvSpPr>
          <p:cNvPr id="601233" name="Rectangle 145"/>
          <p:cNvSpPr>
            <a:spLocks noChangeArrowheads="1"/>
          </p:cNvSpPr>
          <p:nvPr/>
        </p:nvSpPr>
        <p:spPr bwMode="auto">
          <a:xfrm>
            <a:off x="6999288" y="2327275"/>
            <a:ext cx="166687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5875" tIns="7938" rIns="15875" bIns="7938">
            <a:spAutoFit/>
          </a:bodyPr>
          <a:lstStyle/>
          <a:p>
            <a:pPr algn="ctr" defTabSz="122238">
              <a:lnSpc>
                <a:spcPct val="90000"/>
              </a:lnSpc>
            </a:pPr>
            <a:r>
              <a:rPr lang="en-US" altLang="zh-CN" sz="1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FI</a:t>
            </a:r>
          </a:p>
        </p:txBody>
      </p:sp>
      <p:sp>
        <p:nvSpPr>
          <p:cNvPr id="601234" name="Rectangle 146"/>
          <p:cNvSpPr>
            <a:spLocks noChangeArrowheads="1"/>
          </p:cNvSpPr>
          <p:nvPr/>
        </p:nvSpPr>
        <p:spPr bwMode="auto">
          <a:xfrm>
            <a:off x="7297738" y="2693988"/>
            <a:ext cx="260350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5875" tIns="7938" rIns="15875" bIns="7938">
            <a:spAutoFit/>
          </a:bodyPr>
          <a:lstStyle/>
          <a:p>
            <a:pPr algn="ctr" defTabSz="122238">
              <a:lnSpc>
                <a:spcPct val="90000"/>
              </a:lnSpc>
            </a:pPr>
            <a:r>
              <a:rPr lang="en-US" altLang="zh-CN" sz="1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CO</a:t>
            </a:r>
          </a:p>
        </p:txBody>
      </p:sp>
      <p:sp>
        <p:nvSpPr>
          <p:cNvPr id="601235" name="Rectangle 147"/>
          <p:cNvSpPr>
            <a:spLocks noChangeArrowheads="1"/>
          </p:cNvSpPr>
          <p:nvPr/>
        </p:nvSpPr>
        <p:spPr bwMode="auto">
          <a:xfrm>
            <a:off x="7258050" y="4114800"/>
            <a:ext cx="268288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5875" tIns="7938" rIns="15875" bIns="7938">
            <a:spAutoFit/>
          </a:bodyPr>
          <a:lstStyle/>
          <a:p>
            <a:pPr algn="ctr" defTabSz="122238">
              <a:lnSpc>
                <a:spcPct val="90000"/>
              </a:lnSpc>
            </a:pPr>
            <a:r>
              <a:rPr lang="en-US" altLang="zh-CN" sz="1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WF</a:t>
            </a:r>
          </a:p>
        </p:txBody>
      </p:sp>
      <p:sp>
        <p:nvSpPr>
          <p:cNvPr id="601236" name="Rectangle 148"/>
          <p:cNvSpPr>
            <a:spLocks noChangeArrowheads="1"/>
          </p:cNvSpPr>
          <p:nvPr/>
        </p:nvSpPr>
        <p:spPr bwMode="auto">
          <a:xfrm>
            <a:off x="7596188" y="3035300"/>
            <a:ext cx="268287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5875" tIns="7938" rIns="15875" bIns="7938">
            <a:spAutoFit/>
          </a:bodyPr>
          <a:lstStyle/>
          <a:p>
            <a:pPr algn="ctr" defTabSz="122238">
              <a:lnSpc>
                <a:spcPct val="90000"/>
              </a:lnSpc>
            </a:pPr>
            <a:r>
              <a:rPr lang="en-US" altLang="zh-CN" sz="1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AM</a:t>
            </a:r>
          </a:p>
        </p:txBody>
      </p:sp>
      <p:sp>
        <p:nvSpPr>
          <p:cNvPr id="601237" name="Rectangle 149"/>
          <p:cNvSpPr>
            <a:spLocks noChangeArrowheads="1"/>
          </p:cNvSpPr>
          <p:nvPr/>
        </p:nvSpPr>
        <p:spPr bwMode="auto">
          <a:xfrm>
            <a:off x="7615238" y="3770313"/>
            <a:ext cx="234950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5875" tIns="7938" rIns="15875" bIns="7938">
            <a:spAutoFit/>
          </a:bodyPr>
          <a:lstStyle/>
          <a:p>
            <a:pPr algn="ctr" defTabSz="122238">
              <a:lnSpc>
                <a:spcPct val="90000"/>
              </a:lnSpc>
            </a:pPr>
            <a:r>
              <a:rPr lang="en-US" altLang="zh-CN" sz="1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PS</a:t>
            </a:r>
          </a:p>
        </p:txBody>
      </p:sp>
      <p:sp>
        <p:nvSpPr>
          <p:cNvPr id="601238" name="Rectangle 150"/>
          <p:cNvSpPr>
            <a:spLocks noChangeArrowheads="1"/>
          </p:cNvSpPr>
          <p:nvPr/>
        </p:nvSpPr>
        <p:spPr bwMode="auto">
          <a:xfrm>
            <a:off x="6985000" y="4475163"/>
            <a:ext cx="176213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5875" tIns="7938" rIns="15875" bIns="7938">
            <a:spAutoFit/>
          </a:bodyPr>
          <a:lstStyle/>
          <a:p>
            <a:pPr algn="ctr" defTabSz="122238">
              <a:lnSpc>
                <a:spcPct val="90000"/>
              </a:lnSpc>
            </a:pPr>
            <a:r>
              <a:rPr lang="en-US" altLang="zh-CN" sz="1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IS</a:t>
            </a:r>
          </a:p>
        </p:txBody>
      </p:sp>
      <p:sp>
        <p:nvSpPr>
          <p:cNvPr id="601239" name="Rectangle 151"/>
          <p:cNvSpPr>
            <a:spLocks noChangeArrowheads="1"/>
          </p:cNvSpPr>
          <p:nvPr/>
        </p:nvSpPr>
        <p:spPr bwMode="auto">
          <a:xfrm>
            <a:off x="5632450" y="4483100"/>
            <a:ext cx="252413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5875" tIns="7938" rIns="15875" bIns="7938">
            <a:spAutoFit/>
          </a:bodyPr>
          <a:lstStyle/>
          <a:p>
            <a:pPr algn="ctr" defTabSz="122238">
              <a:lnSpc>
                <a:spcPct val="90000"/>
              </a:lnSpc>
            </a:pPr>
            <a:r>
              <a:rPr lang="en-US" altLang="zh-CN" sz="1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HR</a:t>
            </a:r>
          </a:p>
        </p:txBody>
      </p:sp>
      <p:sp>
        <p:nvSpPr>
          <p:cNvPr id="601240" name="Rectangle 152"/>
          <p:cNvSpPr>
            <a:spLocks noChangeArrowheads="1"/>
          </p:cNvSpPr>
          <p:nvPr/>
        </p:nvSpPr>
        <p:spPr bwMode="auto">
          <a:xfrm>
            <a:off x="5641975" y="2327275"/>
            <a:ext cx="242888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5875" tIns="7938" rIns="15875" bIns="7938">
            <a:spAutoFit/>
          </a:bodyPr>
          <a:lstStyle/>
          <a:p>
            <a:pPr algn="ctr" defTabSz="122238">
              <a:lnSpc>
                <a:spcPct val="90000"/>
              </a:lnSpc>
            </a:pPr>
            <a:r>
              <a:rPr lang="en-US" altLang="zh-CN" sz="1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SD</a:t>
            </a:r>
          </a:p>
        </p:txBody>
      </p:sp>
      <p:sp>
        <p:nvSpPr>
          <p:cNvPr id="601241" name="Freeform 153"/>
          <p:cNvSpPr>
            <a:spLocks/>
          </p:cNvSpPr>
          <p:nvPr/>
        </p:nvSpPr>
        <p:spPr bwMode="auto">
          <a:xfrm>
            <a:off x="3735388" y="1184275"/>
            <a:ext cx="1322387" cy="5165725"/>
          </a:xfrm>
          <a:custGeom>
            <a:avLst/>
            <a:gdLst>
              <a:gd name="T0" fmla="*/ 826 w 833"/>
              <a:gd name="T1" fmla="*/ 1413 h 3254"/>
              <a:gd name="T2" fmla="*/ 0 w 833"/>
              <a:gd name="T3" fmla="*/ 3253 h 3254"/>
              <a:gd name="T4" fmla="*/ 0 w 833"/>
              <a:gd name="T5" fmla="*/ 0 h 3254"/>
              <a:gd name="T6" fmla="*/ 832 w 833"/>
              <a:gd name="T7" fmla="*/ 953 h 3254"/>
              <a:gd name="T8" fmla="*/ 826 w 833"/>
              <a:gd name="T9" fmla="*/ 1413 h 3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33" h="3254">
                <a:moveTo>
                  <a:pt x="826" y="1413"/>
                </a:moveTo>
                <a:lnTo>
                  <a:pt x="0" y="3253"/>
                </a:lnTo>
                <a:lnTo>
                  <a:pt x="0" y="0"/>
                </a:lnTo>
                <a:lnTo>
                  <a:pt x="832" y="953"/>
                </a:lnTo>
                <a:lnTo>
                  <a:pt x="826" y="1413"/>
                </a:lnTo>
              </a:path>
            </a:pathLst>
          </a:custGeom>
          <a:gradFill rotWithShape="0">
            <a:gsLst>
              <a:gs pos="0">
                <a:srgbClr val="618FFD"/>
              </a:gs>
              <a:gs pos="100000">
                <a:srgbClr val="618FFD">
                  <a:gamma/>
                  <a:tint val="40000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01242" name="Freeform 154"/>
          <p:cNvSpPr>
            <a:spLocks/>
          </p:cNvSpPr>
          <p:nvPr/>
        </p:nvSpPr>
        <p:spPr bwMode="auto">
          <a:xfrm>
            <a:off x="5114925" y="4203700"/>
            <a:ext cx="325438" cy="488950"/>
          </a:xfrm>
          <a:custGeom>
            <a:avLst/>
            <a:gdLst>
              <a:gd name="T0" fmla="*/ 0 w 205"/>
              <a:gd name="T1" fmla="*/ 0 h 308"/>
              <a:gd name="T2" fmla="*/ 0 w 205"/>
              <a:gd name="T3" fmla="*/ 85 h 308"/>
              <a:gd name="T4" fmla="*/ 204 w 205"/>
              <a:gd name="T5" fmla="*/ 307 h 308"/>
              <a:gd name="T6" fmla="*/ 204 w 205"/>
              <a:gd name="T7" fmla="*/ 222 h 308"/>
              <a:gd name="T8" fmla="*/ 0 w 205"/>
              <a:gd name="T9" fmla="*/ 0 h 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5" h="308">
                <a:moveTo>
                  <a:pt x="0" y="0"/>
                </a:moveTo>
                <a:lnTo>
                  <a:pt x="0" y="85"/>
                </a:lnTo>
                <a:lnTo>
                  <a:pt x="204" y="307"/>
                </a:lnTo>
                <a:lnTo>
                  <a:pt x="204" y="222"/>
                </a:lnTo>
                <a:lnTo>
                  <a:pt x="0" y="0"/>
                </a:lnTo>
              </a:path>
            </a:pathLst>
          </a:custGeom>
          <a:solidFill>
            <a:srgbClr val="005400"/>
          </a:solidFill>
          <a:ln w="12700" cap="rnd" cmpd="sng">
            <a:solidFill>
              <a:schemeClr val="bg2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01243" name="Freeform 155"/>
          <p:cNvSpPr>
            <a:spLocks/>
          </p:cNvSpPr>
          <p:nvPr/>
        </p:nvSpPr>
        <p:spPr bwMode="auto">
          <a:xfrm>
            <a:off x="5116513" y="3141663"/>
            <a:ext cx="328612" cy="487362"/>
          </a:xfrm>
          <a:custGeom>
            <a:avLst/>
            <a:gdLst>
              <a:gd name="T0" fmla="*/ 206 w 207"/>
              <a:gd name="T1" fmla="*/ 0 h 307"/>
              <a:gd name="T2" fmla="*/ 206 w 207"/>
              <a:gd name="T3" fmla="*/ 85 h 307"/>
              <a:gd name="T4" fmla="*/ 0 w 207"/>
              <a:gd name="T5" fmla="*/ 306 h 307"/>
              <a:gd name="T6" fmla="*/ 0 w 207"/>
              <a:gd name="T7" fmla="*/ 221 h 307"/>
              <a:gd name="T8" fmla="*/ 206 w 207"/>
              <a:gd name="T9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307">
                <a:moveTo>
                  <a:pt x="206" y="0"/>
                </a:moveTo>
                <a:lnTo>
                  <a:pt x="206" y="85"/>
                </a:lnTo>
                <a:lnTo>
                  <a:pt x="0" y="306"/>
                </a:lnTo>
                <a:lnTo>
                  <a:pt x="0" y="221"/>
                </a:lnTo>
                <a:lnTo>
                  <a:pt x="206" y="0"/>
                </a:lnTo>
              </a:path>
            </a:pathLst>
          </a:custGeom>
          <a:solidFill>
            <a:srgbClr val="00AE00"/>
          </a:solidFill>
          <a:ln w="12700" cap="rnd" cmpd="sng">
            <a:solidFill>
              <a:schemeClr val="bg2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01244" name="Rectangle 156"/>
          <p:cNvSpPr>
            <a:spLocks noChangeArrowheads="1"/>
          </p:cNvSpPr>
          <p:nvPr/>
        </p:nvSpPr>
        <p:spPr bwMode="auto">
          <a:xfrm>
            <a:off x="5310188" y="2692400"/>
            <a:ext cx="234950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5875" tIns="7938" rIns="15875" bIns="7938">
            <a:spAutoFit/>
          </a:bodyPr>
          <a:lstStyle/>
          <a:p>
            <a:pPr algn="ctr" defTabSz="122238">
              <a:lnSpc>
                <a:spcPct val="90000"/>
              </a:lnSpc>
            </a:pPr>
            <a:r>
              <a:rPr lang="en-US" altLang="zh-CN" sz="1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PP</a:t>
            </a:r>
          </a:p>
        </p:txBody>
      </p:sp>
      <p:sp>
        <p:nvSpPr>
          <p:cNvPr id="601245" name="Freeform 157"/>
          <p:cNvSpPr>
            <a:spLocks/>
          </p:cNvSpPr>
          <p:nvPr/>
        </p:nvSpPr>
        <p:spPr bwMode="auto">
          <a:xfrm>
            <a:off x="4787900" y="3141663"/>
            <a:ext cx="328613" cy="487362"/>
          </a:xfrm>
          <a:custGeom>
            <a:avLst/>
            <a:gdLst>
              <a:gd name="T0" fmla="*/ 0 w 207"/>
              <a:gd name="T1" fmla="*/ 0 h 307"/>
              <a:gd name="T2" fmla="*/ 0 w 207"/>
              <a:gd name="T3" fmla="*/ 85 h 307"/>
              <a:gd name="T4" fmla="*/ 206 w 207"/>
              <a:gd name="T5" fmla="*/ 306 h 307"/>
              <a:gd name="T6" fmla="*/ 206 w 207"/>
              <a:gd name="T7" fmla="*/ 221 h 307"/>
              <a:gd name="T8" fmla="*/ 0 w 207"/>
              <a:gd name="T9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307">
                <a:moveTo>
                  <a:pt x="0" y="0"/>
                </a:moveTo>
                <a:lnTo>
                  <a:pt x="0" y="85"/>
                </a:lnTo>
                <a:lnTo>
                  <a:pt x="206" y="306"/>
                </a:lnTo>
                <a:lnTo>
                  <a:pt x="206" y="221"/>
                </a:lnTo>
                <a:lnTo>
                  <a:pt x="0" y="0"/>
                </a:lnTo>
              </a:path>
            </a:pathLst>
          </a:custGeom>
          <a:solidFill>
            <a:srgbClr val="005400"/>
          </a:solidFill>
          <a:ln w="12700" cap="rnd" cmpd="sng">
            <a:solidFill>
              <a:schemeClr val="bg2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01246" name="Freeform 158"/>
          <p:cNvSpPr>
            <a:spLocks/>
          </p:cNvSpPr>
          <p:nvPr/>
        </p:nvSpPr>
        <p:spPr bwMode="auto">
          <a:xfrm>
            <a:off x="5121275" y="2965450"/>
            <a:ext cx="323850" cy="652463"/>
          </a:xfrm>
          <a:custGeom>
            <a:avLst/>
            <a:gdLst>
              <a:gd name="T0" fmla="*/ 203 w 204"/>
              <a:gd name="T1" fmla="*/ 0 h 411"/>
              <a:gd name="T2" fmla="*/ 203 w 204"/>
              <a:gd name="T3" fmla="*/ 193 h 411"/>
              <a:gd name="T4" fmla="*/ 0 w 204"/>
              <a:gd name="T5" fmla="*/ 410 h 411"/>
              <a:gd name="T6" fmla="*/ 0 w 204"/>
              <a:gd name="T7" fmla="*/ 221 h 411"/>
              <a:gd name="T8" fmla="*/ 203 w 204"/>
              <a:gd name="T9" fmla="*/ 0 h 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4" h="411">
                <a:moveTo>
                  <a:pt x="203" y="0"/>
                </a:moveTo>
                <a:lnTo>
                  <a:pt x="203" y="193"/>
                </a:lnTo>
                <a:lnTo>
                  <a:pt x="0" y="410"/>
                </a:lnTo>
                <a:lnTo>
                  <a:pt x="0" y="221"/>
                </a:lnTo>
                <a:lnTo>
                  <a:pt x="203" y="0"/>
                </a:lnTo>
              </a:path>
            </a:pathLst>
          </a:custGeom>
          <a:solidFill>
            <a:srgbClr val="00AE00"/>
          </a:solidFill>
          <a:ln w="12700" cap="rnd" cmpd="sng">
            <a:solidFill>
              <a:schemeClr val="bg2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01247" name="Freeform 159"/>
          <p:cNvSpPr>
            <a:spLocks/>
          </p:cNvSpPr>
          <p:nvPr/>
        </p:nvSpPr>
        <p:spPr bwMode="auto">
          <a:xfrm>
            <a:off x="4786313" y="2965450"/>
            <a:ext cx="334962" cy="652463"/>
          </a:xfrm>
          <a:custGeom>
            <a:avLst/>
            <a:gdLst>
              <a:gd name="T0" fmla="*/ 210 w 211"/>
              <a:gd name="T1" fmla="*/ 223 h 411"/>
              <a:gd name="T2" fmla="*/ 210 w 211"/>
              <a:gd name="T3" fmla="*/ 410 h 411"/>
              <a:gd name="T4" fmla="*/ 0 w 211"/>
              <a:gd name="T5" fmla="*/ 200 h 411"/>
              <a:gd name="T6" fmla="*/ 0 w 211"/>
              <a:gd name="T7" fmla="*/ 0 h 411"/>
              <a:gd name="T8" fmla="*/ 210 w 211"/>
              <a:gd name="T9" fmla="*/ 223 h 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1" h="411">
                <a:moveTo>
                  <a:pt x="210" y="223"/>
                </a:moveTo>
                <a:lnTo>
                  <a:pt x="210" y="410"/>
                </a:lnTo>
                <a:lnTo>
                  <a:pt x="0" y="200"/>
                </a:lnTo>
                <a:lnTo>
                  <a:pt x="0" y="0"/>
                </a:lnTo>
                <a:lnTo>
                  <a:pt x="210" y="223"/>
                </a:lnTo>
              </a:path>
            </a:pathLst>
          </a:custGeom>
          <a:solidFill>
            <a:srgbClr val="005400"/>
          </a:solidFill>
          <a:ln w="12700" cap="rnd" cmpd="sng">
            <a:solidFill>
              <a:schemeClr val="bg2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01248" name="AutoShape 160"/>
          <p:cNvSpPr>
            <a:spLocks noChangeArrowheads="1"/>
          </p:cNvSpPr>
          <p:nvPr/>
        </p:nvSpPr>
        <p:spPr bwMode="auto">
          <a:xfrm>
            <a:off x="4786313" y="2609850"/>
            <a:ext cx="652462" cy="709613"/>
          </a:xfrm>
          <a:prstGeom prst="diamond">
            <a:avLst/>
          </a:prstGeom>
          <a:solidFill>
            <a:srgbClr val="037C03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01249" name="Rectangle 161"/>
          <p:cNvSpPr>
            <a:spLocks noChangeArrowheads="1"/>
          </p:cNvSpPr>
          <p:nvPr/>
        </p:nvSpPr>
        <p:spPr bwMode="auto">
          <a:xfrm>
            <a:off x="4883150" y="2840038"/>
            <a:ext cx="455613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5875" tIns="7938" rIns="15875" bIns="7938">
            <a:spAutoFit/>
          </a:bodyPr>
          <a:lstStyle/>
          <a:p>
            <a:pPr algn="ctr" defTabSz="122238">
              <a:lnSpc>
                <a:spcPct val="90000"/>
              </a:lnSpc>
            </a:pPr>
            <a:r>
              <a:rPr lang="en-US" altLang="zh-CN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MM</a:t>
            </a:r>
          </a:p>
        </p:txBody>
      </p:sp>
      <p:sp>
        <p:nvSpPr>
          <p:cNvPr id="601250" name="Freeform 162"/>
          <p:cNvSpPr>
            <a:spLocks/>
          </p:cNvSpPr>
          <p:nvPr/>
        </p:nvSpPr>
        <p:spPr bwMode="auto">
          <a:xfrm>
            <a:off x="4787900" y="3852863"/>
            <a:ext cx="328613" cy="488950"/>
          </a:xfrm>
          <a:custGeom>
            <a:avLst/>
            <a:gdLst>
              <a:gd name="T0" fmla="*/ 0 w 207"/>
              <a:gd name="T1" fmla="*/ 0 h 308"/>
              <a:gd name="T2" fmla="*/ 0 w 207"/>
              <a:gd name="T3" fmla="*/ 85 h 308"/>
              <a:gd name="T4" fmla="*/ 206 w 207"/>
              <a:gd name="T5" fmla="*/ 307 h 308"/>
              <a:gd name="T6" fmla="*/ 206 w 207"/>
              <a:gd name="T7" fmla="*/ 222 h 308"/>
              <a:gd name="T8" fmla="*/ 0 w 207"/>
              <a:gd name="T9" fmla="*/ 0 h 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308">
                <a:moveTo>
                  <a:pt x="0" y="0"/>
                </a:moveTo>
                <a:lnTo>
                  <a:pt x="0" y="85"/>
                </a:lnTo>
                <a:lnTo>
                  <a:pt x="206" y="307"/>
                </a:lnTo>
                <a:lnTo>
                  <a:pt x="206" y="222"/>
                </a:lnTo>
                <a:lnTo>
                  <a:pt x="0" y="0"/>
                </a:lnTo>
              </a:path>
            </a:pathLst>
          </a:custGeom>
          <a:solidFill>
            <a:srgbClr val="005400"/>
          </a:solidFill>
          <a:ln w="12700" cap="rnd" cmpd="sng">
            <a:solidFill>
              <a:schemeClr val="bg2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01251" name="Rectangle 163"/>
          <p:cNvSpPr>
            <a:spLocks noChangeArrowheads="1"/>
          </p:cNvSpPr>
          <p:nvPr/>
        </p:nvSpPr>
        <p:spPr bwMode="auto">
          <a:xfrm>
            <a:off x="5318125" y="4132263"/>
            <a:ext cx="260350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5875" tIns="7938" rIns="15875" bIns="7938">
            <a:spAutoFit/>
          </a:bodyPr>
          <a:lstStyle/>
          <a:p>
            <a:pPr algn="ctr" defTabSz="122238">
              <a:lnSpc>
                <a:spcPct val="90000"/>
              </a:lnSpc>
            </a:pPr>
            <a:r>
              <a:rPr lang="en-US" altLang="zh-CN" sz="1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PM</a:t>
            </a:r>
          </a:p>
        </p:txBody>
      </p:sp>
      <p:sp>
        <p:nvSpPr>
          <p:cNvPr id="601252" name="AutoShape 164"/>
          <p:cNvSpPr>
            <a:spLocks noChangeArrowheads="1"/>
          </p:cNvSpPr>
          <p:nvPr/>
        </p:nvSpPr>
        <p:spPr bwMode="auto">
          <a:xfrm>
            <a:off x="4786313" y="3498850"/>
            <a:ext cx="652462" cy="708025"/>
          </a:xfrm>
          <a:prstGeom prst="diamond">
            <a:avLst/>
          </a:prstGeom>
          <a:solidFill>
            <a:srgbClr val="037C03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01253" name="Rectangle 165"/>
          <p:cNvSpPr>
            <a:spLocks noChangeArrowheads="1"/>
          </p:cNvSpPr>
          <p:nvPr/>
        </p:nvSpPr>
        <p:spPr bwMode="auto">
          <a:xfrm>
            <a:off x="1028700" y="1109663"/>
            <a:ext cx="2767013" cy="5151437"/>
          </a:xfrm>
          <a:prstGeom prst="rect">
            <a:avLst/>
          </a:prstGeom>
          <a:solidFill>
            <a:srgbClr val="618FF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01254" name="Rectangle 166"/>
          <p:cNvSpPr>
            <a:spLocks noChangeArrowheads="1"/>
          </p:cNvSpPr>
          <p:nvPr/>
        </p:nvSpPr>
        <p:spPr bwMode="auto">
          <a:xfrm>
            <a:off x="4976813" y="3767138"/>
            <a:ext cx="277812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5875" tIns="7938" rIns="15875" bIns="7938">
            <a:spAutoFit/>
          </a:bodyPr>
          <a:lstStyle/>
          <a:p>
            <a:pPr algn="ctr" defTabSz="122238">
              <a:lnSpc>
                <a:spcPct val="90000"/>
              </a:lnSpc>
            </a:pPr>
            <a:r>
              <a:rPr lang="en-US" altLang="zh-CN" sz="1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QM</a:t>
            </a:r>
          </a:p>
        </p:txBody>
      </p:sp>
      <p:sp>
        <p:nvSpPr>
          <p:cNvPr id="601255" name="Rectangle 167"/>
          <p:cNvSpPr>
            <a:spLocks noChangeArrowheads="1"/>
          </p:cNvSpPr>
          <p:nvPr/>
        </p:nvSpPr>
        <p:spPr bwMode="auto">
          <a:xfrm>
            <a:off x="1066800" y="5308600"/>
            <a:ext cx="2667000" cy="488950"/>
          </a:xfrm>
          <a:prstGeom prst="rect">
            <a:avLst/>
          </a:prstGeom>
          <a:solidFill>
            <a:srgbClr val="B4FF6A"/>
          </a:solidFill>
          <a:ln>
            <a:noFill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01256" name="Rectangle 168"/>
          <p:cNvSpPr>
            <a:spLocks noChangeArrowheads="1"/>
          </p:cNvSpPr>
          <p:nvPr/>
        </p:nvSpPr>
        <p:spPr bwMode="auto">
          <a:xfrm>
            <a:off x="1066800" y="3157538"/>
            <a:ext cx="2667000" cy="1033462"/>
          </a:xfrm>
          <a:prstGeom prst="rect">
            <a:avLst/>
          </a:prstGeom>
          <a:solidFill>
            <a:srgbClr val="B4FF6A"/>
          </a:solidFill>
          <a:ln>
            <a:noFill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01257" name="Rectangle 169"/>
          <p:cNvSpPr>
            <a:spLocks noChangeArrowheads="1"/>
          </p:cNvSpPr>
          <p:nvPr/>
        </p:nvSpPr>
        <p:spPr bwMode="auto">
          <a:xfrm>
            <a:off x="1066800" y="2005013"/>
            <a:ext cx="2667000" cy="1042987"/>
          </a:xfrm>
          <a:prstGeom prst="rect">
            <a:avLst/>
          </a:prstGeom>
          <a:solidFill>
            <a:srgbClr val="B4FF6A"/>
          </a:solidFill>
          <a:ln>
            <a:noFill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01258" name="Rectangle 170"/>
          <p:cNvSpPr>
            <a:spLocks noChangeArrowheads="1"/>
          </p:cNvSpPr>
          <p:nvPr/>
        </p:nvSpPr>
        <p:spPr bwMode="auto">
          <a:xfrm>
            <a:off x="1089025" y="1727200"/>
            <a:ext cx="22637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endParaRPr lang="zh-CN" altLang="en-US" sz="1600" b="1">
              <a:solidFill>
                <a:srgbClr val="000000"/>
              </a:solidFill>
              <a:latin typeface="Arial" charset="0"/>
            </a:endParaRPr>
          </a:p>
          <a:p>
            <a:endParaRPr lang="zh-CN" altLang="en-US" sz="16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01259" name="Rectangle 171"/>
          <p:cNvSpPr>
            <a:spLocks noChangeArrowheads="1"/>
          </p:cNvSpPr>
          <p:nvPr/>
        </p:nvSpPr>
        <p:spPr bwMode="auto">
          <a:xfrm>
            <a:off x="1012825" y="1971675"/>
            <a:ext cx="2712281" cy="1200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zh-CN" altLang="en-US" sz="1400" b="1" dirty="0">
                <a:solidFill>
                  <a:srgbClr val="000000"/>
                </a:solidFill>
                <a:latin typeface="Arial" charset="0"/>
              </a:rPr>
              <a:t>采购管理:</a:t>
            </a:r>
          </a:p>
          <a:p>
            <a:r>
              <a:rPr lang="zh-CN" altLang="en-US" sz="1400" b="1" dirty="0">
                <a:solidFill>
                  <a:srgbClr val="000000"/>
                </a:solidFill>
                <a:latin typeface="Arial" charset="0"/>
              </a:rPr>
              <a:t>    采购申请    货源确定</a:t>
            </a:r>
          </a:p>
          <a:p>
            <a:r>
              <a:rPr lang="zh-CN" altLang="en-US" sz="1400" b="1" dirty="0">
                <a:solidFill>
                  <a:srgbClr val="000000"/>
                </a:solidFill>
                <a:latin typeface="Arial" charset="0"/>
              </a:rPr>
              <a:t>    采购批准    采购订单处理</a:t>
            </a:r>
          </a:p>
          <a:p>
            <a:r>
              <a:rPr lang="zh-CN" altLang="en-US" sz="1400" b="1" dirty="0">
                <a:solidFill>
                  <a:srgbClr val="000000"/>
                </a:solidFill>
                <a:latin typeface="Arial" charset="0"/>
              </a:rPr>
              <a:t>    订单跟踪    采购货物接收</a:t>
            </a:r>
          </a:p>
          <a:p>
            <a:r>
              <a:rPr lang="zh-CN" altLang="en-US" sz="1600" b="1" dirty="0">
                <a:solidFill>
                  <a:srgbClr val="000000"/>
                </a:solidFill>
                <a:latin typeface="Arial" charset="0"/>
              </a:rPr>
              <a:t>       </a:t>
            </a:r>
          </a:p>
        </p:txBody>
      </p:sp>
      <p:sp>
        <p:nvSpPr>
          <p:cNvPr id="601260" name="Rectangle 172"/>
          <p:cNvSpPr>
            <a:spLocks noChangeArrowheads="1"/>
          </p:cNvSpPr>
          <p:nvPr/>
        </p:nvSpPr>
        <p:spPr bwMode="auto">
          <a:xfrm>
            <a:off x="1109663" y="3765550"/>
            <a:ext cx="24733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01261" name="Rectangle 173"/>
          <p:cNvSpPr>
            <a:spLocks noChangeArrowheads="1"/>
          </p:cNvSpPr>
          <p:nvPr/>
        </p:nvSpPr>
        <p:spPr bwMode="auto">
          <a:xfrm>
            <a:off x="1089025" y="3132138"/>
            <a:ext cx="2720975" cy="1416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zh-CN" altLang="en-US" sz="1400" b="1" dirty="0">
                <a:solidFill>
                  <a:srgbClr val="000000"/>
                </a:solidFill>
                <a:latin typeface="Arial" charset="0"/>
              </a:rPr>
              <a:t>库存管理:</a:t>
            </a:r>
          </a:p>
          <a:p>
            <a:r>
              <a:rPr lang="zh-CN" altLang="en-US" sz="1400" b="1" dirty="0">
                <a:solidFill>
                  <a:srgbClr val="000000"/>
                </a:solidFill>
                <a:latin typeface="Arial" charset="0"/>
              </a:rPr>
              <a:t>    库存事务处理</a:t>
            </a:r>
          </a:p>
          <a:p>
            <a:r>
              <a:rPr lang="zh-CN" altLang="en-US" sz="1400" b="1" dirty="0">
                <a:solidFill>
                  <a:srgbClr val="000000"/>
                </a:solidFill>
                <a:latin typeface="Arial" charset="0"/>
              </a:rPr>
              <a:t>    库存状态控制</a:t>
            </a:r>
          </a:p>
          <a:p>
            <a:r>
              <a:rPr lang="zh-CN" altLang="en-US" sz="1400" b="1" dirty="0">
                <a:solidFill>
                  <a:srgbClr val="000000"/>
                </a:solidFill>
                <a:latin typeface="Arial" charset="0"/>
              </a:rPr>
              <a:t>    库存分析与评估</a:t>
            </a:r>
          </a:p>
          <a:p>
            <a:r>
              <a:rPr lang="zh-CN" altLang="en-US" sz="1400" b="1" dirty="0">
                <a:solidFill>
                  <a:srgbClr val="000000"/>
                </a:solidFill>
                <a:latin typeface="Arial" charset="0"/>
              </a:rPr>
              <a:t>    </a:t>
            </a:r>
          </a:p>
          <a:p>
            <a:endParaRPr lang="zh-CN" altLang="en-US" sz="16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01262" name="Rectangle 174"/>
          <p:cNvSpPr>
            <a:spLocks noChangeArrowheads="1"/>
          </p:cNvSpPr>
          <p:nvPr/>
        </p:nvSpPr>
        <p:spPr bwMode="auto">
          <a:xfrm>
            <a:off x="1066800" y="1143000"/>
            <a:ext cx="2667000" cy="7620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01263" name="Rectangle 175"/>
          <p:cNvSpPr>
            <a:spLocks noChangeArrowheads="1"/>
          </p:cNvSpPr>
          <p:nvPr/>
        </p:nvSpPr>
        <p:spPr bwMode="auto">
          <a:xfrm>
            <a:off x="1127125" y="1141413"/>
            <a:ext cx="2519921" cy="739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zh-CN" altLang="en-US" sz="1400" b="1" dirty="0">
                <a:solidFill>
                  <a:srgbClr val="000000"/>
                </a:solidFill>
                <a:latin typeface="Arial" charset="0"/>
              </a:rPr>
              <a:t>基本数据管理:</a:t>
            </a:r>
          </a:p>
          <a:p>
            <a:r>
              <a:rPr lang="zh-CN" altLang="en-US" sz="1400" b="1" dirty="0">
                <a:solidFill>
                  <a:srgbClr val="000000"/>
                </a:solidFill>
                <a:latin typeface="Arial" charset="0"/>
              </a:rPr>
              <a:t>   物料、 供应商、采购信息</a:t>
            </a:r>
          </a:p>
          <a:p>
            <a:r>
              <a:rPr lang="zh-CN" altLang="en-US" sz="1400" b="1" dirty="0">
                <a:solidFill>
                  <a:srgbClr val="000000"/>
                </a:solidFill>
                <a:latin typeface="Arial" charset="0"/>
              </a:rPr>
              <a:t>   货源、配额、批次数据</a:t>
            </a:r>
          </a:p>
        </p:txBody>
      </p:sp>
      <p:sp>
        <p:nvSpPr>
          <p:cNvPr id="601264" name="Rectangle 176"/>
          <p:cNvSpPr>
            <a:spLocks noChangeArrowheads="1"/>
          </p:cNvSpPr>
          <p:nvPr/>
        </p:nvSpPr>
        <p:spPr bwMode="auto">
          <a:xfrm>
            <a:off x="1068388" y="4343400"/>
            <a:ext cx="2665412" cy="838200"/>
          </a:xfrm>
          <a:prstGeom prst="rect">
            <a:avLst/>
          </a:prstGeom>
          <a:solidFill>
            <a:srgbClr val="B4FF6A"/>
          </a:solidFill>
          <a:ln>
            <a:noFill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01265" name="Rectangle 177"/>
          <p:cNvSpPr>
            <a:spLocks noChangeArrowheads="1"/>
          </p:cNvSpPr>
          <p:nvPr/>
        </p:nvSpPr>
        <p:spPr bwMode="auto">
          <a:xfrm>
            <a:off x="1127125" y="4341813"/>
            <a:ext cx="2353208" cy="739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zh-CN" altLang="en-US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采购发票效验:</a:t>
            </a:r>
          </a:p>
          <a:p>
            <a:r>
              <a:rPr lang="zh-CN" altLang="en-US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   订单, 收货单, 发票上</a:t>
            </a:r>
          </a:p>
          <a:p>
            <a:r>
              <a:rPr lang="zh-CN" altLang="en-US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   数量、金额的匹配</a:t>
            </a:r>
          </a:p>
        </p:txBody>
      </p:sp>
      <p:sp>
        <p:nvSpPr>
          <p:cNvPr id="601266" name="Rectangle 178"/>
          <p:cNvSpPr>
            <a:spLocks noChangeArrowheads="1"/>
          </p:cNvSpPr>
          <p:nvPr/>
        </p:nvSpPr>
        <p:spPr bwMode="auto">
          <a:xfrm>
            <a:off x="1203325" y="5332413"/>
            <a:ext cx="916918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zh-CN" altLang="en-US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仓库管理</a:t>
            </a:r>
          </a:p>
        </p:txBody>
      </p:sp>
      <p:sp>
        <p:nvSpPr>
          <p:cNvPr id="601267" name="Rectangle 179"/>
          <p:cNvSpPr>
            <a:spLocks noChangeArrowheads="1"/>
          </p:cNvSpPr>
          <p:nvPr/>
        </p:nvSpPr>
        <p:spPr bwMode="auto">
          <a:xfrm>
            <a:off x="1066800" y="5918200"/>
            <a:ext cx="2667000" cy="488950"/>
          </a:xfrm>
          <a:prstGeom prst="rect">
            <a:avLst/>
          </a:prstGeom>
          <a:solidFill>
            <a:srgbClr val="B4FF6A"/>
          </a:solidFill>
          <a:ln>
            <a:noFill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01268" name="Rectangle 180"/>
          <p:cNvSpPr>
            <a:spLocks noChangeArrowheads="1"/>
          </p:cNvSpPr>
          <p:nvPr/>
        </p:nvSpPr>
        <p:spPr bwMode="auto">
          <a:xfrm>
            <a:off x="1127125" y="6018213"/>
            <a:ext cx="1635063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zh-CN" altLang="en-US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物料管理信息系统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091871" y="73695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30258672"/>
      </p:ext>
    </p:extLst>
  </p:cSld>
  <p:clrMapOvr>
    <a:masterClrMapping/>
  </p:clrMapOvr>
  <p:transition xmlns:p14="http://schemas.microsoft.com/office/powerpoint/2010/main">
    <p:zo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543AE5-F984-410B-952F-B3E5EA4191AE}" type="slidenum">
              <a:rPr lang="en-US" altLang="zh-CN" smtClean="0"/>
              <a:pPr>
                <a:defRPr/>
              </a:pPr>
              <a:t>16</a:t>
            </a:fld>
            <a:endParaRPr lang="en-US" altLang="zh-CN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5500"/>
            <a:ext cx="9144000" cy="519687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755576" y="260648"/>
            <a:ext cx="54040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000000"/>
                </a:solidFill>
              </a:rPr>
              <a:t>药品制造信息化应</a:t>
            </a:r>
            <a:r>
              <a:rPr lang="zh-CN" altLang="en-US" sz="2800" dirty="0" smtClean="0">
                <a:solidFill>
                  <a:srgbClr val="000000"/>
                </a:solidFill>
              </a:rPr>
              <a:t>用</a:t>
            </a:r>
            <a:r>
              <a:rPr lang="en-US" altLang="zh-CN" sz="2800" dirty="0" smtClean="0">
                <a:solidFill>
                  <a:srgbClr val="000000"/>
                </a:solidFill>
              </a:rPr>
              <a:t>2</a:t>
            </a:r>
            <a:r>
              <a:rPr lang="en-US" altLang="zh-CN" sz="2800" dirty="0" smtClean="0">
                <a:solidFill>
                  <a:srgbClr val="000000"/>
                </a:solidFill>
              </a:rPr>
              <a:t> </a:t>
            </a:r>
            <a:r>
              <a:rPr lang="zh-CN" altLang="zh-CN" sz="2800" dirty="0" smtClean="0">
                <a:solidFill>
                  <a:srgbClr val="000000"/>
                </a:solidFill>
              </a:rPr>
              <a:t>：</a:t>
            </a:r>
            <a:r>
              <a:rPr lang="en-US" altLang="zh-CN" sz="2800" dirty="0" smtClean="0">
                <a:solidFill>
                  <a:srgbClr val="000000"/>
                </a:solidFill>
              </a:rPr>
              <a:t>MES</a:t>
            </a:r>
            <a:r>
              <a:rPr lang="zh-CN" altLang="en-US" sz="2800" dirty="0" smtClean="0">
                <a:solidFill>
                  <a:srgbClr val="000000"/>
                </a:solidFill>
              </a:rPr>
              <a:t>系统</a:t>
            </a:r>
            <a:endParaRPr kumimoji="1"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751883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2656"/>
            <a:ext cx="9144000" cy="6756893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827584" y="24593"/>
            <a:ext cx="54040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000000"/>
                </a:solidFill>
              </a:rPr>
              <a:t>药品制造信息化应用</a:t>
            </a:r>
            <a:r>
              <a:rPr lang="en-US" altLang="zh-CN" sz="2800" dirty="0">
                <a:solidFill>
                  <a:srgbClr val="000000"/>
                </a:solidFill>
              </a:rPr>
              <a:t>2 </a:t>
            </a:r>
            <a:r>
              <a:rPr lang="zh-CN" altLang="zh-CN" sz="2800" dirty="0">
                <a:solidFill>
                  <a:srgbClr val="000000"/>
                </a:solidFill>
              </a:rPr>
              <a:t>：</a:t>
            </a:r>
            <a:r>
              <a:rPr lang="en-US" altLang="zh-CN" sz="2800" dirty="0">
                <a:solidFill>
                  <a:srgbClr val="000000"/>
                </a:solidFill>
              </a:rPr>
              <a:t>MES</a:t>
            </a:r>
            <a:r>
              <a:rPr lang="zh-CN" altLang="en-US" sz="2800" dirty="0">
                <a:solidFill>
                  <a:srgbClr val="000000"/>
                </a:solidFill>
              </a:rPr>
              <a:t>系统</a:t>
            </a:r>
            <a:endParaRPr kumimoji="1"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769754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995067" y="530914"/>
            <a:ext cx="66479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3600" dirty="0" smtClean="0"/>
              <a:t>药品制造如何实现“智能化”？</a:t>
            </a:r>
            <a:endParaRPr kumimoji="1" lang="zh-CN" altLang="en-US" sz="3600" dirty="0"/>
          </a:p>
        </p:txBody>
      </p:sp>
      <p:sp>
        <p:nvSpPr>
          <p:cNvPr id="10" name="文本框 9"/>
          <p:cNvSpPr txBox="1"/>
          <p:nvPr/>
        </p:nvSpPr>
        <p:spPr>
          <a:xfrm>
            <a:off x="790777" y="1803434"/>
            <a:ext cx="741682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dirty="0" smtClean="0"/>
              <a:t>药品稳定、可靠、高效、经济的制造！</a:t>
            </a:r>
            <a:endParaRPr kumimoji="1" lang="en-US" altLang="zh-CN" sz="2400" dirty="0" smtClean="0"/>
          </a:p>
          <a:p>
            <a:endParaRPr kumimoji="1" lang="en-US" altLang="zh-CN" sz="2400" dirty="0"/>
          </a:p>
          <a:p>
            <a:pPr marL="285750" indent="-285750">
              <a:buFont typeface="Arial"/>
              <a:buChar char="•"/>
            </a:pPr>
            <a:r>
              <a:rPr kumimoji="1" lang="zh-CN" altLang="en-US" sz="2400" dirty="0" smtClean="0"/>
              <a:t>市场预测、采购与供应商控制、生产计划管理有序与可靠制造</a:t>
            </a:r>
            <a:endParaRPr kumimoji="1" lang="en-US" altLang="zh-CN" sz="2400" dirty="0" smtClean="0"/>
          </a:p>
          <a:p>
            <a:pPr marL="285750" indent="-285750">
              <a:buFont typeface="Arial"/>
              <a:buChar char="•"/>
            </a:pPr>
            <a:r>
              <a:rPr kumimoji="1" lang="zh-CN" altLang="en-US" sz="2400" dirty="0" smtClean="0"/>
              <a:t>工艺监测与过程控制保证药品制造的稳定、一致性制造</a:t>
            </a:r>
            <a:endParaRPr kumimoji="1" lang="en-US" altLang="zh-CN" sz="2400" dirty="0" smtClean="0"/>
          </a:p>
          <a:p>
            <a:pPr marL="285750" indent="-285750">
              <a:buFont typeface="Arial"/>
              <a:buChar char="•"/>
            </a:pPr>
            <a:r>
              <a:rPr kumimoji="1" lang="zh-CN" altLang="en-US" sz="2400" dirty="0" smtClean="0"/>
              <a:t>产品及时、准确、高效的检测与质量放行</a:t>
            </a:r>
            <a:endParaRPr kumimoji="1" lang="en-US" altLang="zh-CN" sz="2400" dirty="0" smtClean="0"/>
          </a:p>
          <a:p>
            <a:pPr marL="285750" indent="-285750">
              <a:buFont typeface="Arial"/>
              <a:buChar char="•"/>
            </a:pPr>
            <a:r>
              <a:rPr kumimoji="1" lang="zh-CN" altLang="en-US" sz="2400" dirty="0" smtClean="0"/>
              <a:t>管理信息顺畅、快速、准确、完整</a:t>
            </a:r>
            <a:endParaRPr kumimoji="1" lang="en-US" altLang="zh-CN" sz="2400" dirty="0" smtClean="0"/>
          </a:p>
          <a:p>
            <a:pPr marL="285750" indent="-285750">
              <a:buFont typeface="Arial"/>
              <a:buChar char="•"/>
            </a:pPr>
            <a:r>
              <a:rPr kumimoji="1" lang="zh-CN" altLang="en-US" sz="2400" dirty="0" smtClean="0"/>
              <a:t>降低员工工作强度、减少生产人员，</a:t>
            </a:r>
            <a:endParaRPr kumimoji="1" lang="en-US" altLang="zh-CN" sz="2400" dirty="0"/>
          </a:p>
          <a:p>
            <a:pPr marL="285750" indent="-285750">
              <a:buFont typeface="Arial"/>
              <a:buChar char="•"/>
            </a:pPr>
            <a:r>
              <a:rPr kumimoji="1" lang="zh-CN" altLang="zh-CN" dirty="0" smtClean="0"/>
              <a:t>。</a:t>
            </a:r>
            <a:r>
              <a:rPr kumimoji="1" lang="zh-CN" altLang="en-US" dirty="0" smtClean="0"/>
              <a:t>。。</a:t>
            </a:r>
            <a:endParaRPr kumimoji="1" lang="en-US" altLang="zh-CN" dirty="0" smtClean="0"/>
          </a:p>
          <a:p>
            <a:endParaRPr kumimoji="1" lang="en-US" altLang="zh-CN" dirty="0"/>
          </a:p>
          <a:p>
            <a:endParaRPr kumimoji="1"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611560" y="5465975"/>
            <a:ext cx="839204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3200" dirty="0" smtClean="0">
                <a:solidFill>
                  <a:srgbClr val="FF0000"/>
                </a:solidFill>
              </a:rPr>
              <a:t>提高自动化程度！提高管理信息化应用水平！</a:t>
            </a:r>
            <a:endParaRPr kumimoji="1" lang="zh-CN" alt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0413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55576" y="620688"/>
            <a:ext cx="62180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 dirty="0" smtClean="0"/>
              <a:t>一个</a:t>
            </a:r>
            <a:r>
              <a:rPr kumimoji="1" lang="en-US" altLang="zh-CN" sz="2800" dirty="0" smtClean="0"/>
              <a:t>MES</a:t>
            </a:r>
            <a:r>
              <a:rPr kumimoji="1" lang="zh-CN" altLang="en-US" sz="2800" dirty="0" smtClean="0"/>
              <a:t>项目实施工作所涉及的专业？</a:t>
            </a:r>
            <a:endParaRPr kumimoji="1" lang="zh-CN" altLang="en-US" sz="2800" dirty="0"/>
          </a:p>
        </p:txBody>
      </p:sp>
      <p:sp>
        <p:nvSpPr>
          <p:cNvPr id="3" name="文本框 2"/>
          <p:cNvSpPr txBox="1"/>
          <p:nvPr/>
        </p:nvSpPr>
        <p:spPr>
          <a:xfrm>
            <a:off x="1043608" y="2060848"/>
            <a:ext cx="4771609" cy="35394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 dirty="0" smtClean="0"/>
              <a:t>专业</a:t>
            </a:r>
            <a:r>
              <a:rPr kumimoji="1" lang="en-US" altLang="zh-CN" sz="2800" dirty="0" smtClean="0"/>
              <a:t>1:</a:t>
            </a:r>
            <a:r>
              <a:rPr kumimoji="1" lang="zh-CN" altLang="en-US" sz="2800" dirty="0" smtClean="0"/>
              <a:t>网络架构</a:t>
            </a:r>
            <a:endParaRPr kumimoji="1" lang="en-US" altLang="zh-CN" sz="2800" dirty="0" smtClean="0"/>
          </a:p>
          <a:p>
            <a:r>
              <a:rPr kumimoji="1" lang="zh-CN" altLang="en-US" sz="2800" dirty="0" smtClean="0"/>
              <a:t>专业</a:t>
            </a:r>
            <a:r>
              <a:rPr kumimoji="1" lang="en-US" altLang="zh-CN" sz="2800" dirty="0" smtClean="0"/>
              <a:t>2:</a:t>
            </a:r>
            <a:r>
              <a:rPr kumimoji="1" lang="zh-CN" altLang="en-US" sz="2800" dirty="0" smtClean="0"/>
              <a:t>通信系统与通信协议</a:t>
            </a:r>
            <a:endParaRPr kumimoji="1" lang="en-US" altLang="zh-CN" sz="2800" dirty="0" smtClean="0"/>
          </a:p>
          <a:p>
            <a:r>
              <a:rPr kumimoji="1" lang="zh-CN" altLang="en-US" sz="2800" dirty="0" smtClean="0"/>
              <a:t>专业</a:t>
            </a:r>
            <a:r>
              <a:rPr kumimoji="1" lang="en-US" altLang="zh-CN" sz="2800" dirty="0" smtClean="0"/>
              <a:t>3:</a:t>
            </a:r>
            <a:r>
              <a:rPr kumimoji="1" lang="zh-CN" altLang="en-US" sz="2800" dirty="0" smtClean="0"/>
              <a:t>服务器技术</a:t>
            </a:r>
            <a:endParaRPr kumimoji="1" lang="en-US" altLang="zh-CN" sz="2800" dirty="0" smtClean="0"/>
          </a:p>
          <a:p>
            <a:r>
              <a:rPr kumimoji="1" lang="zh-CN" altLang="en-US" sz="2800" dirty="0" smtClean="0"/>
              <a:t>专业</a:t>
            </a:r>
            <a:r>
              <a:rPr kumimoji="1" lang="en-US" altLang="zh-CN" sz="2800" dirty="0" smtClean="0"/>
              <a:t>4:</a:t>
            </a:r>
            <a:r>
              <a:rPr kumimoji="1" lang="zh-CN" altLang="en-US" sz="2800" dirty="0" smtClean="0"/>
              <a:t>数据库技术</a:t>
            </a:r>
            <a:endParaRPr kumimoji="1" lang="en-US" altLang="zh-CN" sz="2800" dirty="0" smtClean="0"/>
          </a:p>
          <a:p>
            <a:r>
              <a:rPr kumimoji="1" lang="zh-CN" altLang="en-US" sz="2800" dirty="0" smtClean="0"/>
              <a:t>专业</a:t>
            </a:r>
            <a:r>
              <a:rPr kumimoji="1" lang="zh-CN" altLang="zh-CN" sz="2800" dirty="0" smtClean="0"/>
              <a:t>5</a:t>
            </a:r>
            <a:r>
              <a:rPr kumimoji="1" lang="en-US" altLang="zh-CN" sz="2800" dirty="0" smtClean="0"/>
              <a:t>:</a:t>
            </a:r>
            <a:r>
              <a:rPr kumimoji="1" lang="zh-CN" altLang="en-US" sz="2800" dirty="0" smtClean="0"/>
              <a:t>软件架构</a:t>
            </a:r>
            <a:endParaRPr kumimoji="1" lang="en-US" altLang="zh-CN" sz="2800" dirty="0" smtClean="0"/>
          </a:p>
          <a:p>
            <a:r>
              <a:rPr kumimoji="1" lang="zh-CN" altLang="en-US" sz="2800" dirty="0" smtClean="0"/>
              <a:t>专业</a:t>
            </a:r>
            <a:r>
              <a:rPr kumimoji="1" lang="en-US" altLang="zh-CN" sz="2800" dirty="0" smtClean="0"/>
              <a:t>6:</a:t>
            </a:r>
            <a:r>
              <a:rPr kumimoji="1" lang="zh-CN" altLang="en-US" sz="2800" dirty="0" smtClean="0"/>
              <a:t>业务流程开发与测试</a:t>
            </a:r>
            <a:endParaRPr kumimoji="1" lang="en-US" altLang="zh-CN" sz="2800" dirty="0" smtClean="0"/>
          </a:p>
          <a:p>
            <a:r>
              <a:rPr kumimoji="1" lang="zh-CN" altLang="en-US" sz="2800" dirty="0" smtClean="0"/>
              <a:t>专业</a:t>
            </a:r>
            <a:r>
              <a:rPr kumimoji="1" lang="en-US" altLang="zh-CN" sz="2800" dirty="0" smtClean="0"/>
              <a:t>7:</a:t>
            </a:r>
            <a:r>
              <a:rPr kumimoji="1" lang="zh-CN" altLang="en-US" sz="2800" dirty="0" smtClean="0"/>
              <a:t>自动化设备通信与控制</a:t>
            </a:r>
            <a:endParaRPr kumimoji="1" lang="en-US" altLang="zh-CN" sz="2800" dirty="0" smtClean="0"/>
          </a:p>
          <a:p>
            <a:r>
              <a:rPr kumimoji="1" lang="zh-CN" altLang="en-US" sz="2800" dirty="0" smtClean="0"/>
              <a:t>专业</a:t>
            </a:r>
            <a:r>
              <a:rPr kumimoji="1" lang="en-US" altLang="zh-CN" sz="2800" dirty="0" smtClean="0"/>
              <a:t>8:</a:t>
            </a:r>
            <a:r>
              <a:rPr kumimoji="1" lang="zh-CN" altLang="en-US" sz="2800" dirty="0" smtClean="0"/>
              <a:t>系统维护与管理</a:t>
            </a:r>
            <a:endParaRPr kumimoji="1"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603593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2118" y="576268"/>
            <a:ext cx="6705600" cy="655638"/>
          </a:xfrm>
        </p:spPr>
        <p:txBody>
          <a:bodyPr>
            <a:normAutofit fontScale="90000"/>
          </a:bodyPr>
          <a:lstStyle/>
          <a:p>
            <a:pPr algn="l"/>
            <a:r>
              <a:rPr kumimoji="1" lang="zh-CN" altLang="en-US" dirty="0" smtClean="0">
                <a:solidFill>
                  <a:srgbClr val="000000"/>
                </a:solidFill>
              </a:rPr>
              <a:t>主要内容：</a:t>
            </a:r>
            <a:endParaRPr kumimoji="1" lang="zh-CN" altLang="en-US" dirty="0">
              <a:solidFill>
                <a:srgbClr val="00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525962"/>
          </a:xfrm>
        </p:spPr>
        <p:txBody>
          <a:bodyPr/>
          <a:lstStyle/>
          <a:p>
            <a:pPr marL="457200" lvl="1" indent="0">
              <a:lnSpc>
                <a:spcPct val="120000"/>
              </a:lnSpc>
              <a:buNone/>
            </a:pPr>
            <a:r>
              <a:rPr lang="zh-CN" altLang="en-US" sz="3200" dirty="0" smtClean="0"/>
              <a:t>主题</a:t>
            </a:r>
            <a:r>
              <a:rPr lang="en-US" altLang="zh-CN" sz="3200" dirty="0" smtClean="0"/>
              <a:t>1</a:t>
            </a:r>
            <a:r>
              <a:rPr lang="en-US" altLang="zh-CN" sz="3200" dirty="0" smtClean="0"/>
              <a:t>:</a:t>
            </a:r>
            <a:r>
              <a:rPr lang="zh-CN" altLang="en-US" sz="3200" dirty="0" smtClean="0"/>
              <a:t>智能化带来的挑战</a:t>
            </a:r>
            <a:endParaRPr lang="en-US" altLang="zh-CN" sz="3200" dirty="0" smtClean="0"/>
          </a:p>
          <a:p>
            <a:pPr marL="457200" lvl="1" indent="0">
              <a:lnSpc>
                <a:spcPct val="120000"/>
              </a:lnSpc>
              <a:buNone/>
            </a:pPr>
            <a:r>
              <a:rPr lang="zh-CN" altLang="en-US" sz="3200" dirty="0" smtClean="0"/>
              <a:t>主题</a:t>
            </a:r>
            <a:r>
              <a:rPr lang="en-US" altLang="zh-CN" sz="3200" dirty="0" smtClean="0"/>
              <a:t>2</a:t>
            </a:r>
            <a:r>
              <a:rPr lang="en-US" altLang="zh-CN" sz="3200" dirty="0" smtClean="0"/>
              <a:t>:</a:t>
            </a:r>
            <a:r>
              <a:rPr lang="zh-CN" altLang="en-US" sz="3200" dirty="0" smtClean="0"/>
              <a:t>智能化系统的实质</a:t>
            </a:r>
            <a:endParaRPr lang="en-US" altLang="zh-CN" sz="3200" dirty="0" smtClean="0"/>
          </a:p>
          <a:p>
            <a:pPr marL="457200" lvl="1" indent="0">
              <a:lnSpc>
                <a:spcPct val="120000"/>
              </a:lnSpc>
              <a:buNone/>
            </a:pPr>
            <a:r>
              <a:rPr lang="zh-CN" altLang="en-US" sz="3200" dirty="0" smtClean="0"/>
              <a:t>主题</a:t>
            </a:r>
            <a:r>
              <a:rPr lang="en-US" altLang="zh-CN" sz="3200" dirty="0" smtClean="0"/>
              <a:t>3</a:t>
            </a:r>
            <a:r>
              <a:rPr lang="en-US" altLang="zh-CN" sz="3200" dirty="0" smtClean="0"/>
              <a:t>:</a:t>
            </a:r>
            <a:r>
              <a:rPr lang="zh-CN" altLang="en-US" sz="3200" dirty="0" smtClean="0"/>
              <a:t>智能化风险与控制</a:t>
            </a:r>
            <a:endParaRPr lang="en-US" altLang="zh-CN" sz="3200" dirty="0" smtClean="0"/>
          </a:p>
          <a:p>
            <a:pPr marL="457200" lvl="1" indent="0">
              <a:lnSpc>
                <a:spcPct val="120000"/>
              </a:lnSpc>
              <a:buNone/>
            </a:pPr>
            <a:endParaRPr lang="zh-CN" altLang="zh-CN" sz="2400" dirty="0"/>
          </a:p>
          <a:p>
            <a:pPr marL="0" indent="0">
              <a:buNone/>
            </a:pPr>
            <a:endParaRPr kumimoji="1"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9801668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>
          <a:xfrm>
            <a:off x="228600" y="2204864"/>
            <a:ext cx="8915400" cy="1500187"/>
          </a:xfrm>
        </p:spPr>
        <p:txBody>
          <a:bodyPr/>
          <a:lstStyle/>
          <a:p>
            <a:pPr lvl="1">
              <a:lnSpc>
                <a:spcPct val="120000"/>
              </a:lnSpc>
            </a:pPr>
            <a:r>
              <a:rPr lang="zh-CN" altLang="en-US" sz="3200" dirty="0">
                <a:solidFill>
                  <a:srgbClr val="000000"/>
                </a:solidFill>
              </a:rPr>
              <a:t>主题</a:t>
            </a:r>
            <a:r>
              <a:rPr lang="en-US" altLang="zh-CN" sz="3200" dirty="0">
                <a:solidFill>
                  <a:srgbClr val="000000"/>
                </a:solidFill>
              </a:rPr>
              <a:t>3:</a:t>
            </a:r>
            <a:r>
              <a:rPr lang="zh-CN" altLang="en-US" sz="3200" dirty="0">
                <a:solidFill>
                  <a:srgbClr val="000000"/>
                </a:solidFill>
              </a:rPr>
              <a:t>智能化风险与控制</a:t>
            </a:r>
            <a:endParaRPr lang="en-US" altLang="zh-CN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011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3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zh-CN" altLang="en-US" dirty="0" smtClean="0">
                <a:latin typeface="Times New Roman" pitchFamily="18" charset="0"/>
                <a:cs typeface="Times New Roman" pitchFamily="18" charset="0"/>
              </a:rPr>
              <a:t>工业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4.0</a:t>
            </a:r>
            <a:r>
              <a:rPr lang="zh-CN" altLang="zh-CN" dirty="0" smtClean="0">
                <a:latin typeface="Times New Roman" pitchFamily="18" charset="0"/>
                <a:cs typeface="Times New Roman" pitchFamily="18" charset="0"/>
              </a:rPr>
              <a:t>：</a:t>
            </a:r>
            <a:r>
              <a:rPr lang="zh-CN" altLang="en-US" dirty="0" smtClean="0">
                <a:latin typeface="Times New Roman" pitchFamily="18" charset="0"/>
                <a:cs typeface="Times New Roman" pitchFamily="18" charset="0"/>
              </a:rPr>
              <a:t>他是谁？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zh-CN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zh-CN" altLang="en-US" sz="3600" dirty="0" smtClean="0">
                <a:latin typeface="Times New Roman" pitchFamily="18" charset="0"/>
                <a:cs typeface="Times New Roman" pitchFamily="18" charset="0"/>
              </a:rPr>
              <a:t>从智慧工厂到智能生产</a:t>
            </a:r>
          </a:p>
        </p:txBody>
      </p:sp>
      <p:sp>
        <p:nvSpPr>
          <p:cNvPr id="305154" name="内容占位符 2"/>
          <p:cNvSpPr>
            <a:spLocks noGrp="1"/>
          </p:cNvSpPr>
          <p:nvPr>
            <p:ph idx="1"/>
          </p:nvPr>
        </p:nvSpPr>
        <p:spPr>
          <a:xfrm>
            <a:off x="827584" y="6021288"/>
            <a:ext cx="6324600" cy="64174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zh-CN" altLang="en-US" dirty="0" smtClean="0">
                <a:latin typeface="Times New Roman" pitchFamily="18" charset="0"/>
                <a:cs typeface="Times New Roman" pitchFamily="18" charset="0"/>
              </a:rPr>
              <a:t>智慧工厂的架构</a:t>
            </a:r>
          </a:p>
          <a:p>
            <a:pPr>
              <a:buFont typeface="Wingdings" pitchFamily="2" charset="2"/>
              <a:buNone/>
            </a:pP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altLang="zh-CN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——</a:t>
            </a:r>
            <a:r>
              <a:rPr lang="zh-CN" altLang="en-US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基于物联网和服务互联网</a:t>
            </a:r>
            <a:endParaRPr lang="en-US" altLang="zh-CN" sz="1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871662" y="5244704"/>
            <a:ext cx="5434013" cy="39885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100" b="1" dirty="0">
                <a:solidFill>
                  <a:srgbClr val="000000"/>
                </a:solidFill>
                <a:latin typeface="Times New Roman" pitchFamily="18" charset="0"/>
                <a:ea typeface="华文中宋" panose="02010600040101010101" pitchFamily="2" charset="-122"/>
                <a:cs typeface="Times New Roman" pitchFamily="18" charset="0"/>
              </a:rPr>
              <a:t>物联网</a:t>
            </a:r>
          </a:p>
        </p:txBody>
      </p:sp>
      <p:sp>
        <p:nvSpPr>
          <p:cNvPr id="5" name="矩形 4"/>
          <p:cNvSpPr/>
          <p:nvPr/>
        </p:nvSpPr>
        <p:spPr>
          <a:xfrm>
            <a:off x="1871662" y="2456260"/>
            <a:ext cx="5435204" cy="4333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100" b="1" dirty="0">
                <a:solidFill>
                  <a:srgbClr val="000000"/>
                </a:solidFill>
                <a:latin typeface="Times New Roman" pitchFamily="18" charset="0"/>
                <a:ea typeface="华文中宋" panose="02010600040101010101" pitchFamily="2" charset="-122"/>
                <a:cs typeface="Times New Roman" pitchFamily="18" charset="0"/>
              </a:rPr>
              <a:t>服务互联网</a:t>
            </a:r>
          </a:p>
        </p:txBody>
      </p:sp>
      <p:sp>
        <p:nvSpPr>
          <p:cNvPr id="6" name="矩形 5"/>
          <p:cNvSpPr/>
          <p:nvPr/>
        </p:nvSpPr>
        <p:spPr>
          <a:xfrm>
            <a:off x="1871662" y="3524251"/>
            <a:ext cx="1215629" cy="67389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智能物料</a:t>
            </a:r>
          </a:p>
        </p:txBody>
      </p:sp>
      <p:sp>
        <p:nvSpPr>
          <p:cNvPr id="7" name="矩形 6"/>
          <p:cNvSpPr/>
          <p:nvPr/>
        </p:nvSpPr>
        <p:spPr>
          <a:xfrm>
            <a:off x="1871662" y="4198144"/>
            <a:ext cx="1215629" cy="371475"/>
          </a:xfrm>
          <a:prstGeom prst="rect">
            <a:avLst/>
          </a:prstGeom>
          <a:solidFill>
            <a:srgbClr val="66FF33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b="1" dirty="0">
                <a:solidFill>
                  <a:srgbClr val="0000FF"/>
                </a:solidFill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APP</a:t>
            </a:r>
            <a:r>
              <a:rPr lang="zh-CN" altLang="en-US" b="1" dirty="0">
                <a:solidFill>
                  <a:srgbClr val="0000FF"/>
                </a:solidFill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平台</a:t>
            </a:r>
          </a:p>
        </p:txBody>
      </p:sp>
      <p:sp>
        <p:nvSpPr>
          <p:cNvPr id="8" name="矩形 7"/>
          <p:cNvSpPr/>
          <p:nvPr/>
        </p:nvSpPr>
        <p:spPr>
          <a:xfrm>
            <a:off x="6094811" y="3524251"/>
            <a:ext cx="1215628" cy="67389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智能产品</a:t>
            </a:r>
          </a:p>
        </p:txBody>
      </p:sp>
      <p:sp>
        <p:nvSpPr>
          <p:cNvPr id="9" name="矩形 8"/>
          <p:cNvSpPr/>
          <p:nvPr/>
        </p:nvSpPr>
        <p:spPr>
          <a:xfrm>
            <a:off x="6094811" y="4198144"/>
            <a:ext cx="1215628" cy="371475"/>
          </a:xfrm>
          <a:prstGeom prst="rect">
            <a:avLst/>
          </a:prstGeom>
          <a:solidFill>
            <a:srgbClr val="66FF33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b="1" dirty="0">
                <a:solidFill>
                  <a:srgbClr val="0000FF"/>
                </a:solidFill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APP</a:t>
            </a:r>
            <a:r>
              <a:rPr lang="zh-CN" altLang="en-US" b="1" dirty="0">
                <a:solidFill>
                  <a:srgbClr val="0000FF"/>
                </a:solidFill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平台</a:t>
            </a:r>
          </a:p>
        </p:txBody>
      </p:sp>
      <p:sp>
        <p:nvSpPr>
          <p:cNvPr id="10" name="矩形 9"/>
          <p:cNvSpPr/>
          <p:nvPr/>
        </p:nvSpPr>
        <p:spPr>
          <a:xfrm>
            <a:off x="3409950" y="3151585"/>
            <a:ext cx="2362200" cy="18573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b="1" dirty="0">
                <a:solidFill>
                  <a:srgbClr val="0000FF"/>
                </a:solidFill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信息物理生产系统</a:t>
            </a:r>
          </a:p>
        </p:txBody>
      </p:sp>
      <p:sp>
        <p:nvSpPr>
          <p:cNvPr id="11" name="矩形 10"/>
          <p:cNvSpPr/>
          <p:nvPr/>
        </p:nvSpPr>
        <p:spPr>
          <a:xfrm>
            <a:off x="3638550" y="3759994"/>
            <a:ext cx="1905000" cy="4048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b="1" dirty="0">
                <a:solidFill>
                  <a:srgbClr val="0000FF"/>
                </a:solidFill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智慧工厂</a:t>
            </a:r>
          </a:p>
        </p:txBody>
      </p:sp>
      <p:sp>
        <p:nvSpPr>
          <p:cNvPr id="12" name="矩形 11"/>
          <p:cNvSpPr/>
          <p:nvPr/>
        </p:nvSpPr>
        <p:spPr>
          <a:xfrm>
            <a:off x="3638550" y="4164806"/>
            <a:ext cx="1905000" cy="371475"/>
          </a:xfrm>
          <a:prstGeom prst="rect">
            <a:avLst/>
          </a:prstGeom>
          <a:solidFill>
            <a:srgbClr val="66FF33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b="1" dirty="0">
                <a:solidFill>
                  <a:srgbClr val="0000FF"/>
                </a:solidFill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APP</a:t>
            </a:r>
            <a:r>
              <a:rPr lang="zh-CN" altLang="en-US" b="1" dirty="0">
                <a:solidFill>
                  <a:srgbClr val="0000FF"/>
                </a:solidFill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平台</a:t>
            </a:r>
          </a:p>
        </p:txBody>
      </p:sp>
      <p:sp>
        <p:nvSpPr>
          <p:cNvPr id="13" name="矩形 12"/>
          <p:cNvSpPr/>
          <p:nvPr/>
        </p:nvSpPr>
        <p:spPr>
          <a:xfrm>
            <a:off x="3638550" y="3214093"/>
            <a:ext cx="1905000" cy="54590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5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基于语义的</a:t>
            </a:r>
            <a:r>
              <a:rPr lang="en-US" altLang="zh-CN" sz="15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PLM</a:t>
            </a:r>
            <a:r>
              <a:rPr lang="zh-CN" altLang="en-US" sz="15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、</a:t>
            </a:r>
            <a:r>
              <a:rPr lang="en-US" altLang="zh-CN" sz="15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ERP</a:t>
            </a:r>
            <a:r>
              <a:rPr lang="zh-CN" altLang="en-US" sz="15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、</a:t>
            </a:r>
            <a:r>
              <a:rPr lang="en-US" altLang="zh-CN" sz="15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QMS</a:t>
            </a:r>
            <a:r>
              <a:rPr lang="zh-CN" altLang="en-US" sz="15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、</a:t>
            </a:r>
            <a:r>
              <a:rPr lang="en-US" altLang="zh-CN" sz="15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ERP</a:t>
            </a:r>
            <a:endParaRPr lang="zh-CN" altLang="en-US" sz="15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下箭头 15"/>
          <p:cNvSpPr>
            <a:spLocks noChangeArrowheads="1"/>
          </p:cNvSpPr>
          <p:nvPr/>
        </p:nvSpPr>
        <p:spPr bwMode="auto">
          <a:xfrm flipV="1">
            <a:off x="2327672" y="4586289"/>
            <a:ext cx="303609" cy="641747"/>
          </a:xfrm>
          <a:prstGeom prst="downArrow">
            <a:avLst>
              <a:gd name="adj1" fmla="val 50000"/>
              <a:gd name="adj2" fmla="val 49996"/>
            </a:avLst>
          </a:prstGeom>
          <a:solidFill>
            <a:schemeClr val="bg1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350" b="1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下箭头 16"/>
          <p:cNvSpPr/>
          <p:nvPr/>
        </p:nvSpPr>
        <p:spPr>
          <a:xfrm>
            <a:off x="2324101" y="2893220"/>
            <a:ext cx="303610" cy="641747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350" b="1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下箭头 17"/>
          <p:cNvSpPr>
            <a:spLocks noChangeArrowheads="1"/>
          </p:cNvSpPr>
          <p:nvPr/>
        </p:nvSpPr>
        <p:spPr bwMode="auto">
          <a:xfrm flipV="1">
            <a:off x="6550820" y="4586289"/>
            <a:ext cx="303610" cy="641747"/>
          </a:xfrm>
          <a:prstGeom prst="downArrow">
            <a:avLst>
              <a:gd name="adj1" fmla="val 50000"/>
              <a:gd name="adj2" fmla="val 49995"/>
            </a:avLst>
          </a:prstGeom>
          <a:solidFill>
            <a:schemeClr val="bg1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350" b="1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下箭头 18"/>
          <p:cNvSpPr/>
          <p:nvPr/>
        </p:nvSpPr>
        <p:spPr>
          <a:xfrm>
            <a:off x="6550820" y="2882503"/>
            <a:ext cx="303610" cy="641747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350" b="1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下箭头 19"/>
          <p:cNvSpPr/>
          <p:nvPr/>
        </p:nvSpPr>
        <p:spPr>
          <a:xfrm>
            <a:off x="4555332" y="2897981"/>
            <a:ext cx="303610" cy="253604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350" b="1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右箭头 20"/>
          <p:cNvSpPr/>
          <p:nvPr/>
        </p:nvSpPr>
        <p:spPr>
          <a:xfrm>
            <a:off x="3087291" y="3962401"/>
            <a:ext cx="322659" cy="235744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350" b="1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右箭头 21"/>
          <p:cNvSpPr/>
          <p:nvPr/>
        </p:nvSpPr>
        <p:spPr>
          <a:xfrm>
            <a:off x="5772151" y="3954067"/>
            <a:ext cx="322660" cy="235744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350" b="1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5172" name="Picture 2" descr="Startse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237" y="5715000"/>
            <a:ext cx="1528763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52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5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CN" altLang="en-US" sz="3200" dirty="0">
                <a:latin typeface="Times New Roman" pitchFamily="18" charset="0"/>
                <a:cs typeface="Times New Roman" pitchFamily="18" charset="0"/>
              </a:rPr>
              <a:t>工业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4.0</a:t>
            </a:r>
            <a:r>
              <a:rPr lang="zh-CN" altLang="zh-CN" sz="3200" dirty="0">
                <a:latin typeface="Times New Roman" pitchFamily="18" charset="0"/>
                <a:cs typeface="Times New Roman" pitchFamily="18" charset="0"/>
              </a:rPr>
              <a:t>：</a:t>
            </a:r>
            <a:r>
              <a:rPr lang="zh-CN" altLang="en-US" sz="3200" dirty="0">
                <a:latin typeface="Times New Roman" pitchFamily="18" charset="0"/>
                <a:cs typeface="Times New Roman" pitchFamily="18" charset="0"/>
              </a:rPr>
              <a:t>他是谁？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zh-CN" sz="3200" dirty="0">
                <a:latin typeface="Times New Roman" pitchFamily="18" charset="0"/>
                <a:cs typeface="Times New Roman" pitchFamily="18" charset="0"/>
              </a:rPr>
            </a:b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zh-CN" altLang="en-US" sz="2400" dirty="0">
                <a:latin typeface="Times New Roman" pitchFamily="18" charset="0"/>
                <a:cs typeface="Times New Roman" pitchFamily="18" charset="0"/>
              </a:rPr>
              <a:t>从智慧工厂到智能生产</a:t>
            </a:r>
            <a:endParaRPr lang="zh-CN" altLang="en-US" sz="32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343" y="1592797"/>
            <a:ext cx="6851657" cy="4410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4436985" y="1646803"/>
            <a:ext cx="1215135" cy="5827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500" b="1" dirty="0">
                <a:solidFill>
                  <a:schemeClr val="tx1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智能化环境</a:t>
            </a:r>
          </a:p>
        </p:txBody>
      </p:sp>
      <p:sp>
        <p:nvSpPr>
          <p:cNvPr id="32" name="矩形 31"/>
          <p:cNvSpPr/>
          <p:nvPr/>
        </p:nvSpPr>
        <p:spPr>
          <a:xfrm>
            <a:off x="3653898" y="2186862"/>
            <a:ext cx="1917213" cy="4796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500" b="1" dirty="0">
                <a:solidFill>
                  <a:schemeClr val="tx1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嵌入式计算机</a:t>
            </a:r>
          </a:p>
        </p:txBody>
      </p:sp>
      <p:sp>
        <p:nvSpPr>
          <p:cNvPr id="33" name="矩形 32"/>
          <p:cNvSpPr/>
          <p:nvPr/>
        </p:nvSpPr>
        <p:spPr>
          <a:xfrm>
            <a:off x="5976156" y="2294875"/>
            <a:ext cx="1350150" cy="2913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500" b="1" dirty="0">
                <a:solidFill>
                  <a:schemeClr val="tx1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智能工厂</a:t>
            </a:r>
          </a:p>
        </p:txBody>
      </p:sp>
      <p:sp>
        <p:nvSpPr>
          <p:cNvPr id="34" name="矩形 33"/>
          <p:cNvSpPr/>
          <p:nvPr/>
        </p:nvSpPr>
        <p:spPr>
          <a:xfrm>
            <a:off x="4193958" y="3212976"/>
            <a:ext cx="999111" cy="4796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500" b="1" dirty="0">
                <a:solidFill>
                  <a:schemeClr val="tx1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智能手机智能卡</a:t>
            </a:r>
          </a:p>
        </p:txBody>
      </p:sp>
      <p:sp>
        <p:nvSpPr>
          <p:cNvPr id="35" name="矩形 34"/>
          <p:cNvSpPr/>
          <p:nvPr/>
        </p:nvSpPr>
        <p:spPr>
          <a:xfrm>
            <a:off x="6471139" y="3189319"/>
            <a:ext cx="1350150" cy="6177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500" b="1" dirty="0">
                <a:solidFill>
                  <a:schemeClr val="tx1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90%</a:t>
            </a:r>
            <a:r>
              <a:rPr lang="zh-CN" altLang="en-US" sz="1500" b="1" dirty="0">
                <a:solidFill>
                  <a:schemeClr val="tx1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的计算机都是嵌入式</a:t>
            </a:r>
          </a:p>
        </p:txBody>
      </p:sp>
      <p:sp>
        <p:nvSpPr>
          <p:cNvPr id="36" name="矩形 35"/>
          <p:cNvSpPr/>
          <p:nvPr/>
        </p:nvSpPr>
        <p:spPr>
          <a:xfrm>
            <a:off x="4950042" y="4347102"/>
            <a:ext cx="2646294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500" b="1" dirty="0">
                <a:solidFill>
                  <a:schemeClr val="tx1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多个计算机：</a:t>
            </a:r>
            <a:r>
              <a:rPr lang="en-US" altLang="zh-CN" sz="1500" b="1" dirty="0">
                <a:solidFill>
                  <a:schemeClr val="tx1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1</a:t>
            </a:r>
            <a:r>
              <a:rPr lang="zh-CN" altLang="en-US" sz="1500" b="1" dirty="0">
                <a:solidFill>
                  <a:schemeClr val="tx1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个用户</a:t>
            </a:r>
          </a:p>
        </p:txBody>
      </p:sp>
      <p:sp>
        <p:nvSpPr>
          <p:cNvPr id="37" name="矩形 36"/>
          <p:cNvSpPr/>
          <p:nvPr/>
        </p:nvSpPr>
        <p:spPr>
          <a:xfrm>
            <a:off x="3059832" y="4293096"/>
            <a:ext cx="1215135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500" b="1" dirty="0">
                <a:solidFill>
                  <a:schemeClr val="tx1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1</a:t>
            </a:r>
            <a:r>
              <a:rPr lang="zh-CN" altLang="en-US" sz="1500" b="1" dirty="0">
                <a:solidFill>
                  <a:schemeClr val="tx1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个计算机：</a:t>
            </a:r>
            <a:r>
              <a:rPr lang="en-US" altLang="zh-CN" sz="1500" b="1" dirty="0">
                <a:solidFill>
                  <a:schemeClr val="tx1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1</a:t>
            </a:r>
            <a:r>
              <a:rPr lang="zh-CN" altLang="en-US" sz="1500" b="1" dirty="0">
                <a:solidFill>
                  <a:schemeClr val="tx1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个用户</a:t>
            </a:r>
          </a:p>
        </p:txBody>
      </p:sp>
      <p:sp>
        <p:nvSpPr>
          <p:cNvPr id="38" name="矩形 37"/>
          <p:cNvSpPr/>
          <p:nvPr/>
        </p:nvSpPr>
        <p:spPr>
          <a:xfrm>
            <a:off x="3167844" y="3158970"/>
            <a:ext cx="1026114" cy="4796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500" b="1" dirty="0">
                <a:solidFill>
                  <a:schemeClr val="tx1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PC</a:t>
            </a:r>
            <a:endParaRPr lang="zh-CN" altLang="en-US" sz="1500" b="1" dirty="0">
              <a:solidFill>
                <a:schemeClr val="tx1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1763688" y="3104964"/>
            <a:ext cx="1458162" cy="4796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500" b="1" dirty="0">
                <a:solidFill>
                  <a:schemeClr val="tx1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中央计算机</a:t>
            </a:r>
          </a:p>
        </p:txBody>
      </p:sp>
      <p:sp>
        <p:nvSpPr>
          <p:cNvPr id="40" name="矩形 39"/>
          <p:cNvSpPr/>
          <p:nvPr/>
        </p:nvSpPr>
        <p:spPr>
          <a:xfrm>
            <a:off x="1844697" y="4131078"/>
            <a:ext cx="1215135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500" b="1" dirty="0">
                <a:solidFill>
                  <a:schemeClr val="tx1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1</a:t>
            </a:r>
            <a:r>
              <a:rPr lang="zh-CN" altLang="en-US" sz="1500" b="1" dirty="0">
                <a:solidFill>
                  <a:schemeClr val="tx1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个计算机：多个用户</a:t>
            </a:r>
          </a:p>
        </p:txBody>
      </p:sp>
      <p:sp>
        <p:nvSpPr>
          <p:cNvPr id="4" name="圆角矩形 3"/>
          <p:cNvSpPr/>
          <p:nvPr/>
        </p:nvSpPr>
        <p:spPr>
          <a:xfrm>
            <a:off x="3329862" y="1538790"/>
            <a:ext cx="864096" cy="324036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55677" y="1687117"/>
            <a:ext cx="2730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rgbClr val="0033CC"/>
                </a:solidFill>
                <a:latin typeface="黑体" pitchFamily="49" charset="-122"/>
                <a:ea typeface="黑体" pitchFamily="49" charset="-122"/>
              </a:rPr>
              <a:t>基于物联网与服务的智能环境发展过程</a:t>
            </a:r>
          </a:p>
        </p:txBody>
      </p:sp>
    </p:spTree>
    <p:extLst>
      <p:ext uri="{BB962C8B-B14F-4D97-AF65-F5344CB8AC3E}">
        <p14:creationId xmlns:p14="http://schemas.microsoft.com/office/powerpoint/2010/main" val="2149884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5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zh-CN" altLang="en-US" dirty="0">
                <a:latin typeface="Times New Roman" pitchFamily="18" charset="0"/>
                <a:cs typeface="Times New Roman" pitchFamily="18" charset="0"/>
              </a:rPr>
              <a:t>工业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4.0</a:t>
            </a:r>
            <a:r>
              <a:rPr lang="zh-CN" altLang="zh-CN" dirty="0">
                <a:latin typeface="Times New Roman" pitchFamily="18" charset="0"/>
                <a:cs typeface="Times New Roman" pitchFamily="18" charset="0"/>
              </a:rPr>
              <a:t>：</a:t>
            </a:r>
            <a:r>
              <a:rPr lang="zh-CN" altLang="en-US" dirty="0">
                <a:latin typeface="Times New Roman" pitchFamily="18" charset="0"/>
                <a:cs typeface="Times New Roman" pitchFamily="18" charset="0"/>
              </a:rPr>
              <a:t>他是谁？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zh-CN" dirty="0">
                <a:latin typeface="Times New Roman" pitchFamily="18" charset="0"/>
                <a:cs typeface="Times New Roman" pitchFamily="18" charset="0"/>
              </a:rPr>
            </a:b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zh-CN" altLang="en-US" sz="3600" dirty="0">
                <a:latin typeface="Times New Roman" pitchFamily="18" charset="0"/>
                <a:cs typeface="Times New Roman" pitchFamily="18" charset="0"/>
              </a:rPr>
              <a:t>从智慧工厂到智能生产</a:t>
            </a:r>
            <a:endParaRPr lang="zh-CN" alt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917" y="1754815"/>
            <a:ext cx="1183333" cy="616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83868" y="2371595"/>
            <a:ext cx="2484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latin typeface="黑体" pitchFamily="49" charset="-122"/>
                <a:ea typeface="黑体" pitchFamily="49" charset="-122"/>
              </a:rPr>
              <a:t>高精度高品质多品种小批量的</a:t>
            </a:r>
            <a:r>
              <a:rPr lang="zh-CN" altLang="en-US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智能产品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653" y="3807043"/>
            <a:ext cx="1310878" cy="1253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143001" y="5157193"/>
            <a:ext cx="25235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 b="1"/>
            </a:lvl1pPr>
          </a:lstStyle>
          <a:p>
            <a:r>
              <a:rPr lang="zh-CN" altLang="en-US" sz="18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绿色生产</a:t>
            </a:r>
            <a:r>
              <a:rPr lang="zh-CN" altLang="en-US" sz="1800" dirty="0">
                <a:latin typeface="黑体" pitchFamily="49" charset="-122"/>
                <a:ea typeface="黑体" pitchFamily="49" charset="-122"/>
              </a:rPr>
              <a:t>：清洁、资源利用率高的可持续发展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031" y="3891452"/>
            <a:ext cx="2926091" cy="1169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5274078" y="5060771"/>
            <a:ext cx="2179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 b="1"/>
            </a:lvl1pPr>
          </a:lstStyle>
          <a:p>
            <a:r>
              <a:rPr lang="zh-CN" altLang="en-US" sz="1800" dirty="0">
                <a:latin typeface="黑体" pitchFamily="49" charset="-122"/>
                <a:ea typeface="黑体" pitchFamily="49" charset="-122"/>
              </a:rPr>
              <a:t>智能工厂位于城市的</a:t>
            </a:r>
            <a:r>
              <a:rPr lang="zh-CN" altLang="en-US" sz="18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城市生产</a:t>
            </a:r>
          </a:p>
        </p:txBody>
      </p:sp>
      <p:sp>
        <p:nvSpPr>
          <p:cNvPr id="8" name="上下箭头 7"/>
          <p:cNvSpPr/>
          <p:nvPr/>
        </p:nvSpPr>
        <p:spPr>
          <a:xfrm rot="2181476">
            <a:off x="3021004" y="2799000"/>
            <a:ext cx="309694" cy="1014183"/>
          </a:xfrm>
          <a:prstGeom prst="upDownArrow">
            <a:avLst/>
          </a:prstGeom>
          <a:solidFill>
            <a:srgbClr val="0070C0"/>
          </a:solidFill>
          <a:scene3d>
            <a:camera prst="orthographicFront">
              <a:rot lat="0" lon="212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5" name="上下箭头 24"/>
          <p:cNvSpPr/>
          <p:nvPr/>
        </p:nvSpPr>
        <p:spPr>
          <a:xfrm rot="19331272">
            <a:off x="5562858" y="2884187"/>
            <a:ext cx="309694" cy="1014183"/>
          </a:xfrm>
          <a:prstGeom prst="upDownArrow">
            <a:avLst/>
          </a:prstGeom>
          <a:solidFill>
            <a:srgbClr val="0070C0"/>
          </a:solidFill>
          <a:scene3d>
            <a:camera prst="orthographicFront">
              <a:rot lat="0" lon="212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6" name="上下箭头 25"/>
          <p:cNvSpPr/>
          <p:nvPr/>
        </p:nvSpPr>
        <p:spPr>
          <a:xfrm rot="16200000">
            <a:off x="4253967" y="4369754"/>
            <a:ext cx="309694" cy="1014183"/>
          </a:xfrm>
          <a:prstGeom prst="upDownArrow">
            <a:avLst/>
          </a:prstGeom>
          <a:solidFill>
            <a:srgbClr val="0070C0"/>
          </a:solidFill>
          <a:scene3d>
            <a:camera prst="orthographicFront">
              <a:rot lat="0" lon="212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1378755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40251" y="903228"/>
            <a:ext cx="8462334" cy="452596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kumimoji="1" lang="zh-CN" altLang="en-US" sz="3200" dirty="0" smtClean="0"/>
              <a:t>药品生产</a:t>
            </a:r>
            <a:r>
              <a:rPr kumimoji="1" lang="zh-CN" altLang="en-US" sz="3200" dirty="0" smtClean="0"/>
              <a:t>智能化</a:t>
            </a:r>
            <a:r>
              <a:rPr kumimoji="1" lang="zh-CN" altLang="en-US" sz="3200" dirty="0" smtClean="0"/>
              <a:t>系统的</a:t>
            </a:r>
            <a:r>
              <a:rPr kumimoji="1" lang="zh-CN" altLang="en-US" sz="3200" dirty="0" smtClean="0"/>
              <a:t>风险</a:t>
            </a:r>
            <a:r>
              <a:rPr kumimoji="1" lang="zh-CN" altLang="en-US" sz="3200" dirty="0" smtClean="0"/>
              <a:t>？</a:t>
            </a:r>
            <a:endParaRPr kumimoji="1" lang="en-US" altLang="zh-CN" sz="3200" dirty="0" smtClean="0"/>
          </a:p>
          <a:p>
            <a:pPr marL="0" indent="0" algn="just">
              <a:lnSpc>
                <a:spcPct val="120000"/>
              </a:lnSpc>
              <a:buNone/>
            </a:pPr>
            <a:r>
              <a:rPr lang="en-US" altLang="zh-CN" sz="3200" dirty="0" smtClean="0"/>
              <a:t>   </a:t>
            </a:r>
            <a:endParaRPr lang="en-US" altLang="zh-CN" sz="3200" dirty="0" smtClean="0"/>
          </a:p>
          <a:p>
            <a:pPr marL="0" indent="0" algn="just">
              <a:lnSpc>
                <a:spcPct val="120000"/>
              </a:lnSpc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</a:t>
            </a:r>
            <a:r>
              <a:rPr lang="zh-CN" altLang="en-US" sz="3200" dirty="0" smtClean="0"/>
              <a:t>问题</a:t>
            </a:r>
            <a:r>
              <a:rPr lang="en-US" altLang="zh-CN" sz="3200" dirty="0" smtClean="0"/>
              <a:t>1: </a:t>
            </a:r>
            <a:r>
              <a:rPr lang="zh-CN" altLang="en-US" sz="3200" dirty="0" smtClean="0"/>
              <a:t>我们用它干什么（公司业务要求）？</a:t>
            </a:r>
            <a:endParaRPr lang="en-US" altLang="zh-CN" sz="3200" dirty="0" smtClean="0"/>
          </a:p>
          <a:p>
            <a:pPr marL="0" indent="0" algn="just">
              <a:lnSpc>
                <a:spcPct val="120000"/>
              </a:lnSpc>
              <a:buNone/>
            </a:pPr>
            <a:r>
              <a:rPr lang="en-US" altLang="zh-CN" sz="3200" dirty="0" smtClean="0"/>
              <a:t>  </a:t>
            </a:r>
            <a:r>
              <a:rPr lang="en-US" altLang="zh-CN" sz="3200" dirty="0" smtClean="0"/>
              <a:t> </a:t>
            </a:r>
            <a:r>
              <a:rPr lang="zh-CN" altLang="en-US" sz="3200" dirty="0" smtClean="0"/>
              <a:t>问题</a:t>
            </a:r>
            <a:r>
              <a:rPr lang="zh-CN" altLang="zh-CN" sz="3200" dirty="0" smtClean="0"/>
              <a:t>2</a:t>
            </a:r>
            <a:r>
              <a:rPr lang="en-US" altLang="zh-CN" sz="3200" dirty="0" smtClean="0"/>
              <a:t>: </a:t>
            </a:r>
            <a:r>
              <a:rPr lang="zh-CN" altLang="en-US" sz="3200" dirty="0" smtClean="0"/>
              <a:t>用不好会有什么后果（风险）？</a:t>
            </a:r>
            <a:endParaRPr lang="en-US" altLang="zh-CN" sz="3200" dirty="0" smtClean="0"/>
          </a:p>
          <a:p>
            <a:pPr marL="0" indent="0" algn="just">
              <a:lnSpc>
                <a:spcPct val="120000"/>
              </a:lnSpc>
              <a:buNone/>
            </a:pPr>
            <a:r>
              <a:rPr lang="en-US" altLang="zh-CN" sz="3200" dirty="0" smtClean="0"/>
              <a:t>  </a:t>
            </a:r>
            <a:r>
              <a:rPr lang="en-US" altLang="zh-CN" sz="3200" dirty="0" smtClean="0"/>
              <a:t> </a:t>
            </a:r>
            <a:r>
              <a:rPr lang="zh-CN" altLang="en-US" sz="3200" dirty="0" smtClean="0"/>
              <a:t>问题</a:t>
            </a:r>
            <a:r>
              <a:rPr lang="zh-CN" altLang="zh-CN" sz="3200" dirty="0" smtClean="0"/>
              <a:t>3</a:t>
            </a:r>
            <a:r>
              <a:rPr lang="en-US" altLang="zh-CN" sz="3200" dirty="0" smtClean="0"/>
              <a:t>: </a:t>
            </a:r>
            <a:r>
              <a:rPr lang="zh-CN" altLang="en-US" sz="3200" dirty="0" smtClean="0"/>
              <a:t>危害的原因是什么？（根原因）</a:t>
            </a:r>
            <a:endParaRPr lang="en-US" altLang="zh-CN" sz="3200" dirty="0" smtClean="0"/>
          </a:p>
          <a:p>
            <a:pPr marL="0" indent="0" algn="just">
              <a:lnSpc>
                <a:spcPct val="120000"/>
              </a:lnSpc>
              <a:buNone/>
            </a:pPr>
            <a:r>
              <a:rPr lang="en-US" altLang="zh-CN" dirty="0"/>
              <a:t> </a:t>
            </a:r>
            <a:r>
              <a:rPr lang="zh-CN" altLang="en-US" sz="3200" dirty="0" smtClean="0"/>
              <a:t>问题</a:t>
            </a:r>
            <a:r>
              <a:rPr lang="zh-CN" altLang="zh-CN" sz="3200" dirty="0" smtClean="0"/>
              <a:t>4</a:t>
            </a:r>
            <a:r>
              <a:rPr lang="en-US" altLang="zh-CN" sz="3200" dirty="0" smtClean="0"/>
              <a:t>:</a:t>
            </a:r>
            <a:r>
              <a:rPr lang="zh-CN" altLang="en-US" sz="3200" dirty="0" smtClean="0"/>
              <a:t>要什么样的流程和体系怎么控制风险（系统化管理）？</a:t>
            </a:r>
            <a:endParaRPr lang="en-US" altLang="zh-CN" sz="3200" dirty="0" smtClean="0"/>
          </a:p>
        </p:txBody>
      </p:sp>
    </p:spTree>
    <p:extLst>
      <p:ext uri="{BB962C8B-B14F-4D97-AF65-F5344CB8AC3E}">
        <p14:creationId xmlns:p14="http://schemas.microsoft.com/office/powerpoint/2010/main" val="2462756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a-DK" altLang="en-US"/>
              <a:t>Page</a:t>
            </a:r>
            <a:r>
              <a:rPr lang="en-GB" altLang="en-US"/>
              <a:t> </a:t>
            </a:r>
            <a:fld id="{C41427F5-FFB0-44EF-8074-EAFB4FB3F59C}" type="slidenum">
              <a:rPr lang="en-GB" altLang="en-US"/>
              <a:pPr/>
              <a:t>25</a:t>
            </a:fld>
            <a:endParaRPr lang="en-GB" altLang="en-US"/>
          </a:p>
        </p:txBody>
      </p:sp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79260" y="103187"/>
            <a:ext cx="8229600" cy="1143000"/>
          </a:xfrm>
        </p:spPr>
        <p:txBody>
          <a:bodyPr/>
          <a:lstStyle/>
          <a:p>
            <a:pPr algn="l"/>
            <a:r>
              <a:rPr lang="zh-CN" altLang="en-US" dirty="0" smtClean="0">
                <a:solidFill>
                  <a:srgbClr val="000000"/>
                </a:solidFill>
                <a:ea typeface="宋体" charset="-122"/>
              </a:rPr>
              <a:t>计算机（化）系统的特点</a:t>
            </a:r>
            <a:endParaRPr lang="en-US" altLang="zh-CN" dirty="0">
              <a:solidFill>
                <a:srgbClr val="000000"/>
              </a:solidFill>
              <a:ea typeface="宋体" charset="-122"/>
            </a:endParaRP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34501"/>
            <a:ext cx="5248275" cy="2182812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buFont typeface="Wingdings" pitchFamily="2" charset="2"/>
              <a:buNone/>
            </a:pPr>
            <a:r>
              <a:rPr lang="zh-CN" altLang="en-US" dirty="0" smtClean="0">
                <a:ea typeface="宋体" charset="-122"/>
              </a:rPr>
              <a:t>使用</a:t>
            </a:r>
            <a:r>
              <a:rPr lang="zh-CN" altLang="en-US" b="1" u="sng" dirty="0" smtClean="0">
                <a:ea typeface="宋体" charset="-122"/>
              </a:rPr>
              <a:t>技术</a:t>
            </a:r>
            <a:r>
              <a:rPr lang="zh-CN" altLang="en-US" dirty="0" smtClean="0">
                <a:ea typeface="宋体" charset="-122"/>
              </a:rPr>
              <a:t>以无人为干涉的</a:t>
            </a:r>
            <a:r>
              <a:rPr lang="zh-CN" altLang="en-US" b="1" u="sng" dirty="0" smtClean="0">
                <a:ea typeface="宋体" charset="-122"/>
              </a:rPr>
              <a:t>控制</a:t>
            </a:r>
            <a:r>
              <a:rPr lang="zh-CN" altLang="en-US" dirty="0">
                <a:ea typeface="宋体" charset="-122"/>
              </a:rPr>
              <a:t>一个</a:t>
            </a:r>
            <a:r>
              <a:rPr lang="zh-CN" altLang="en-US" b="1" u="sng" dirty="0">
                <a:ea typeface="宋体" charset="-122"/>
              </a:rPr>
              <a:t>过程</a:t>
            </a:r>
            <a:endParaRPr lang="en-US" altLang="zh-CN" b="1" u="sng" dirty="0">
              <a:ea typeface="宋体" charset="-122"/>
            </a:endParaRPr>
          </a:p>
          <a:p>
            <a:pPr marL="285750" indent="-285750"/>
            <a:r>
              <a:rPr lang="zh-CN" altLang="en-US" sz="1800" dirty="0" smtClean="0">
                <a:ea typeface="宋体" charset="-122"/>
              </a:rPr>
              <a:t>技术</a:t>
            </a:r>
            <a:r>
              <a:rPr lang="en-US" altLang="zh-CN" sz="1800" dirty="0" smtClean="0">
                <a:ea typeface="宋体" charset="-122"/>
              </a:rPr>
              <a:t> </a:t>
            </a:r>
            <a:r>
              <a:rPr lang="en-US" altLang="zh-CN" sz="1800" dirty="0">
                <a:ea typeface="宋体" charset="-122"/>
              </a:rPr>
              <a:t>= </a:t>
            </a:r>
            <a:r>
              <a:rPr lang="zh-CN" altLang="en-US" sz="1800" dirty="0" smtClean="0">
                <a:ea typeface="宋体" charset="-122"/>
              </a:rPr>
              <a:t>机械的、气动的、电动的、电子的</a:t>
            </a:r>
            <a:r>
              <a:rPr lang="en-US" altLang="zh-CN" sz="1800" dirty="0" smtClean="0">
                <a:ea typeface="宋体" charset="-122"/>
              </a:rPr>
              <a:t>/</a:t>
            </a:r>
            <a:r>
              <a:rPr lang="zh-CN" altLang="en-US" sz="1800" dirty="0" smtClean="0">
                <a:ea typeface="宋体" charset="-122"/>
              </a:rPr>
              <a:t>数字的、计算机</a:t>
            </a:r>
            <a:endParaRPr lang="en-US" altLang="zh-CN" sz="1800" dirty="0">
              <a:ea typeface="宋体" charset="-122"/>
            </a:endParaRPr>
          </a:p>
          <a:p>
            <a:pPr marL="285750" indent="-285750"/>
            <a:r>
              <a:rPr lang="zh-CN" altLang="en-US" sz="1800" dirty="0" smtClean="0">
                <a:ea typeface="宋体" charset="-122"/>
              </a:rPr>
              <a:t>控制 </a:t>
            </a:r>
            <a:r>
              <a:rPr lang="en-US" altLang="zh-CN" sz="1800" dirty="0" smtClean="0">
                <a:ea typeface="宋体" charset="-122"/>
              </a:rPr>
              <a:t>= </a:t>
            </a:r>
            <a:r>
              <a:rPr lang="zh-CN" altLang="en-US" sz="1800" dirty="0" smtClean="0">
                <a:ea typeface="宋体" charset="-122"/>
              </a:rPr>
              <a:t>基本控制（闭路控制）、程序控制（顺序控制、逻辑控制）、协调控制</a:t>
            </a:r>
            <a:endParaRPr lang="en-US" altLang="zh-CN" sz="1800" dirty="0">
              <a:ea typeface="宋体" charset="-122"/>
            </a:endParaRPr>
          </a:p>
          <a:p>
            <a:pPr marL="285750" indent="-285750"/>
            <a:r>
              <a:rPr lang="zh-CN" altLang="en-US" sz="1800" dirty="0" smtClean="0">
                <a:ea typeface="宋体" charset="-122"/>
              </a:rPr>
              <a:t>过程 </a:t>
            </a:r>
            <a:r>
              <a:rPr lang="en-US" altLang="zh-CN" sz="1800" dirty="0" smtClean="0">
                <a:ea typeface="宋体" charset="-122"/>
              </a:rPr>
              <a:t>= </a:t>
            </a:r>
            <a:r>
              <a:rPr lang="zh-CN" altLang="en-US" sz="1800" dirty="0" smtClean="0">
                <a:ea typeface="宋体" charset="-122"/>
              </a:rPr>
              <a:t>离散过程、批过程、连续过程</a:t>
            </a:r>
            <a:endParaRPr lang="en-US" altLang="zh-CN" sz="1800" dirty="0">
              <a:ea typeface="宋体" charset="-122"/>
            </a:endParaRPr>
          </a:p>
        </p:txBody>
      </p:sp>
      <p:sp>
        <p:nvSpPr>
          <p:cNvPr id="178183" name="Rectangle 7"/>
          <p:cNvSpPr>
            <a:spLocks noChangeArrowheads="1"/>
          </p:cNvSpPr>
          <p:nvPr/>
        </p:nvSpPr>
        <p:spPr bwMode="auto">
          <a:xfrm>
            <a:off x="5486400" y="4572000"/>
            <a:ext cx="3124200" cy="154463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463550" indent="-231775" algn="l">
              <a:spcAft>
                <a:spcPct val="30000"/>
              </a:spcAft>
              <a:buClr>
                <a:srgbClr val="336699"/>
              </a:buClr>
              <a:buSzPct val="130000"/>
            </a:pPr>
            <a:r>
              <a:rPr lang="zh-CN" altLang="en-US" sz="1800" b="1" dirty="0" smtClean="0">
                <a:latin typeface="Heiti SC Light"/>
                <a:ea typeface="Heiti SC Light"/>
                <a:cs typeface="Heiti SC Light"/>
              </a:rPr>
              <a:t>目的</a:t>
            </a:r>
            <a:r>
              <a:rPr lang="en-US" altLang="zh-CN" sz="1800" b="1" dirty="0" smtClean="0">
                <a:latin typeface="Heiti SC Light"/>
                <a:ea typeface="Heiti SC Light"/>
                <a:cs typeface="Heiti SC Light"/>
              </a:rPr>
              <a:t>: </a:t>
            </a:r>
            <a:endParaRPr lang="en-US" altLang="zh-CN" sz="1800" b="1" dirty="0">
              <a:latin typeface="Heiti SC Light"/>
              <a:ea typeface="Heiti SC Light"/>
              <a:cs typeface="Heiti SC Light"/>
            </a:endParaRPr>
          </a:p>
          <a:p>
            <a:pPr marL="463550" indent="-231775" algn="l">
              <a:spcAft>
                <a:spcPct val="30000"/>
              </a:spcAft>
              <a:buClr>
                <a:srgbClr val="336699"/>
              </a:buClr>
              <a:buSzPct val="130000"/>
              <a:buFontTx/>
              <a:buChar char="•"/>
            </a:pPr>
            <a:r>
              <a:rPr lang="zh-CN" altLang="en-US" b="1" dirty="0">
                <a:latin typeface="Heiti SC Light"/>
                <a:ea typeface="Heiti SC Light"/>
                <a:cs typeface="Heiti SC Light"/>
              </a:rPr>
              <a:t>提高</a:t>
            </a:r>
            <a:r>
              <a:rPr lang="zh-CN" altLang="en-US" sz="1800" b="1" dirty="0" smtClean="0">
                <a:latin typeface="Heiti SC Light"/>
                <a:ea typeface="Heiti SC Light"/>
                <a:cs typeface="Heiti SC Light"/>
              </a:rPr>
              <a:t>效率</a:t>
            </a:r>
            <a:r>
              <a:rPr lang="en-US" altLang="zh-CN" sz="1800" b="1" dirty="0" smtClean="0">
                <a:latin typeface="Heiti SC Light"/>
                <a:ea typeface="Heiti SC Light"/>
                <a:cs typeface="Heiti SC Light"/>
              </a:rPr>
              <a:t>, </a:t>
            </a:r>
            <a:endParaRPr lang="en-US" altLang="zh-CN" sz="1800" b="1" dirty="0">
              <a:latin typeface="Heiti SC Light"/>
              <a:ea typeface="Heiti SC Light"/>
              <a:cs typeface="Heiti SC Light"/>
            </a:endParaRPr>
          </a:p>
          <a:p>
            <a:pPr marL="463550" indent="-231775" algn="l">
              <a:spcAft>
                <a:spcPct val="30000"/>
              </a:spcAft>
              <a:buClr>
                <a:srgbClr val="336699"/>
              </a:buClr>
              <a:buSzPct val="130000"/>
              <a:buFontTx/>
              <a:buChar char="•"/>
            </a:pPr>
            <a:r>
              <a:rPr lang="zh-CN" altLang="en-US" sz="1800" b="1" dirty="0" smtClean="0">
                <a:latin typeface="Heiti SC Light"/>
                <a:ea typeface="Heiti SC Light"/>
                <a:cs typeface="Heiti SC Light"/>
              </a:rPr>
              <a:t>改进质量</a:t>
            </a:r>
            <a:r>
              <a:rPr lang="en-US" altLang="zh-CN" sz="1800" b="1" dirty="0" smtClean="0">
                <a:latin typeface="Heiti SC Light"/>
                <a:ea typeface="Heiti SC Light"/>
                <a:cs typeface="Heiti SC Light"/>
              </a:rPr>
              <a:t>, </a:t>
            </a:r>
            <a:endParaRPr lang="en-US" altLang="zh-CN" sz="1800" b="1" dirty="0">
              <a:latin typeface="Heiti SC Light"/>
              <a:ea typeface="Heiti SC Light"/>
              <a:cs typeface="Heiti SC Light"/>
            </a:endParaRPr>
          </a:p>
          <a:p>
            <a:pPr marL="463550" indent="-231775" algn="l">
              <a:spcAft>
                <a:spcPct val="30000"/>
              </a:spcAft>
              <a:buClr>
                <a:srgbClr val="336699"/>
              </a:buClr>
              <a:buSzPct val="130000"/>
              <a:buFontTx/>
              <a:buChar char="•"/>
            </a:pPr>
            <a:r>
              <a:rPr lang="zh-CN" altLang="en-US" sz="1800" b="1" dirty="0" smtClean="0">
                <a:latin typeface="Heiti SC Light"/>
                <a:ea typeface="Heiti SC Light"/>
                <a:cs typeface="Heiti SC Light"/>
              </a:rPr>
              <a:t>减少人的负担和风险</a:t>
            </a:r>
            <a:endParaRPr lang="en-US" altLang="zh-CN" sz="1800" b="1" dirty="0">
              <a:latin typeface="Heiti SC Light"/>
              <a:ea typeface="Heiti SC Light"/>
              <a:cs typeface="Heiti SC Light"/>
            </a:endParaRPr>
          </a:p>
        </p:txBody>
      </p:sp>
      <p:sp>
        <p:nvSpPr>
          <p:cNvPr id="178197" name="Rectangle 21"/>
          <p:cNvSpPr>
            <a:spLocks noChangeArrowheads="1"/>
          </p:cNvSpPr>
          <p:nvPr/>
        </p:nvSpPr>
        <p:spPr bwMode="auto">
          <a:xfrm>
            <a:off x="1109663" y="4433888"/>
            <a:ext cx="914400" cy="685800"/>
          </a:xfrm>
          <a:prstGeom prst="rect">
            <a:avLst/>
          </a:prstGeom>
          <a:solidFill>
            <a:srgbClr val="FFCC3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algn="ctr"/>
            <a:r>
              <a:rPr lang="zh-CN" altLang="en-US" sz="1400" b="1" dirty="0" smtClean="0">
                <a:solidFill>
                  <a:srgbClr val="010000"/>
                </a:solidFill>
                <a:latin typeface="TrueFrutigerLight" pitchFamily="2" charset="0"/>
                <a:ea typeface="宋体" charset="-122"/>
              </a:rPr>
              <a:t>执行器</a:t>
            </a:r>
            <a:endParaRPr lang="en-US" altLang="zh-CN" sz="1400" b="1" dirty="0">
              <a:solidFill>
                <a:srgbClr val="010000"/>
              </a:solidFill>
              <a:latin typeface="TrueFrutigerLight" pitchFamily="2" charset="0"/>
              <a:ea typeface="宋体" charset="-122"/>
            </a:endParaRPr>
          </a:p>
        </p:txBody>
      </p:sp>
      <p:sp>
        <p:nvSpPr>
          <p:cNvPr id="178198" name="Rectangle 22"/>
          <p:cNvSpPr>
            <a:spLocks noChangeArrowheads="1"/>
          </p:cNvSpPr>
          <p:nvPr/>
        </p:nvSpPr>
        <p:spPr bwMode="auto">
          <a:xfrm>
            <a:off x="1795463" y="3595688"/>
            <a:ext cx="1573212" cy="417512"/>
          </a:xfrm>
          <a:prstGeom prst="rect">
            <a:avLst/>
          </a:prstGeom>
          <a:solidFill>
            <a:srgbClr val="FFCC3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algn="ctr"/>
            <a:r>
              <a:rPr lang="zh-CN" altLang="en-US" sz="1400" b="1" dirty="0" smtClean="0">
                <a:solidFill>
                  <a:srgbClr val="010000"/>
                </a:solidFill>
                <a:latin typeface="TrueFrutigerLight" pitchFamily="2" charset="0"/>
                <a:ea typeface="宋体" charset="-122"/>
              </a:rPr>
              <a:t>控制器</a:t>
            </a:r>
            <a:endParaRPr lang="en-US" altLang="zh-CN" sz="1400" b="1" dirty="0">
              <a:solidFill>
                <a:srgbClr val="010000"/>
              </a:solidFill>
              <a:latin typeface="TrueFrutigerLight" pitchFamily="2" charset="0"/>
              <a:ea typeface="宋体" charset="-122"/>
            </a:endParaRPr>
          </a:p>
        </p:txBody>
      </p:sp>
      <p:sp>
        <p:nvSpPr>
          <p:cNvPr id="178199" name="Rectangle 23"/>
          <p:cNvSpPr>
            <a:spLocks noChangeArrowheads="1"/>
          </p:cNvSpPr>
          <p:nvPr/>
        </p:nvSpPr>
        <p:spPr bwMode="auto">
          <a:xfrm>
            <a:off x="3136900" y="4433888"/>
            <a:ext cx="914400" cy="685800"/>
          </a:xfrm>
          <a:prstGeom prst="rect">
            <a:avLst/>
          </a:prstGeom>
          <a:solidFill>
            <a:srgbClr val="FFCC3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algn="ctr"/>
            <a:r>
              <a:rPr lang="zh-CN" altLang="en-US" sz="1400" b="1" dirty="0" smtClean="0">
                <a:solidFill>
                  <a:srgbClr val="010000"/>
                </a:solidFill>
                <a:latin typeface="TrueFrutigerLight" pitchFamily="2" charset="0"/>
                <a:ea typeface="宋体" charset="-122"/>
              </a:rPr>
              <a:t>传感器</a:t>
            </a:r>
            <a:endParaRPr lang="en-US" altLang="zh-CN" sz="1400" b="1" dirty="0">
              <a:solidFill>
                <a:srgbClr val="010000"/>
              </a:solidFill>
              <a:latin typeface="TrueFrutigerLight" pitchFamily="2" charset="0"/>
              <a:ea typeface="宋体" charset="-122"/>
            </a:endParaRPr>
          </a:p>
        </p:txBody>
      </p:sp>
      <p:cxnSp>
        <p:nvCxnSpPr>
          <p:cNvPr id="178200" name="AutoShape 24"/>
          <p:cNvCxnSpPr>
            <a:cxnSpLocks noChangeShapeType="1"/>
            <a:stCxn id="178199" idx="0"/>
            <a:endCxn id="178198" idx="3"/>
          </p:cNvCxnSpPr>
          <p:nvPr/>
        </p:nvCxnSpPr>
        <p:spPr bwMode="auto">
          <a:xfrm rot="5400000" flipH="1">
            <a:off x="3167063" y="4006850"/>
            <a:ext cx="628650" cy="225425"/>
          </a:xfrm>
          <a:prstGeom prst="bentConnector2">
            <a:avLst/>
          </a:prstGeom>
          <a:noFill/>
          <a:ln w="9525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78201" name="AutoShape 25"/>
          <p:cNvCxnSpPr>
            <a:cxnSpLocks noChangeShapeType="1"/>
            <a:stCxn id="178198" idx="1"/>
            <a:endCxn id="178197" idx="0"/>
          </p:cNvCxnSpPr>
          <p:nvPr/>
        </p:nvCxnSpPr>
        <p:spPr bwMode="auto">
          <a:xfrm rot="10800000" flipV="1">
            <a:off x="1566863" y="3805238"/>
            <a:ext cx="228600" cy="628650"/>
          </a:xfrm>
          <a:prstGeom prst="bentConnector2">
            <a:avLst/>
          </a:prstGeom>
          <a:noFill/>
          <a:ln w="9525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78202" name="Oval 26"/>
          <p:cNvSpPr>
            <a:spLocks noChangeArrowheads="1"/>
          </p:cNvSpPr>
          <p:nvPr/>
        </p:nvSpPr>
        <p:spPr bwMode="auto">
          <a:xfrm>
            <a:off x="652463" y="5500688"/>
            <a:ext cx="3810000" cy="536575"/>
          </a:xfrm>
          <a:prstGeom prst="ellipse">
            <a:avLst/>
          </a:prstGeom>
          <a:solidFill>
            <a:srgbClr val="FFCC33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lIns="0" tIns="0" rIns="0" bIns="0" anchor="ctr"/>
          <a:lstStyle/>
          <a:p>
            <a:pPr algn="ctr"/>
            <a:r>
              <a:rPr lang="zh-CN" altLang="en-US" sz="1400" b="1" dirty="0">
                <a:solidFill>
                  <a:srgbClr val="010000"/>
                </a:solidFill>
                <a:latin typeface="TrueFrutigerLight" pitchFamily="2" charset="0"/>
              </a:rPr>
              <a:t>控制</a:t>
            </a:r>
            <a:endParaRPr lang="en-US" altLang="zh-CN" sz="1400" b="1" dirty="0">
              <a:solidFill>
                <a:srgbClr val="010000"/>
              </a:solidFill>
              <a:latin typeface="TrueFrutigerLight" pitchFamily="2" charset="0"/>
              <a:ea typeface="宋体" charset="-122"/>
            </a:endParaRPr>
          </a:p>
        </p:txBody>
      </p:sp>
      <p:cxnSp>
        <p:nvCxnSpPr>
          <p:cNvPr id="178203" name="AutoShape 27"/>
          <p:cNvCxnSpPr>
            <a:cxnSpLocks noChangeShapeType="1"/>
            <a:stCxn id="178202" idx="7"/>
            <a:endCxn id="178199" idx="2"/>
          </p:cNvCxnSpPr>
          <p:nvPr/>
        </p:nvCxnSpPr>
        <p:spPr bwMode="auto">
          <a:xfrm rot="5400000" flipH="1">
            <a:off x="3520281" y="5193507"/>
            <a:ext cx="458787" cy="311150"/>
          </a:xfrm>
          <a:prstGeom prst="curvedConnector3">
            <a:avLst>
              <a:gd name="adj1" fmla="val 58477"/>
            </a:avLst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78204" name="AutoShape 28"/>
          <p:cNvCxnSpPr>
            <a:cxnSpLocks noChangeShapeType="1"/>
            <a:stCxn id="178197" idx="2"/>
            <a:endCxn id="178202" idx="1"/>
          </p:cNvCxnSpPr>
          <p:nvPr/>
        </p:nvCxnSpPr>
        <p:spPr bwMode="auto">
          <a:xfrm rot="5400000">
            <a:off x="1158875" y="5170488"/>
            <a:ext cx="458787" cy="357188"/>
          </a:xfrm>
          <a:prstGeom prst="curvedConnector3">
            <a:avLst>
              <a:gd name="adj1" fmla="val 41523"/>
            </a:avLst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4" name="内容占位符 5"/>
          <p:cNvSpPr txBox="1">
            <a:spLocks/>
          </p:cNvSpPr>
          <p:nvPr/>
        </p:nvSpPr>
        <p:spPr bwMode="auto">
          <a:xfrm>
            <a:off x="5715000" y="1260960"/>
            <a:ext cx="37338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457200" lvl="1" indent="0">
              <a:buFontTx/>
              <a:buNone/>
            </a:pPr>
            <a:r>
              <a:rPr lang="zh-CN" altLang="en-US" sz="1800" dirty="0" smtClean="0"/>
              <a:t>计算机（化）系统的优点：</a:t>
            </a:r>
            <a:endParaRPr lang="en-US" altLang="zh-CN" sz="1800" dirty="0" smtClean="0"/>
          </a:p>
          <a:p>
            <a:pPr lvl="1"/>
            <a:r>
              <a:rPr lang="zh-CN" altLang="en-US" sz="1800" dirty="0" smtClean="0"/>
              <a:t>判断：</a:t>
            </a:r>
            <a:endParaRPr lang="en-US" altLang="zh-CN" sz="1800" dirty="0" smtClean="0"/>
          </a:p>
          <a:p>
            <a:pPr lvl="1"/>
            <a:r>
              <a:rPr lang="zh-CN" altLang="en-US" sz="1800" dirty="0" smtClean="0"/>
              <a:t>存储：</a:t>
            </a:r>
            <a:endParaRPr lang="en-US" altLang="zh-CN" sz="1800" dirty="0" smtClean="0"/>
          </a:p>
          <a:p>
            <a:pPr lvl="1"/>
            <a:r>
              <a:rPr lang="zh-CN" altLang="en-US" sz="1800" dirty="0" smtClean="0"/>
              <a:t>精确：</a:t>
            </a:r>
            <a:endParaRPr lang="en-US" altLang="zh-CN" sz="1800" dirty="0" smtClean="0"/>
          </a:p>
          <a:p>
            <a:pPr lvl="1"/>
            <a:r>
              <a:rPr lang="zh-CN" altLang="en-US" sz="1800" dirty="0" smtClean="0"/>
              <a:t>快速：</a:t>
            </a:r>
            <a:endParaRPr lang="en-US" altLang="zh-CN" sz="1800" dirty="0" smtClean="0"/>
          </a:p>
          <a:p>
            <a:pPr lvl="1"/>
            <a:r>
              <a:rPr lang="zh-CN" altLang="en-US" sz="1800" dirty="0" smtClean="0"/>
              <a:t>通用</a:t>
            </a:r>
            <a:endParaRPr lang="en-US" altLang="zh-CN" sz="1800" dirty="0" smtClean="0"/>
          </a:p>
          <a:p>
            <a:pPr lvl="1"/>
            <a:r>
              <a:rPr lang="zh-CN" altLang="en-US" sz="1800" dirty="0" smtClean="0"/>
              <a:t>易用：</a:t>
            </a:r>
            <a:endParaRPr lang="en-US" altLang="zh-CN" sz="1800" dirty="0" smtClean="0"/>
          </a:p>
          <a:p>
            <a:pPr lvl="1"/>
            <a:r>
              <a:rPr lang="zh-CN" altLang="en-US" sz="1800" dirty="0" smtClean="0"/>
              <a:t>联网：</a:t>
            </a:r>
            <a:endParaRPr kumimoji="1" lang="zh-CN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61274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685800" y="609600"/>
            <a:ext cx="6705600" cy="655638"/>
          </a:xfrm>
        </p:spPr>
        <p:txBody>
          <a:bodyPr>
            <a:normAutofit fontScale="90000"/>
          </a:bodyPr>
          <a:lstStyle/>
          <a:p>
            <a:endParaRPr kumimoji="1" lang="zh-CN" altLang="en-US" dirty="0">
              <a:solidFill>
                <a:srgbClr val="000000"/>
              </a:solidFill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2"/>
          </a:xfrm>
        </p:spPr>
        <p:txBody>
          <a:bodyPr/>
          <a:lstStyle/>
          <a:p>
            <a:pPr marL="457200" lvl="1" indent="0">
              <a:buNone/>
            </a:pPr>
            <a:r>
              <a:rPr kumimoji="1" lang="zh-CN" altLang="en-US" sz="2800" dirty="0" smtClean="0"/>
              <a:t>计算机（化）系统的软件特点</a:t>
            </a:r>
            <a:r>
              <a:rPr kumimoji="1" lang="zh-CN" altLang="en-US" sz="2800" dirty="0" smtClean="0"/>
              <a:t>：</a:t>
            </a:r>
            <a:endParaRPr kumimoji="1" lang="en-US" altLang="zh-CN" sz="2800" dirty="0" smtClean="0"/>
          </a:p>
          <a:p>
            <a:pPr marL="457200" lvl="1" indent="0">
              <a:buNone/>
            </a:pPr>
            <a:endParaRPr kumimoji="1" lang="en-US" altLang="zh-CN" sz="2800" dirty="0" smtClean="0"/>
          </a:p>
          <a:p>
            <a:pPr lvl="1"/>
            <a:r>
              <a:rPr kumimoji="1" lang="zh-CN" altLang="en-US" sz="2800" dirty="0" smtClean="0"/>
              <a:t>软件是一种逻辑实体，不是具体的物理实体</a:t>
            </a:r>
            <a:endParaRPr kumimoji="1" lang="en-US" altLang="zh-CN" sz="2800" dirty="0" smtClean="0"/>
          </a:p>
          <a:p>
            <a:pPr lvl="1"/>
            <a:r>
              <a:rPr kumimoji="1" lang="zh-CN" altLang="en-US" sz="2800" dirty="0" smtClean="0"/>
              <a:t>软件的开放没有明显的制造过程</a:t>
            </a:r>
            <a:endParaRPr kumimoji="1" lang="en-US" altLang="zh-CN" sz="2800" dirty="0" smtClean="0"/>
          </a:p>
          <a:p>
            <a:pPr lvl="1"/>
            <a:r>
              <a:rPr kumimoji="1" lang="zh-CN" altLang="en-US" sz="2800" dirty="0" smtClean="0"/>
              <a:t>软件的失效模式与硬件不同</a:t>
            </a:r>
            <a:endParaRPr kumimoji="1" lang="en-US" altLang="zh-CN" sz="2800" dirty="0" smtClean="0"/>
          </a:p>
          <a:p>
            <a:pPr lvl="1"/>
            <a:r>
              <a:rPr kumimoji="1" lang="zh-CN" altLang="en-US" sz="2800" dirty="0" smtClean="0"/>
              <a:t>软件开放与运行受计算机系统限制</a:t>
            </a:r>
            <a:endParaRPr kumimoji="1" lang="en-US" altLang="zh-CN" sz="2800" dirty="0" smtClean="0"/>
          </a:p>
          <a:p>
            <a:pPr lvl="1"/>
            <a:r>
              <a:rPr kumimoji="1" lang="zh-CN" altLang="en-US" sz="2800" dirty="0" smtClean="0"/>
              <a:t>软件本身的复杂性</a:t>
            </a:r>
            <a:endParaRPr kumimoji="1" lang="en-US" altLang="zh-CN" sz="2800" dirty="0" smtClean="0"/>
          </a:p>
          <a:p>
            <a:pPr marL="457200" lvl="1" indent="0">
              <a:buNone/>
            </a:pPr>
            <a:endParaRPr kumimoji="1" lang="zh-CN" altLang="en-US" sz="2800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245225"/>
            <a:ext cx="2133600" cy="476250"/>
          </a:xfrm>
        </p:spPr>
        <p:txBody>
          <a:bodyPr/>
          <a:lstStyle/>
          <a:p>
            <a:pPr>
              <a:defRPr/>
            </a:pPr>
            <a:fld id="{4DADC32A-7196-4A3B-9D66-6AD763AAEA91}" type="slidenum">
              <a:rPr lang="en-US" altLang="zh-CN" smtClean="0"/>
              <a:pPr>
                <a:defRPr/>
              </a:pPr>
              <a:t>26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68009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609600"/>
            <a:ext cx="8291264" cy="57717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kumimoji="1" lang="zh-CN" altLang="en-US" sz="2800" dirty="0" smtClean="0"/>
              <a:t>计算机（化）系统的可能的带来的问题？</a:t>
            </a:r>
            <a:endParaRPr kumimoji="1" lang="en-US" altLang="zh-CN" sz="2800" dirty="0" smtClean="0"/>
          </a:p>
          <a:p>
            <a:pPr marL="0" indent="0">
              <a:buNone/>
            </a:pPr>
            <a:r>
              <a:rPr kumimoji="1" lang="zh-CN" altLang="en-US" sz="2800" dirty="0" smtClean="0"/>
              <a:t>问题</a:t>
            </a:r>
            <a:r>
              <a:rPr kumimoji="1" lang="en-US" altLang="zh-CN" sz="2800" dirty="0" smtClean="0"/>
              <a:t>1:</a:t>
            </a:r>
            <a:r>
              <a:rPr kumimoji="1" lang="zh-CN" altLang="en-US" sz="2800" dirty="0" smtClean="0"/>
              <a:t>功能失控或功能不足</a:t>
            </a:r>
            <a:endParaRPr kumimoji="1" lang="en-US" altLang="zh-CN" sz="2800" dirty="0" smtClean="0"/>
          </a:p>
          <a:p>
            <a:pPr marL="0" indent="0">
              <a:buNone/>
            </a:pPr>
            <a:r>
              <a:rPr kumimoji="1" lang="zh-CN" altLang="en-US" sz="2800" dirty="0" smtClean="0"/>
              <a:t>问题</a:t>
            </a:r>
            <a:r>
              <a:rPr kumimoji="1" lang="en-US" altLang="zh-CN" sz="2800" dirty="0" smtClean="0"/>
              <a:t>2:</a:t>
            </a:r>
            <a:r>
              <a:rPr kumimoji="1" lang="zh-CN" altLang="en-US" sz="2800" dirty="0" smtClean="0"/>
              <a:t>系统能力不足，导致程序运行缓慢</a:t>
            </a:r>
            <a:endParaRPr kumimoji="1" lang="en-US" altLang="zh-CN" sz="2800" dirty="0" smtClean="0"/>
          </a:p>
          <a:p>
            <a:pPr marL="0" indent="0">
              <a:buNone/>
            </a:pPr>
            <a:r>
              <a:rPr kumimoji="1" lang="zh-CN" altLang="en-US" sz="2800" dirty="0" smtClean="0"/>
              <a:t>问题</a:t>
            </a:r>
            <a:r>
              <a:rPr kumimoji="1" lang="en-US" altLang="zh-CN" sz="2800" dirty="0" smtClean="0"/>
              <a:t>3:</a:t>
            </a:r>
            <a:r>
              <a:rPr kumimoji="1" lang="zh-CN" altLang="en-US" sz="2800" dirty="0" smtClean="0"/>
              <a:t>系统终止或断电导致程序失控或数据丢失</a:t>
            </a:r>
            <a:endParaRPr kumimoji="1" lang="en-US" altLang="zh-CN" sz="2800" dirty="0" smtClean="0"/>
          </a:p>
          <a:p>
            <a:pPr marL="0" indent="0">
              <a:buNone/>
            </a:pPr>
            <a:r>
              <a:rPr kumimoji="1" lang="zh-CN" altLang="en-US" sz="2800" dirty="0" smtClean="0"/>
              <a:t>问题</a:t>
            </a:r>
            <a:r>
              <a:rPr kumimoji="1" lang="en-US" altLang="zh-CN" sz="2800" dirty="0" smtClean="0"/>
              <a:t>4:</a:t>
            </a:r>
            <a:r>
              <a:rPr kumimoji="1" lang="zh-CN" altLang="en-US" sz="2800" dirty="0" smtClean="0"/>
              <a:t>系统升级与变更控制</a:t>
            </a:r>
            <a:endParaRPr kumimoji="1" lang="en-US" altLang="zh-CN" sz="2800" dirty="0" smtClean="0"/>
          </a:p>
          <a:p>
            <a:pPr marL="0" indent="0">
              <a:buNone/>
            </a:pPr>
            <a:r>
              <a:rPr kumimoji="1" lang="zh-CN" altLang="en-US" sz="2800" dirty="0" smtClean="0"/>
              <a:t>问题</a:t>
            </a:r>
            <a:r>
              <a:rPr kumimoji="1" lang="zh-CN" altLang="zh-CN" sz="2800" dirty="0"/>
              <a:t>5</a:t>
            </a:r>
            <a:r>
              <a:rPr kumimoji="1" lang="en-US" altLang="zh-CN" sz="2800" dirty="0" smtClean="0"/>
              <a:t>:</a:t>
            </a:r>
            <a:r>
              <a:rPr kumimoji="1" lang="zh-CN" altLang="en-US" sz="2800" dirty="0" smtClean="0"/>
              <a:t>系统安全隐患</a:t>
            </a:r>
            <a:endParaRPr kumimoji="1" lang="en-US" altLang="zh-CN" sz="2800" dirty="0" smtClean="0"/>
          </a:p>
          <a:p>
            <a:pPr marL="0" indent="0">
              <a:buNone/>
            </a:pPr>
            <a:r>
              <a:rPr kumimoji="1" lang="en-US" altLang="zh-CN" sz="2800" dirty="0"/>
              <a:t> </a:t>
            </a:r>
            <a:r>
              <a:rPr kumimoji="1" lang="en-US" altLang="zh-CN" sz="2800" dirty="0" smtClean="0"/>
              <a:t>   -</a:t>
            </a:r>
            <a:r>
              <a:rPr kumimoji="1" lang="zh-CN" altLang="en-US" sz="2800" dirty="0" smtClean="0"/>
              <a:t>非法操作</a:t>
            </a:r>
            <a:endParaRPr kumimoji="1" lang="en-US" altLang="zh-CN" sz="2800" dirty="0" smtClean="0"/>
          </a:p>
          <a:p>
            <a:pPr marL="0" indent="0">
              <a:buNone/>
            </a:pPr>
            <a:r>
              <a:rPr kumimoji="1" lang="en-US" altLang="zh-CN" sz="2800" dirty="0"/>
              <a:t> </a:t>
            </a:r>
            <a:r>
              <a:rPr kumimoji="1" lang="en-US" altLang="zh-CN" sz="2800" dirty="0" smtClean="0"/>
              <a:t>    -</a:t>
            </a:r>
            <a:r>
              <a:rPr kumimoji="1" lang="zh-CN" altLang="en-US" sz="2800" dirty="0" smtClean="0"/>
              <a:t>网络安全</a:t>
            </a:r>
            <a:endParaRPr kumimoji="1" lang="en-US" altLang="zh-CN" sz="2800" dirty="0" smtClean="0"/>
          </a:p>
          <a:p>
            <a:pPr marL="0" indent="0">
              <a:buNone/>
            </a:pPr>
            <a:r>
              <a:rPr kumimoji="1" lang="en-US" altLang="zh-CN" sz="2800" dirty="0"/>
              <a:t> </a:t>
            </a:r>
            <a:r>
              <a:rPr kumimoji="1" lang="en-US" altLang="zh-CN" sz="2800" dirty="0" smtClean="0"/>
              <a:t>    -</a:t>
            </a:r>
            <a:r>
              <a:rPr kumimoji="1" lang="zh-CN" altLang="en-US" sz="2800" dirty="0" smtClean="0"/>
              <a:t>系统安全</a:t>
            </a:r>
            <a:endParaRPr kumimoji="1" lang="en-US" altLang="zh-CN" sz="2800" dirty="0" smtClean="0"/>
          </a:p>
          <a:p>
            <a:pPr marL="0" indent="0">
              <a:buNone/>
            </a:pPr>
            <a:r>
              <a:rPr kumimoji="1" lang="zh-CN" altLang="en-US" sz="2800" dirty="0" smtClean="0"/>
              <a:t>问题</a:t>
            </a:r>
            <a:r>
              <a:rPr kumimoji="1" lang="zh-CN" altLang="zh-CN" sz="2800" dirty="0"/>
              <a:t>6</a:t>
            </a:r>
            <a:r>
              <a:rPr kumimoji="1" lang="en-US" altLang="zh-CN" sz="2800" dirty="0" smtClean="0"/>
              <a:t>:</a:t>
            </a:r>
            <a:r>
              <a:rPr kumimoji="1" lang="zh-CN" altLang="en-US" sz="2800" dirty="0" smtClean="0"/>
              <a:t>法规符合性隐患</a:t>
            </a:r>
            <a:endParaRPr kumimoji="1" lang="en-US" altLang="zh-CN" sz="2800" dirty="0" smtClean="0"/>
          </a:p>
          <a:p>
            <a:pPr marL="0" indent="0">
              <a:buNone/>
            </a:pPr>
            <a:r>
              <a:rPr kumimoji="1" lang="en-US" altLang="zh-CN" sz="2800" dirty="0"/>
              <a:t> </a:t>
            </a:r>
            <a:r>
              <a:rPr kumimoji="1" lang="en-US" altLang="zh-CN" sz="2800" dirty="0" smtClean="0"/>
              <a:t>   -</a:t>
            </a:r>
            <a:r>
              <a:rPr kumimoji="1" lang="zh-CN" altLang="en-US" sz="2800" dirty="0" smtClean="0"/>
              <a:t>电子签名</a:t>
            </a:r>
            <a:endParaRPr kumimoji="1" lang="en-US" altLang="zh-CN" sz="2800" dirty="0" smtClean="0"/>
          </a:p>
          <a:p>
            <a:pPr marL="0" indent="0">
              <a:buNone/>
            </a:pPr>
            <a:r>
              <a:rPr kumimoji="1" lang="en-US" altLang="zh-CN" sz="2800" dirty="0"/>
              <a:t> </a:t>
            </a:r>
            <a:r>
              <a:rPr kumimoji="1" lang="en-US" altLang="zh-CN" sz="2800" dirty="0" smtClean="0"/>
              <a:t>   -</a:t>
            </a:r>
            <a:r>
              <a:rPr kumimoji="1" lang="zh-CN" altLang="en-US" sz="2800" dirty="0" smtClean="0"/>
              <a:t>电子记录</a:t>
            </a:r>
            <a:endParaRPr kumimoji="1" lang="en-US" altLang="zh-CN" sz="2800" dirty="0" smtClean="0"/>
          </a:p>
          <a:p>
            <a:endParaRPr kumimoji="1"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805902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1" lang="zh-CN" altLang="en-US" dirty="0" smtClean="0">
                <a:solidFill>
                  <a:srgbClr val="000000"/>
                </a:solidFill>
              </a:rPr>
              <a:t>主要的原因</a:t>
            </a:r>
            <a:endParaRPr kumimoji="1" lang="zh-CN" altLang="en-US" dirty="0">
              <a:solidFill>
                <a:srgbClr val="00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23528" y="1268760"/>
            <a:ext cx="4038600" cy="4525962"/>
          </a:xfrm>
        </p:spPr>
        <p:txBody>
          <a:bodyPr>
            <a:normAutofit fontScale="85000" lnSpcReduction="10000"/>
          </a:bodyPr>
          <a:lstStyle/>
          <a:p>
            <a:r>
              <a:rPr kumimoji="1" lang="zh-CN" altLang="en-US" sz="2400" dirty="0" smtClean="0"/>
              <a:t>计算机本身的特殊性</a:t>
            </a:r>
            <a:endParaRPr kumimoji="1" lang="en-US" altLang="zh-CN" sz="2400" dirty="0" smtClean="0"/>
          </a:p>
          <a:p>
            <a:r>
              <a:rPr kumimoji="1" lang="zh-CN" altLang="en-US" sz="2400" dirty="0" smtClean="0"/>
              <a:t>系统的成熟度</a:t>
            </a:r>
            <a:endParaRPr kumimoji="1" lang="en-US" altLang="zh-CN" sz="2400" dirty="0" smtClean="0"/>
          </a:p>
          <a:p>
            <a:pPr lvl="1"/>
            <a:r>
              <a:rPr kumimoji="1" lang="zh-CN" altLang="en-US" dirty="0" smtClean="0"/>
              <a:t>复杂性与新颖性</a:t>
            </a:r>
            <a:endParaRPr kumimoji="1" lang="en-US" altLang="zh-CN" dirty="0" smtClean="0"/>
          </a:p>
          <a:p>
            <a:pPr lvl="1"/>
            <a:r>
              <a:rPr kumimoji="1" lang="zh-CN" altLang="en-US" dirty="0" smtClean="0"/>
              <a:t>设计不足</a:t>
            </a:r>
            <a:endParaRPr kumimoji="1" lang="en-US" altLang="zh-CN" dirty="0" smtClean="0"/>
          </a:p>
          <a:p>
            <a:pPr lvl="1"/>
            <a:r>
              <a:rPr kumimoji="1" lang="zh-CN" altLang="en-US" dirty="0" smtClean="0"/>
              <a:t>测试不足</a:t>
            </a:r>
            <a:endParaRPr kumimoji="1" lang="en-US" altLang="zh-CN" dirty="0" smtClean="0"/>
          </a:p>
          <a:p>
            <a:pPr lvl="1"/>
            <a:r>
              <a:rPr kumimoji="1" lang="zh-CN" altLang="en-US" dirty="0" smtClean="0"/>
              <a:t>开发人员能力不足</a:t>
            </a:r>
            <a:endParaRPr kumimoji="1" lang="en-US" altLang="zh-CN" dirty="0" smtClean="0"/>
          </a:p>
          <a:p>
            <a:pPr lvl="1"/>
            <a:r>
              <a:rPr kumimoji="1" lang="zh-CN" altLang="en-US" dirty="0" smtClean="0"/>
              <a:t>项目管理失控</a:t>
            </a:r>
            <a:endParaRPr kumimoji="1" lang="en-US" altLang="zh-CN" dirty="0" smtClean="0"/>
          </a:p>
          <a:p>
            <a:r>
              <a:rPr kumimoji="1" lang="zh-CN" altLang="en-US" sz="2400" dirty="0"/>
              <a:t>系统能力不足</a:t>
            </a:r>
            <a:endParaRPr kumimoji="1" lang="en-US" altLang="zh-CN" sz="2400" dirty="0"/>
          </a:p>
          <a:p>
            <a:pPr lvl="1"/>
            <a:r>
              <a:rPr kumimoji="1" lang="zh-CN" altLang="en-US" dirty="0" smtClean="0"/>
              <a:t>系统物理容量</a:t>
            </a:r>
            <a:endParaRPr kumimoji="1" lang="en-US" altLang="zh-CN" dirty="0"/>
          </a:p>
          <a:p>
            <a:pPr lvl="1"/>
            <a:r>
              <a:rPr kumimoji="1" lang="zh-CN" altLang="en-US" dirty="0" smtClean="0"/>
              <a:t>系统的性能</a:t>
            </a:r>
            <a:endParaRPr kumimoji="1" lang="en-US" altLang="zh-CN" dirty="0"/>
          </a:p>
          <a:p>
            <a:pPr lvl="1"/>
            <a:r>
              <a:rPr kumimoji="1" lang="zh-CN" altLang="en-US" dirty="0" smtClean="0"/>
              <a:t>系统的可靠</a:t>
            </a:r>
            <a:r>
              <a:rPr kumimoji="1" lang="zh-CN" altLang="en-US" dirty="0"/>
              <a:t>性</a:t>
            </a:r>
            <a:endParaRPr kumimoji="1" lang="en-US" altLang="zh-CN" dirty="0"/>
          </a:p>
          <a:p>
            <a:pPr lvl="1"/>
            <a:r>
              <a:rPr kumimoji="1" lang="zh-CN" altLang="en-US" dirty="0"/>
              <a:t>操作环境与安全防火墙</a:t>
            </a:r>
            <a:r>
              <a:rPr kumimoji="1" lang="zh-CN" altLang="en-US" dirty="0" smtClean="0"/>
              <a:t>不足</a:t>
            </a:r>
            <a:endParaRPr kumimoji="1" lang="en-US" altLang="zh-CN" dirty="0" smtClean="0"/>
          </a:p>
          <a:p>
            <a:pPr lvl="1"/>
            <a:r>
              <a:rPr kumimoji="1" lang="zh-CN" altLang="en-US" dirty="0" smtClean="0"/>
              <a:t>通信网络速度与可靠性</a:t>
            </a:r>
            <a:endParaRPr kumimoji="1" lang="en-US" altLang="zh-CN" dirty="0"/>
          </a:p>
          <a:p>
            <a:pPr lvl="1"/>
            <a:endParaRPr kumimoji="1" lang="en-US" altLang="zh-CN" dirty="0" smtClean="0"/>
          </a:p>
          <a:p>
            <a:pPr lvl="1"/>
            <a:endParaRPr kumimoji="1" lang="en-US" altLang="zh-CN" dirty="0" smtClean="0"/>
          </a:p>
          <a:p>
            <a:pPr lvl="1"/>
            <a:endParaRPr kumimoji="1" lang="en-US" altLang="zh-CN" dirty="0" smtClean="0"/>
          </a:p>
          <a:p>
            <a:pPr lvl="1"/>
            <a:endParaRPr kumimoji="1" lang="en-US" altLang="zh-CN" dirty="0" smtClean="0"/>
          </a:p>
          <a:p>
            <a:pPr lvl="1"/>
            <a:endParaRPr kumimoji="1"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0" y="1196752"/>
            <a:ext cx="4038600" cy="4525962"/>
          </a:xfrm>
        </p:spPr>
        <p:txBody>
          <a:bodyPr>
            <a:normAutofit fontScale="85000" lnSpcReduction="10000"/>
          </a:bodyPr>
          <a:lstStyle/>
          <a:p>
            <a:r>
              <a:rPr kumimoji="1" lang="zh-CN" altLang="en-US" sz="2400" dirty="0" smtClean="0"/>
              <a:t>管理</a:t>
            </a:r>
            <a:endParaRPr kumimoji="1" lang="en-US" altLang="zh-CN" sz="2400" dirty="0"/>
          </a:p>
          <a:p>
            <a:pPr lvl="1"/>
            <a:r>
              <a:rPr kumimoji="1" lang="zh-CN" altLang="en-US" dirty="0" smtClean="0"/>
              <a:t>组织职责不明确或缺失</a:t>
            </a:r>
            <a:endParaRPr kumimoji="1" lang="en-US" altLang="zh-CN" dirty="0" smtClean="0"/>
          </a:p>
          <a:p>
            <a:pPr lvl="1"/>
            <a:r>
              <a:rPr kumimoji="1" lang="zh-CN" altLang="en-US" dirty="0" smtClean="0"/>
              <a:t>技术组织不足</a:t>
            </a:r>
            <a:endParaRPr kumimoji="1" lang="en-US" altLang="zh-CN" dirty="0" smtClean="0"/>
          </a:p>
          <a:p>
            <a:pPr lvl="1"/>
            <a:r>
              <a:rPr kumimoji="1" lang="zh-CN" altLang="en-US" dirty="0" smtClean="0"/>
              <a:t>缺乏控制</a:t>
            </a:r>
            <a:endParaRPr kumimoji="1" lang="en-US" altLang="zh-CN" dirty="0" smtClean="0"/>
          </a:p>
          <a:p>
            <a:r>
              <a:rPr kumimoji="1" lang="zh-CN" altLang="en-US" sz="2400" dirty="0" smtClean="0"/>
              <a:t>人员</a:t>
            </a:r>
            <a:endParaRPr kumimoji="1" lang="en-US" altLang="zh-CN" sz="2400" dirty="0" smtClean="0"/>
          </a:p>
          <a:p>
            <a:pPr lvl="1"/>
            <a:r>
              <a:rPr kumimoji="1" lang="en-US" altLang="zh-CN" dirty="0"/>
              <a:t>IT</a:t>
            </a:r>
            <a:r>
              <a:rPr kumimoji="1" lang="zh-CN" altLang="en-US" dirty="0"/>
              <a:t>安全意识不足</a:t>
            </a:r>
            <a:endParaRPr kumimoji="1" lang="en-US" altLang="zh-CN" dirty="0"/>
          </a:p>
          <a:p>
            <a:pPr lvl="1"/>
            <a:r>
              <a:rPr kumimoji="1" lang="zh-CN" altLang="en-US" dirty="0"/>
              <a:t>培训缺失</a:t>
            </a:r>
            <a:endParaRPr kumimoji="1" lang="en-US" altLang="zh-CN" dirty="0"/>
          </a:p>
          <a:p>
            <a:pPr lvl="1"/>
            <a:r>
              <a:rPr kumimoji="1" lang="zh-CN" altLang="en-US" dirty="0"/>
              <a:t>技术能力不足</a:t>
            </a:r>
            <a:endParaRPr kumimoji="1" lang="en-US" altLang="zh-CN" dirty="0"/>
          </a:p>
          <a:p>
            <a:pPr lvl="1"/>
            <a:endParaRPr kumimoji="1" lang="en-US" altLang="zh-CN" dirty="0"/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56412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kumimoji="1" lang="zh-CN" altLang="en-US" dirty="0" smtClean="0"/>
              <a:t>计算机化管理的范畴</a:t>
            </a:r>
            <a:endParaRPr kumimoji="1" lang="en-US" altLang="zh-CN" dirty="0"/>
          </a:p>
          <a:p>
            <a:pPr marL="0" indent="0">
              <a:buNone/>
            </a:pPr>
            <a:r>
              <a:rPr kumimoji="1" lang="en-US" altLang="zh-CN" sz="2400" dirty="0" smtClean="0"/>
              <a:t> IT </a:t>
            </a:r>
            <a:r>
              <a:rPr kumimoji="1" lang="zh-CN" altLang="en-US" sz="2400" dirty="0" smtClean="0"/>
              <a:t>公司层面</a:t>
            </a:r>
            <a:endParaRPr kumimoji="1" lang="en-US" altLang="zh-CN" sz="2400" dirty="0" smtClean="0"/>
          </a:p>
          <a:p>
            <a:r>
              <a:rPr kumimoji="1" lang="zh-CN" altLang="en-US" sz="2400" dirty="0" smtClean="0"/>
              <a:t>系统架构与系统软件设计管理</a:t>
            </a:r>
            <a:endParaRPr kumimoji="1" lang="en-US" altLang="zh-CN" sz="2400" dirty="0" smtClean="0"/>
          </a:p>
          <a:p>
            <a:r>
              <a:rPr kumimoji="1" lang="zh-CN" altLang="en-US" sz="2400" dirty="0" smtClean="0"/>
              <a:t>系统软件采购与验收</a:t>
            </a:r>
            <a:endParaRPr kumimoji="1" lang="en-US" altLang="zh-CN" sz="2400" dirty="0" smtClean="0"/>
          </a:p>
          <a:p>
            <a:r>
              <a:rPr kumimoji="1" lang="zh-CN" altLang="en-US" sz="2400" dirty="0" smtClean="0"/>
              <a:t>系统的使用与用户管理</a:t>
            </a:r>
            <a:endParaRPr kumimoji="1" lang="en-US" altLang="zh-CN" sz="2400" dirty="0" smtClean="0"/>
          </a:p>
          <a:p>
            <a:r>
              <a:rPr kumimoji="1" lang="zh-CN" altLang="en-US" sz="2400" dirty="0" smtClean="0"/>
              <a:t>系统的日常维护与系统升级</a:t>
            </a:r>
            <a:r>
              <a:rPr kumimoji="1" lang="en-US" altLang="zh-CN" sz="2400" dirty="0" smtClean="0"/>
              <a:t>/</a:t>
            </a:r>
            <a:r>
              <a:rPr kumimoji="1" lang="zh-CN" altLang="en-US" sz="2400" dirty="0" smtClean="0"/>
              <a:t>变更实施</a:t>
            </a:r>
            <a:endParaRPr kumimoji="1" lang="en-US" altLang="zh-CN" sz="2400" dirty="0" smtClean="0"/>
          </a:p>
          <a:p>
            <a:r>
              <a:rPr kumimoji="1" lang="zh-CN" altLang="en-US" sz="2400" dirty="0" smtClean="0"/>
              <a:t>系统数据备份与备份数据管理</a:t>
            </a:r>
            <a:endParaRPr kumimoji="1" lang="en-US" altLang="zh-CN" sz="2400" dirty="0" smtClean="0"/>
          </a:p>
          <a:p>
            <a:r>
              <a:rPr kumimoji="1" lang="zh-CN" altLang="en-US" sz="2400" dirty="0" smtClean="0"/>
              <a:t>系统紧急灾难维护</a:t>
            </a:r>
            <a:endParaRPr kumimoji="1" lang="en-US" altLang="zh-CN" sz="2400" dirty="0" smtClean="0"/>
          </a:p>
          <a:p>
            <a:r>
              <a:rPr kumimoji="1" lang="zh-CN" altLang="en-US" sz="2400" dirty="0" smtClean="0"/>
              <a:t>计算机技术基础知识培训</a:t>
            </a:r>
            <a:endParaRPr kumimoji="1" lang="en-US" altLang="zh-CN" sz="2400" dirty="0" smtClean="0"/>
          </a:p>
        </p:txBody>
      </p:sp>
      <p:sp>
        <p:nvSpPr>
          <p:cNvPr id="9" name="内容占位符 8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kumimoji="1" lang="en-US" altLang="zh-CN" dirty="0" smtClean="0"/>
          </a:p>
          <a:p>
            <a:pPr marL="0" indent="0">
              <a:buNone/>
            </a:pPr>
            <a:r>
              <a:rPr kumimoji="1" lang="en-US" altLang="zh-CN" sz="2400" dirty="0" smtClean="0"/>
              <a:t>GMP</a:t>
            </a:r>
            <a:r>
              <a:rPr kumimoji="1" lang="zh-CN" altLang="en-US" sz="2400" dirty="0" smtClean="0"/>
              <a:t>范畴的层面</a:t>
            </a:r>
            <a:endParaRPr kumimoji="1" lang="en-US" altLang="zh-CN" sz="2400" dirty="0" smtClean="0"/>
          </a:p>
          <a:p>
            <a:r>
              <a:rPr kumimoji="1" lang="en-US" altLang="zh-CN" sz="2400" dirty="0" smtClean="0"/>
              <a:t>GMP</a:t>
            </a:r>
            <a:r>
              <a:rPr kumimoji="1" lang="zh-CN" altLang="en-US" sz="2400" dirty="0" smtClean="0"/>
              <a:t>系统识别与计算机清单控制（电子签名与电子记录）</a:t>
            </a:r>
            <a:endParaRPr kumimoji="1" lang="en-US" altLang="zh-CN" sz="2400" dirty="0" smtClean="0"/>
          </a:p>
          <a:p>
            <a:r>
              <a:rPr kumimoji="1" lang="en-US" altLang="zh-CN" sz="2400" dirty="0" smtClean="0"/>
              <a:t>GMP</a:t>
            </a:r>
            <a:r>
              <a:rPr kumimoji="1" lang="zh-CN" altLang="en-US" sz="2400" dirty="0" smtClean="0"/>
              <a:t>系统的计算机化</a:t>
            </a:r>
            <a:r>
              <a:rPr kumimoji="1" lang="en-US" altLang="zh-CN" sz="2400" dirty="0" smtClean="0"/>
              <a:t>SOP</a:t>
            </a:r>
          </a:p>
          <a:p>
            <a:r>
              <a:rPr kumimoji="1" lang="en-US" altLang="zh-CN" sz="2400" dirty="0" smtClean="0"/>
              <a:t>GMP</a:t>
            </a:r>
            <a:r>
              <a:rPr kumimoji="1" lang="zh-CN" altLang="en-US" sz="2400" dirty="0" smtClean="0"/>
              <a:t>系统的计算机化验证</a:t>
            </a:r>
            <a:endParaRPr kumimoji="1" lang="en-US" altLang="zh-CN" sz="2400" dirty="0" smtClean="0"/>
          </a:p>
          <a:p>
            <a:r>
              <a:rPr kumimoji="1" lang="en-US" altLang="zh-CN" sz="2400" dirty="0" smtClean="0"/>
              <a:t>GMP</a:t>
            </a:r>
            <a:r>
              <a:rPr kumimoji="1" lang="zh-CN" altLang="en-US" sz="2400" dirty="0" smtClean="0"/>
              <a:t>系统的变更控制</a:t>
            </a:r>
            <a:endParaRPr kumimoji="1" lang="en-US" altLang="zh-CN" sz="2400" dirty="0" smtClean="0"/>
          </a:p>
          <a:p>
            <a:r>
              <a:rPr kumimoji="1" lang="en-US" altLang="zh-CN" sz="2400" dirty="0" smtClean="0"/>
              <a:t>GMP</a:t>
            </a:r>
            <a:r>
              <a:rPr kumimoji="1" lang="zh-CN" altLang="en-US" sz="2400" dirty="0" smtClean="0"/>
              <a:t>系统的日常检查与系统回顾</a:t>
            </a:r>
            <a:endParaRPr kumimoji="1" lang="en-US" altLang="zh-CN" sz="2400" dirty="0" smtClean="0"/>
          </a:p>
          <a:p>
            <a:endParaRPr kumimoji="1" lang="en-US" altLang="zh-CN" sz="2400" dirty="0" smtClean="0"/>
          </a:p>
          <a:p>
            <a:endParaRPr kumimoji="1" lang="zh-CN" altLang="en-US" dirty="0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BF1BCA-EA52-48BC-9057-0580703ABA47}" type="slidenum">
              <a:rPr lang="en-US" altLang="zh-CN" smtClean="0"/>
              <a:pPr>
                <a:defRPr/>
              </a:pPr>
              <a:t>29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77959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>
          <a:xfrm>
            <a:off x="971600" y="2204864"/>
            <a:ext cx="5472608" cy="1500187"/>
          </a:xfrm>
        </p:spPr>
        <p:txBody>
          <a:bodyPr/>
          <a:lstStyle/>
          <a:p>
            <a:pPr marL="0" lvl="1"/>
            <a:r>
              <a:rPr lang="zh-CN" altLang="en-US" sz="3200" dirty="0" smtClean="0">
                <a:solidFill>
                  <a:schemeClr val="tx1"/>
                </a:solidFill>
              </a:rPr>
              <a:t>主题</a:t>
            </a:r>
            <a:r>
              <a:rPr lang="en-US" altLang="zh-CN" sz="3200" dirty="0">
                <a:solidFill>
                  <a:schemeClr val="tx1"/>
                </a:solidFill>
              </a:rPr>
              <a:t>1:</a:t>
            </a:r>
            <a:r>
              <a:rPr lang="zh-CN" altLang="en-US" sz="3200" dirty="0">
                <a:solidFill>
                  <a:schemeClr val="tx1"/>
                </a:solidFill>
              </a:rPr>
              <a:t>智能化带来的挑战</a:t>
            </a:r>
            <a:endParaRPr lang="en-US" altLang="zh-CN" sz="3200" dirty="0">
              <a:solidFill>
                <a:schemeClr val="tx1"/>
              </a:solidFill>
            </a:endParaRPr>
          </a:p>
          <a:p>
            <a:endParaRPr kumimoji="1" lang="en-US" altLang="zh-CN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899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55576" y="533400"/>
            <a:ext cx="7321624" cy="655638"/>
          </a:xfrm>
        </p:spPr>
        <p:txBody>
          <a:bodyPr>
            <a:normAutofit fontScale="90000"/>
          </a:bodyPr>
          <a:lstStyle/>
          <a:p>
            <a:r>
              <a:rPr kumimoji="1" lang="zh-CN" altLang="en-US" dirty="0" smtClean="0">
                <a:solidFill>
                  <a:srgbClr val="000000"/>
                </a:solidFill>
              </a:rPr>
              <a:t>计算机化系统管理与验证现状</a:t>
            </a:r>
            <a:endParaRPr kumimoji="1" lang="zh-CN" altLang="en-US" dirty="0">
              <a:solidFill>
                <a:srgbClr val="00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2"/>
          </a:xfrm>
        </p:spPr>
        <p:txBody>
          <a:bodyPr/>
          <a:lstStyle/>
          <a:p>
            <a:r>
              <a:rPr kumimoji="1" lang="zh-CN" altLang="en-US" dirty="0" smtClean="0"/>
              <a:t>已经做了但做的不够专业、系统、具体。</a:t>
            </a:r>
            <a:endParaRPr kumimoji="1" lang="en-US" altLang="zh-CN" dirty="0" smtClean="0"/>
          </a:p>
          <a:p>
            <a:r>
              <a:rPr kumimoji="1" lang="zh-CN" altLang="en-US" dirty="0" smtClean="0"/>
              <a:t>缺乏专业的技术力量，依靠外部资源力量。</a:t>
            </a:r>
            <a:endParaRPr kumimoji="1" lang="en-US" altLang="zh-CN" dirty="0" smtClean="0"/>
          </a:p>
          <a:p>
            <a:r>
              <a:rPr kumimoji="1" lang="zh-CN" altLang="en-US" dirty="0" smtClean="0"/>
              <a:t>对计算机化系统规范缺乏准确、科学的理解</a:t>
            </a:r>
            <a:endParaRPr kumimoji="1" lang="en-US" altLang="zh-CN" dirty="0" smtClean="0"/>
          </a:p>
          <a:p>
            <a:pPr lvl="1"/>
            <a:r>
              <a:rPr kumimoji="1" lang="zh-CN" altLang="en-US" dirty="0" smtClean="0"/>
              <a:t>数据完整性概念理解</a:t>
            </a:r>
            <a:endParaRPr kumimoji="1" lang="en-US" altLang="zh-CN" dirty="0" smtClean="0"/>
          </a:p>
          <a:p>
            <a:pPr lvl="1"/>
            <a:r>
              <a:rPr kumimoji="1" lang="zh-CN" altLang="en-US" dirty="0" smtClean="0"/>
              <a:t>电子记录与电子签名理解的误区</a:t>
            </a:r>
            <a:endParaRPr kumimoji="1" lang="en-US" altLang="zh-CN" dirty="0" smtClean="0"/>
          </a:p>
          <a:p>
            <a:pPr lvl="1"/>
            <a:r>
              <a:rPr kumimoji="1" lang="zh-CN" altLang="en-US" dirty="0" smtClean="0"/>
              <a:t>电子数据与记录的混淆</a:t>
            </a:r>
            <a:endParaRPr kumimoji="1" lang="en-US" altLang="zh-CN" dirty="0" smtClean="0"/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42518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/>
              <a:t>实施自动化与信息化对策</a:t>
            </a:r>
            <a:endParaRPr kumimoji="1"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kumimoji="1" lang="zh-CN" altLang="en-US" dirty="0" smtClean="0"/>
              <a:t>对策</a:t>
            </a:r>
            <a:r>
              <a:rPr kumimoji="1" lang="en-US" altLang="zh-CN" dirty="0" smtClean="0"/>
              <a:t>1:</a:t>
            </a:r>
            <a:r>
              <a:rPr kumimoji="1" lang="zh-CN" altLang="en-US" dirty="0" smtClean="0"/>
              <a:t>对企业自动化与信息化技术整体规划，分期有序推荐。</a:t>
            </a:r>
            <a:endParaRPr kumimoji="1" lang="en-US" altLang="zh-CN" dirty="0" smtClean="0"/>
          </a:p>
          <a:p>
            <a:pPr marL="0" indent="0">
              <a:buNone/>
            </a:pPr>
            <a:r>
              <a:rPr kumimoji="1" lang="zh-CN" altLang="en-US" dirty="0" smtClean="0"/>
              <a:t>对策</a:t>
            </a:r>
            <a:r>
              <a:rPr kumimoji="1" lang="en-US" altLang="zh-CN" dirty="0" smtClean="0"/>
              <a:t>2:</a:t>
            </a:r>
            <a:r>
              <a:rPr kumimoji="1" lang="zh-CN" altLang="en-US" dirty="0" smtClean="0"/>
              <a:t>培养与建立相关技术人员资源是实施基础与关键。</a:t>
            </a:r>
            <a:endParaRPr kumimoji="1" lang="en-US" altLang="zh-CN" dirty="0" smtClean="0"/>
          </a:p>
          <a:p>
            <a:pPr marL="0" indent="0">
              <a:buNone/>
            </a:pPr>
            <a:r>
              <a:rPr kumimoji="1" lang="zh-CN" altLang="en-US" dirty="0" smtClean="0"/>
              <a:t>对策</a:t>
            </a:r>
            <a:r>
              <a:rPr kumimoji="1" lang="zh-CN" altLang="zh-CN" dirty="0" smtClean="0"/>
              <a:t>3</a:t>
            </a:r>
            <a:r>
              <a:rPr kumimoji="1" lang="en-US" altLang="zh-CN" dirty="0" smtClean="0"/>
              <a:t>: </a:t>
            </a:r>
            <a:r>
              <a:rPr kumimoji="1" lang="zh-CN" altLang="en-US" dirty="0" smtClean="0"/>
              <a:t>强化与完善企业技术、设备、供应链基础管理工作</a:t>
            </a:r>
            <a:endParaRPr kumimoji="1" lang="en-US" altLang="zh-CN" dirty="0" smtClean="0"/>
          </a:p>
          <a:p>
            <a:pPr marL="0" indent="0">
              <a:buNone/>
            </a:pPr>
            <a:r>
              <a:rPr kumimoji="1" lang="zh-CN" altLang="en-US" dirty="0" smtClean="0"/>
              <a:t>对策</a:t>
            </a:r>
            <a:r>
              <a:rPr kumimoji="1" lang="en-US" altLang="zh-CN" dirty="0" smtClean="0"/>
              <a:t>3:</a:t>
            </a:r>
            <a:r>
              <a:rPr kumimoji="1" lang="zh-CN" altLang="en-US" dirty="0" smtClean="0"/>
              <a:t>自动化与信息化系统实施项目，加强与关注关键系统论实施方案设计与系统整体化设计</a:t>
            </a:r>
            <a:endParaRPr kumimoji="1" lang="en-US" altLang="zh-CN" dirty="0" smtClean="0"/>
          </a:p>
          <a:p>
            <a:pPr marL="0" indent="0">
              <a:buNone/>
            </a:pPr>
            <a:r>
              <a:rPr kumimoji="1" lang="zh-CN" altLang="en-US" dirty="0" smtClean="0"/>
              <a:t>对策</a:t>
            </a:r>
            <a:r>
              <a:rPr kumimoji="1" lang="en-US" altLang="zh-CN" dirty="0" smtClean="0"/>
              <a:t>4:</a:t>
            </a:r>
            <a:r>
              <a:rPr kumimoji="1" lang="zh-CN" altLang="en-US" dirty="0" smtClean="0"/>
              <a:t>寻找与购买成熟度高的系统</a:t>
            </a:r>
            <a:endParaRPr kumimoji="1" lang="en-US" altLang="zh-CN" dirty="0" smtClean="0"/>
          </a:p>
          <a:p>
            <a:pPr marL="0" indent="0">
              <a:buNone/>
            </a:pPr>
            <a:r>
              <a:rPr kumimoji="1" lang="zh-CN" altLang="en-US" dirty="0" smtClean="0"/>
              <a:t>对策</a:t>
            </a:r>
            <a:r>
              <a:rPr kumimoji="1" lang="en-US" altLang="zh-CN" dirty="0" smtClean="0"/>
              <a:t>5: </a:t>
            </a:r>
            <a:r>
              <a:rPr kumimoji="1" lang="zh-CN" altLang="en-US" dirty="0" smtClean="0"/>
              <a:t>完善与企业自动化</a:t>
            </a:r>
            <a:r>
              <a:rPr kumimoji="1" lang="en-US" altLang="zh-CN" dirty="0" smtClean="0"/>
              <a:t>/</a:t>
            </a:r>
            <a:r>
              <a:rPr kumimoji="1" lang="zh-CN" altLang="en-US" dirty="0" smtClean="0"/>
              <a:t>信息化相关系统基础管理工作，如技术管理工作程序、日常运行控制、人员培训、验证工作、变更控制等。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339676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1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9" b="5392"/>
          <a:stretch>
            <a:fillRect/>
          </a:stretch>
        </p:blipFill>
        <p:spPr bwMode="auto">
          <a:xfrm>
            <a:off x="0" y="11608"/>
            <a:ext cx="9144000" cy="565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2" name="文本框 2"/>
          <p:cNvSpPr txBox="1">
            <a:spLocks noChangeArrowheads="1"/>
          </p:cNvSpPr>
          <p:nvPr/>
        </p:nvSpPr>
        <p:spPr bwMode="auto">
          <a:xfrm>
            <a:off x="1475656" y="5157192"/>
            <a:ext cx="634019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ahoma" charset="0"/>
                <a:ea typeface="宋体" charset="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ahoma" charset="0"/>
                <a:ea typeface="宋体" charset="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ahoma" charset="0"/>
                <a:ea typeface="宋体" charset="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ahoma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ahoma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ahoma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ahoma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ahoma" charset="0"/>
                <a:ea typeface="宋体" charset="0"/>
              </a:defRPr>
            </a:lvl9pPr>
          </a:lstStyle>
          <a:p>
            <a:pPr>
              <a:buFontTx/>
              <a:buNone/>
            </a:pPr>
            <a:r>
              <a:rPr lang="zh-CN" altLang="en-US" sz="3200" dirty="0">
                <a:solidFill>
                  <a:srgbClr val="FF0000"/>
                </a:solidFill>
              </a:rPr>
              <a:t>充满理性！充满智慧！充满爱心</a:t>
            </a:r>
            <a:r>
              <a:rPr lang="zh-CN" altLang="en-US" sz="3200" dirty="0" smtClean="0">
                <a:solidFill>
                  <a:srgbClr val="FF0000"/>
                </a:solidFill>
              </a:rPr>
              <a:t>！</a:t>
            </a:r>
            <a:endParaRPr lang="en-US" altLang="zh-CN" sz="3200" dirty="0" smtClean="0">
              <a:solidFill>
                <a:srgbClr val="FF0000"/>
              </a:solidFill>
            </a:endParaRPr>
          </a:p>
          <a:p>
            <a:pPr>
              <a:buFontTx/>
              <a:buNone/>
            </a:pPr>
            <a:r>
              <a:rPr lang="zh-CN" altLang="en-US" sz="3200" dirty="0" smtClean="0">
                <a:solidFill>
                  <a:srgbClr val="FF0000"/>
                </a:solidFill>
              </a:rPr>
              <a:t>是解决制药人</a:t>
            </a:r>
            <a:r>
              <a:rPr lang="zh-CN" altLang="en-US" sz="3200" dirty="0">
                <a:solidFill>
                  <a:srgbClr val="FF0000"/>
                </a:solidFill>
              </a:rPr>
              <a:t>困惑的基础</a:t>
            </a:r>
          </a:p>
        </p:txBody>
      </p:sp>
    </p:spTree>
    <p:extLst>
      <p:ext uri="{BB962C8B-B14F-4D97-AF65-F5344CB8AC3E}">
        <p14:creationId xmlns:p14="http://schemas.microsoft.com/office/powerpoint/2010/main" val="333526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3.pi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8584"/>
            <a:ext cx="9144000" cy="5136356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029368" y="494632"/>
            <a:ext cx="71609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3200" dirty="0" smtClean="0"/>
              <a:t>我们永远走在挑战自我的人生道路上！</a:t>
            </a:r>
            <a:endParaRPr kumimoji="1"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053960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3305175" y="6288088"/>
            <a:ext cx="523875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000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ahoma" charset="0"/>
                <a:ea typeface="宋体" charset="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ahoma" charset="0"/>
                <a:ea typeface="宋体" charset="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ahoma" charset="0"/>
                <a:ea typeface="宋体" charset="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ahoma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ahoma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ahoma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ahoma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ahoma" charset="0"/>
                <a:ea typeface="宋体" charset="0"/>
              </a:defRPr>
            </a:lvl9pPr>
          </a:lstStyle>
          <a:p>
            <a:pPr algn="ctr"/>
            <a:fld id="{8BA453F9-1ED7-E14F-956E-750B47B92380}" type="slidenum">
              <a:rPr kumimoji="0" lang="en-US" altLang="zh-CN" sz="1200">
                <a:solidFill>
                  <a:schemeClr val="bg2"/>
                </a:solidFill>
                <a:latin typeface="Trebuchet MS" charset="0"/>
              </a:rPr>
              <a:pPr algn="ctr"/>
              <a:t>34</a:t>
            </a:fld>
            <a:endParaRPr kumimoji="0" lang="en-US" altLang="zh-CN" sz="1200">
              <a:solidFill>
                <a:schemeClr val="bg2"/>
              </a:solidFill>
              <a:latin typeface="Trebuchet MS" charset="0"/>
            </a:endParaRPr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124200" y="1524000"/>
            <a:ext cx="6705600" cy="65563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zh-CN" dirty="0" smtClean="0">
                <a:solidFill>
                  <a:srgbClr val="000000"/>
                </a:solidFill>
                <a:latin typeface="宋体" charset="0"/>
                <a:cs typeface="+mj-cs"/>
              </a:rPr>
              <a:t>Thanks </a:t>
            </a:r>
            <a:r>
              <a:rPr lang="zh-CN" altLang="en-US" dirty="0" smtClean="0">
                <a:solidFill>
                  <a:srgbClr val="000000"/>
                </a:solidFill>
                <a:latin typeface="宋体" charset="0"/>
                <a:cs typeface="+mj-cs"/>
              </a:rPr>
              <a:t>谢谢！！！</a:t>
            </a:r>
            <a:r>
              <a:rPr lang="en-US" altLang="zh-CN" dirty="0" smtClean="0">
                <a:solidFill>
                  <a:schemeClr val="tx1"/>
                </a:solidFill>
                <a:latin typeface="宋体" charset="0"/>
                <a:cs typeface="+mj-cs"/>
              </a:rPr>
              <a:t>!</a:t>
            </a:r>
            <a:br>
              <a:rPr lang="en-US" altLang="zh-CN" dirty="0" smtClean="0">
                <a:solidFill>
                  <a:schemeClr val="tx1"/>
                </a:solidFill>
                <a:latin typeface="宋体" charset="0"/>
                <a:cs typeface="+mj-cs"/>
              </a:rPr>
            </a:br>
            <a:r>
              <a:rPr lang="en-US" altLang="zh-CN" dirty="0" smtClean="0">
                <a:solidFill>
                  <a:schemeClr val="tx1"/>
                </a:solidFill>
                <a:latin typeface="宋体" charset="0"/>
                <a:cs typeface="+mj-cs"/>
              </a:rPr>
              <a:t/>
            </a:r>
            <a:br>
              <a:rPr lang="en-US" altLang="zh-CN" dirty="0" smtClean="0">
                <a:solidFill>
                  <a:schemeClr val="tx1"/>
                </a:solidFill>
                <a:latin typeface="宋体" charset="0"/>
                <a:cs typeface="+mj-cs"/>
              </a:rPr>
            </a:br>
            <a:r>
              <a:rPr lang="en-US" altLang="zh-CN" dirty="0" smtClean="0">
                <a:solidFill>
                  <a:schemeClr val="tx1"/>
                </a:solidFill>
                <a:latin typeface="宋体" charset="0"/>
                <a:cs typeface="+mj-cs"/>
              </a:rPr>
              <a:t>   </a:t>
            </a:r>
            <a:r>
              <a:rPr lang="en-US" altLang="zh-CN" sz="2800" dirty="0" smtClean="0">
                <a:solidFill>
                  <a:srgbClr val="000000"/>
                </a:solidFill>
                <a:latin typeface="宋体" charset="0"/>
                <a:cs typeface="+mj-cs"/>
              </a:rPr>
              <a:t>matewuwu@163.com</a:t>
            </a:r>
            <a:br>
              <a:rPr lang="en-US" altLang="zh-CN" sz="2800" dirty="0" smtClean="0">
                <a:solidFill>
                  <a:srgbClr val="000000"/>
                </a:solidFill>
                <a:latin typeface="宋体" charset="0"/>
                <a:cs typeface="+mj-cs"/>
              </a:rPr>
            </a:br>
            <a:r>
              <a:rPr lang="en-US" altLang="zh-CN" sz="2800" dirty="0" smtClean="0">
                <a:solidFill>
                  <a:srgbClr val="000000"/>
                </a:solidFill>
                <a:latin typeface="宋体" charset="0"/>
                <a:cs typeface="+mj-cs"/>
              </a:rPr>
              <a:t>    QQ</a:t>
            </a:r>
            <a:r>
              <a:rPr lang="zh-CN" altLang="en-US" sz="2800" dirty="0" smtClean="0">
                <a:solidFill>
                  <a:srgbClr val="000000"/>
                </a:solidFill>
                <a:latin typeface="宋体" charset="0"/>
                <a:cs typeface="+mj-cs"/>
              </a:rPr>
              <a:t>：</a:t>
            </a:r>
            <a:r>
              <a:rPr lang="zh-CN" altLang="zh-CN" sz="2800" dirty="0" smtClean="0">
                <a:solidFill>
                  <a:srgbClr val="000000"/>
                </a:solidFill>
                <a:latin typeface="宋体" charset="0"/>
                <a:cs typeface="+mj-cs"/>
              </a:rPr>
              <a:t>7</a:t>
            </a:r>
            <a:r>
              <a:rPr lang="en-US" altLang="zh-CN" sz="2800" dirty="0" smtClean="0">
                <a:solidFill>
                  <a:srgbClr val="000000"/>
                </a:solidFill>
                <a:latin typeface="宋体" charset="0"/>
                <a:cs typeface="+mj-cs"/>
              </a:rPr>
              <a:t>32 050 423</a:t>
            </a:r>
            <a:br>
              <a:rPr lang="en-US" altLang="zh-CN" sz="2800" dirty="0" smtClean="0">
                <a:solidFill>
                  <a:srgbClr val="000000"/>
                </a:solidFill>
                <a:latin typeface="宋体" charset="0"/>
                <a:cs typeface="+mj-cs"/>
              </a:rPr>
            </a:br>
            <a:r>
              <a:rPr lang="en-US" altLang="zh-CN" sz="2800" dirty="0" smtClean="0">
                <a:solidFill>
                  <a:srgbClr val="000000"/>
                </a:solidFill>
                <a:latin typeface="宋体" charset="0"/>
                <a:cs typeface="+mj-cs"/>
              </a:rPr>
              <a:t>   </a:t>
            </a:r>
            <a:r>
              <a:rPr lang="zh-CN" altLang="en-US" sz="2800" dirty="0" smtClean="0">
                <a:solidFill>
                  <a:srgbClr val="000000"/>
                </a:solidFill>
                <a:latin typeface="宋体" charset="0"/>
                <a:cs typeface="+mj-cs"/>
              </a:rPr>
              <a:t>电话：</a:t>
            </a:r>
            <a:r>
              <a:rPr lang="en-US" altLang="zh-CN" sz="2800" dirty="0" smtClean="0">
                <a:solidFill>
                  <a:srgbClr val="000000"/>
                </a:solidFill>
                <a:latin typeface="宋体" charset="0"/>
                <a:cs typeface="+mj-cs"/>
              </a:rPr>
              <a:t>139 8087 6901</a:t>
            </a:r>
            <a:endParaRPr lang="en-US" altLang="zh-CN" sz="2800" dirty="0">
              <a:solidFill>
                <a:schemeClr val="tx1"/>
              </a:solidFill>
              <a:latin typeface="宋体" charset="0"/>
              <a:cs typeface="+mj-cs"/>
            </a:endParaRPr>
          </a:p>
        </p:txBody>
      </p:sp>
      <p:graphicFrame>
        <p:nvGraphicFramePr>
          <p:cNvPr id="93187" name="Object 3">
            <a:hlinkClick r:id="" action="ppaction://ole?verb=0"/>
          </p:cNvPr>
          <p:cNvGraphicFramePr>
            <a:graphicFrameLocks noGrp="1"/>
          </p:cNvGraphicFramePr>
          <p:nvPr>
            <p:ph idx="1"/>
          </p:nvPr>
        </p:nvGraphicFramePr>
        <p:xfrm>
          <a:off x="609600" y="2971800"/>
          <a:ext cx="5029200" cy="335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Clip" r:id="rId4" imgW="4432570" imgH="3326860" progId="">
                  <p:embed/>
                </p:oleObj>
              </mc:Choice>
              <mc:Fallback>
                <p:oleObj name="Clip" r:id="rId4" imgW="4432570" imgH="3326860" progId="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971800"/>
                        <a:ext cx="5029200" cy="3352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8010517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83568" y="476672"/>
            <a:ext cx="37753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4000" dirty="0" smtClean="0"/>
              <a:t>智能化的到来！</a:t>
            </a:r>
            <a:endParaRPr kumimoji="1" lang="zh-CN" altLang="en-US" sz="4000" dirty="0"/>
          </a:p>
        </p:txBody>
      </p:sp>
      <p:sp>
        <p:nvSpPr>
          <p:cNvPr id="5" name="文本框 4"/>
          <p:cNvSpPr txBox="1"/>
          <p:nvPr/>
        </p:nvSpPr>
        <p:spPr>
          <a:xfrm>
            <a:off x="3851920" y="2996952"/>
            <a:ext cx="182614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3200" dirty="0" smtClean="0"/>
              <a:t>机械手！</a:t>
            </a:r>
            <a:endParaRPr kumimoji="1" lang="zh-CN" altLang="en-US" sz="3200" dirty="0"/>
          </a:p>
        </p:txBody>
      </p:sp>
      <p:sp>
        <p:nvSpPr>
          <p:cNvPr id="6" name="文本框 5"/>
          <p:cNvSpPr txBox="1"/>
          <p:nvPr/>
        </p:nvSpPr>
        <p:spPr>
          <a:xfrm>
            <a:off x="3347864" y="2204864"/>
            <a:ext cx="94729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200" dirty="0" smtClean="0"/>
              <a:t>BMS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076056" y="2132856"/>
            <a:ext cx="223651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3200" dirty="0" smtClean="0"/>
              <a:t>电子批记录</a:t>
            </a:r>
            <a:endParaRPr kumimoji="1" lang="zh-CN" altLang="en-US" sz="3200" dirty="0"/>
          </a:p>
        </p:txBody>
      </p:sp>
      <p:sp>
        <p:nvSpPr>
          <p:cNvPr id="8" name="文本框 7"/>
          <p:cNvSpPr txBox="1"/>
          <p:nvPr/>
        </p:nvSpPr>
        <p:spPr>
          <a:xfrm>
            <a:off x="5076056" y="3789040"/>
            <a:ext cx="305724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3200" dirty="0" smtClean="0"/>
              <a:t>饮片智能化制造</a:t>
            </a:r>
            <a:endParaRPr kumimoji="1" lang="zh-CN" altLang="en-US" sz="3200" dirty="0"/>
          </a:p>
        </p:txBody>
      </p:sp>
      <p:sp>
        <p:nvSpPr>
          <p:cNvPr id="9" name="文本框 8"/>
          <p:cNvSpPr txBox="1"/>
          <p:nvPr/>
        </p:nvSpPr>
        <p:spPr>
          <a:xfrm>
            <a:off x="2195736" y="3789040"/>
            <a:ext cx="264687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3200" dirty="0" smtClean="0"/>
              <a:t>电子监控系统</a:t>
            </a:r>
            <a:endParaRPr kumimoji="1" lang="zh-CN" altLang="en-US" sz="3200" dirty="0"/>
          </a:p>
        </p:txBody>
      </p:sp>
      <p:sp>
        <p:nvSpPr>
          <p:cNvPr id="10" name="文本框 9"/>
          <p:cNvSpPr txBox="1"/>
          <p:nvPr/>
        </p:nvSpPr>
        <p:spPr>
          <a:xfrm>
            <a:off x="3131840" y="4581128"/>
            <a:ext cx="393268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200" dirty="0" smtClean="0"/>
              <a:t>AGV      </a:t>
            </a:r>
            <a:r>
              <a:rPr kumimoji="1" lang="zh-CN" altLang="en-US" sz="3200" dirty="0" smtClean="0"/>
              <a:t>自动仓库系统</a:t>
            </a:r>
            <a:endParaRPr kumimoji="1" lang="zh-CN" altLang="en-US" sz="3200" dirty="0"/>
          </a:p>
        </p:txBody>
      </p:sp>
      <p:sp>
        <p:nvSpPr>
          <p:cNvPr id="11" name="云形 10"/>
          <p:cNvSpPr/>
          <p:nvPr/>
        </p:nvSpPr>
        <p:spPr>
          <a:xfrm>
            <a:off x="1619672" y="1916832"/>
            <a:ext cx="6984776" cy="4176464"/>
          </a:xfrm>
          <a:prstGeom prst="cloud">
            <a:avLst/>
          </a:prstGeom>
          <a:solidFill>
            <a:schemeClr val="tx2">
              <a:lumMod val="20000"/>
              <a:lumOff val="80000"/>
              <a:alpha val="41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00311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zh-CN" altLang="en-US" dirty="0" smtClean="0"/>
              <a:t>关于智能制造学习心得</a:t>
            </a:r>
            <a:r>
              <a:rPr kumimoji="1" lang="en-US" altLang="zh-CN" dirty="0" smtClean="0"/>
              <a:t/>
            </a:r>
            <a:br>
              <a:rPr kumimoji="1" lang="en-US" altLang="zh-CN" dirty="0" smtClean="0"/>
            </a:br>
            <a:r>
              <a:rPr kumimoji="1" lang="zh-CN" altLang="en-US" sz="2700" dirty="0" smtClean="0"/>
              <a:t>摘自弗戈</a:t>
            </a:r>
            <a:r>
              <a:rPr kumimoji="1" lang="en-US" altLang="zh-CN" sz="2700" dirty="0" smtClean="0"/>
              <a:t>2018</a:t>
            </a:r>
            <a:r>
              <a:rPr kumimoji="1" lang="zh-CN" altLang="en-US" sz="2700" dirty="0" smtClean="0"/>
              <a:t>年论坛</a:t>
            </a:r>
            <a:endParaRPr kumimoji="1" lang="zh-CN" altLang="en-US" sz="2700" dirty="0"/>
          </a:p>
        </p:txBody>
      </p:sp>
      <p:sp>
        <p:nvSpPr>
          <p:cNvPr id="3" name="文本框 2"/>
          <p:cNvSpPr txBox="1"/>
          <p:nvPr/>
        </p:nvSpPr>
        <p:spPr>
          <a:xfrm>
            <a:off x="611560" y="1844824"/>
            <a:ext cx="79928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dirty="0" smtClean="0"/>
              <a:t>“智能”和“智能化”通常是指人、系统、设备或过程所具有的类似人那样，通过对外界信息对</a:t>
            </a:r>
            <a:r>
              <a:rPr kumimoji="1" lang="zh-CN" altLang="en-US" sz="2400" dirty="0" smtClean="0">
                <a:solidFill>
                  <a:srgbClr val="FF0000"/>
                </a:solidFill>
              </a:rPr>
              <a:t>自感知</a:t>
            </a:r>
            <a:r>
              <a:rPr kumimoji="1" lang="zh-CN" altLang="en-US" sz="2400" dirty="0" smtClean="0"/>
              <a:t>和</a:t>
            </a:r>
            <a:r>
              <a:rPr kumimoji="1" lang="zh-CN" altLang="en-US" sz="2400" dirty="0" smtClean="0">
                <a:solidFill>
                  <a:srgbClr val="FF0000"/>
                </a:solidFill>
              </a:rPr>
              <a:t>自识别</a:t>
            </a:r>
            <a:r>
              <a:rPr kumimoji="1" lang="zh-CN" altLang="en-US" sz="2400" dirty="0" smtClean="0"/>
              <a:t>，</a:t>
            </a:r>
            <a:r>
              <a:rPr kumimoji="1" lang="zh-CN" altLang="en-US" sz="2400" dirty="0" smtClean="0">
                <a:solidFill>
                  <a:srgbClr val="FF0000"/>
                </a:solidFill>
              </a:rPr>
              <a:t>然后自动进行正确分析思维和判断</a:t>
            </a:r>
            <a:r>
              <a:rPr kumimoji="1" lang="zh-CN" altLang="en-US" sz="2400" dirty="0" smtClean="0"/>
              <a:t>，并能进行正确的</a:t>
            </a:r>
            <a:r>
              <a:rPr kumimoji="1" lang="zh-CN" altLang="en-US" sz="2400" dirty="0" smtClean="0">
                <a:solidFill>
                  <a:srgbClr val="FF0000"/>
                </a:solidFill>
              </a:rPr>
              <a:t>自学习</a:t>
            </a:r>
            <a:r>
              <a:rPr kumimoji="1" lang="zh-CN" altLang="en-US" sz="2400" dirty="0" smtClean="0"/>
              <a:t>和</a:t>
            </a:r>
            <a:r>
              <a:rPr kumimoji="1" lang="zh-CN" altLang="en-US" sz="2400" dirty="0" smtClean="0">
                <a:solidFill>
                  <a:srgbClr val="FF0000"/>
                </a:solidFill>
              </a:rPr>
              <a:t>自决策</a:t>
            </a:r>
            <a:r>
              <a:rPr kumimoji="1" lang="zh-CN" altLang="en-US" sz="2400" dirty="0" smtClean="0"/>
              <a:t>，最后对外界做出</a:t>
            </a:r>
            <a:r>
              <a:rPr kumimoji="1" lang="zh-CN" altLang="en-US" sz="2400" dirty="0" smtClean="0">
                <a:solidFill>
                  <a:srgbClr val="FF0000"/>
                </a:solidFill>
              </a:rPr>
              <a:t>自适应</a:t>
            </a:r>
            <a:r>
              <a:rPr kumimoji="1" lang="zh-CN" altLang="en-US" sz="2400" dirty="0" smtClean="0"/>
              <a:t>、</a:t>
            </a:r>
            <a:r>
              <a:rPr kumimoji="1" lang="zh-CN" altLang="en-US" sz="2400" dirty="0" smtClean="0">
                <a:solidFill>
                  <a:srgbClr val="FF0000"/>
                </a:solidFill>
              </a:rPr>
              <a:t>自优化</a:t>
            </a:r>
            <a:r>
              <a:rPr kumimoji="1" lang="zh-CN" altLang="en-US" sz="2400" dirty="0" smtClean="0"/>
              <a:t>和</a:t>
            </a:r>
            <a:r>
              <a:rPr kumimoji="1" lang="zh-CN" altLang="en-US" sz="2400" dirty="0" smtClean="0">
                <a:solidFill>
                  <a:srgbClr val="FF0000"/>
                </a:solidFill>
              </a:rPr>
              <a:t>自执行</a:t>
            </a:r>
            <a:r>
              <a:rPr kumimoji="1" lang="zh-CN" altLang="en-US" sz="2400" dirty="0" smtClean="0"/>
              <a:t>对干预能力。</a:t>
            </a:r>
            <a:endParaRPr kumimoji="1" lang="en-US" altLang="zh-CN" sz="2400" dirty="0" smtClean="0"/>
          </a:p>
        </p:txBody>
      </p:sp>
      <p:sp>
        <p:nvSpPr>
          <p:cNvPr id="4" name="文本框 3"/>
          <p:cNvSpPr txBox="1"/>
          <p:nvPr/>
        </p:nvSpPr>
        <p:spPr>
          <a:xfrm>
            <a:off x="1043608" y="4221088"/>
            <a:ext cx="59046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dirty="0" smtClean="0"/>
              <a:t>“智能”和“智能化”应该体现四个方面：</a:t>
            </a:r>
            <a:endParaRPr kumimoji="1" lang="en-US" altLang="zh-CN" sz="2400" dirty="0" smtClean="0"/>
          </a:p>
          <a:p>
            <a:endParaRPr kumimoji="1" lang="en-US" altLang="zh-CN" sz="2400" dirty="0"/>
          </a:p>
          <a:p>
            <a:r>
              <a:rPr kumimoji="1" lang="zh-CN" altLang="zh-CN" sz="2400" dirty="0" smtClean="0"/>
              <a:t>1</a:t>
            </a:r>
            <a:r>
              <a:rPr kumimoji="1" lang="zh-CN" altLang="en-US" sz="2400" dirty="0" smtClean="0"/>
              <a:t>）自感知和自认识能力</a:t>
            </a:r>
            <a:endParaRPr kumimoji="1" lang="en-US" altLang="zh-CN" sz="2400" dirty="0" smtClean="0"/>
          </a:p>
          <a:p>
            <a:r>
              <a:rPr kumimoji="1" lang="zh-CN" altLang="zh-CN" sz="2400" dirty="0" smtClean="0"/>
              <a:t>2</a:t>
            </a:r>
            <a:r>
              <a:rPr kumimoji="1" lang="zh-CN" altLang="en-US" sz="2400" dirty="0" smtClean="0"/>
              <a:t>）自分析和自判断能力</a:t>
            </a:r>
            <a:endParaRPr kumimoji="1" lang="en-US" altLang="zh-CN" sz="2400" dirty="0" smtClean="0"/>
          </a:p>
          <a:p>
            <a:r>
              <a:rPr kumimoji="1" lang="zh-CN" altLang="zh-CN" sz="2400" dirty="0" smtClean="0"/>
              <a:t>3</a:t>
            </a:r>
            <a:r>
              <a:rPr kumimoji="1" lang="zh-CN" altLang="en-US" sz="2400" dirty="0" smtClean="0"/>
              <a:t>）自学习和自决策能力</a:t>
            </a:r>
            <a:endParaRPr kumimoji="1" lang="en-US" altLang="zh-CN" sz="2400" dirty="0" smtClean="0"/>
          </a:p>
          <a:p>
            <a:r>
              <a:rPr kumimoji="1" lang="zh-CN" altLang="zh-CN" sz="2400" dirty="0" smtClean="0"/>
              <a:t>4</a:t>
            </a:r>
            <a:r>
              <a:rPr kumimoji="1" lang="zh-CN" altLang="en-US" sz="2400" dirty="0" smtClean="0"/>
              <a:t>）自适应、自优化和自执行能力</a:t>
            </a:r>
            <a:endParaRPr kumimoji="1"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964007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zh-CN" altLang="en-US" dirty="0" smtClean="0"/>
              <a:t>关于智能制造学习心得</a:t>
            </a:r>
            <a:r>
              <a:rPr kumimoji="1" lang="en-US" altLang="zh-CN" dirty="0" smtClean="0"/>
              <a:t/>
            </a:r>
            <a:br>
              <a:rPr kumimoji="1" lang="en-US" altLang="zh-CN" dirty="0" smtClean="0"/>
            </a:br>
            <a:r>
              <a:rPr kumimoji="1" lang="zh-CN" altLang="en-US" sz="2700" dirty="0" smtClean="0"/>
              <a:t>摘自弗戈</a:t>
            </a:r>
            <a:r>
              <a:rPr kumimoji="1" lang="en-US" altLang="zh-CN" sz="2700" dirty="0" smtClean="0"/>
              <a:t>2018</a:t>
            </a:r>
            <a:r>
              <a:rPr kumimoji="1" lang="zh-CN" altLang="en-US" sz="2700" dirty="0" smtClean="0"/>
              <a:t>年论坛</a:t>
            </a:r>
            <a:endParaRPr kumimoji="1" lang="zh-CN" altLang="en-US" sz="2700" dirty="0"/>
          </a:p>
        </p:txBody>
      </p:sp>
      <p:sp>
        <p:nvSpPr>
          <p:cNvPr id="3" name="文本框 2"/>
          <p:cNvSpPr txBox="1"/>
          <p:nvPr/>
        </p:nvSpPr>
        <p:spPr>
          <a:xfrm>
            <a:off x="539552" y="1916832"/>
            <a:ext cx="81369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 smtClean="0"/>
              <a:t>      </a:t>
            </a:r>
            <a:r>
              <a:rPr kumimoji="1" lang="zh-CN" altLang="en-US" sz="2400" dirty="0" smtClean="0"/>
              <a:t>国家工信部</a:t>
            </a:r>
            <a:r>
              <a:rPr kumimoji="1" lang="en-US" altLang="zh-CN" sz="2400" dirty="0" smtClean="0"/>
              <a:t>《</a:t>
            </a:r>
            <a:r>
              <a:rPr kumimoji="1" lang="zh-CN" altLang="en-US" sz="2400" dirty="0" smtClean="0"/>
              <a:t>国家智能制造标准体系建设指南</a:t>
            </a:r>
            <a:r>
              <a:rPr kumimoji="1" lang="en-US" altLang="zh-CN" sz="2400" dirty="0" smtClean="0"/>
              <a:t>》</a:t>
            </a:r>
            <a:r>
              <a:rPr kumimoji="1" lang="zh-CN" altLang="en-US" sz="2400" dirty="0" smtClean="0"/>
              <a:t>对“智能制造”的定义：</a:t>
            </a:r>
            <a:endParaRPr kumimoji="1" lang="en-US" altLang="zh-CN" sz="2400" dirty="0" smtClean="0"/>
          </a:p>
          <a:p>
            <a:endParaRPr kumimoji="1" lang="en-US" altLang="zh-CN" sz="2400" dirty="0"/>
          </a:p>
          <a:p>
            <a:r>
              <a:rPr kumimoji="1" lang="en-US" altLang="zh-CN" sz="2400" dirty="0" smtClean="0"/>
              <a:t>    </a:t>
            </a:r>
            <a:r>
              <a:rPr kumimoji="1" lang="zh-CN" altLang="en-US" sz="2400" dirty="0" smtClean="0"/>
              <a:t>“智能制造是指将物联网、大数据、云技术等新一代信息技术与设计、生产、管理、服务等制造活动等各个环节融合，具有信息深度自感知、智慧优化、自决策、准确控制自执行等功能的先进制造过程、系统与模式的总称。具备以智能工厂为载体，以关键制造环节智能化化为核心，以端到端数据流为基础，以网通互联为支撑的四大特征。</a:t>
            </a:r>
            <a:endParaRPr kumimoji="1" lang="en-US" altLang="zh-CN" sz="2400" dirty="0" smtClean="0"/>
          </a:p>
        </p:txBody>
      </p:sp>
    </p:spTree>
    <p:extLst>
      <p:ext uri="{BB962C8B-B14F-4D97-AF65-F5344CB8AC3E}">
        <p14:creationId xmlns:p14="http://schemas.microsoft.com/office/powerpoint/2010/main" val="3885384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zh-CN" altLang="en-US" dirty="0" smtClean="0"/>
              <a:t>关于智能制造学习心得</a:t>
            </a:r>
            <a:r>
              <a:rPr kumimoji="1" lang="en-US" altLang="zh-CN" dirty="0" smtClean="0"/>
              <a:t/>
            </a:r>
            <a:br>
              <a:rPr kumimoji="1" lang="en-US" altLang="zh-CN" dirty="0" smtClean="0"/>
            </a:br>
            <a:r>
              <a:rPr kumimoji="1" lang="zh-CN" altLang="en-US" sz="2700" dirty="0" smtClean="0"/>
              <a:t>摘自弗戈</a:t>
            </a:r>
            <a:r>
              <a:rPr kumimoji="1" lang="en-US" altLang="zh-CN" sz="2700" dirty="0" smtClean="0"/>
              <a:t>2018</a:t>
            </a:r>
            <a:r>
              <a:rPr kumimoji="1" lang="zh-CN" altLang="en-US" sz="2700" dirty="0" smtClean="0"/>
              <a:t>年论坛</a:t>
            </a:r>
            <a:endParaRPr kumimoji="1" lang="zh-CN" altLang="en-US" sz="2700" dirty="0"/>
          </a:p>
        </p:txBody>
      </p:sp>
      <p:sp>
        <p:nvSpPr>
          <p:cNvPr id="3" name="文本框 2"/>
          <p:cNvSpPr txBox="1"/>
          <p:nvPr/>
        </p:nvSpPr>
        <p:spPr>
          <a:xfrm>
            <a:off x="251520" y="1484784"/>
            <a:ext cx="8748464" cy="5632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 smtClean="0"/>
              <a:t>   《</a:t>
            </a:r>
            <a:r>
              <a:rPr kumimoji="1" lang="zh-CN" altLang="en-US" sz="2400" dirty="0" smtClean="0"/>
              <a:t>国家智能制造标准体系建设智能</a:t>
            </a:r>
            <a:r>
              <a:rPr kumimoji="1" lang="en-US" altLang="zh-CN" sz="2400" dirty="0" smtClean="0"/>
              <a:t>》</a:t>
            </a:r>
            <a:r>
              <a:rPr kumimoji="1" lang="zh-CN" altLang="en-US" sz="2400" dirty="0" smtClean="0"/>
              <a:t>对智能装备定义：</a:t>
            </a:r>
            <a:endParaRPr kumimoji="1" lang="en-US" altLang="zh-CN" sz="2400" dirty="0" smtClean="0"/>
          </a:p>
          <a:p>
            <a:endParaRPr kumimoji="1" lang="en-US" altLang="zh-CN" sz="2400" dirty="0" smtClean="0"/>
          </a:p>
          <a:p>
            <a:r>
              <a:rPr kumimoji="1" lang="zh-CN" altLang="zh-CN" sz="2400" dirty="0" smtClean="0"/>
              <a:t>“</a:t>
            </a:r>
            <a:r>
              <a:rPr kumimoji="1" lang="zh-CN" altLang="en-US" sz="2400" dirty="0" smtClean="0"/>
              <a:t>智能装备是指在其基本功能以外具有数据通信和配置、优化、诊断、维护等附加功能的设备或装置，一般具有感知、分析、推理、决策、控制能力，是先进制造技术、信息技术和智能技术的集成和深度融合。”</a:t>
            </a:r>
            <a:endParaRPr kumimoji="1" lang="en-US" altLang="zh-CN" sz="2400" dirty="0" smtClean="0"/>
          </a:p>
          <a:p>
            <a:endParaRPr kumimoji="1" lang="en-US" altLang="zh-CN" sz="2400" dirty="0"/>
          </a:p>
          <a:p>
            <a:r>
              <a:rPr kumimoji="1" lang="en-US" altLang="zh-CN" sz="2400" dirty="0" smtClean="0"/>
              <a:t>   </a:t>
            </a:r>
            <a:r>
              <a:rPr kumimoji="1" lang="zh-CN" altLang="en-US" sz="2400" dirty="0" smtClean="0"/>
              <a:t>智能装备应该具备的特征能力</a:t>
            </a:r>
            <a:r>
              <a:rPr kumimoji="1" lang="zh-CN" altLang="zh-CN" sz="2400" dirty="0" smtClean="0"/>
              <a:t>：</a:t>
            </a:r>
            <a:endParaRPr kumimoji="1" lang="en-US" altLang="zh-CN" sz="2400" dirty="0" smtClean="0"/>
          </a:p>
          <a:p>
            <a:r>
              <a:rPr kumimoji="1" lang="en-US" altLang="zh-CN" sz="2400" dirty="0" smtClean="0"/>
              <a:t>   </a:t>
            </a:r>
            <a:r>
              <a:rPr kumimoji="1" lang="zh-CN" altLang="zh-CN" sz="2400" dirty="0" smtClean="0"/>
              <a:t>（</a:t>
            </a:r>
            <a:r>
              <a:rPr kumimoji="1" lang="en-US" altLang="zh-CN" sz="2400" dirty="0" smtClean="0"/>
              <a:t>1</a:t>
            </a:r>
            <a:r>
              <a:rPr kumimoji="1" lang="zh-CN" altLang="en-US" sz="2400" dirty="0" smtClean="0"/>
              <a:t>）具有网络通信功能；</a:t>
            </a:r>
            <a:endParaRPr kumimoji="1" lang="en-US" altLang="zh-CN" sz="2400" dirty="0" smtClean="0"/>
          </a:p>
          <a:p>
            <a:r>
              <a:rPr kumimoji="1" lang="en-US" altLang="zh-CN" sz="2400" dirty="0"/>
              <a:t> </a:t>
            </a:r>
            <a:r>
              <a:rPr kumimoji="1" lang="en-US" altLang="zh-CN" sz="2400" dirty="0" smtClean="0"/>
              <a:t>  </a:t>
            </a:r>
            <a:r>
              <a:rPr kumimoji="1" lang="zh-CN" altLang="en-US" sz="2400" dirty="0" smtClean="0"/>
              <a:t>（</a:t>
            </a:r>
            <a:r>
              <a:rPr kumimoji="1" lang="en-US" altLang="zh-CN" sz="2400" dirty="0" smtClean="0"/>
              <a:t>2</a:t>
            </a:r>
            <a:r>
              <a:rPr kumimoji="1" lang="zh-CN" altLang="en-US" sz="2400" dirty="0" smtClean="0"/>
              <a:t>）对自身状态、环境和过程的自感知能力；</a:t>
            </a:r>
            <a:endParaRPr kumimoji="1" lang="en-US" altLang="zh-CN" sz="2400" dirty="0" smtClean="0"/>
          </a:p>
          <a:p>
            <a:r>
              <a:rPr kumimoji="1" lang="en-US" altLang="zh-CN" sz="2400" dirty="0"/>
              <a:t> </a:t>
            </a:r>
            <a:r>
              <a:rPr kumimoji="1" lang="en-US" altLang="zh-CN" sz="2400" dirty="0" smtClean="0"/>
              <a:t>  </a:t>
            </a:r>
            <a:r>
              <a:rPr kumimoji="1" lang="zh-CN" altLang="en-US" sz="2400" dirty="0" smtClean="0"/>
              <a:t>（</a:t>
            </a:r>
            <a:r>
              <a:rPr kumimoji="1" lang="en-US" altLang="zh-CN" sz="2400" dirty="0" smtClean="0"/>
              <a:t>3</a:t>
            </a:r>
            <a:r>
              <a:rPr kumimoji="1" lang="zh-CN" altLang="en-US" sz="2400" dirty="0" smtClean="0"/>
              <a:t>）具有分析、推理、决策和执行能力</a:t>
            </a:r>
            <a:endParaRPr kumimoji="1" lang="en-US" altLang="zh-CN" sz="2400" dirty="0" smtClean="0"/>
          </a:p>
          <a:p>
            <a:r>
              <a:rPr kumimoji="1" lang="en-US" altLang="zh-CN" sz="2400" dirty="0"/>
              <a:t> </a:t>
            </a:r>
            <a:r>
              <a:rPr kumimoji="1" lang="en-US" altLang="zh-CN" sz="2400" dirty="0" smtClean="0"/>
              <a:t>  </a:t>
            </a:r>
            <a:r>
              <a:rPr kumimoji="1" lang="zh-CN" altLang="zh-CN" sz="2400" dirty="0" smtClean="0"/>
              <a:t>（</a:t>
            </a:r>
            <a:r>
              <a:rPr kumimoji="1" lang="en-US" altLang="zh-CN" sz="2400" dirty="0" smtClean="0"/>
              <a:t>4</a:t>
            </a:r>
            <a:r>
              <a:rPr kumimoji="1" lang="zh-CN" altLang="en-US" sz="2400" dirty="0" smtClean="0"/>
              <a:t>）具有自适应与优化能力</a:t>
            </a:r>
            <a:endParaRPr kumimoji="1" lang="en-US" altLang="zh-CN" sz="2400" dirty="0" smtClean="0"/>
          </a:p>
          <a:p>
            <a:r>
              <a:rPr kumimoji="1" lang="en-US" altLang="zh-CN" sz="2400" dirty="0" smtClean="0"/>
              <a:t>  </a:t>
            </a:r>
            <a:r>
              <a:rPr kumimoji="1" lang="zh-CN" altLang="en-US" sz="2400" dirty="0" smtClean="0"/>
              <a:t>（</a:t>
            </a:r>
            <a:r>
              <a:rPr kumimoji="1" lang="en-US" altLang="zh-CN" sz="2400" dirty="0" smtClean="0"/>
              <a:t>5</a:t>
            </a:r>
            <a:r>
              <a:rPr kumimoji="1" lang="zh-CN" altLang="en-US" sz="2400" dirty="0" smtClean="0"/>
              <a:t>）能够提供各类有关数据，支持数据分析、挖掘和分布处理。</a:t>
            </a:r>
            <a:endParaRPr kumimoji="1" lang="en-US" altLang="zh-CN" sz="2400" dirty="0" smtClean="0"/>
          </a:p>
          <a:p>
            <a:endParaRPr kumimoji="1" lang="en-US" altLang="zh-CN" sz="2400" dirty="0"/>
          </a:p>
          <a:p>
            <a:r>
              <a:rPr kumimoji="1" lang="en-US" altLang="zh-CN" sz="2400" dirty="0" smtClean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4111216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26365" y="1267459"/>
            <a:ext cx="6032421" cy="5170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dirty="0" smtClean="0"/>
              <a:t>药品制造工艺多样性，且非标准化</a:t>
            </a:r>
            <a:endParaRPr kumimoji="1" lang="en-US" altLang="zh-CN" sz="2400" dirty="0" smtClean="0"/>
          </a:p>
          <a:p>
            <a:endParaRPr kumimoji="1" lang="en-US" altLang="zh-CN" sz="2400" dirty="0"/>
          </a:p>
          <a:p>
            <a:r>
              <a:rPr kumimoji="1" lang="zh-CN" altLang="en-US" sz="2400" dirty="0" smtClean="0"/>
              <a:t>药品产品批次管理与工艺控制多样性</a:t>
            </a:r>
            <a:endParaRPr kumimoji="1" lang="en-US" altLang="zh-CN" sz="2400" dirty="0" smtClean="0"/>
          </a:p>
          <a:p>
            <a:endParaRPr kumimoji="1" lang="en-US" altLang="zh-CN" sz="2400" dirty="0"/>
          </a:p>
          <a:p>
            <a:r>
              <a:rPr kumimoji="1" lang="zh-CN" altLang="en-US" sz="2400" dirty="0" smtClean="0"/>
              <a:t>药品临床治疗与药品工艺控制研究的局限性</a:t>
            </a:r>
            <a:endParaRPr kumimoji="1" lang="en-US" altLang="zh-CN" sz="2400" dirty="0" smtClean="0"/>
          </a:p>
          <a:p>
            <a:endParaRPr kumimoji="1" lang="en-US" altLang="zh-CN" sz="2400" dirty="0"/>
          </a:p>
          <a:p>
            <a:endParaRPr kumimoji="1" lang="en-US" altLang="zh-CN" sz="2400" dirty="0" smtClean="0"/>
          </a:p>
          <a:p>
            <a:endParaRPr kumimoji="1" lang="en-US" altLang="zh-CN" sz="2400" dirty="0" smtClean="0"/>
          </a:p>
          <a:p>
            <a:r>
              <a:rPr kumimoji="1" lang="zh-CN" altLang="en-US" sz="2400" dirty="0" smtClean="0"/>
              <a:t>药品制造产业的有效空间</a:t>
            </a:r>
            <a:endParaRPr kumimoji="1" lang="en-US" altLang="zh-CN" sz="2400" dirty="0" smtClean="0"/>
          </a:p>
          <a:p>
            <a:endParaRPr kumimoji="1" lang="en-US" altLang="zh-CN" sz="2400" dirty="0"/>
          </a:p>
          <a:p>
            <a:r>
              <a:rPr kumimoji="1" lang="zh-CN" altLang="en-US" sz="2400" dirty="0" smtClean="0"/>
              <a:t>药品市场的高度的封闭性与垄断性</a:t>
            </a:r>
            <a:endParaRPr kumimoji="1" lang="en-US" altLang="zh-CN" sz="2400" dirty="0" smtClean="0"/>
          </a:p>
          <a:p>
            <a:endParaRPr kumimoji="1" lang="en-US" altLang="zh-CN" sz="2400" dirty="0"/>
          </a:p>
          <a:p>
            <a:r>
              <a:rPr kumimoji="1" lang="zh-CN" altLang="en-US" sz="2400" dirty="0" smtClean="0"/>
              <a:t>药品监管的延迟与监管风险</a:t>
            </a:r>
            <a:endParaRPr kumimoji="1" lang="en-US" altLang="zh-CN" sz="2400" dirty="0" smtClean="0"/>
          </a:p>
          <a:p>
            <a:endParaRPr kumimoji="1" lang="en-US" altLang="zh-CN" dirty="0"/>
          </a:p>
        </p:txBody>
      </p:sp>
      <p:sp>
        <p:nvSpPr>
          <p:cNvPr id="5" name="文本框 4"/>
          <p:cNvSpPr txBox="1"/>
          <p:nvPr/>
        </p:nvSpPr>
        <p:spPr>
          <a:xfrm>
            <a:off x="6624237" y="1627361"/>
            <a:ext cx="238417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dirty="0" smtClean="0"/>
              <a:t>信息孤岛</a:t>
            </a:r>
            <a:endParaRPr kumimoji="1" lang="en-US" altLang="zh-CN" sz="2400" dirty="0" smtClean="0"/>
          </a:p>
          <a:p>
            <a:endParaRPr kumimoji="1" lang="en-US" altLang="zh-CN" sz="2400" dirty="0" smtClean="0"/>
          </a:p>
          <a:p>
            <a:r>
              <a:rPr kumimoji="1" lang="zh-CN" altLang="en-US" sz="2400" dirty="0" smtClean="0"/>
              <a:t>技术有效</a:t>
            </a:r>
            <a:endParaRPr kumimoji="1" lang="en-US" altLang="zh-CN" sz="2400" dirty="0" smtClean="0"/>
          </a:p>
          <a:p>
            <a:endParaRPr kumimoji="1" lang="en-US" altLang="zh-CN" sz="2400" dirty="0" smtClean="0"/>
          </a:p>
          <a:p>
            <a:endParaRPr kumimoji="1" lang="en-US" altLang="zh-CN" sz="2400" dirty="0" smtClean="0"/>
          </a:p>
          <a:p>
            <a:r>
              <a:rPr kumimoji="1" lang="zh-CN" altLang="en-US" sz="2400" dirty="0" smtClean="0"/>
              <a:t>产品研发与注册</a:t>
            </a:r>
            <a:endParaRPr kumimoji="1" lang="en-US" altLang="zh-CN" sz="2400" dirty="0" smtClean="0"/>
          </a:p>
          <a:p>
            <a:endParaRPr kumimoji="1" lang="en-US" altLang="zh-CN" sz="2400" dirty="0" smtClean="0"/>
          </a:p>
          <a:p>
            <a:r>
              <a:rPr kumimoji="1" lang="zh-CN" altLang="en-US" sz="2400" dirty="0" smtClean="0"/>
              <a:t>市场销售控制</a:t>
            </a:r>
            <a:endParaRPr kumimoji="1" lang="zh-CN" altLang="en-US" sz="2400" dirty="0"/>
          </a:p>
        </p:txBody>
      </p:sp>
      <p:sp>
        <p:nvSpPr>
          <p:cNvPr id="6" name="文本框 5"/>
          <p:cNvSpPr txBox="1"/>
          <p:nvPr/>
        </p:nvSpPr>
        <p:spPr>
          <a:xfrm>
            <a:off x="899592" y="260648"/>
            <a:ext cx="5724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3600" dirty="0" smtClean="0"/>
              <a:t>药品“智能化”制造的瓶颈</a:t>
            </a:r>
            <a:endParaRPr kumimoji="1"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419139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762000"/>
            <a:ext cx="8352928" cy="655638"/>
          </a:xfrm>
        </p:spPr>
        <p:txBody>
          <a:bodyPr>
            <a:normAutofit fontScale="90000"/>
          </a:bodyPr>
          <a:lstStyle/>
          <a:p>
            <a:r>
              <a:rPr kumimoji="1" lang="zh-CN" altLang="en-US" dirty="0" smtClean="0">
                <a:solidFill>
                  <a:srgbClr val="000000"/>
                </a:solidFill>
              </a:rPr>
              <a:t>实施自动化与信息化技术的内在动力</a:t>
            </a:r>
            <a:endParaRPr kumimoji="1" lang="zh-CN" altLang="en-US" dirty="0">
              <a:solidFill>
                <a:srgbClr val="00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920583" y="2184729"/>
            <a:ext cx="1005403" cy="5847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zh-CN" altLang="en-US" sz="3200" dirty="0" smtClean="0"/>
              <a:t>动机</a:t>
            </a:r>
            <a:endParaRPr kumimoji="1" lang="zh-CN" altLang="en-US" sz="3200" dirty="0"/>
          </a:p>
        </p:txBody>
      </p:sp>
      <p:sp>
        <p:nvSpPr>
          <p:cNvPr id="5" name="文本框 4"/>
          <p:cNvSpPr txBox="1"/>
          <p:nvPr/>
        </p:nvSpPr>
        <p:spPr>
          <a:xfrm>
            <a:off x="2292155" y="3872179"/>
            <a:ext cx="1005403" cy="5847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zh-CN" altLang="en-US" sz="3200" dirty="0" smtClean="0"/>
              <a:t>形式</a:t>
            </a:r>
            <a:endParaRPr kumimoji="1" lang="zh-CN" altLang="en-US" sz="3200" dirty="0"/>
          </a:p>
        </p:txBody>
      </p:sp>
      <p:sp>
        <p:nvSpPr>
          <p:cNvPr id="6" name="文本框 5"/>
          <p:cNvSpPr txBox="1"/>
          <p:nvPr/>
        </p:nvSpPr>
        <p:spPr>
          <a:xfrm>
            <a:off x="5730113" y="3906778"/>
            <a:ext cx="1005403" cy="5847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zh-CN" altLang="en-US" sz="3200" dirty="0" smtClean="0"/>
              <a:t>内容</a:t>
            </a:r>
            <a:endParaRPr kumimoji="1" lang="zh-CN" altLang="en-US" sz="3200" dirty="0"/>
          </a:p>
        </p:txBody>
      </p:sp>
      <p:cxnSp>
        <p:nvCxnSpPr>
          <p:cNvPr id="8" name="直线箭头连接符 7"/>
          <p:cNvCxnSpPr/>
          <p:nvPr/>
        </p:nvCxnSpPr>
        <p:spPr>
          <a:xfrm>
            <a:off x="5121606" y="2740109"/>
            <a:ext cx="1062975" cy="11320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直线箭头连接符 9"/>
          <p:cNvCxnSpPr/>
          <p:nvPr/>
        </p:nvCxnSpPr>
        <p:spPr>
          <a:xfrm flipH="1">
            <a:off x="3561656" y="4210750"/>
            <a:ext cx="176702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直线箭头连接符 13"/>
          <p:cNvCxnSpPr/>
          <p:nvPr/>
        </p:nvCxnSpPr>
        <p:spPr>
          <a:xfrm flipV="1">
            <a:off x="2484876" y="2595479"/>
            <a:ext cx="1283853" cy="10768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5328679" y="1946609"/>
            <a:ext cx="45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 smtClean="0"/>
              <a:t>目的</a:t>
            </a:r>
            <a:endParaRPr kumimoji="1" lang="en-US" altLang="zh-CN" dirty="0" smtClean="0"/>
          </a:p>
          <a:p>
            <a:r>
              <a:rPr kumimoji="1" lang="zh-CN" altLang="en-US" dirty="0" smtClean="0"/>
              <a:t>目标</a:t>
            </a:r>
            <a:endParaRPr kumimoji="1" lang="en-US" altLang="zh-CN" dirty="0" smtClean="0"/>
          </a:p>
        </p:txBody>
      </p:sp>
      <p:sp>
        <p:nvSpPr>
          <p:cNvPr id="17" name="文本框 16"/>
          <p:cNvSpPr txBox="1"/>
          <p:nvPr/>
        </p:nvSpPr>
        <p:spPr>
          <a:xfrm>
            <a:off x="5936094" y="4680144"/>
            <a:ext cx="94128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kumimoji="1" lang="zh-CN" altLang="en-US" dirty="0" smtClean="0"/>
              <a:t>策略</a:t>
            </a:r>
            <a:endParaRPr kumimoji="1" lang="en-US" altLang="zh-CN" dirty="0" smtClean="0"/>
          </a:p>
          <a:p>
            <a:pPr marL="285750" indent="-285750">
              <a:buFont typeface="Arial"/>
              <a:buChar char="•"/>
            </a:pPr>
            <a:r>
              <a:rPr kumimoji="1" lang="zh-CN" altLang="en-US" dirty="0" smtClean="0"/>
              <a:t>限制</a:t>
            </a:r>
            <a:endParaRPr kumimoji="1" lang="en-US" altLang="zh-CN" dirty="0" smtClean="0"/>
          </a:p>
          <a:p>
            <a:pPr marL="285750" indent="-285750">
              <a:buFont typeface="Arial"/>
              <a:buChar char="•"/>
            </a:pPr>
            <a:r>
              <a:rPr kumimoji="1" lang="zh-CN" altLang="en-US" dirty="0" smtClean="0"/>
              <a:t>资源</a:t>
            </a:r>
            <a:endParaRPr kumimoji="1" lang="en-US" altLang="zh-CN" dirty="0" smtClean="0"/>
          </a:p>
          <a:p>
            <a:pPr marL="285750" indent="-285750">
              <a:buFont typeface="Arial"/>
              <a:buChar char="•"/>
            </a:pPr>
            <a:r>
              <a:rPr kumimoji="1" lang="zh-CN" altLang="en-US" dirty="0" smtClean="0"/>
              <a:t>范围</a:t>
            </a:r>
            <a:endParaRPr kumimoji="1" lang="en-US" altLang="zh-CN" dirty="0" smtClean="0"/>
          </a:p>
          <a:p>
            <a:pPr marL="285750" indent="-285750">
              <a:buFont typeface="Arial"/>
              <a:buChar char="•"/>
            </a:pPr>
            <a:r>
              <a:rPr kumimoji="1" lang="zh-CN" altLang="en-US" dirty="0" smtClean="0"/>
              <a:t>方法</a:t>
            </a:r>
            <a:endParaRPr kumimoji="1" lang="en-US" altLang="zh-CN" dirty="0" smtClean="0"/>
          </a:p>
          <a:p>
            <a:pPr marL="285750" indent="-285750">
              <a:buFont typeface="Arial"/>
              <a:buChar char="•"/>
            </a:pPr>
            <a:r>
              <a:rPr kumimoji="1" lang="zh-CN" altLang="en-US" dirty="0" smtClean="0"/>
              <a:t>计划</a:t>
            </a:r>
            <a:endParaRPr kumimoji="1" lang="en-US" altLang="zh-CN" dirty="0" smtClean="0"/>
          </a:p>
          <a:p>
            <a:endParaRPr kumimoji="1" lang="zh-CN" altLang="en-US" dirty="0"/>
          </a:p>
        </p:txBody>
      </p:sp>
      <p:sp>
        <p:nvSpPr>
          <p:cNvPr id="18" name="文本框 17"/>
          <p:cNvSpPr txBox="1"/>
          <p:nvPr/>
        </p:nvSpPr>
        <p:spPr>
          <a:xfrm>
            <a:off x="2014234" y="4997678"/>
            <a:ext cx="9412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kumimoji="1" lang="zh-CN" altLang="en-US" dirty="0" smtClean="0"/>
              <a:t>手段</a:t>
            </a:r>
            <a:endParaRPr kumimoji="1" lang="en-US" altLang="zh-CN" dirty="0" smtClean="0"/>
          </a:p>
          <a:p>
            <a:endParaRPr kumimoji="1" lang="zh-CN" altLang="en-US" dirty="0"/>
          </a:p>
        </p:txBody>
      </p:sp>
      <p:sp>
        <p:nvSpPr>
          <p:cNvPr id="19" name="文本框 18"/>
          <p:cNvSpPr txBox="1"/>
          <p:nvPr/>
        </p:nvSpPr>
        <p:spPr>
          <a:xfrm>
            <a:off x="4243748" y="3410017"/>
            <a:ext cx="646331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zh-CN" altLang="en-US" dirty="0" smtClean="0"/>
              <a:t>谋略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46011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1644</Words>
  <Application>Microsoft Macintosh PowerPoint</Application>
  <PresentationFormat>全屏显示(4:3)</PresentationFormat>
  <Paragraphs>379</Paragraphs>
  <Slides>34</Slides>
  <Notes>8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嵌入的 OLE 服务器</vt:lpstr>
      </vt:variant>
      <vt:variant>
        <vt:i4>2</vt:i4>
      </vt:variant>
      <vt:variant>
        <vt:lpstr>幻灯片标题</vt:lpstr>
      </vt:variant>
      <vt:variant>
        <vt:i4>34</vt:i4>
      </vt:variant>
    </vt:vector>
  </HeadingPairs>
  <TitlesOfParts>
    <vt:vector size="37" baseType="lpstr">
      <vt:lpstr>Office 主题</vt:lpstr>
      <vt:lpstr>Clip</vt:lpstr>
      <vt:lpstr>CorelDRAW!</vt:lpstr>
      <vt:lpstr>药品企业智能化系统风险及对策</vt:lpstr>
      <vt:lpstr>主要内容：</vt:lpstr>
      <vt:lpstr>PowerPoint 演示文稿</vt:lpstr>
      <vt:lpstr>PowerPoint 演示文稿</vt:lpstr>
      <vt:lpstr>关于智能制造学习心得 摘自弗戈2018年论坛</vt:lpstr>
      <vt:lpstr>关于智能制造学习心得 摘自弗戈2018年论坛</vt:lpstr>
      <vt:lpstr>关于智能制造学习心得 摘自弗戈2018年论坛</vt:lpstr>
      <vt:lpstr>PowerPoint 演示文稿</vt:lpstr>
      <vt:lpstr>实施自动化与信息化技术的内在动力</vt:lpstr>
      <vt:lpstr>PowerPoint 演示文稿</vt:lpstr>
      <vt:lpstr>PowerPoint 演示文稿</vt:lpstr>
      <vt:lpstr>PowerPoint 演示文稿</vt:lpstr>
      <vt:lpstr>药品制造信息化应用1 ：SAP  R/3 集成化的功能</vt:lpstr>
      <vt:lpstr>ERP：一体化的后勤管理解决方案</vt:lpstr>
      <vt:lpstr> SAP R3:物料管理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工业4.0：他是谁？        从智慧工厂到智能生产</vt:lpstr>
      <vt:lpstr>工业4.0：他是谁？        从智慧工厂到智能生产</vt:lpstr>
      <vt:lpstr>工业4.0：他是谁？        从智慧工厂到智能生产</vt:lpstr>
      <vt:lpstr>PowerPoint 演示文稿</vt:lpstr>
      <vt:lpstr>计算机（化）系统的特点</vt:lpstr>
      <vt:lpstr>PowerPoint 演示文稿</vt:lpstr>
      <vt:lpstr>PowerPoint 演示文稿</vt:lpstr>
      <vt:lpstr>主要的原因</vt:lpstr>
      <vt:lpstr>PowerPoint 演示文稿</vt:lpstr>
      <vt:lpstr>计算机化系统管理与验证现状</vt:lpstr>
      <vt:lpstr>实施自动化与信息化对策</vt:lpstr>
      <vt:lpstr>PowerPoint 演示文稿</vt:lpstr>
      <vt:lpstr>PowerPoint 演示文稿</vt:lpstr>
      <vt:lpstr>Thanks 谢谢！！！!     matewuwu@163.com     QQ：732 050 423    电话：139 8087 6901</vt:lpstr>
    </vt:vector>
  </TitlesOfParts>
  <Company>abc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军 吴</dc:creator>
  <cp:lastModifiedBy>军 吴</cp:lastModifiedBy>
  <cp:revision>7</cp:revision>
  <dcterms:created xsi:type="dcterms:W3CDTF">2018-11-01T22:43:46Z</dcterms:created>
  <dcterms:modified xsi:type="dcterms:W3CDTF">2018-11-01T22:54:05Z</dcterms:modified>
</cp:coreProperties>
</file>