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4"/>
  </p:notesMasterIdLst>
  <p:handoutMasterIdLst>
    <p:handoutMasterId r:id="rId55"/>
  </p:handoutMasterIdLst>
  <p:sldIdLst>
    <p:sldId id="268" r:id="rId2"/>
    <p:sldId id="432" r:id="rId3"/>
    <p:sldId id="270" r:id="rId4"/>
    <p:sldId id="351" r:id="rId5"/>
    <p:sldId id="433" r:id="rId6"/>
    <p:sldId id="312" r:id="rId7"/>
    <p:sldId id="313" r:id="rId8"/>
    <p:sldId id="273" r:id="rId9"/>
    <p:sldId id="303" r:id="rId10"/>
    <p:sldId id="304" r:id="rId11"/>
    <p:sldId id="274" r:id="rId12"/>
    <p:sldId id="370" r:id="rId13"/>
    <p:sldId id="371" r:id="rId14"/>
    <p:sldId id="372" r:id="rId15"/>
    <p:sldId id="377" r:id="rId16"/>
    <p:sldId id="374" r:id="rId17"/>
    <p:sldId id="390" r:id="rId18"/>
    <p:sldId id="407" r:id="rId19"/>
    <p:sldId id="288" r:id="rId20"/>
    <p:sldId id="418" r:id="rId21"/>
    <p:sldId id="411" r:id="rId22"/>
    <p:sldId id="408" r:id="rId23"/>
    <p:sldId id="283" r:id="rId24"/>
    <p:sldId id="284" r:id="rId25"/>
    <p:sldId id="291" r:id="rId26"/>
    <p:sldId id="299" r:id="rId27"/>
    <p:sldId id="415" r:id="rId28"/>
    <p:sldId id="282" r:id="rId29"/>
    <p:sldId id="292" r:id="rId30"/>
    <p:sldId id="294" r:id="rId31"/>
    <p:sldId id="296" r:id="rId32"/>
    <p:sldId id="297" r:id="rId33"/>
    <p:sldId id="289" r:id="rId34"/>
    <p:sldId id="416" r:id="rId35"/>
    <p:sldId id="417" r:id="rId36"/>
    <p:sldId id="298" r:id="rId37"/>
    <p:sldId id="286" r:id="rId38"/>
    <p:sldId id="287" r:id="rId39"/>
    <p:sldId id="256" r:id="rId40"/>
    <p:sldId id="257" r:id="rId41"/>
    <p:sldId id="258" r:id="rId42"/>
    <p:sldId id="259" r:id="rId43"/>
    <p:sldId id="260" r:id="rId44"/>
    <p:sldId id="261" r:id="rId45"/>
    <p:sldId id="262" r:id="rId46"/>
    <p:sldId id="263" r:id="rId47"/>
    <p:sldId id="266" r:id="rId48"/>
    <p:sldId id="267" r:id="rId49"/>
    <p:sldId id="265" r:id="rId50"/>
    <p:sldId id="278" r:id="rId51"/>
    <p:sldId id="280" r:id="rId52"/>
    <p:sldId id="277" r:id="rId53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295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8C23B459-F8BD-4299-A4C8-EC944CF834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C9F19C-95D3-4540-ACB0-DBA245D4E0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55EC7-3EDF-49E7-ABFE-0CBBF98C1D92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567A19-F076-4C43-9BBA-5C681E15E6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602E708-07BD-4625-BD0C-C4D927BFED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6985A-B4A9-4BAD-8A97-9EAD34900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78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7A3E8B49-1B7C-4518-B4B2-E711392390D5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9472915-2122-4A1B-8DFC-2FD298CB5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71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2F66586E-6C33-4F8D-8160-7D2EE8CCBE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E830F4F-B98F-43FF-87E8-1B1B88A304CF}" type="slidenum">
              <a:rPr lang="de-DE" altLang="en-US" sz="1300" smtClean="0"/>
              <a:pPr>
                <a:spcBef>
                  <a:spcPct val="0"/>
                </a:spcBef>
              </a:pPr>
              <a:t>2</a:t>
            </a:fld>
            <a:endParaRPr lang="de-DE" altLang="en-US" sz="13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2985B592-E3DB-476D-B4A8-79144C27B1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094ADB46-3BF2-41DB-B93C-873A3E0584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178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552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31FA52-0CA6-4082-8CDA-3E0720521B29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5731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FE0A57-E330-4A40-9F98-AD3FDF333F9D}" type="slidenum">
              <a:rPr lang="de-DE"/>
              <a:pPr/>
              <a:t>9</a:t>
            </a:fld>
            <a:endParaRPr lang="de-DE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25" y="793750"/>
            <a:ext cx="5106988" cy="3830638"/>
          </a:xfrm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4177" y="5345633"/>
            <a:ext cx="5210173" cy="1276667"/>
          </a:xfrm>
        </p:spPr>
        <p:txBody>
          <a:bodyPr lIns="97594" tIns="48796" rIns="97594" bIns="48796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DAD436-0B80-42D8-A5F4-3AAA4F9272C1}" type="slidenum">
              <a:rPr lang="de-DE"/>
              <a:pPr/>
              <a:t>10</a:t>
            </a:fld>
            <a:endParaRPr lang="de-DE"/>
          </a:p>
        </p:txBody>
      </p:sp>
      <p:sp>
        <p:nvSpPr>
          <p:cNvPr id="194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898525"/>
            <a:ext cx="4765675" cy="3575050"/>
          </a:xfrm>
          <a:ln w="12700" cap="flat">
            <a:solidFill>
              <a:schemeClr val="tx1"/>
            </a:solidFill>
          </a:ln>
        </p:spPr>
      </p:sp>
      <p:sp>
        <p:nvSpPr>
          <p:cNvPr id="194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5026" y="4888981"/>
            <a:ext cx="5205932" cy="4253919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8602" tIns="48436" rIns="98602" bIns="48436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土耳其公司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31FA52-0CA6-4082-8CDA-3E0720521B29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9581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759C3-5BF9-428C-BE27-AF30C00F273D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WIKA Instruments</a:t>
            </a:r>
          </a:p>
        </p:txBody>
      </p:sp>
    </p:spTree>
    <p:extLst>
      <p:ext uri="{BB962C8B-B14F-4D97-AF65-F5344CB8AC3E}">
        <p14:creationId xmlns:p14="http://schemas.microsoft.com/office/powerpoint/2010/main" val="118984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1638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>
                <a:ea typeface="ＭＳ Ｐゴシック" pitchFamily="34" charset="-128"/>
              </a:rPr>
              <a:t>Please add some more information for the presenter</a:t>
            </a:r>
          </a:p>
        </p:txBody>
      </p:sp>
      <p:sp>
        <p:nvSpPr>
          <p:cNvPr id="16388" name="Foliennummernplatzhalter 3"/>
          <p:cNvSpPr txBox="1">
            <a:spLocks noGrp="1"/>
          </p:cNvSpPr>
          <p:nvPr/>
        </p:nvSpPr>
        <p:spPr bwMode="auto">
          <a:xfrm>
            <a:off x="4022164" y="9722309"/>
            <a:ext cx="3077137" cy="51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F17A801C-325C-4012-8DFA-40DEDB7B87D5}" type="slidenum">
              <a:rPr lang="de-DE" sz="1300"/>
              <a:pPr algn="r"/>
              <a:t>40</a:t>
            </a:fld>
            <a:endParaRPr lang="de-DE" sz="13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1EFC7E-AF9B-4DAC-A409-EF0AF250FC88}" type="slidenum">
              <a:rPr lang="de-DE" smtClean="0"/>
              <a:pPr/>
              <a:t>52</a:t>
            </a:fld>
            <a:endParaRPr lang="de-DE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96" descr="Animation_wel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71612"/>
            <a:ext cx="714380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708920"/>
            <a:ext cx="7772400" cy="7200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54860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67676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6FF4A-149D-4167-B6AE-ADA6CC85B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82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6FF4A-149D-4167-B6AE-ADA6CC85B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862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6FF4A-149D-4167-B6AE-ADA6CC85B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29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6FF4A-149D-4167-B6AE-ADA6CC85B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2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6FF4A-149D-4167-B6AE-ADA6CC85B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7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92150" y="863600"/>
            <a:ext cx="5181600" cy="9271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90563" y="1985963"/>
            <a:ext cx="40386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881563" y="1985963"/>
            <a:ext cx="40386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90563" y="4119563"/>
            <a:ext cx="40386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881563" y="4119563"/>
            <a:ext cx="40386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590550" y="661035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137AE-B19F-421A-8BBD-C5A107B4B636}" type="slidenum">
              <a:rPr lang="de-DE"/>
              <a:pPr>
                <a:defRPr/>
              </a:pPr>
              <a:t>‹#›</a:t>
            </a:fld>
            <a:endParaRPr lang="de-DE" dirty="0">
              <a:solidFill>
                <a:srgbClr val="0D38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431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90562" y="1985963"/>
            <a:ext cx="8237537" cy="4114800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4F2655-0826-4F6A-AD89-F5D0C65183C8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357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1_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2150" y="901700"/>
            <a:ext cx="5181600" cy="9271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90563" y="1985963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52963" y="1985963"/>
            <a:ext cx="381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52963" y="4119563"/>
            <a:ext cx="381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590550" y="66103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A8BDE-69E1-40F4-80C5-DDEC0C7C15B2}" type="slidenum">
              <a:rPr lang="de-DE"/>
              <a:pPr>
                <a:defRPr/>
              </a:pPr>
              <a:t>‹#›</a:t>
            </a:fld>
            <a:endParaRPr lang="de-DE">
              <a:solidFill>
                <a:srgbClr val="0D3886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5213350" y="66103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0930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87542" y="865342"/>
            <a:ext cx="5195888" cy="939182"/>
          </a:xfrm>
        </p:spPr>
        <p:txBody>
          <a:bodyPr/>
          <a:lstStyle>
            <a:lvl1pPr marL="0" indent="0">
              <a:buFontTx/>
              <a:buNone/>
              <a:defRPr kumimoji="0" lang="de-DE" sz="2400" b="1" i="0" u="none" strike="noStrike" kern="0" cap="none" spc="0" normalizeH="0" baseline="0" noProof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</a:defRPr>
            </a:lvl1pPr>
            <a:lvl2pPr marL="461962" indent="0">
              <a:buFontTx/>
              <a:buNone/>
              <a:defRPr/>
            </a:lvl2pPr>
            <a:lvl3pPr marL="762000" indent="0">
              <a:buFontTx/>
              <a:buNone/>
              <a:defRPr/>
            </a:lvl3pPr>
            <a:lvl4pPr marL="1143000" indent="0">
              <a:buFontTx/>
              <a:buNone/>
              <a:defRPr/>
            </a:lvl4pPr>
            <a:lvl5pPr marL="1524000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87388" y="485775"/>
            <a:ext cx="5195887" cy="315913"/>
          </a:xfrm>
        </p:spPr>
        <p:txBody>
          <a:bodyPr anchor="ctr"/>
          <a:lstStyle>
            <a:lvl1pPr marL="0" indent="0">
              <a:buFontTx/>
              <a:buNone/>
              <a:defRPr sz="1400" b="1" baseline="0">
                <a:solidFill>
                  <a:srgbClr val="FE9900"/>
                </a:solidFill>
              </a:defRPr>
            </a:lvl1pPr>
            <a:lvl2pPr marL="461962" indent="0">
              <a:buFontTx/>
              <a:buNone/>
              <a:defRPr sz="1400" b="1">
                <a:solidFill>
                  <a:srgbClr val="FE9900"/>
                </a:solidFill>
              </a:defRPr>
            </a:lvl2pPr>
            <a:lvl3pPr marL="762000" indent="0">
              <a:buFontTx/>
              <a:buNone/>
              <a:defRPr sz="1400" b="1">
                <a:solidFill>
                  <a:srgbClr val="FE9900"/>
                </a:solidFill>
              </a:defRPr>
            </a:lvl3pPr>
            <a:lvl4pPr marL="1143000" indent="0">
              <a:buFontTx/>
              <a:buNone/>
              <a:defRPr sz="1400" b="1">
                <a:solidFill>
                  <a:srgbClr val="FE9900"/>
                </a:solidFill>
              </a:defRPr>
            </a:lvl4pPr>
            <a:lvl5pPr marL="1524000" indent="0">
              <a:buFontTx/>
              <a:buNone/>
              <a:defRPr sz="1400" b="1">
                <a:solidFill>
                  <a:srgbClr val="FE99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95915" y="1982788"/>
            <a:ext cx="8221073" cy="4117975"/>
          </a:xfrm>
        </p:spPr>
        <p:txBody>
          <a:bodyPr/>
          <a:lstStyle>
            <a:lvl1pPr>
              <a:spcAft>
                <a:spcPts val="400"/>
              </a:spcAft>
              <a:buClr>
                <a:srgbClr val="FE9900"/>
              </a:buClr>
              <a:buSzPct val="70000"/>
              <a:defRPr sz="1600" b="0">
                <a:latin typeface="+mn-lt"/>
              </a:defRPr>
            </a:lvl1pPr>
            <a:lvl2pPr marL="457200" indent="-220663">
              <a:spcAft>
                <a:spcPts val="400"/>
              </a:spcAft>
              <a:buClr>
                <a:srgbClr val="686663"/>
              </a:buClr>
              <a:buSzPct val="100000"/>
              <a:buFont typeface="Wingdings" panose="05000000000000000000" pitchFamily="2" charset="2"/>
              <a:buChar char="§"/>
              <a:defRPr sz="1400" b="0">
                <a:latin typeface="+mn-lt"/>
              </a:defRPr>
            </a:lvl2pPr>
            <a:lvl3pPr marL="731520" indent="-219456">
              <a:spcAft>
                <a:spcPts val="400"/>
              </a:spcAft>
              <a:buClr>
                <a:srgbClr val="686663"/>
              </a:buClr>
              <a:buSzPct val="70000"/>
              <a:defRPr sz="1400" b="0">
                <a:latin typeface="+mn-lt"/>
              </a:defRPr>
            </a:lvl3pPr>
            <a:lvl4pPr marL="1005840" indent="-219456">
              <a:spcAft>
                <a:spcPts val="400"/>
              </a:spcAft>
              <a:buClr>
                <a:srgbClr val="686663"/>
              </a:buClr>
              <a:buSzPct val="70000"/>
              <a:defRPr sz="1400" b="0">
                <a:latin typeface="+mn-lt"/>
              </a:defRPr>
            </a:lvl4pPr>
            <a:lvl5pPr marL="1280160" indent="-219456">
              <a:spcAft>
                <a:spcPts val="400"/>
              </a:spcAft>
              <a:buClr>
                <a:srgbClr val="686663"/>
              </a:buClr>
              <a:buSzPct val="70000"/>
              <a:defRPr sz="1400" b="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54244-1A54-4F09-A9FA-F2061971E620}" type="slidenum">
              <a:rPr lang="de-DE"/>
              <a:pPr>
                <a:defRPr/>
              </a:pPr>
              <a:t>‹#›</a:t>
            </a:fld>
            <a:endParaRPr lang="de-DE">
              <a:solidFill>
                <a:srgbClr val="0D38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457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w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1"/>
          <p:cNvSpPr>
            <a:spLocks noChangeArrowheads="1"/>
          </p:cNvSpPr>
          <p:nvPr/>
        </p:nvSpPr>
        <p:spPr bwMode="auto">
          <a:xfrm>
            <a:off x="6094413" y="6477000"/>
            <a:ext cx="3046412" cy="381000"/>
          </a:xfrm>
          <a:prstGeom prst="rect">
            <a:avLst/>
          </a:prstGeom>
          <a:solidFill>
            <a:srgbClr val="EEEE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>
              <a:solidFill>
                <a:srgbClr val="EEEEEE"/>
              </a:solidFill>
            </a:endParaRP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6094413" y="0"/>
            <a:ext cx="3046412" cy="254000"/>
          </a:xfrm>
          <a:prstGeom prst="rect">
            <a:avLst/>
          </a:prstGeom>
          <a:solidFill>
            <a:srgbClr val="EEEE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>
              <a:solidFill>
                <a:srgbClr val="EEEEEE"/>
              </a:solidFill>
            </a:endParaRPr>
          </a:p>
        </p:txBody>
      </p:sp>
      <p:sp>
        <p:nvSpPr>
          <p:cNvPr id="14" name="Line 29"/>
          <p:cNvSpPr>
            <a:spLocks noChangeShapeType="1"/>
          </p:cNvSpPr>
          <p:nvPr/>
        </p:nvSpPr>
        <p:spPr bwMode="auto">
          <a:xfrm>
            <a:off x="635000" y="6678613"/>
            <a:ext cx="0" cy="179387"/>
          </a:xfrm>
          <a:prstGeom prst="line">
            <a:avLst/>
          </a:prstGeom>
          <a:noFill/>
          <a:ln w="6350">
            <a:solidFill>
              <a:srgbClr val="67676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5" name="Textfeld 10"/>
          <p:cNvSpPr txBox="1">
            <a:spLocks noChangeArrowheads="1"/>
          </p:cNvSpPr>
          <p:nvPr/>
        </p:nvSpPr>
        <p:spPr bwMode="auto">
          <a:xfrm>
            <a:off x="6215063" y="6610350"/>
            <a:ext cx="27924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9pPr>
          </a:lstStyle>
          <a:p>
            <a:pPr algn="r"/>
            <a:r>
              <a:rPr lang="de-DE" sz="800" b="1" dirty="0">
                <a:solidFill>
                  <a:srgbClr val="676767"/>
                </a:solidFill>
              </a:rPr>
              <a:t>CLARK</a:t>
            </a:r>
          </a:p>
        </p:txBody>
      </p:sp>
      <p:sp>
        <p:nvSpPr>
          <p:cNvPr id="16" name="Rechteck 11"/>
          <p:cNvSpPr/>
          <p:nvPr/>
        </p:nvSpPr>
        <p:spPr bwMode="auto">
          <a:xfrm>
            <a:off x="6094800" y="320400"/>
            <a:ext cx="3049200" cy="804344"/>
          </a:xfrm>
          <a:prstGeom prst="rect">
            <a:avLst/>
          </a:prstGeom>
          <a:solidFill>
            <a:srgbClr val="1648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17" name="Grafi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837" y="476713"/>
            <a:ext cx="1499645" cy="539555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576536" y="6646291"/>
            <a:ext cx="395064" cy="1670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676767"/>
                </a:solidFill>
              </a:defRPr>
            </a:lvl1pPr>
          </a:lstStyle>
          <a:p>
            <a:fld id="{5DE6FF4A-149D-4167-B6AE-ADA6CC85B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61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676767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4000"/>
        </a:lnSpc>
        <a:spcBef>
          <a:spcPct val="20000"/>
        </a:spcBef>
        <a:buClr>
          <a:srgbClr val="FE9900"/>
        </a:buClr>
        <a:buFont typeface="Wingdings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4000"/>
        </a:lnSpc>
        <a:spcBef>
          <a:spcPct val="20000"/>
        </a:spcBef>
        <a:buClr>
          <a:srgbClr val="676767"/>
        </a:buClr>
        <a:buFont typeface="Wingdings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tiff"/><Relationship Id="rId7" Type="http://schemas.openxmlformats.org/officeDocument/2006/relationships/image" Target="../media/image6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tiff"/><Relationship Id="rId5" Type="http://schemas.openxmlformats.org/officeDocument/2006/relationships/image" Target="../media/image60.tiff"/><Relationship Id="rId4" Type="http://schemas.openxmlformats.org/officeDocument/2006/relationships/image" Target="../media/image5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7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microsoft.com/office/2007/relationships/hdphoto" Target="../media/hdphoto1.wdp"/><Relationship Id="rId7" Type="http://schemas.openxmlformats.org/officeDocument/2006/relationships/image" Target="../media/image9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11" Type="http://schemas.openxmlformats.org/officeDocument/2006/relationships/image" Target="../media/image96.png"/><Relationship Id="rId5" Type="http://schemas.microsoft.com/office/2007/relationships/hdphoto" Target="../media/hdphoto2.wdp"/><Relationship Id="rId10" Type="http://schemas.openxmlformats.org/officeDocument/2006/relationships/image" Target="../media/image95.png"/><Relationship Id="rId4" Type="http://schemas.openxmlformats.org/officeDocument/2006/relationships/image" Target="../media/image91.png"/><Relationship Id="rId9" Type="http://schemas.openxmlformats.org/officeDocument/2006/relationships/hyperlink" Target="https://www.hochwald.de/de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://www.bertoli-homogenizers.com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hyperlink" Target="http://www.niro-soavi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2.jpeg"/><Relationship Id="rId4" Type="http://schemas.openxmlformats.org/officeDocument/2006/relationships/image" Target="../media/image1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7" Type="http://schemas.openxmlformats.org/officeDocument/2006/relationships/image" Target="../media/image145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4.jpg"/><Relationship Id="rId5" Type="http://schemas.openxmlformats.org/officeDocument/2006/relationships/image" Target="../media/image143.jpg"/><Relationship Id="rId4" Type="http://schemas.openxmlformats.org/officeDocument/2006/relationships/image" Target="../media/image14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hyperlink" Target="http://de-de.wika.de/CTD9300_de_de.WIKA" TargetMode="External"/><Relationship Id="rId3" Type="http://schemas.openxmlformats.org/officeDocument/2006/relationships/image" Target="../media/image12.png"/><Relationship Id="rId21" Type="http://schemas.openxmlformats.org/officeDocument/2006/relationships/image" Target="../media/image26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4.jpeg"/><Relationship Id="rId2" Type="http://schemas.openxmlformats.org/officeDocument/2006/relationships/image" Target="../media/image11.png"/><Relationship Id="rId16" Type="http://schemas.openxmlformats.org/officeDocument/2006/relationships/hyperlink" Target="http://de-de.wika.de/CTH6300_de_de.WIKA" TargetMode="External"/><Relationship Id="rId20" Type="http://schemas.openxmlformats.org/officeDocument/2006/relationships/hyperlink" Target="http://de-de.wika.de/cep6000_de_de.WIK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5" Type="http://schemas.openxmlformats.org/officeDocument/2006/relationships/image" Target="../media/image23.jpeg"/><Relationship Id="rId10" Type="http://schemas.openxmlformats.org/officeDocument/2006/relationships/image" Target="../media/image19.jpeg"/><Relationship Id="rId19" Type="http://schemas.openxmlformats.org/officeDocument/2006/relationships/image" Target="../media/image25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hyperlink" Target="http://de-de.wika.de/CTB9100_de_de.WIKA" TargetMode="Externa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13" Type="http://schemas.openxmlformats.org/officeDocument/2006/relationships/image" Target="../media/image174.png"/><Relationship Id="rId18" Type="http://schemas.openxmlformats.org/officeDocument/2006/relationships/image" Target="../media/image177.jpeg"/><Relationship Id="rId3" Type="http://schemas.openxmlformats.org/officeDocument/2006/relationships/image" Target="../media/image168.png"/><Relationship Id="rId7" Type="http://schemas.openxmlformats.org/officeDocument/2006/relationships/hyperlink" Target="http://de.emmi.ch/de/home/" TargetMode="External"/><Relationship Id="rId12" Type="http://schemas.openxmlformats.org/officeDocument/2006/relationships/image" Target="../media/image173.png"/><Relationship Id="rId17" Type="http://schemas.openxmlformats.org/officeDocument/2006/relationships/image" Target="../media/image176.wmf"/><Relationship Id="rId2" Type="http://schemas.openxmlformats.org/officeDocument/2006/relationships/image" Target="../media/image167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11" Type="http://schemas.openxmlformats.org/officeDocument/2006/relationships/hyperlink" Target="http://www.thecoca-colacompany.com/index.html" TargetMode="External"/><Relationship Id="rId5" Type="http://schemas.openxmlformats.org/officeDocument/2006/relationships/hyperlink" Target="http://www.hochwald.de/de.html" TargetMode="External"/><Relationship Id="rId15" Type="http://schemas.openxmlformats.org/officeDocument/2006/relationships/image" Target="../media/image175.jpeg"/><Relationship Id="rId10" Type="http://schemas.openxmlformats.org/officeDocument/2006/relationships/image" Target="../media/image172.gif"/><Relationship Id="rId4" Type="http://schemas.openxmlformats.org/officeDocument/2006/relationships/image" Target="../media/image169.png"/><Relationship Id="rId9" Type="http://schemas.openxmlformats.org/officeDocument/2006/relationships/hyperlink" Target="http://www.kraftfoodscompany.com/home/index.aspx" TargetMode="External"/><Relationship Id="rId14" Type="http://schemas.openxmlformats.org/officeDocument/2006/relationships/hyperlink" Target="http://www.cargill.com/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ultivac.de/startseite.html" TargetMode="External"/><Relationship Id="rId13" Type="http://schemas.openxmlformats.org/officeDocument/2006/relationships/image" Target="../media/image185.gif"/><Relationship Id="rId3" Type="http://schemas.openxmlformats.org/officeDocument/2006/relationships/image" Target="../media/image179.jpeg"/><Relationship Id="rId7" Type="http://schemas.openxmlformats.org/officeDocument/2006/relationships/image" Target="../media/image181.png"/><Relationship Id="rId12" Type="http://schemas.openxmlformats.org/officeDocument/2006/relationships/image" Target="../media/image184.gif"/><Relationship Id="rId2" Type="http://schemas.openxmlformats.org/officeDocument/2006/relationships/image" Target="../media/image178.png"/><Relationship Id="rId16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pload.wikimedia.org/wikipedia/de/3/3e/GEA_Group_2010_logo.svg" TargetMode="External"/><Relationship Id="rId11" Type="http://schemas.openxmlformats.org/officeDocument/2006/relationships/image" Target="../media/image183.gif"/><Relationship Id="rId5" Type="http://schemas.openxmlformats.org/officeDocument/2006/relationships/image" Target="../media/image180.png"/><Relationship Id="rId15" Type="http://schemas.openxmlformats.org/officeDocument/2006/relationships/image" Target="../media/image187.png"/><Relationship Id="rId10" Type="http://schemas.openxmlformats.org/officeDocument/2006/relationships/hyperlink" Target="http://www.sig.biz/site/en/index.html" TargetMode="External"/><Relationship Id="rId4" Type="http://schemas.openxmlformats.org/officeDocument/2006/relationships/hyperlink" Target="http://upload.wikimedia.org/wikipedia/de/9/9f/TetraPak-Logo.svg" TargetMode="External"/><Relationship Id="rId9" Type="http://schemas.openxmlformats.org/officeDocument/2006/relationships/image" Target="../media/image182.gif"/><Relationship Id="rId14" Type="http://schemas.openxmlformats.org/officeDocument/2006/relationships/image" Target="../media/image18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tif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tiff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tiff"/><Relationship Id="rId3" Type="http://schemas.openxmlformats.org/officeDocument/2006/relationships/image" Target="../media/image50.tiff"/><Relationship Id="rId7" Type="http://schemas.openxmlformats.org/officeDocument/2006/relationships/image" Target="../media/image5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tiff"/><Relationship Id="rId9" Type="http://schemas.openxmlformats.org/officeDocument/2006/relationships/image" Target="../media/image5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85786" y="2714620"/>
            <a:ext cx="7772400" cy="720080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压力，温度，液位仪表在乳品行业的应用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03648" y="5240558"/>
            <a:ext cx="6400800" cy="642942"/>
          </a:xfrm>
        </p:spPr>
        <p:txBody>
          <a:bodyPr/>
          <a:lstStyle/>
          <a:p>
            <a:r>
              <a:rPr lang="zh-CN" altLang="en-US" dirty="0">
                <a:latin typeface="+mj-ea"/>
                <a:ea typeface="+mj-ea"/>
              </a:rPr>
              <a:t>徐宸 </a:t>
            </a:r>
            <a:r>
              <a:rPr lang="en-US" altLang="zh-CN" dirty="0">
                <a:latin typeface="+mj-ea"/>
                <a:ea typeface="+mj-ea"/>
              </a:rPr>
              <a:t>Clark XU</a:t>
            </a:r>
            <a:endParaRPr lang="zh-CN" alt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110815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el 24"/>
          <p:cNvSpPr>
            <a:spLocks noGrp="1"/>
          </p:cNvSpPr>
          <p:nvPr>
            <p:ph type="title"/>
          </p:nvPr>
        </p:nvSpPr>
        <p:spPr>
          <a:xfrm>
            <a:off x="571359" y="395256"/>
            <a:ext cx="5181600" cy="927100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卫生过程连接</a:t>
            </a:r>
            <a:br>
              <a:rPr lang="de-DE" dirty="0"/>
            </a:br>
            <a:endParaRPr lang="de-DE" dirty="0"/>
          </a:p>
        </p:txBody>
      </p:sp>
      <p:sp>
        <p:nvSpPr>
          <p:cNvPr id="2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1BF26-B283-44A7-B971-17DB5E7171B7}" type="slidenum">
              <a:rPr lang="de-DE"/>
              <a:pPr/>
              <a:t>10</a:t>
            </a:fld>
            <a:r>
              <a:rPr lang="de-DE"/>
              <a:t> von 133 </a:t>
            </a:r>
          </a:p>
        </p:txBody>
      </p:sp>
      <p:sp>
        <p:nvSpPr>
          <p:cNvPr id="1946633" name="Rectangle 1033"/>
          <p:cNvSpPr>
            <a:spLocks noChangeArrowheads="1"/>
          </p:cNvSpPr>
          <p:nvPr/>
        </p:nvSpPr>
        <p:spPr bwMode="auto">
          <a:xfrm>
            <a:off x="354747" y="2075048"/>
            <a:ext cx="1789137" cy="230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8291" tIns="39146" rIns="78291" bIns="39146"/>
          <a:lstStyle/>
          <a:p>
            <a:pPr algn="ctr" defTabSz="777875">
              <a:spcAft>
                <a:spcPct val="150000"/>
              </a:spcAft>
              <a:buClr>
                <a:srgbClr val="005091"/>
              </a:buClr>
              <a:buSzPct val="80000"/>
              <a:buFont typeface="Wingdings" pitchFamily="2" charset="2"/>
              <a:buNone/>
            </a:pPr>
            <a:r>
              <a:rPr lang="de-DE" altLang="de-DE" sz="1400" dirty="0" err="1"/>
              <a:t>Clamp</a:t>
            </a:r>
            <a:br>
              <a:rPr lang="de-DE" altLang="de-DE" sz="1400" dirty="0"/>
            </a:br>
            <a:br>
              <a:rPr lang="de-DE" altLang="de-DE" sz="1400" dirty="0"/>
            </a:br>
            <a:r>
              <a:rPr lang="de-DE" altLang="de-DE" sz="1400" b="1" dirty="0" err="1"/>
              <a:t>Tri-Clamp</a:t>
            </a:r>
            <a:br>
              <a:rPr lang="de-DE" altLang="de-DE" sz="1400" b="1" dirty="0"/>
            </a:br>
            <a:r>
              <a:rPr lang="de-DE" altLang="de-DE" sz="1400" dirty="0"/>
              <a:t> 1 1/2“, 2“</a:t>
            </a:r>
            <a:br>
              <a:rPr lang="de-DE" altLang="de-DE" sz="1400" dirty="0"/>
            </a:br>
            <a:r>
              <a:rPr lang="de-DE" altLang="de-DE" sz="1400" b="1" dirty="0"/>
              <a:t>DIN 32676</a:t>
            </a:r>
            <a:br>
              <a:rPr lang="de-DE" altLang="de-DE" sz="1400" b="1" dirty="0"/>
            </a:br>
            <a:r>
              <a:rPr lang="de-DE" altLang="de-DE" sz="1400" dirty="0"/>
              <a:t>DN 32, 40, 50</a:t>
            </a:r>
            <a:br>
              <a:rPr lang="de-DE" altLang="de-DE" sz="1400" dirty="0"/>
            </a:br>
            <a:r>
              <a:rPr lang="de-DE" altLang="de-DE" sz="1400" b="1" dirty="0"/>
              <a:t>ISO 2852</a:t>
            </a:r>
            <a:br>
              <a:rPr lang="de-DE" altLang="de-DE" sz="1400" b="1" dirty="0"/>
            </a:br>
            <a:r>
              <a:rPr lang="de-DE" altLang="de-DE" sz="1400" dirty="0"/>
              <a:t>DN 33,7; 38; 40; 51</a:t>
            </a:r>
          </a:p>
        </p:txBody>
      </p:sp>
      <p:sp>
        <p:nvSpPr>
          <p:cNvPr id="1946635" name="Rectangle 1035"/>
          <p:cNvSpPr>
            <a:spLocks noChangeArrowheads="1"/>
          </p:cNvSpPr>
          <p:nvPr/>
        </p:nvSpPr>
        <p:spPr bwMode="auto">
          <a:xfrm>
            <a:off x="1763688" y="2365168"/>
            <a:ext cx="2057400" cy="1687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8291" tIns="39146" rIns="78291" bIns="39146"/>
          <a:lstStyle/>
          <a:p>
            <a:pPr algn="ctr" defTabSz="777875">
              <a:spcAft>
                <a:spcPct val="150000"/>
              </a:spcAft>
              <a:buClr>
                <a:srgbClr val="005091"/>
              </a:buClr>
              <a:buSzPct val="80000"/>
              <a:buFont typeface="Wingdings" pitchFamily="2" charset="2"/>
              <a:buNone/>
            </a:pPr>
            <a:r>
              <a:rPr lang="de-DE" altLang="de-DE" sz="1400" dirty="0"/>
              <a:t>Thread</a:t>
            </a:r>
            <a:br>
              <a:rPr lang="de-DE" altLang="de-DE" sz="1400" dirty="0"/>
            </a:br>
            <a:br>
              <a:rPr lang="de-DE" altLang="de-DE" sz="1400" dirty="0"/>
            </a:br>
            <a:r>
              <a:rPr lang="de-DE" altLang="de-DE" sz="1400" b="1" dirty="0"/>
              <a:t>DIN 11851</a:t>
            </a:r>
            <a:br>
              <a:rPr lang="de-DE" altLang="de-DE" sz="1400" b="1" dirty="0"/>
            </a:br>
            <a:r>
              <a:rPr lang="de-DE" altLang="de-DE" sz="1400" dirty="0"/>
              <a:t>DN 25, 40, 50</a:t>
            </a:r>
            <a:br>
              <a:rPr lang="de-DE" altLang="de-DE" sz="1400" dirty="0"/>
            </a:br>
            <a:r>
              <a:rPr lang="de-DE" altLang="de-DE" sz="1400" b="1" dirty="0"/>
              <a:t>SMS</a:t>
            </a:r>
            <a:br>
              <a:rPr lang="de-DE" altLang="de-DE" sz="1400" dirty="0"/>
            </a:br>
            <a:r>
              <a:rPr lang="de-DE" altLang="de-DE" sz="1400" dirty="0"/>
              <a:t>DN 1 ½“, DN 2“</a:t>
            </a:r>
          </a:p>
        </p:txBody>
      </p:sp>
      <p:sp>
        <p:nvSpPr>
          <p:cNvPr id="1946636" name="Rectangle 1036"/>
          <p:cNvSpPr>
            <a:spLocks noChangeArrowheads="1"/>
          </p:cNvSpPr>
          <p:nvPr/>
        </p:nvSpPr>
        <p:spPr bwMode="auto">
          <a:xfrm>
            <a:off x="5292080" y="2401682"/>
            <a:ext cx="1489038" cy="1030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8291" tIns="39146" rIns="78291" bIns="39146"/>
          <a:lstStyle/>
          <a:p>
            <a:pPr algn="ctr" defTabSz="777875">
              <a:spcAft>
                <a:spcPct val="150000"/>
              </a:spcAft>
              <a:buClr>
                <a:srgbClr val="005091"/>
              </a:buClr>
              <a:buSzPct val="80000"/>
              <a:buFont typeface="Wingdings" pitchFamily="2" charset="2"/>
              <a:buNone/>
            </a:pPr>
            <a:r>
              <a:rPr lang="de-DE" altLang="de-DE" sz="1400" b="1" dirty="0" err="1"/>
              <a:t>Varivent</a:t>
            </a:r>
            <a:r>
              <a:rPr lang="en-GB" sz="1400" b="1" dirty="0"/>
              <a:t>®</a:t>
            </a:r>
            <a:r>
              <a:rPr lang="en-GB" sz="1400" dirty="0"/>
              <a:t> </a:t>
            </a:r>
            <a:br>
              <a:rPr lang="de-DE" altLang="de-DE" sz="1400" dirty="0"/>
            </a:br>
            <a:br>
              <a:rPr lang="de-DE" altLang="de-DE" sz="1400" dirty="0"/>
            </a:br>
            <a:r>
              <a:rPr lang="de-DE" altLang="de-DE" sz="1400" dirty="0"/>
              <a:t>Form F, N</a:t>
            </a:r>
          </a:p>
        </p:txBody>
      </p:sp>
      <p:sp>
        <p:nvSpPr>
          <p:cNvPr id="1946637" name="Rectangle 1037"/>
          <p:cNvSpPr>
            <a:spLocks noChangeArrowheads="1"/>
          </p:cNvSpPr>
          <p:nvPr/>
        </p:nvSpPr>
        <p:spPr bwMode="auto">
          <a:xfrm>
            <a:off x="3491880" y="2365169"/>
            <a:ext cx="2057400" cy="106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8291" tIns="39146" rIns="78291" bIns="39146"/>
          <a:lstStyle/>
          <a:p>
            <a:pPr algn="ctr" defTabSz="777875">
              <a:spcAft>
                <a:spcPct val="150000"/>
              </a:spcAft>
              <a:buClr>
                <a:srgbClr val="005091"/>
              </a:buClr>
              <a:buSzPct val="80000"/>
              <a:buFont typeface="Wingdings" pitchFamily="2" charset="2"/>
              <a:buNone/>
            </a:pPr>
            <a:r>
              <a:rPr lang="de-DE" altLang="de-DE" sz="1400" dirty="0"/>
              <a:t>Thread</a:t>
            </a:r>
            <a:br>
              <a:rPr lang="de-DE" altLang="de-DE" sz="1400" dirty="0"/>
            </a:br>
            <a:br>
              <a:rPr lang="de-DE" altLang="de-DE" sz="1400" dirty="0"/>
            </a:br>
            <a:r>
              <a:rPr lang="de-DE" altLang="de-DE" sz="1400" b="1" dirty="0"/>
              <a:t>DIN 11864-1</a:t>
            </a:r>
            <a:br>
              <a:rPr lang="de-DE" altLang="de-DE" sz="1400" b="1" dirty="0"/>
            </a:br>
            <a:r>
              <a:rPr lang="de-DE" altLang="de-DE" sz="1400" dirty="0"/>
              <a:t>DN 40, 50</a:t>
            </a:r>
          </a:p>
        </p:txBody>
      </p:sp>
      <p:pic>
        <p:nvPicPr>
          <p:cNvPr id="10" name="Grafik 9" descr="PR000918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5109" y="1306291"/>
            <a:ext cx="1168415" cy="676755"/>
          </a:xfrm>
          <a:prstGeom prst="rect">
            <a:avLst/>
          </a:prstGeom>
        </p:spPr>
      </p:pic>
      <p:pic>
        <p:nvPicPr>
          <p:cNvPr id="11" name="Grafik 10" descr="PR000213.t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38132" y="1299468"/>
            <a:ext cx="1058877" cy="810109"/>
          </a:xfrm>
          <a:prstGeom prst="rect">
            <a:avLst/>
          </a:prstGeom>
        </p:spPr>
      </p:pic>
      <p:pic>
        <p:nvPicPr>
          <p:cNvPr id="12" name="Grafik 11" descr="PR000917.t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7323" y="1233265"/>
            <a:ext cx="1314468" cy="973675"/>
          </a:xfrm>
          <a:prstGeom prst="rect">
            <a:avLst/>
          </a:prstGeom>
        </p:spPr>
      </p:pic>
      <p:pic>
        <p:nvPicPr>
          <p:cNvPr id="13" name="Grafik 12" descr="PR000271.ti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41490" y="1196752"/>
            <a:ext cx="1287659" cy="1122783"/>
          </a:xfrm>
          <a:prstGeom prst="rect">
            <a:avLst/>
          </a:prstGeom>
        </p:spPr>
      </p:pic>
      <p:pic>
        <p:nvPicPr>
          <p:cNvPr id="18" name="Grafik 17" descr="PR001116.ti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310193">
            <a:off x="6786257" y="1460678"/>
            <a:ext cx="1990497" cy="622726"/>
          </a:xfrm>
          <a:prstGeom prst="rect">
            <a:avLst/>
          </a:prstGeom>
        </p:spPr>
      </p:pic>
      <p:sp>
        <p:nvSpPr>
          <p:cNvPr id="19" name="Rectangle 1036"/>
          <p:cNvSpPr>
            <a:spLocks noChangeArrowheads="1"/>
          </p:cNvSpPr>
          <p:nvPr/>
        </p:nvSpPr>
        <p:spPr bwMode="auto">
          <a:xfrm>
            <a:off x="6678183" y="2431257"/>
            <a:ext cx="2081241" cy="76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8291" tIns="39146" rIns="78291" bIns="39146"/>
          <a:lstStyle/>
          <a:p>
            <a:pPr algn="ctr" defTabSz="777875">
              <a:spcAft>
                <a:spcPct val="150000"/>
              </a:spcAft>
              <a:buClr>
                <a:srgbClr val="005091"/>
              </a:buClr>
              <a:buSzPct val="80000"/>
              <a:buFont typeface="Wingdings" pitchFamily="2" charset="2"/>
              <a:buNone/>
            </a:pPr>
            <a:r>
              <a:rPr lang="de-DE" altLang="de-DE" sz="1400" b="1" dirty="0"/>
              <a:t>DRD</a:t>
            </a:r>
            <a:br>
              <a:rPr lang="de-DE" altLang="de-DE" sz="1400" dirty="0"/>
            </a:br>
            <a:endParaRPr lang="de-DE" altLang="de-DE" sz="14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FE01825-D673-4C21-A0D5-3E5136B6A9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515" y="3945379"/>
            <a:ext cx="559117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5750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9552" y="1404368"/>
            <a:ext cx="1751491" cy="2067340"/>
            <a:chOff x="716573" y="2420939"/>
            <a:chExt cx="1574470" cy="2067340"/>
          </a:xfrm>
        </p:grpSpPr>
        <p:pic>
          <p:nvPicPr>
            <p:cNvPr id="717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574" y="2420939"/>
              <a:ext cx="1396511" cy="164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2" name="TextBox 7"/>
            <p:cNvSpPr txBox="1">
              <a:spLocks noChangeArrowheads="1"/>
            </p:cNvSpPr>
            <p:nvPr/>
          </p:nvSpPr>
          <p:spPr bwMode="auto">
            <a:xfrm>
              <a:off x="716573" y="4149725"/>
              <a:ext cx="15744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600" dirty="0"/>
                <a:t>A2G-10  </a:t>
              </a:r>
              <a:r>
                <a:rPr lang="zh-CN" altLang="en-US" sz="1600" dirty="0"/>
                <a:t>差压表</a:t>
              </a:r>
              <a:endParaRPr lang="en-US" altLang="en-US" sz="16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354332" y="1404368"/>
            <a:ext cx="1779654" cy="2138779"/>
            <a:chOff x="2645020" y="2349500"/>
            <a:chExt cx="1779654" cy="2138779"/>
          </a:xfrm>
        </p:grpSpPr>
        <p:pic>
          <p:nvPicPr>
            <p:cNvPr id="717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4312" y="2349500"/>
              <a:ext cx="1261696" cy="164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4" name="TextBox 9"/>
            <p:cNvSpPr txBox="1">
              <a:spLocks noChangeArrowheads="1"/>
            </p:cNvSpPr>
            <p:nvPr/>
          </p:nvSpPr>
          <p:spPr bwMode="auto">
            <a:xfrm>
              <a:off x="2645020" y="4149725"/>
              <a:ext cx="177965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600" dirty="0"/>
                <a:t>A2G-40  </a:t>
              </a:r>
              <a:r>
                <a:rPr lang="zh-CN" altLang="en-US" sz="1600" dirty="0"/>
                <a:t>差压开关</a:t>
              </a:r>
              <a:endParaRPr lang="en-US" altLang="en-US" sz="16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339170" y="1568490"/>
            <a:ext cx="1984839" cy="1974657"/>
            <a:chOff x="4637943" y="1000736"/>
            <a:chExt cx="1984839" cy="1974657"/>
          </a:xfrm>
        </p:grpSpPr>
        <p:pic>
          <p:nvPicPr>
            <p:cNvPr id="7175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1550" y="1000736"/>
              <a:ext cx="1497623" cy="158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TextBox 11"/>
            <p:cNvSpPr txBox="1">
              <a:spLocks noChangeArrowheads="1"/>
            </p:cNvSpPr>
            <p:nvPr/>
          </p:nvSpPr>
          <p:spPr bwMode="auto">
            <a:xfrm>
              <a:off x="4637943" y="2636839"/>
              <a:ext cx="198483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600" dirty="0"/>
                <a:t>A2G-50  </a:t>
              </a:r>
              <a:r>
                <a:rPr lang="zh-CN" altLang="en-US" sz="1600" dirty="0"/>
                <a:t>差压变送器</a:t>
              </a:r>
              <a:endParaRPr lang="en-US" altLang="en-US" sz="1600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339171" y="3952362"/>
            <a:ext cx="1984839" cy="2498019"/>
            <a:chOff x="5635870" y="2997201"/>
            <a:chExt cx="1984839" cy="2498019"/>
          </a:xfrm>
        </p:grpSpPr>
        <p:pic>
          <p:nvPicPr>
            <p:cNvPr id="7179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1105" y="2997201"/>
              <a:ext cx="1192823" cy="2074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0" name="TextBox 16"/>
            <p:cNvSpPr txBox="1">
              <a:spLocks noChangeArrowheads="1"/>
            </p:cNvSpPr>
            <p:nvPr/>
          </p:nvSpPr>
          <p:spPr bwMode="auto">
            <a:xfrm>
              <a:off x="5635870" y="5156666"/>
              <a:ext cx="198483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600" dirty="0"/>
                <a:t>A2G-60  </a:t>
              </a:r>
              <a:r>
                <a:rPr lang="zh-CN" altLang="en-US" sz="1600" dirty="0"/>
                <a:t>温度传感器</a:t>
              </a:r>
              <a:endParaRPr lang="en-US" altLang="en-US" sz="1600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528" y="3672063"/>
            <a:ext cx="1329029" cy="24397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78542"/>
            <a:ext cx="1771117" cy="23778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38864" y="3767696"/>
            <a:ext cx="2501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A2G-80</a:t>
            </a:r>
            <a:r>
              <a:rPr lang="zh-CN" altLang="en-US" dirty="0"/>
              <a:t>空气质量传感器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48452" y="6132808"/>
            <a:ext cx="2270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A2G-70</a:t>
            </a:r>
            <a:r>
              <a:rPr lang="zh-CN" altLang="en-US" dirty="0"/>
              <a:t>温湿度传感器</a:t>
            </a:r>
            <a:endParaRPr lang="en-US" dirty="0"/>
          </a:p>
        </p:txBody>
      </p:sp>
      <p:sp>
        <p:nvSpPr>
          <p:cNvPr id="21" name="Titel 24">
            <a:extLst>
              <a:ext uri="{FF2B5EF4-FFF2-40B4-BE49-F238E27FC236}">
                <a16:creationId xmlns:a16="http://schemas.microsoft.com/office/drawing/2014/main" id="{676E740C-A555-4D91-B41D-2E3206DB3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59" y="395256"/>
            <a:ext cx="5181600" cy="927100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暖通仪表</a:t>
            </a:r>
            <a:r>
              <a:rPr lang="en-US" altLang="zh-CN" dirty="0"/>
              <a:t>HVAC</a:t>
            </a:r>
            <a:r>
              <a:rPr lang="zh-CN" altLang="en-US" dirty="0"/>
              <a:t>系统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3107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 bwMode="auto">
          <a:xfrm>
            <a:off x="760413" y="2780928"/>
            <a:ext cx="7772400" cy="147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过程工艺中压力温度液位测量方案</a:t>
            </a:r>
          </a:p>
        </p:txBody>
      </p:sp>
      <p:cxnSp>
        <p:nvCxnSpPr>
          <p:cNvPr id="10" name="Gerade Verbindung 9"/>
          <p:cNvCxnSpPr/>
          <p:nvPr/>
        </p:nvCxnSpPr>
        <p:spPr>
          <a:xfrm>
            <a:off x="1476375" y="3603253"/>
            <a:ext cx="4968875" cy="0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2771775" y="3747715"/>
            <a:ext cx="4968875" cy="0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>
            <a:extLst>
              <a:ext uri="{FF2B5EF4-FFF2-40B4-BE49-F238E27FC236}">
                <a16:creationId xmlns:a16="http://schemas.microsoft.com/office/drawing/2014/main" id="{0733244C-47EE-477F-B966-EC98CAD43EDE}"/>
              </a:ext>
            </a:extLst>
          </p:cNvPr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40052" y="4475125"/>
            <a:ext cx="3732161" cy="1546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41457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9"/>
          <p:cNvSpPr>
            <a:spLocks noChangeArrowheads="1"/>
          </p:cNvSpPr>
          <p:nvPr/>
        </p:nvSpPr>
        <p:spPr bwMode="auto">
          <a:xfrm>
            <a:off x="690563" y="452438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None/>
              <a:tabLst>
                <a:tab pos="665163" algn="l"/>
              </a:tabLst>
            </a:pPr>
            <a:r>
              <a:rPr lang="en-US" sz="1400" b="1" dirty="0">
                <a:solidFill>
                  <a:srgbClr val="FE9900"/>
                </a:solidFill>
              </a:rPr>
              <a:t>Application</a:t>
            </a: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685800" y="846138"/>
            <a:ext cx="552926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zh-CN" altLang="en-US" b="1" dirty="0">
                <a:solidFill>
                  <a:srgbClr val="676767"/>
                </a:solidFill>
                <a:latin typeface="+mj-ea"/>
                <a:ea typeface="+mj-ea"/>
              </a:rPr>
              <a:t>乳品行业典型应用</a:t>
            </a:r>
            <a:endParaRPr lang="en-US" altLang="zh-CN" b="1" dirty="0">
              <a:solidFill>
                <a:srgbClr val="676767"/>
              </a:solidFill>
              <a:latin typeface="+mj-ea"/>
              <a:ea typeface="+mj-ea"/>
            </a:endParaRPr>
          </a:p>
          <a:p>
            <a:r>
              <a:rPr lang="zh-CN" altLang="en-US" b="1" dirty="0">
                <a:latin typeface="+mj-ea"/>
                <a:ea typeface="+mj-ea"/>
              </a:rPr>
              <a:t>牛奶加工均质过程</a:t>
            </a:r>
            <a:endParaRPr lang="en-US" b="1" dirty="0">
              <a:latin typeface="+mj-ea"/>
              <a:ea typeface="+mj-e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5536" y="3558356"/>
            <a:ext cx="313779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均质过程中，精确的压力控制和监测能够保证这一工艺高效率执行，均质温度为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70-75℃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，均质压力为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250bar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（先调二级压力手柄，调至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50bar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，再调一级压力手柄，调至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250bar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157" y="2363107"/>
            <a:ext cx="3479511" cy="206889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83568" y="1844824"/>
            <a:ext cx="1738409" cy="1068975"/>
            <a:chOff x="1033391" y="1999985"/>
            <a:chExt cx="1019317" cy="61714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b="51167"/>
            <a:stretch/>
          </p:blipFill>
          <p:spPr>
            <a:xfrm>
              <a:off x="1033391" y="1999985"/>
              <a:ext cx="1019317" cy="34889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t="72209"/>
            <a:stretch/>
          </p:blipFill>
          <p:spPr>
            <a:xfrm>
              <a:off x="1033391" y="2418573"/>
              <a:ext cx="1019317" cy="19856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9441" y="1531198"/>
            <a:ext cx="835622" cy="1038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4255942"/>
            <a:ext cx="838878" cy="153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72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03577" y="1838739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7800" indent="-17780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1000" indent="188913" algn="l" rtl="0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lr>
                <a:srgbClr val="676767"/>
              </a:buClr>
              <a:buSzPct val="50000"/>
              <a:buFont typeface="Zapf Dingbats" pitchFamily="-12" charset="2"/>
              <a:buChar char=""/>
              <a:tabLst>
                <a:tab pos="665163" algn="l"/>
              </a:tabLst>
              <a:defRPr sz="1100" i="1">
                <a:solidFill>
                  <a:schemeClr val="tx1"/>
                </a:solidFill>
                <a:latin typeface="+mn-lt"/>
                <a:ea typeface="+mn-ea"/>
              </a:defRPr>
            </a:lvl2pPr>
            <a:lvl3pPr marL="952500" indent="-190500" algn="l" rtl="0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•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3pPr>
            <a:lvl4pPr marL="1333500" indent="-190500" algn="l" rtl="0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–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4pPr>
            <a:lvl5pPr marL="1712913" indent="-188913" algn="l" rtl="0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5pPr>
            <a:lvl6pPr marL="2170113" indent="-188913" algn="l" rtl="0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6pPr>
            <a:lvl7pPr marL="2627313" indent="-188913" algn="l" rtl="0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7pPr>
            <a:lvl8pPr marL="3084513" indent="-188913" algn="l" rtl="0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8pPr>
            <a:lvl9pPr marL="3541713" indent="-188913" algn="l" rtl="0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1800" dirty="0"/>
              <a:t>专为均质机开发</a:t>
            </a:r>
            <a:endParaRPr lang="de-DE" sz="1800" dirty="0"/>
          </a:p>
          <a:p>
            <a:pPr>
              <a:lnSpc>
                <a:spcPct val="100000"/>
              </a:lnSpc>
            </a:pPr>
            <a:r>
              <a:rPr lang="zh-CN" altLang="en-US" sz="1800" dirty="0"/>
              <a:t>最高压可达</a:t>
            </a:r>
            <a:r>
              <a:rPr lang="de-DE" sz="1800" dirty="0"/>
              <a:t> 2500 bar</a:t>
            </a:r>
          </a:p>
          <a:p>
            <a:pPr>
              <a:lnSpc>
                <a:spcPct val="100000"/>
              </a:lnSpc>
            </a:pPr>
            <a:r>
              <a:rPr lang="zh-CN" altLang="en-US" sz="1800" dirty="0"/>
              <a:t>适用于高温腐蚀性或粘稠介质</a:t>
            </a:r>
            <a:endParaRPr lang="de-DE" sz="1800" dirty="0"/>
          </a:p>
          <a:p>
            <a:pPr>
              <a:lnSpc>
                <a:spcPct val="100000"/>
              </a:lnSpc>
            </a:pPr>
            <a:r>
              <a:rPr lang="zh-CN" altLang="en-US" sz="1800" dirty="0"/>
              <a:t>可定制化设计，各种尺寸长度量程都可以满足</a:t>
            </a:r>
            <a:endParaRPr lang="de-DE" sz="1800" dirty="0"/>
          </a:p>
        </p:txBody>
      </p:sp>
      <p:pic>
        <p:nvPicPr>
          <p:cNvPr id="6" name="Picture 6" descr="PR001864_WIH1126B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576792" y="2333245"/>
            <a:ext cx="1501379" cy="3125788"/>
          </a:xfrm>
          <a:prstGeom prst="rect">
            <a:avLst/>
          </a:prstGeom>
          <a:noFill/>
        </p:spPr>
      </p:pic>
      <p:pic>
        <p:nvPicPr>
          <p:cNvPr id="7" name="Picture 5" descr="PR00103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406984" y="1196752"/>
            <a:ext cx="2208213" cy="2593975"/>
          </a:xfrm>
          <a:prstGeom prst="rect">
            <a:avLst/>
          </a:prstGeom>
          <a:noFill/>
        </p:spPr>
      </p:pic>
      <p:pic>
        <p:nvPicPr>
          <p:cNvPr id="8" name="Grafik 7" descr="PR002025.t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420941" y="4888792"/>
            <a:ext cx="3602736" cy="1627632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90563" y="452438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None/>
              <a:tabLst>
                <a:tab pos="665163" algn="l"/>
              </a:tabLst>
            </a:pPr>
            <a:r>
              <a:rPr lang="en-US" sz="1400" b="1" dirty="0">
                <a:solidFill>
                  <a:srgbClr val="FE9900"/>
                </a:solidFill>
              </a:rPr>
              <a:t>Application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A9404F93-642E-44B0-9555-532E9E3A3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846138"/>
            <a:ext cx="552926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zh-CN" altLang="en-US" b="1" dirty="0">
                <a:solidFill>
                  <a:srgbClr val="676767"/>
                </a:solidFill>
                <a:latin typeface="+mj-ea"/>
                <a:ea typeface="+mj-ea"/>
              </a:rPr>
              <a:t>乳品行业典型应用</a:t>
            </a:r>
            <a:endParaRPr lang="en-US" altLang="zh-CN" b="1" dirty="0">
              <a:solidFill>
                <a:srgbClr val="676767"/>
              </a:solidFill>
              <a:latin typeface="+mj-ea"/>
              <a:ea typeface="+mj-ea"/>
            </a:endParaRPr>
          </a:p>
          <a:p>
            <a:r>
              <a:rPr lang="zh-CN" altLang="en-US" b="1" dirty="0">
                <a:latin typeface="+mj-ea"/>
                <a:ea typeface="+mj-ea"/>
              </a:rPr>
              <a:t>牛奶加工均质过程</a:t>
            </a:r>
            <a:endParaRPr lang="en-US" b="1" dirty="0">
              <a:latin typeface="+mj-ea"/>
              <a:ea typeface="+mj-ea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66338CFB-0543-4D29-965D-D31784A47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2312" y="3356928"/>
            <a:ext cx="838878" cy="153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67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A8BDE-69E1-40F4-80C5-DDEC0C7C15B2}" type="slidenum">
              <a:rPr lang="de-DE" smtClean="0"/>
              <a:pPr>
                <a:defRPr/>
              </a:pPr>
              <a:t>15</a:t>
            </a:fld>
            <a:endParaRPr lang="de-DE">
              <a:solidFill>
                <a:srgbClr val="0D388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318" y="1550372"/>
            <a:ext cx="3204254" cy="48149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44308" y="5848496"/>
            <a:ext cx="34923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E9900"/>
              </a:buClr>
              <a:buFont typeface="Wingdings" panose="05000000000000000000" pitchFamily="2" charset="2"/>
              <a:buChar char="n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可以根据客户要求定制尺寸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752020" y="1252387"/>
            <a:ext cx="3284676" cy="4461238"/>
            <a:chOff x="5355776" y="1091998"/>
            <a:chExt cx="3284676" cy="446123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55776" y="1091998"/>
              <a:ext cx="2860940" cy="446123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 bwMode="auto">
            <a:xfrm>
              <a:off x="7596336" y="4761148"/>
              <a:ext cx="1044116" cy="79208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</p:grpSp>
      <p:sp>
        <p:nvSpPr>
          <p:cNvPr id="12" name="Rectangle 11"/>
          <p:cNvSpPr/>
          <p:nvPr/>
        </p:nvSpPr>
        <p:spPr bwMode="auto">
          <a:xfrm>
            <a:off x="5328084" y="4149080"/>
            <a:ext cx="962418" cy="36004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2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051882" y="4755787"/>
            <a:ext cx="608350" cy="36004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2" charset="-128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690563" y="452438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None/>
              <a:tabLst>
                <a:tab pos="665163" algn="l"/>
              </a:tabLst>
            </a:pPr>
            <a:r>
              <a:rPr lang="en-US" sz="1400" b="1" dirty="0">
                <a:solidFill>
                  <a:srgbClr val="FE9900"/>
                </a:solidFill>
              </a:rPr>
              <a:t>Application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685800" y="846138"/>
            <a:ext cx="552926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altLang="zh-CN" b="1" dirty="0">
                <a:solidFill>
                  <a:srgbClr val="676767"/>
                </a:solidFill>
                <a:ea typeface="ＭＳ 明朝" pitchFamily="49" charset="-128"/>
              </a:rPr>
              <a:t>Dairy </a:t>
            </a:r>
            <a:r>
              <a:rPr lang="de-DE" b="1" dirty="0">
                <a:solidFill>
                  <a:srgbClr val="676767"/>
                </a:solidFill>
                <a:ea typeface="ＭＳ 明朝" pitchFamily="49" charset="-128"/>
              </a:rPr>
              <a:t>Industry</a:t>
            </a: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牛奶加工均质过程</a:t>
            </a:r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4092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55576" y="2108431"/>
            <a:ext cx="2931924" cy="2774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A8BDE-69E1-40F4-80C5-DDEC0C7C15B2}" type="slidenum">
              <a:rPr lang="de-DE" smtClean="0"/>
              <a:pPr>
                <a:defRPr/>
              </a:pPr>
              <a:t>16</a:t>
            </a:fld>
            <a:endParaRPr lang="de-DE" dirty="0">
              <a:solidFill>
                <a:srgbClr val="0D3886"/>
              </a:solidFill>
            </a:endParaRPr>
          </a:p>
        </p:txBody>
      </p:sp>
      <p:sp>
        <p:nvSpPr>
          <p:cNvPr id="6" name="Pfeil nach rechts 5"/>
          <p:cNvSpPr/>
          <p:nvPr/>
        </p:nvSpPr>
        <p:spPr bwMode="auto">
          <a:xfrm rot="8528605">
            <a:off x="3372261" y="3027790"/>
            <a:ext cx="584863" cy="327054"/>
          </a:xfrm>
          <a:prstGeom prst="rightArrow">
            <a:avLst>
              <a:gd name="adj1" fmla="val 30102"/>
              <a:gd name="adj2" fmla="val 87475"/>
            </a:avLst>
          </a:prstGeom>
          <a:solidFill>
            <a:srgbClr val="FCFC8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2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-1476672" y="5100226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990.30</a:t>
            </a:r>
          </a:p>
          <a:p>
            <a:pPr algn="ctr"/>
            <a:r>
              <a:rPr lang="de-DE" sz="2000" dirty="0"/>
              <a:t>(Company Niro </a:t>
            </a:r>
            <a:r>
              <a:rPr lang="de-DE" sz="2000" dirty="0" err="1"/>
              <a:t>Soavi</a:t>
            </a:r>
            <a:r>
              <a:rPr lang="de-DE" sz="2000" dirty="0"/>
              <a:t>)</a:t>
            </a:r>
          </a:p>
        </p:txBody>
      </p:sp>
      <p:pic>
        <p:nvPicPr>
          <p:cNvPr id="9" name="Inhaltsplatzhalter 5" descr="Tetra_Alex.tiff"/>
          <p:cNvPicPr>
            <a:picLocks noChangeAspect="1"/>
          </p:cNvPicPr>
          <p:nvPr/>
        </p:nvPicPr>
        <p:blipFill rotWithShape="1">
          <a:blip r:embed="rId3" cstate="screen"/>
          <a:srcRect b="9754"/>
          <a:stretch/>
        </p:blipFill>
        <p:spPr bwMode="auto">
          <a:xfrm>
            <a:off x="4627357" y="2227381"/>
            <a:ext cx="3897593" cy="264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feil nach rechts 5"/>
          <p:cNvSpPr/>
          <p:nvPr/>
        </p:nvSpPr>
        <p:spPr bwMode="auto">
          <a:xfrm rot="1478393">
            <a:off x="6319136" y="3077771"/>
            <a:ext cx="494877" cy="285940"/>
          </a:xfrm>
          <a:prstGeom prst="rightArrow">
            <a:avLst>
              <a:gd name="adj1" fmla="val 30102"/>
              <a:gd name="adj2" fmla="val 87475"/>
            </a:avLst>
          </a:prstGeom>
          <a:solidFill>
            <a:srgbClr val="FCFC8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2" charset="-128"/>
            </a:endParaRPr>
          </a:p>
        </p:txBody>
      </p:sp>
      <p:sp>
        <p:nvSpPr>
          <p:cNvPr id="11" name="Textfeld 6"/>
          <p:cNvSpPr txBox="1"/>
          <p:nvPr/>
        </p:nvSpPr>
        <p:spPr>
          <a:xfrm>
            <a:off x="4945776" y="5100226"/>
            <a:ext cx="3241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Intelligauge with 990.30</a:t>
            </a:r>
          </a:p>
          <a:p>
            <a:pPr algn="ctr"/>
            <a:r>
              <a:rPr lang="de-DE" sz="2000" dirty="0"/>
              <a:t>(Company </a:t>
            </a:r>
            <a:r>
              <a:rPr lang="de-DE" sz="2000" dirty="0" err="1"/>
              <a:t>Tetra-Pak</a:t>
            </a:r>
            <a:r>
              <a:rPr lang="de-DE" sz="2000" dirty="0"/>
              <a:t>)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85800" y="846138"/>
            <a:ext cx="552926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altLang="zh-CN" b="1" dirty="0">
                <a:solidFill>
                  <a:srgbClr val="676767"/>
                </a:solidFill>
                <a:ea typeface="ＭＳ 明朝" pitchFamily="49" charset="-128"/>
              </a:rPr>
              <a:t>Dairy </a:t>
            </a:r>
            <a:r>
              <a:rPr lang="de-DE" b="1" dirty="0">
                <a:solidFill>
                  <a:srgbClr val="676767"/>
                </a:solidFill>
                <a:ea typeface="ＭＳ 明朝" pitchFamily="49" charset="-128"/>
              </a:rPr>
              <a:t>Industry</a:t>
            </a: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牛奶加工均质过程</a:t>
            </a:r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90563" y="452438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None/>
              <a:tabLst>
                <a:tab pos="665163" algn="l"/>
              </a:tabLst>
            </a:pPr>
            <a:r>
              <a:rPr lang="en-US" sz="1400" b="1" dirty="0">
                <a:solidFill>
                  <a:srgbClr val="FE9900"/>
                </a:solidFill>
              </a:rPr>
              <a:t>Application</a:t>
            </a:r>
          </a:p>
        </p:txBody>
      </p:sp>
    </p:spTree>
    <p:extLst>
      <p:ext uri="{BB962C8B-B14F-4D97-AF65-F5344CB8AC3E}">
        <p14:creationId xmlns:p14="http://schemas.microsoft.com/office/powerpoint/2010/main" val="692133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690563" y="452438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None/>
              <a:tabLst>
                <a:tab pos="665163" algn="l"/>
              </a:tabLst>
            </a:pPr>
            <a:r>
              <a:rPr lang="en-US" sz="1400" b="1" dirty="0">
                <a:solidFill>
                  <a:srgbClr val="FE9900"/>
                </a:solidFill>
              </a:rPr>
              <a:t>Application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85800" y="846138"/>
            <a:ext cx="552926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zh-CN" altLang="en-US" b="1" dirty="0">
                <a:solidFill>
                  <a:srgbClr val="676767"/>
                </a:solidFill>
                <a:latin typeface="+mj-ea"/>
                <a:ea typeface="+mj-ea"/>
              </a:rPr>
              <a:t>乳品行业</a:t>
            </a:r>
            <a:endParaRPr lang="en-US" altLang="zh-CN" b="1" dirty="0">
              <a:solidFill>
                <a:srgbClr val="676767"/>
              </a:solidFill>
              <a:latin typeface="+mj-ea"/>
              <a:ea typeface="+mj-ea"/>
            </a:endParaRPr>
          </a:p>
          <a:p>
            <a:r>
              <a:rPr lang="zh-CN" altLang="en-US" b="1" dirty="0">
                <a:latin typeface="+mj-ea"/>
                <a:ea typeface="+mj-ea"/>
              </a:rPr>
              <a:t>巴氏杀菌过程中的温度测量</a:t>
            </a:r>
            <a:endParaRPr lang="en-US" b="1" dirty="0">
              <a:latin typeface="+mj-ea"/>
              <a:ea typeface="+mj-ea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1863" y="1427163"/>
            <a:ext cx="1120775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7650" y="4016375"/>
            <a:ext cx="3529013" cy="2184400"/>
          </a:xfrm>
          <a:prstGeom prst="rect">
            <a:avLst/>
          </a:prstGeom>
          <a:noFill/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4474" y="1743075"/>
            <a:ext cx="500062" cy="3884613"/>
          </a:xfrm>
          <a:prstGeom prst="rect">
            <a:avLst/>
          </a:prstGeom>
          <a:noFill/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92150" y="863600"/>
            <a:ext cx="51816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endParaRPr lang="de-DE" b="1" dirty="0">
              <a:solidFill>
                <a:srgbClr val="676767"/>
              </a:solidFill>
              <a:ea typeface="ＭＳ 明朝" pitchFamily="49" charset="-128"/>
            </a:endParaRPr>
          </a:p>
        </p:txBody>
      </p:sp>
      <p:sp>
        <p:nvSpPr>
          <p:cNvPr id="18" name="Textplatzhalter 7"/>
          <p:cNvSpPr txBox="1">
            <a:spLocks/>
          </p:cNvSpPr>
          <p:nvPr/>
        </p:nvSpPr>
        <p:spPr bwMode="auto">
          <a:xfrm>
            <a:off x="609414" y="1723574"/>
            <a:ext cx="3810000" cy="3078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lr>
                <a:srgbClr val="676767"/>
              </a:buClr>
              <a:buSzPct val="50000"/>
              <a:buFont typeface="Zapf Dingbats" pitchFamily="-12" charset="2"/>
              <a:buNone/>
              <a:tabLst>
                <a:tab pos="665163" algn="l"/>
              </a:tabLst>
              <a:defRPr sz="1100" i="1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None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None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None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None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None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None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None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74638" indent="-274638" algn="l"/>
            <a:r>
              <a:rPr lang="zh-CN" altLang="en-US" sz="1600" b="1" kern="0" dirty="0"/>
              <a:t>变径护套和探杆设计为了得到最快的响应时间</a:t>
            </a:r>
            <a:endParaRPr lang="en-US" sz="1600" b="1" kern="0" dirty="0"/>
          </a:p>
          <a:p>
            <a:pPr marL="274638" indent="-274638" algn="l">
              <a:buClr>
                <a:srgbClr val="FE9905"/>
              </a:buClr>
            </a:pPr>
            <a:endParaRPr lang="de-DE" sz="1600" kern="0" dirty="0"/>
          </a:p>
          <a:p>
            <a:pPr marL="285750" indent="-285750" algn="l">
              <a:buClr>
                <a:srgbClr val="FE9905"/>
              </a:buClr>
              <a:buFont typeface="Wingdings" panose="05000000000000000000" pitchFamily="2" charset="2"/>
              <a:buChar char="Ø"/>
            </a:pPr>
            <a:r>
              <a:rPr lang="en-US" sz="1600" kern="0" dirty="0">
                <a:sym typeface="Wingdings" pitchFamily="2" charset="2"/>
              </a:rPr>
              <a:t>Reduction of the mass </a:t>
            </a:r>
          </a:p>
          <a:p>
            <a:pPr algn="l">
              <a:buClr>
                <a:srgbClr val="FE9905"/>
              </a:buClr>
            </a:pPr>
            <a:r>
              <a:rPr lang="en-US" sz="1600" kern="0" dirty="0">
                <a:sym typeface="Wingdings" pitchFamily="2" charset="2"/>
              </a:rPr>
              <a:t> </a:t>
            </a:r>
            <a:r>
              <a:rPr lang="en-US" sz="1600" kern="0" dirty="0"/>
              <a:t>faster response time</a:t>
            </a:r>
          </a:p>
          <a:p>
            <a:pPr marL="285750" indent="-285750" algn="l">
              <a:buClr>
                <a:srgbClr val="FE9905"/>
              </a:buClr>
              <a:buFont typeface="Wingdings" panose="05000000000000000000" pitchFamily="2" charset="2"/>
              <a:buChar char="Ø"/>
            </a:pPr>
            <a:endParaRPr lang="en-US" sz="1600" kern="0" dirty="0"/>
          </a:p>
          <a:p>
            <a:pPr marL="285750" indent="-285750" algn="l">
              <a:buClr>
                <a:srgbClr val="FE9905"/>
              </a:buClr>
              <a:buFont typeface="Wingdings" panose="05000000000000000000" pitchFamily="2" charset="2"/>
              <a:buChar char="Ø"/>
            </a:pPr>
            <a:r>
              <a:rPr lang="en-US" sz="1600" kern="0" dirty="0">
                <a:sym typeface="Wingdings" pitchFamily="2" charset="2"/>
              </a:rPr>
              <a:t>High mechanical stability of the shank minimizes the risk of bending down the </a:t>
            </a:r>
            <a:r>
              <a:rPr lang="en-US" sz="1600" kern="0" dirty="0" err="1">
                <a:sym typeface="Wingdings" pitchFamily="2" charset="2"/>
              </a:rPr>
              <a:t>thermowell</a:t>
            </a:r>
            <a:endParaRPr 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569822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6094413" y="3824288"/>
            <a:ext cx="28257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25000"/>
              </a:lnSpc>
              <a:buClr>
                <a:srgbClr val="FE9900"/>
              </a:buClr>
              <a:buSzPct val="80000"/>
              <a:buFont typeface="Wingdings" pitchFamily="2" charset="2"/>
              <a:buNone/>
            </a:pPr>
            <a:endParaRPr lang="en-GB" altLang="en-US" sz="1400"/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6094413" y="1247775"/>
            <a:ext cx="3049587" cy="441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</a:rPr>
              <a:t>Measuring task: </a:t>
            </a:r>
          </a:p>
          <a:p>
            <a:pPr eaLnBrk="1" hangingPunct="1">
              <a:spcAft>
                <a:spcPct val="30000"/>
              </a:spcAft>
            </a:pPr>
            <a:r>
              <a:rPr lang="en-US" altLang="en-US" sz="1400" dirty="0"/>
              <a:t>This makes the passing of time the probe is coated semisolid product, thereby measuring error.</a:t>
            </a:r>
            <a:endParaRPr lang="en-US" altLang="en-US" sz="1400" i="1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endParaRPr lang="en-US" altLang="en-US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br>
              <a:rPr lang="en-US" altLang="en-US" sz="1400" dirty="0">
                <a:solidFill>
                  <a:srgbClr val="000000"/>
                </a:solidFill>
              </a:rPr>
            </a:br>
            <a:r>
              <a:rPr lang="en-US" altLang="en-US" sz="1400" dirty="0">
                <a:solidFill>
                  <a:srgbClr val="000000"/>
                </a:solidFill>
              </a:rPr>
              <a:t>C</a:t>
            </a:r>
            <a:r>
              <a:rPr lang="en-US" altLang="en-US" sz="1400" b="1" dirty="0">
                <a:solidFill>
                  <a:srgbClr val="000000"/>
                </a:solidFill>
              </a:rPr>
              <a:t>ustomer:	</a:t>
            </a:r>
            <a:r>
              <a:rPr lang="en-US" altLang="en-US" sz="1400" dirty="0">
                <a:solidFill>
                  <a:srgbClr val="000000"/>
                </a:solidFill>
              </a:rPr>
              <a:t>CAPSA</a:t>
            </a:r>
            <a:r>
              <a:rPr lang="en-US" altLang="en-US" sz="1400" b="1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Aft>
                <a:spcPct val="30000"/>
              </a:spcAft>
            </a:pPr>
            <a:r>
              <a:rPr lang="es-ES" altLang="en-US" sz="1200" dirty="0"/>
              <a:t>Corporación Alimentaria </a:t>
            </a:r>
            <a:r>
              <a:rPr lang="es-ES" altLang="en-US" sz="1200" dirty="0" err="1"/>
              <a:t>Peñasanta</a:t>
            </a:r>
            <a:r>
              <a:rPr lang="es-ES" altLang="en-US" sz="1200" dirty="0"/>
              <a:t> S.A. </a:t>
            </a:r>
            <a:br>
              <a:rPr lang="es-ES" altLang="en-US" sz="1200" dirty="0"/>
            </a:br>
            <a:endParaRPr lang="en-US" altLang="en-US" sz="12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</a:rPr>
              <a:t>Quantity: </a:t>
            </a:r>
            <a:r>
              <a:rPr lang="en-US" altLang="en-US" sz="1400" dirty="0">
                <a:solidFill>
                  <a:srgbClr val="000000"/>
                </a:solidFill>
              </a:rPr>
              <a:t>40 units</a:t>
            </a:r>
          </a:p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</a:rPr>
              <a:t>Product</a:t>
            </a:r>
            <a:r>
              <a:rPr lang="en-US" altLang="en-US" sz="1400" dirty="0">
                <a:solidFill>
                  <a:srgbClr val="000000"/>
                </a:solidFill>
              </a:rPr>
              <a:t>:</a:t>
            </a:r>
          </a:p>
          <a:p>
            <a:pPr eaLnBrk="1" hangingPunct="1">
              <a:spcAft>
                <a:spcPct val="30000"/>
              </a:spcAft>
            </a:pPr>
            <a:r>
              <a:rPr lang="en-US" altLang="en-US" sz="1400" dirty="0">
                <a:solidFill>
                  <a:srgbClr val="000000"/>
                </a:solidFill>
              </a:rPr>
              <a:t>Special features: Special process connection; sealing of taper and thread nut</a:t>
            </a:r>
            <a:endParaRPr lang="en-GB" altLang="en-US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</a:rPr>
              <a:t>Why WIKA: </a:t>
            </a:r>
            <a:r>
              <a:rPr lang="en-US" altLang="en-US" sz="1400" dirty="0">
                <a:solidFill>
                  <a:srgbClr val="000000"/>
                </a:solidFill>
              </a:rPr>
              <a:t>Solution and quality by Consulting </a:t>
            </a:r>
            <a:r>
              <a:rPr lang="en-US" altLang="en-US" sz="1400" dirty="0" err="1">
                <a:solidFill>
                  <a:srgbClr val="000000"/>
                </a:solidFill>
              </a:rPr>
              <a:t>Uni</a:t>
            </a:r>
            <a:r>
              <a:rPr lang="en-US" altLang="en-US" sz="1400" dirty="0">
                <a:solidFill>
                  <a:srgbClr val="000000"/>
                </a:solidFill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</a:rPr>
              <a:t>Hohenheim</a:t>
            </a:r>
            <a:r>
              <a:rPr lang="en-US" altLang="en-US" sz="1400" dirty="0">
                <a:solidFill>
                  <a:srgbClr val="000000"/>
                </a:solidFill>
              </a:rPr>
              <a:t> and hygienic design Experts</a:t>
            </a:r>
            <a:br>
              <a:rPr lang="en-US" altLang="en-US" sz="1400" b="1" dirty="0">
                <a:solidFill>
                  <a:srgbClr val="000000"/>
                </a:solidFill>
              </a:rPr>
            </a:b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6150" name="Textfeld 2"/>
          <p:cNvSpPr txBox="1">
            <a:spLocks noChangeArrowheads="1"/>
          </p:cNvSpPr>
          <p:nvPr/>
        </p:nvSpPr>
        <p:spPr bwMode="auto">
          <a:xfrm>
            <a:off x="515938" y="1608981"/>
            <a:ext cx="5184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30000"/>
              </a:spcAft>
            </a:pPr>
            <a:r>
              <a:rPr lang="en-US" altLang="en-US" sz="1400" dirty="0"/>
              <a:t>The probe is mounted on an “</a:t>
            </a:r>
            <a:r>
              <a:rPr lang="en-US" altLang="en-US" sz="1400" dirty="0" err="1"/>
              <a:t>uperised</a:t>
            </a:r>
            <a:r>
              <a:rPr lang="en-US" altLang="en-US" sz="1400" dirty="0"/>
              <a:t>” where milk reaches about 150 ºC by direct steam injection</a:t>
            </a:r>
            <a:endParaRPr lang="en-US" altLang="en-US" sz="1400" i="1" dirty="0">
              <a:solidFill>
                <a:srgbClr val="000000"/>
              </a:solidFill>
            </a:endParaRPr>
          </a:p>
        </p:txBody>
      </p:sp>
      <p:pic>
        <p:nvPicPr>
          <p:cNvPr id="6151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76" y="2579278"/>
            <a:ext cx="325437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407" y="4251325"/>
            <a:ext cx="2598737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407" y="5378450"/>
            <a:ext cx="2598737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2241550"/>
            <a:ext cx="1300163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5" name="1 Rectángulo"/>
          <p:cNvSpPr>
            <a:spLocks noChangeArrowheads="1"/>
          </p:cNvSpPr>
          <p:nvPr/>
        </p:nvSpPr>
        <p:spPr bwMode="auto">
          <a:xfrm>
            <a:off x="515938" y="2106613"/>
            <a:ext cx="850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Problem</a:t>
            </a:r>
            <a:endParaRPr lang="es-ES" altLang="en-US" sz="1400"/>
          </a:p>
        </p:txBody>
      </p:sp>
      <p:pic>
        <p:nvPicPr>
          <p:cNvPr id="6156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79" y="4000500"/>
            <a:ext cx="2268537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8"/>
          <p:cNvSpPr txBox="1">
            <a:spLocks noChangeArrowheads="1"/>
          </p:cNvSpPr>
          <p:nvPr/>
        </p:nvSpPr>
        <p:spPr bwMode="auto">
          <a:xfrm>
            <a:off x="6084888" y="6610350"/>
            <a:ext cx="29162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de-DE" sz="900" b="1" dirty="0">
                <a:solidFill>
                  <a:srgbClr val="676767"/>
                </a:solidFill>
              </a:rPr>
              <a:t>WIKA Spain 2013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685800" y="846138"/>
            <a:ext cx="552926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zh-CN" altLang="en-US" b="1" dirty="0">
                <a:solidFill>
                  <a:srgbClr val="676767"/>
                </a:solidFill>
                <a:latin typeface="+mj-ea"/>
                <a:ea typeface="+mj-ea"/>
              </a:rPr>
              <a:t>乳品行业典型应用</a:t>
            </a:r>
            <a:endParaRPr lang="en-US" altLang="zh-CN" b="1" dirty="0">
              <a:solidFill>
                <a:srgbClr val="676767"/>
              </a:solidFill>
              <a:latin typeface="+mj-ea"/>
              <a:ea typeface="+mj-ea"/>
            </a:endParaRPr>
          </a:p>
          <a:p>
            <a:r>
              <a:rPr lang="zh-CN" altLang="en-US" b="1" dirty="0">
                <a:latin typeface="+mj-ea"/>
                <a:ea typeface="+mj-ea"/>
              </a:rPr>
              <a:t>巴氏杀菌温度测量</a:t>
            </a:r>
            <a:endParaRPr lang="en-US" b="1" dirty="0">
              <a:latin typeface="+mj-ea"/>
              <a:ea typeface="+mj-ea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690563" y="452438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None/>
              <a:tabLst>
                <a:tab pos="665163" algn="l"/>
              </a:tabLst>
            </a:pPr>
            <a:r>
              <a:rPr lang="en-US" sz="1400" b="1" dirty="0">
                <a:solidFill>
                  <a:srgbClr val="FE9900"/>
                </a:solidFill>
              </a:rPr>
              <a:t>Application</a:t>
            </a:r>
          </a:p>
        </p:txBody>
      </p:sp>
    </p:spTree>
    <p:extLst>
      <p:ext uri="{BB962C8B-B14F-4D97-AF65-F5344CB8AC3E}">
        <p14:creationId xmlns:p14="http://schemas.microsoft.com/office/powerpoint/2010/main" val="4169285935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323528" y="3356992"/>
            <a:ext cx="4967610" cy="154660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2" charset="-128"/>
            </a:endParaRPr>
          </a:p>
        </p:txBody>
      </p:sp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6094413" y="3824288"/>
            <a:ext cx="28257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FE9900"/>
              </a:buClr>
              <a:buSzPct val="80000"/>
              <a:buFont typeface="Wingdings" pitchFamily="2" charset="2"/>
              <a:buNone/>
            </a:pPr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11267" name="Rectangle 7"/>
          <p:cNvSpPr>
            <a:spLocks noChangeArrowheads="1"/>
          </p:cNvSpPr>
          <p:nvPr/>
        </p:nvSpPr>
        <p:spPr bwMode="auto">
          <a:xfrm>
            <a:off x="685800" y="836613"/>
            <a:ext cx="519906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67676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校验适配器</a:t>
            </a:r>
            <a:endParaRPr lang="en-US" sz="2400" b="1" dirty="0">
              <a:solidFill>
                <a:srgbClr val="676767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706241" y="1484313"/>
            <a:ext cx="3049587" cy="381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30000"/>
              </a:spcAft>
            </a:pPr>
            <a:r>
              <a:rPr lang="en-US" sz="1400" b="1" dirty="0" err="1">
                <a:solidFill>
                  <a:srgbClr val="000000"/>
                </a:solidFill>
                <a:latin typeface="+mj-ea"/>
                <a:ea typeface="+mj-ea"/>
              </a:rPr>
              <a:t>Calibraiton</a:t>
            </a:r>
            <a: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  <a:t> task: </a:t>
            </a:r>
            <a:br>
              <a:rPr lang="en-US" sz="1400" dirty="0">
                <a:solidFill>
                  <a:srgbClr val="000000"/>
                </a:solidFill>
                <a:latin typeface="+mj-ea"/>
                <a:ea typeface="+mj-ea"/>
              </a:rPr>
            </a:br>
            <a:r>
              <a:rPr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隔膜压力测量的校验</a:t>
            </a: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fontAlgn="base">
              <a:spcBef>
                <a:spcPct val="0"/>
              </a:spcBef>
              <a:spcAft>
                <a:spcPct val="30000"/>
              </a:spcAft>
            </a:pPr>
            <a: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  <a:t>Customer: </a:t>
            </a:r>
          </a:p>
          <a:p>
            <a:pPr fontAlgn="base">
              <a:spcBef>
                <a:spcPct val="0"/>
              </a:spcBef>
              <a:spcAft>
                <a:spcPct val="30000"/>
              </a:spcAft>
            </a:pPr>
            <a:r>
              <a:rPr lang="en-US" sz="1400" b="1" dirty="0" err="1">
                <a:solidFill>
                  <a:srgbClr val="000000"/>
                </a:solidFill>
                <a:latin typeface="+mj-ea"/>
                <a:ea typeface="+mj-ea"/>
              </a:rPr>
              <a:t>Hochwald</a:t>
            </a:r>
            <a: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  <a:t> Foods </a:t>
            </a:r>
            <a:r>
              <a:rPr lang="zh-CN" altLang="en-US" sz="1400" b="1" dirty="0">
                <a:solidFill>
                  <a:srgbClr val="000000"/>
                </a:solidFill>
                <a:latin typeface="+mj-ea"/>
                <a:ea typeface="+mj-ea"/>
              </a:rPr>
              <a:t>德国</a:t>
            </a: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fontAlgn="base">
              <a:spcBef>
                <a:spcPct val="0"/>
              </a:spcBef>
              <a:spcAft>
                <a:spcPct val="30000"/>
              </a:spcAft>
            </a:pPr>
            <a: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  <a:t>Competitor: not existing</a:t>
            </a: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fontAlgn="base">
              <a:spcBef>
                <a:spcPct val="0"/>
              </a:spcBef>
              <a:spcAft>
                <a:spcPct val="30000"/>
              </a:spcAft>
            </a:pPr>
            <a:endParaRPr lang="en-US" sz="1400" b="1" dirty="0">
              <a:solidFill>
                <a:srgbClr val="000000"/>
              </a:solidFill>
              <a:latin typeface="+mj-ea"/>
              <a:ea typeface="+mj-ea"/>
            </a:endParaRPr>
          </a:p>
          <a:p>
            <a:pPr fontAlgn="base">
              <a:spcBef>
                <a:spcPct val="0"/>
              </a:spcBef>
              <a:spcAft>
                <a:spcPct val="30000"/>
              </a:spcAft>
            </a:pPr>
            <a: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  <a:t>Product</a:t>
            </a:r>
            <a:r>
              <a:rPr lang="en-US" sz="1400" dirty="0">
                <a:solidFill>
                  <a:srgbClr val="000000"/>
                </a:solidFill>
                <a:latin typeface="+mj-ea"/>
                <a:ea typeface="+mj-ea"/>
              </a:rPr>
              <a:t>: Adapter G ½</a:t>
            </a:r>
          </a:p>
          <a:p>
            <a:pPr fontAlgn="base">
              <a:spcBef>
                <a:spcPct val="0"/>
              </a:spcBef>
              <a:spcAft>
                <a:spcPct val="30000"/>
              </a:spcAft>
            </a:pPr>
            <a:r>
              <a:rPr lang="en-US" sz="1400" dirty="0">
                <a:solidFill>
                  <a:srgbClr val="000000"/>
                </a:solidFill>
                <a:latin typeface="+mj-ea"/>
                <a:ea typeface="+mj-ea"/>
              </a:rPr>
              <a:t>	- 990.17 DRD</a:t>
            </a:r>
          </a:p>
          <a:p>
            <a:pPr fontAlgn="base">
              <a:spcBef>
                <a:spcPct val="0"/>
              </a:spcBef>
              <a:spcAft>
                <a:spcPct val="30000"/>
              </a:spcAft>
            </a:pPr>
            <a:r>
              <a:rPr lang="en-US" sz="1400" dirty="0">
                <a:solidFill>
                  <a:srgbClr val="000000"/>
                </a:solidFill>
                <a:latin typeface="+mj-ea"/>
                <a:ea typeface="+mj-ea"/>
              </a:rPr>
              <a:t>	- 990.18  DIN11851</a:t>
            </a:r>
          </a:p>
          <a:p>
            <a:pPr fontAlgn="base">
              <a:spcBef>
                <a:spcPct val="0"/>
              </a:spcBef>
              <a:spcAft>
                <a:spcPct val="30000"/>
              </a:spcAft>
            </a:pPr>
            <a:r>
              <a:rPr lang="en-US" sz="1400" dirty="0">
                <a:solidFill>
                  <a:srgbClr val="000000"/>
                </a:solidFill>
                <a:latin typeface="+mj-ea"/>
                <a:ea typeface="+mj-ea"/>
              </a:rPr>
              <a:t>	- 990.22 Clamp</a:t>
            </a:r>
          </a:p>
          <a:p>
            <a:pPr fontAlgn="base">
              <a:spcBef>
                <a:spcPct val="0"/>
              </a:spcBef>
              <a:spcAft>
                <a:spcPct val="30000"/>
              </a:spcAft>
            </a:pPr>
            <a:endParaRPr lang="en-GB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fontAlgn="base">
              <a:spcBef>
                <a:spcPct val="0"/>
              </a:spcBef>
              <a:spcAft>
                <a:spcPct val="30000"/>
              </a:spcAft>
            </a:pPr>
            <a: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  <a:t>Why WIKA: </a:t>
            </a:r>
          </a:p>
          <a:p>
            <a:pPr fontAlgn="base">
              <a:spcBef>
                <a:spcPct val="0"/>
              </a:spcBef>
              <a:spcAft>
                <a:spcPct val="30000"/>
              </a:spcAft>
            </a:pPr>
            <a:r>
              <a:rPr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竞争对手只提供设备，</a:t>
            </a:r>
            <a:r>
              <a:rPr lang="en-US" altLang="zh-CN" sz="1400" dirty="0">
                <a:solidFill>
                  <a:srgbClr val="000000"/>
                </a:solidFill>
                <a:latin typeface="+mj-ea"/>
                <a:ea typeface="+mj-ea"/>
              </a:rPr>
              <a:t>WIKA</a:t>
            </a:r>
            <a:r>
              <a:rPr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提供全套解决方案</a:t>
            </a: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11269" name="Textfeld 2"/>
          <p:cNvSpPr txBox="1">
            <a:spLocks noChangeArrowheads="1"/>
          </p:cNvSpPr>
          <p:nvPr/>
        </p:nvSpPr>
        <p:spPr bwMode="auto">
          <a:xfrm>
            <a:off x="611188" y="1376363"/>
            <a:ext cx="4679950" cy="5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30000"/>
              </a:spcAft>
            </a:pPr>
            <a:r>
              <a:rPr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转接方案</a:t>
            </a:r>
            <a:r>
              <a:rPr lang="en-US" sz="1400" dirty="0">
                <a:solidFill>
                  <a:srgbClr val="000000"/>
                </a:solidFill>
                <a:latin typeface="+mj-ea"/>
                <a:ea typeface="+mj-ea"/>
              </a:rPr>
              <a:t> – “Missing link”</a:t>
            </a:r>
          </a:p>
          <a:p>
            <a:pPr fontAlgn="base">
              <a:spcBef>
                <a:spcPct val="0"/>
              </a:spcBef>
              <a:spcAft>
                <a:spcPct val="30000"/>
              </a:spcAft>
            </a:pPr>
            <a:r>
              <a:rPr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校验设备与隔膜密封连接的设备</a:t>
            </a: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pic>
        <p:nvPicPr>
          <p:cNvPr id="1026" name="Picture 2" descr="http://de-de.wika.de/upload/CPP30_2951_295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91" b="100000" l="0" r="97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683" y="4947455"/>
            <a:ext cx="1548730" cy="154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e-de.wika.de/upload/PIC_PR_CPH6600_de_de_2018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0727" r="80364">
                        <a14:foregroundMark x1="90909" y1="51636" x2="89091" y2="53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892016"/>
            <a:ext cx="1604169" cy="160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9" y="2060848"/>
            <a:ext cx="3749025" cy="1189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51" y="3649054"/>
            <a:ext cx="1918062" cy="998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755" y="3578579"/>
            <a:ext cx="1520322" cy="1127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feil nach rechts 6"/>
          <p:cNvSpPr/>
          <p:nvPr/>
        </p:nvSpPr>
        <p:spPr bwMode="auto">
          <a:xfrm>
            <a:off x="25709" y="3872671"/>
            <a:ext cx="539552" cy="479495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2" charset="-128"/>
            </a:endParaRPr>
          </a:p>
        </p:txBody>
      </p:sp>
      <p:pic>
        <p:nvPicPr>
          <p:cNvPr id="2" name="Picture 2" descr="Hochwald - Logo">
            <a:hlinkClick r:id="rId9" tooltip="Startseit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034" y="911433"/>
            <a:ext cx="695276" cy="33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8" y="778340"/>
            <a:ext cx="671115" cy="59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474607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5">
            <a:extLst>
              <a:ext uri="{FF2B5EF4-FFF2-40B4-BE49-F238E27FC236}">
                <a16:creationId xmlns:a16="http://schemas.microsoft.com/office/drawing/2014/main" id="{E047BD58-3466-467A-8579-3A488E7B8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700213"/>
            <a:ext cx="548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3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Char char=""/>
              <a:defRPr sz="1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30000"/>
              </a:lnSpc>
              <a:spcAft>
                <a:spcPct val="50000"/>
              </a:spcAft>
              <a:buClr>
                <a:srgbClr val="676767"/>
              </a:buClr>
              <a:buSzPct val="50000"/>
              <a:buFont typeface="Zapf Dingbats"/>
              <a:buChar char=""/>
              <a:defRPr sz="11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30000"/>
              </a:lnSpc>
              <a:spcAft>
                <a:spcPct val="50000"/>
              </a:spcAft>
              <a:buChar char="•"/>
              <a:defRPr sz="1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30000"/>
              </a:lnSpc>
              <a:spcAft>
                <a:spcPct val="50000"/>
              </a:spcAft>
              <a:buChar char="–"/>
              <a:defRPr sz="1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30000"/>
              </a:lnSpc>
              <a:spcAft>
                <a:spcPct val="5000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800">
                <a:latin typeface="Century Gothic" panose="020B0502020202020204" pitchFamily="34" charset="0"/>
                <a:ea typeface="宋体" panose="02010600030101010101" pitchFamily="2" charset="-122"/>
              </a:rPr>
              <a:t>我们在以下国家设有工厂：德国（总部），巴西，中国，印度，加拿大，波兰，瑞士，南非，美国</a:t>
            </a:r>
            <a:endParaRPr lang="de-DE" altLang="en-US" sz="800"/>
          </a:p>
          <a:p>
            <a:pPr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DE" altLang="en-US" sz="800">
                <a:latin typeface="Century Gothic" panose="020B0502020202020204" pitchFamily="34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0244" name="Datumsplatzhalter 4">
            <a:extLst>
              <a:ext uri="{FF2B5EF4-FFF2-40B4-BE49-F238E27FC236}">
                <a16:creationId xmlns:a16="http://schemas.microsoft.com/office/drawing/2014/main" id="{8CCB5FC4-E6DE-4FA8-A4B1-B0C98F6693B0}"/>
              </a:ext>
            </a:extLst>
          </p:cNvPr>
          <p:cNvSpPr>
            <a:spLocks noGrp="1"/>
          </p:cNvSpPr>
          <p:nvPr>
            <p:ph type="dt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3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Char char=""/>
              <a:defRPr sz="1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30000"/>
              </a:lnSpc>
              <a:spcAft>
                <a:spcPct val="50000"/>
              </a:spcAft>
              <a:buClr>
                <a:srgbClr val="676767"/>
              </a:buClr>
              <a:buSzPct val="50000"/>
              <a:buFont typeface="Zapf Dingbats"/>
              <a:buChar char=""/>
              <a:defRPr sz="11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30000"/>
              </a:lnSpc>
              <a:spcAft>
                <a:spcPct val="50000"/>
              </a:spcAft>
              <a:buChar char="•"/>
              <a:defRPr sz="1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30000"/>
              </a:lnSpc>
              <a:spcAft>
                <a:spcPct val="50000"/>
              </a:spcAft>
              <a:buChar char="–"/>
              <a:defRPr sz="1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30000"/>
              </a:lnSpc>
              <a:spcAft>
                <a:spcPct val="5000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endParaRPr lang="de-DE" altLang="en-US" sz="800" dirty="0">
              <a:solidFill>
                <a:srgbClr val="676767"/>
              </a:solidFill>
            </a:endParaRPr>
          </a:p>
        </p:txBody>
      </p:sp>
      <p:sp>
        <p:nvSpPr>
          <p:cNvPr id="10246" name="Rectangle 818">
            <a:extLst>
              <a:ext uri="{FF2B5EF4-FFF2-40B4-BE49-F238E27FC236}">
                <a16:creationId xmlns:a16="http://schemas.microsoft.com/office/drawing/2014/main" id="{73CD77B6-2275-4601-BF91-B97655BA5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563" y="635000"/>
            <a:ext cx="487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13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Char char=""/>
              <a:tabLst>
                <a:tab pos="665163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30000"/>
              </a:lnSpc>
              <a:spcAft>
                <a:spcPct val="50000"/>
              </a:spcAft>
              <a:buClr>
                <a:srgbClr val="676767"/>
              </a:buClr>
              <a:buSzPct val="50000"/>
              <a:buFont typeface="Zapf Dingbats"/>
              <a:buChar char=""/>
              <a:tabLst>
                <a:tab pos="665163" algn="l"/>
              </a:tabLst>
              <a:defRPr sz="11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30000"/>
              </a:lnSpc>
              <a:spcAft>
                <a:spcPct val="50000"/>
              </a:spcAft>
              <a:buChar char="•"/>
              <a:tabLst>
                <a:tab pos="665163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30000"/>
              </a:lnSpc>
              <a:spcAft>
                <a:spcPct val="50000"/>
              </a:spcAft>
              <a:buChar char="–"/>
              <a:tabLst>
                <a:tab pos="665163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30000"/>
              </a:lnSpc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Zapf Dingbats"/>
              <a:buNone/>
            </a:pPr>
            <a:endParaRPr lang="en-US" altLang="en-US" sz="1000" i="1">
              <a:solidFill>
                <a:srgbClr val="FE990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47" name="Rectangle 819">
            <a:extLst>
              <a:ext uri="{FF2B5EF4-FFF2-40B4-BE49-F238E27FC236}">
                <a16:creationId xmlns:a16="http://schemas.microsoft.com/office/drawing/2014/main" id="{254C6B46-707B-451F-8627-86F2C385C8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764704"/>
            <a:ext cx="5181600" cy="927100"/>
          </a:xfrm>
        </p:spPr>
        <p:txBody>
          <a:bodyPr>
            <a:noAutofit/>
          </a:bodyPr>
          <a:lstStyle/>
          <a:p>
            <a:pPr eaLnBrk="1" hangingPunct="1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关于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WIKA</a:t>
            </a:r>
            <a:b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我们在全世界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43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个国家设有分支机构</a:t>
            </a:r>
            <a:endParaRPr lang="de-DE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48" name="Rectangle 827">
            <a:extLst>
              <a:ext uri="{FF2B5EF4-FFF2-40B4-BE49-F238E27FC236}">
                <a16:creationId xmlns:a16="http://schemas.microsoft.com/office/drawing/2014/main" id="{7FEF0DF2-BDC5-4EC3-B47A-27F01F4137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3213100"/>
            <a:ext cx="2513012" cy="2306638"/>
          </a:xfrm>
        </p:spPr>
        <p:txBody>
          <a:bodyPr>
            <a:normAutofit fontScale="92500" lnSpcReduction="20000"/>
          </a:bodyPr>
          <a:lstStyle/>
          <a:p>
            <a:pPr marL="188913" indent="-188913" eaLnBrk="1" hangingPunct="1">
              <a:lnSpc>
                <a:spcPct val="120000"/>
              </a:lnSpc>
              <a:buFontTx/>
              <a:buNone/>
              <a:tabLst/>
            </a:pPr>
            <a:r>
              <a:rPr lang="zh-CN" altLang="en-US" sz="1600" b="1" dirty="0">
                <a:latin typeface="+mj-ea"/>
                <a:ea typeface="+mj-ea"/>
              </a:rPr>
              <a:t>我们服务项目</a:t>
            </a:r>
            <a:endParaRPr lang="de-DE" altLang="en-US" sz="1600" b="1" dirty="0">
              <a:latin typeface="+mj-ea"/>
              <a:ea typeface="+mj-ea"/>
            </a:endParaRPr>
          </a:p>
          <a:p>
            <a:pPr marL="188913" indent="-188913" eaLnBrk="1" hangingPunct="1">
              <a:lnSpc>
                <a:spcPct val="120000"/>
              </a:lnSpc>
              <a:tabLst/>
            </a:pPr>
            <a:r>
              <a:rPr lang="zh-CN" altLang="en-US" sz="1600" dirty="0">
                <a:latin typeface="+mj-ea"/>
                <a:ea typeface="+mj-ea"/>
              </a:rPr>
              <a:t>销售和仓储</a:t>
            </a:r>
            <a:endParaRPr lang="de-DE" altLang="en-US" sz="1600" dirty="0">
              <a:latin typeface="+mj-ea"/>
              <a:ea typeface="+mj-ea"/>
            </a:endParaRPr>
          </a:p>
          <a:p>
            <a:pPr marL="188913" indent="-188913" eaLnBrk="1" hangingPunct="1">
              <a:lnSpc>
                <a:spcPct val="120000"/>
              </a:lnSpc>
              <a:tabLst/>
            </a:pPr>
            <a:r>
              <a:rPr lang="zh-CN" altLang="en-US" sz="1600" dirty="0">
                <a:latin typeface="+mj-ea"/>
                <a:ea typeface="+mj-ea"/>
              </a:rPr>
              <a:t>咨询服务及客户化解决方案</a:t>
            </a:r>
            <a:endParaRPr lang="de-DE" altLang="en-US" sz="1600" dirty="0">
              <a:latin typeface="+mj-ea"/>
              <a:ea typeface="+mj-ea"/>
            </a:endParaRPr>
          </a:p>
          <a:p>
            <a:pPr marL="188913" indent="-188913" eaLnBrk="1" hangingPunct="1">
              <a:lnSpc>
                <a:spcPct val="120000"/>
              </a:lnSpc>
              <a:tabLst/>
            </a:pPr>
            <a:r>
              <a:rPr lang="zh-CN" altLang="en-US" sz="1600" dirty="0">
                <a:latin typeface="+mj-ea"/>
                <a:ea typeface="+mj-ea"/>
              </a:rPr>
              <a:t>压力及温度校验</a:t>
            </a:r>
            <a:endParaRPr lang="de-DE" altLang="en-US" sz="1600" dirty="0">
              <a:latin typeface="+mj-ea"/>
              <a:ea typeface="+mj-ea"/>
            </a:endParaRPr>
          </a:p>
          <a:p>
            <a:pPr marL="188913" indent="-188913" eaLnBrk="1" hangingPunct="1">
              <a:lnSpc>
                <a:spcPct val="120000"/>
              </a:lnSpc>
              <a:tabLst/>
            </a:pPr>
            <a:r>
              <a:rPr lang="zh-CN" altLang="en-US" sz="1600" dirty="0">
                <a:latin typeface="+mj-ea"/>
                <a:ea typeface="+mj-ea"/>
              </a:rPr>
              <a:t>隔膜密封的装配</a:t>
            </a:r>
            <a:endParaRPr lang="de-DE" altLang="en-US" sz="1600" dirty="0">
              <a:latin typeface="+mj-ea"/>
              <a:ea typeface="+mj-ea"/>
            </a:endParaRPr>
          </a:p>
          <a:p>
            <a:pPr marL="188913" indent="-188913" eaLnBrk="1" hangingPunct="1">
              <a:lnSpc>
                <a:spcPct val="120000"/>
              </a:lnSpc>
              <a:tabLst/>
            </a:pPr>
            <a:r>
              <a:rPr lang="zh-CN" altLang="en-US" sz="1600" dirty="0">
                <a:latin typeface="+mj-ea"/>
                <a:ea typeface="+mj-ea"/>
              </a:rPr>
              <a:t>温度传感器的装配</a:t>
            </a:r>
            <a:endParaRPr lang="en-US" altLang="zh-CN" sz="1600" dirty="0">
              <a:latin typeface="+mj-ea"/>
              <a:ea typeface="+mj-ea"/>
            </a:endParaRPr>
          </a:p>
          <a:p>
            <a:pPr marL="188913" indent="-188913" eaLnBrk="1" hangingPunct="1">
              <a:lnSpc>
                <a:spcPct val="120000"/>
              </a:lnSpc>
              <a:tabLst/>
            </a:pPr>
            <a:r>
              <a:rPr lang="zh-CN" altLang="en-US" sz="1600" dirty="0">
                <a:latin typeface="+mj-ea"/>
                <a:ea typeface="+mj-ea"/>
              </a:rPr>
              <a:t>本地化生产</a:t>
            </a:r>
            <a:endParaRPr lang="de-DE" altLang="en-US" sz="1600" dirty="0">
              <a:latin typeface="+mj-ea"/>
              <a:ea typeface="+mj-ea"/>
            </a:endParaRPr>
          </a:p>
        </p:txBody>
      </p:sp>
      <p:pic>
        <p:nvPicPr>
          <p:cNvPr id="10249" name="Grafik 46" descr="Weltkarte mit NLs_2008 Kopie.jpg">
            <a:extLst>
              <a:ext uri="{FF2B5EF4-FFF2-40B4-BE49-F238E27FC236}">
                <a16:creationId xmlns:a16="http://schemas.microsoft.com/office/drawing/2014/main" id="{72E1824E-16AD-423E-9EA0-BD7FC67D3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5" y="3068638"/>
            <a:ext cx="58420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Grafik 10" descr="standorte neu.jpg">
            <a:extLst>
              <a:ext uri="{FF2B5EF4-FFF2-40B4-BE49-F238E27FC236}">
                <a16:creationId xmlns:a16="http://schemas.microsoft.com/office/drawing/2014/main" id="{CF40A899-7DE7-4459-9369-2CF5197F3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5" y="1958975"/>
            <a:ext cx="5589588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Rectangle 10">
            <a:extLst>
              <a:ext uri="{FF2B5EF4-FFF2-40B4-BE49-F238E27FC236}">
                <a16:creationId xmlns:a16="http://schemas.microsoft.com/office/drawing/2014/main" id="{2E2EE1D4-B596-4FF1-8809-8C75E63C8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38" y="657225"/>
            <a:ext cx="487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13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Char char=""/>
              <a:tabLst>
                <a:tab pos="665163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30000"/>
              </a:lnSpc>
              <a:spcAft>
                <a:spcPct val="50000"/>
              </a:spcAft>
              <a:buClr>
                <a:srgbClr val="676767"/>
              </a:buClr>
              <a:buSzPct val="50000"/>
              <a:buFont typeface="Zapf Dingbats"/>
              <a:buChar char=""/>
              <a:tabLst>
                <a:tab pos="665163" algn="l"/>
              </a:tabLst>
              <a:defRPr sz="11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30000"/>
              </a:lnSpc>
              <a:spcAft>
                <a:spcPct val="50000"/>
              </a:spcAft>
              <a:buChar char="•"/>
              <a:tabLst>
                <a:tab pos="665163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30000"/>
              </a:lnSpc>
              <a:spcAft>
                <a:spcPct val="50000"/>
              </a:spcAft>
              <a:buChar char="–"/>
              <a:tabLst>
                <a:tab pos="665163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30000"/>
              </a:lnSpc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Zapf Dingbats"/>
              <a:buNone/>
            </a:pPr>
            <a:r>
              <a:rPr lang="zh-CN" altLang="en-US" sz="1200" b="1" dirty="0">
                <a:solidFill>
                  <a:srgbClr val="FE9900"/>
                </a:solidFill>
                <a:latin typeface="+mj-ea"/>
                <a:ea typeface="+mj-ea"/>
              </a:rPr>
              <a:t>遍布全世界，近距离面向客户</a:t>
            </a:r>
            <a:endParaRPr lang="de-DE" altLang="en-US" sz="1200" i="1" dirty="0">
              <a:solidFill>
                <a:srgbClr val="FE9900"/>
              </a:solidFill>
              <a:latin typeface="+mj-ea"/>
              <a:ea typeface="+mj-ea"/>
            </a:endParaRPr>
          </a:p>
          <a:p>
            <a:pPr eaLnBrk="1" hangingPunct="1">
              <a:buFont typeface="Zapf Dingbats"/>
              <a:buNone/>
            </a:pPr>
            <a:endParaRPr lang="de-DE" altLang="en-US" sz="1050" i="1" dirty="0">
              <a:solidFill>
                <a:srgbClr val="FE99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82620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 bwMode="auto">
          <a:xfrm>
            <a:off x="760413" y="2780928"/>
            <a:ext cx="7772400" cy="147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应用案例</a:t>
            </a:r>
          </a:p>
        </p:txBody>
      </p:sp>
      <p:cxnSp>
        <p:nvCxnSpPr>
          <p:cNvPr id="10" name="Gerade Verbindung 9"/>
          <p:cNvCxnSpPr/>
          <p:nvPr/>
        </p:nvCxnSpPr>
        <p:spPr>
          <a:xfrm>
            <a:off x="1476375" y="3603253"/>
            <a:ext cx="4968875" cy="0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2771775" y="3747715"/>
            <a:ext cx="4968875" cy="0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689F411-D3B5-4A30-B0E6-249FCE2C3F12}"/>
              </a:ext>
            </a:extLst>
          </p:cNvPr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40052" y="4475125"/>
            <a:ext cx="3732161" cy="1546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57140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6094413" y="3824288"/>
            <a:ext cx="28257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25000"/>
              </a:lnSpc>
              <a:buClr>
                <a:srgbClr val="FE9900"/>
              </a:buClr>
              <a:buSzPct val="80000"/>
              <a:buFont typeface="Wingdings" pitchFamily="2" charset="2"/>
              <a:buNone/>
            </a:pPr>
            <a:endParaRPr lang="en-GB" altLang="en-US" sz="1400"/>
          </a:p>
        </p:txBody>
      </p:sp>
      <p:sp>
        <p:nvSpPr>
          <p:cNvPr id="9219" name="Rectangle 9"/>
          <p:cNvSpPr>
            <a:spLocks noChangeArrowheads="1"/>
          </p:cNvSpPr>
          <p:nvPr/>
        </p:nvSpPr>
        <p:spPr bwMode="auto">
          <a:xfrm>
            <a:off x="690563" y="452438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None/>
            </a:pPr>
            <a:r>
              <a:rPr lang="en-US" altLang="en-US" sz="1400" b="1">
                <a:solidFill>
                  <a:srgbClr val="FE9900"/>
                </a:solidFill>
              </a:rPr>
              <a:t>Application</a:t>
            </a:r>
          </a:p>
        </p:txBody>
      </p:sp>
      <p:sp>
        <p:nvSpPr>
          <p:cNvPr id="9220" name="Rectangle 7"/>
          <p:cNvSpPr>
            <a:spLocks noChangeArrowheads="1"/>
          </p:cNvSpPr>
          <p:nvPr/>
        </p:nvSpPr>
        <p:spPr bwMode="auto">
          <a:xfrm>
            <a:off x="685800" y="846138"/>
            <a:ext cx="519906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tr-TR" altLang="en-US" b="1" dirty="0">
                <a:solidFill>
                  <a:srgbClr val="676767"/>
                </a:solidFill>
                <a:latin typeface="+mj-ea"/>
                <a:ea typeface="+mj-ea"/>
              </a:rPr>
              <a:t>Milk Seperator</a:t>
            </a:r>
            <a:r>
              <a:rPr lang="zh-CN" altLang="en-US" b="1" dirty="0">
                <a:solidFill>
                  <a:srgbClr val="676767"/>
                </a:solidFill>
                <a:latin typeface="+mj-ea"/>
                <a:ea typeface="+mj-ea"/>
              </a:rPr>
              <a:t>牛奶分离机</a:t>
            </a:r>
            <a:endParaRPr lang="en-US" altLang="en-US" b="1" dirty="0">
              <a:solidFill>
                <a:srgbClr val="676767"/>
              </a:solidFill>
              <a:latin typeface="+mj-ea"/>
              <a:ea typeface="+mj-ea"/>
            </a:endParaRPr>
          </a:p>
        </p:txBody>
      </p:sp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6084888" y="1484313"/>
            <a:ext cx="3049587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30000"/>
              </a:spcAft>
            </a:pPr>
            <a:r>
              <a:rPr lang="zh-CN" altLang="en-US" sz="1400" b="1" dirty="0">
                <a:solidFill>
                  <a:srgbClr val="000000"/>
                </a:solidFill>
              </a:rPr>
              <a:t>仪表用途： 分离过程的压力监测</a:t>
            </a:r>
            <a:endParaRPr lang="en-US" altLang="zh-CN" sz="1400" b="1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</a:rPr>
              <a:t>Customer:	</a:t>
            </a:r>
            <a:r>
              <a:rPr lang="tr-TR" altLang="en-US" sz="1400" b="1" dirty="0">
                <a:solidFill>
                  <a:srgbClr val="000000"/>
                </a:solidFill>
              </a:rPr>
              <a:t> Polat Makina</a:t>
            </a:r>
            <a:r>
              <a:rPr lang="en-US" altLang="en-US" sz="1400" b="1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Aft>
                <a:spcPct val="30000"/>
              </a:spcAft>
            </a:pPr>
            <a:endParaRPr lang="tr-TR" altLang="en-US" sz="1400" b="1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</a:rPr>
              <a:t>Quantity: </a:t>
            </a:r>
            <a:r>
              <a:rPr lang="tr-TR" altLang="en-US" sz="1400" dirty="0">
                <a:solidFill>
                  <a:srgbClr val="000000"/>
                </a:solidFill>
              </a:rPr>
              <a:t>70 pcs</a:t>
            </a:r>
            <a:endParaRPr lang="en-US" altLang="en-US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endParaRPr lang="en-US" altLang="en-US" sz="1400" b="1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</a:rPr>
              <a:t>Product</a:t>
            </a:r>
            <a:r>
              <a:rPr lang="en-US" altLang="en-US" sz="1400" dirty="0">
                <a:solidFill>
                  <a:srgbClr val="000000"/>
                </a:solidFill>
              </a:rPr>
              <a:t>:</a:t>
            </a:r>
            <a:r>
              <a:rPr lang="tr-TR" altLang="en-US" sz="14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Aft>
                <a:spcPct val="30000"/>
              </a:spcAft>
            </a:pPr>
            <a:r>
              <a:rPr lang="tr-TR" altLang="en-US" sz="1400" dirty="0">
                <a:solidFill>
                  <a:srgbClr val="000000"/>
                </a:solidFill>
              </a:rPr>
              <a:t>233.50.100,6bar+990.22</a:t>
            </a:r>
            <a:endParaRPr lang="en-US" altLang="en-US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r>
              <a:rPr lang="tr-TR" altLang="en-US" sz="1400" dirty="0">
                <a:solidFill>
                  <a:srgbClr val="000000"/>
                </a:solidFill>
              </a:rPr>
              <a:t>233.50.100,10bar+990.22</a:t>
            </a:r>
            <a:endParaRPr lang="en-US" altLang="en-US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endParaRPr lang="en-GB" altLang="en-US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</a:rPr>
              <a:t>Why WIKA:</a:t>
            </a:r>
            <a:r>
              <a:rPr lang="tr-TR" altLang="en-US" sz="1400" b="1" dirty="0">
                <a:solidFill>
                  <a:srgbClr val="000000"/>
                </a:solidFill>
              </a:rPr>
              <a:t> </a:t>
            </a:r>
            <a:r>
              <a:rPr lang="tr-TR" altLang="en-US" sz="1400" dirty="0">
                <a:solidFill>
                  <a:srgbClr val="000000"/>
                </a:solidFill>
              </a:rPr>
              <a:t>quality, long-term durability</a:t>
            </a:r>
            <a:br>
              <a:rPr lang="en-US" altLang="en-US" sz="1400" b="1" dirty="0">
                <a:solidFill>
                  <a:srgbClr val="000000"/>
                </a:solidFill>
              </a:rPr>
            </a:br>
            <a:endParaRPr lang="en-US" altLang="en-US" sz="1400" dirty="0">
              <a:solidFill>
                <a:srgbClr val="000000"/>
              </a:solidFill>
            </a:endParaRPr>
          </a:p>
        </p:txBody>
      </p:sp>
      <p:pic>
        <p:nvPicPr>
          <p:cNvPr id="9222" name="Picture 13" descr="C:\Users\tunceru\Desktop\pms405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2387600"/>
            <a:ext cx="4178300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5" descr="http://img.directindustry.com/images_di/photo-g/diaphragm-seal-for-sterile-process-technology-6196-33753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3213"/>
            <a:ext cx="1852613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612839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"/>
          <p:cNvSpPr>
            <a:spLocks noChangeArrowheads="1"/>
          </p:cNvSpPr>
          <p:nvPr/>
        </p:nvSpPr>
        <p:spPr bwMode="auto">
          <a:xfrm>
            <a:off x="690563" y="452438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50000"/>
              </a:spcAft>
              <a:buClr>
                <a:srgbClr val="FE9900"/>
              </a:buClr>
              <a:buSzPct val="80000"/>
              <a:buFont typeface="Wingdings" panose="05000000000000000000" pitchFamily="2" charset="2"/>
              <a:buNone/>
            </a:pPr>
            <a:endParaRPr lang="en-US" altLang="en-US" sz="1400" b="1">
              <a:solidFill>
                <a:srgbClr val="FE9900"/>
              </a:solidFill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6062663" y="1665288"/>
            <a:ext cx="2830512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altLang="en-US" sz="1400" b="1" dirty="0"/>
              <a:t>Subsidiary: </a:t>
            </a:r>
            <a:r>
              <a:rPr lang="en-US" altLang="en-US" sz="1400" dirty="0"/>
              <a:t>WIKA </a:t>
            </a:r>
            <a:r>
              <a:rPr lang="en-US" altLang="en-US" sz="1400" dirty="0" err="1"/>
              <a:t>Italiana</a:t>
            </a:r>
            <a:endParaRPr lang="en-US" altLang="en-US" sz="1400" dirty="0"/>
          </a:p>
          <a:p>
            <a:pPr eaLnBrk="1" hangingPunct="1">
              <a:spcAft>
                <a:spcPts val="1200"/>
              </a:spcAft>
            </a:pPr>
            <a:r>
              <a:rPr lang="en-US" altLang="en-US" sz="1400" b="1" dirty="0"/>
              <a:t>Customer:	</a:t>
            </a:r>
            <a:r>
              <a:rPr lang="en-US" altLang="en-US" sz="1400" dirty="0"/>
              <a:t>GEA</a:t>
            </a:r>
            <a:r>
              <a:rPr lang="en-US" altLang="en-US" sz="1400" b="1" dirty="0"/>
              <a:t> </a:t>
            </a:r>
            <a:r>
              <a:rPr lang="en-US" altLang="en-US" sz="1400" dirty="0"/>
              <a:t>Niro </a:t>
            </a:r>
            <a:r>
              <a:rPr lang="en-US" altLang="en-US" sz="1400" dirty="0" err="1"/>
              <a:t>Soavi</a:t>
            </a:r>
            <a:endParaRPr lang="en-US" altLang="en-US" sz="1400" dirty="0"/>
          </a:p>
          <a:p>
            <a:pPr eaLnBrk="1" hangingPunct="1">
              <a:spcAft>
                <a:spcPts val="1200"/>
              </a:spcAft>
            </a:pPr>
            <a:r>
              <a:rPr lang="en-US" altLang="en-US" sz="1400" b="1" dirty="0"/>
              <a:t>Quantity: </a:t>
            </a:r>
            <a:r>
              <a:rPr lang="en-US" altLang="en-US" sz="1400" dirty="0"/>
              <a:t>100 pcs/year.</a:t>
            </a:r>
          </a:p>
          <a:p>
            <a:pPr>
              <a:spcAft>
                <a:spcPts val="1200"/>
              </a:spcAft>
            </a:pPr>
            <a:r>
              <a:rPr lang="en-US" altLang="en-US" sz="1400" b="1" dirty="0"/>
              <a:t>Product: TR21-C </a:t>
            </a:r>
            <a:r>
              <a:rPr lang="en-US" altLang="en-US" sz="1400" dirty="0"/>
              <a:t>- 50…+150°C</a:t>
            </a:r>
          </a:p>
          <a:p>
            <a:pPr>
              <a:spcAft>
                <a:spcPts val="1200"/>
              </a:spcAft>
            </a:pPr>
            <a:r>
              <a:rPr lang="zh-CN" altLang="en-US" sz="1400" b="1" dirty="0"/>
              <a:t>、</a:t>
            </a:r>
            <a:r>
              <a:rPr lang="it-IT" altLang="zh-CN" sz="1400" b="1" dirty="0">
                <a:solidFill>
                  <a:srgbClr val="000000"/>
                </a:solidFill>
              </a:rPr>
              <a:t>PSA-31 </a:t>
            </a:r>
            <a:r>
              <a:rPr lang="it-IT" altLang="zh-CN" sz="1400" dirty="0">
                <a:solidFill>
                  <a:srgbClr val="000000"/>
                </a:solidFill>
              </a:rPr>
              <a:t>16 bar</a:t>
            </a:r>
            <a:endParaRPr lang="en-US" altLang="en-US" sz="1400" dirty="0"/>
          </a:p>
          <a:p>
            <a:pPr>
              <a:spcAft>
                <a:spcPts val="1200"/>
              </a:spcAft>
            </a:pPr>
            <a:r>
              <a:rPr lang="en-US" altLang="en-US" sz="1400" b="1" dirty="0"/>
              <a:t>Range: Why WIKA: </a:t>
            </a:r>
            <a:r>
              <a:rPr lang="en-US" altLang="en-US" sz="1400" dirty="0"/>
              <a:t>good quality</a:t>
            </a:r>
          </a:p>
          <a:p>
            <a:pPr>
              <a:spcAft>
                <a:spcPts val="1200"/>
              </a:spcAft>
            </a:pPr>
            <a:endParaRPr lang="en-US" altLang="en-US" sz="1400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690563" y="846138"/>
            <a:ext cx="5507037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>
                <a:solidFill>
                  <a:srgbClr val="676767"/>
                </a:solidFill>
                <a:ea typeface="ＭＳ 明朝" panose="02020609040205080304" pitchFamily="49" charset="-128"/>
              </a:rPr>
              <a:t>Homogenizer</a:t>
            </a:r>
            <a:r>
              <a:rPr lang="zh-CN" altLang="en-US" b="1" dirty="0">
                <a:solidFill>
                  <a:srgbClr val="67676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高压均质机</a:t>
            </a:r>
            <a:r>
              <a:rPr lang="en-US" altLang="en-US" b="1" dirty="0">
                <a:solidFill>
                  <a:srgbClr val="676767"/>
                </a:solidFill>
                <a:ea typeface="ＭＳ 明朝" panose="02020609040205080304" pitchFamily="49" charset="-128"/>
              </a:rPr>
              <a:t>  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084888" y="3451225"/>
            <a:ext cx="25463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endParaRPr lang="en-US" altLang="en-US" sz="1400"/>
          </a:p>
          <a:p>
            <a:pPr eaLnBrk="1" hangingPunct="1">
              <a:lnSpc>
                <a:spcPct val="125000"/>
              </a:lnSpc>
            </a:pPr>
            <a:endParaRPr lang="en-US" altLang="en-US" sz="1400" b="1"/>
          </a:p>
        </p:txBody>
      </p:sp>
      <p:pic>
        <p:nvPicPr>
          <p:cNvPr id="3078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424815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3284538"/>
            <a:ext cx="129540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684213" y="454025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50000"/>
              </a:spcAft>
              <a:buClr>
                <a:srgbClr val="FE9900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1400" b="1">
                <a:solidFill>
                  <a:srgbClr val="FE9900"/>
                </a:solidFill>
              </a:rPr>
              <a:t>Application</a:t>
            </a:r>
          </a:p>
        </p:txBody>
      </p:sp>
      <p:sp>
        <p:nvSpPr>
          <p:cNvPr id="3081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6F900CB-7C94-46C1-B1A9-010E877A6853}" type="slidenum">
              <a:rPr lang="de-DE" altLang="en-US" sz="1200"/>
              <a:pPr/>
              <a:t>22</a:t>
            </a:fld>
            <a:endParaRPr lang="de-DE" altLang="en-US" sz="1200" dirty="0">
              <a:solidFill>
                <a:srgbClr val="0D3886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4293096"/>
            <a:ext cx="1814513" cy="181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278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6094413" y="3824288"/>
            <a:ext cx="28257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>
              <a:lnSpc>
                <a:spcPct val="125000"/>
              </a:lnSpc>
              <a:buClr>
                <a:srgbClr val="FE9900"/>
              </a:buClr>
              <a:buSzPct val="80000"/>
              <a:buFont typeface="Wingdings" pitchFamily="2" charset="2"/>
              <a:buNone/>
            </a:pPr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2051" name="Rectangle 9"/>
          <p:cNvSpPr>
            <a:spLocks noChangeArrowheads="1"/>
          </p:cNvSpPr>
          <p:nvPr/>
        </p:nvSpPr>
        <p:spPr bwMode="auto">
          <a:xfrm>
            <a:off x="690563" y="452438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None/>
              <a:tabLst>
                <a:tab pos="665163" algn="l"/>
              </a:tabLst>
            </a:pPr>
            <a:r>
              <a:rPr lang="en-US" sz="1400" b="1">
                <a:solidFill>
                  <a:srgbClr val="FE9900"/>
                </a:solidFill>
              </a:rPr>
              <a:t>Application</a:t>
            </a:r>
          </a:p>
        </p:txBody>
      </p:sp>
      <p:sp>
        <p:nvSpPr>
          <p:cNvPr id="2052" name="Rectangle 7"/>
          <p:cNvSpPr>
            <a:spLocks noChangeArrowheads="1"/>
          </p:cNvSpPr>
          <p:nvPr/>
        </p:nvSpPr>
        <p:spPr bwMode="auto">
          <a:xfrm>
            <a:off x="685800" y="846138"/>
            <a:ext cx="51990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it-IT" b="1" dirty="0">
                <a:solidFill>
                  <a:srgbClr val="676767"/>
                </a:solidFill>
                <a:ea typeface="ＭＳ 明朝" pitchFamily="49" charset="-128"/>
              </a:rPr>
              <a:t>High Pressure Homogenization</a:t>
            </a:r>
          </a:p>
          <a:p>
            <a:r>
              <a:rPr lang="zh-CN" altLang="en-US" b="1" dirty="0">
                <a:solidFill>
                  <a:srgbClr val="676767"/>
                </a:solidFill>
                <a:latin typeface="+mj-ea"/>
                <a:ea typeface="+mj-ea"/>
              </a:rPr>
              <a:t>高压均质机</a:t>
            </a:r>
            <a:endParaRPr lang="en-US" b="1" dirty="0">
              <a:solidFill>
                <a:srgbClr val="676767"/>
              </a:solidFill>
              <a:latin typeface="+mj-ea"/>
              <a:ea typeface="+mj-ea"/>
            </a:endParaRP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5472113" y="1484313"/>
            <a:ext cx="3662362" cy="291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Aft>
                <a:spcPct val="30000"/>
              </a:spcAft>
            </a:pPr>
            <a:r>
              <a:rPr lang="zh-CN" altLang="en-US" sz="1400" b="1" dirty="0">
                <a:solidFill>
                  <a:srgbClr val="000000"/>
                </a:solidFill>
                <a:latin typeface="+mj-ea"/>
                <a:ea typeface="+mj-ea"/>
              </a:rPr>
              <a:t>测量任务</a:t>
            </a:r>
            <a: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  <a:t>: </a:t>
            </a:r>
            <a:r>
              <a:rPr lang="zh-CN" altLang="en-US" sz="1400" b="1" dirty="0">
                <a:solidFill>
                  <a:srgbClr val="000000"/>
                </a:solidFill>
                <a:latin typeface="+mj-ea"/>
                <a:ea typeface="+mj-ea"/>
              </a:rPr>
              <a:t>测量机体温度</a:t>
            </a:r>
            <a:br>
              <a:rPr lang="en-US" sz="1400" dirty="0">
                <a:solidFill>
                  <a:srgbClr val="000000"/>
                </a:solidFill>
                <a:latin typeface="+mj-ea"/>
                <a:ea typeface="+mj-ea"/>
              </a:rPr>
            </a:b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spcAft>
                <a:spcPct val="30000"/>
              </a:spcAft>
            </a:pPr>
            <a: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  <a:t>Customer</a:t>
            </a:r>
            <a:r>
              <a:rPr lang="zh-CN" altLang="en-US" sz="1400" b="1" dirty="0">
                <a:solidFill>
                  <a:srgbClr val="000000"/>
                </a:solidFill>
                <a:latin typeface="+mj-ea"/>
                <a:ea typeface="+mj-ea"/>
              </a:rPr>
              <a:t>：</a:t>
            </a:r>
            <a:r>
              <a:rPr lang="en-US" sz="1400" dirty="0" err="1">
                <a:solidFill>
                  <a:srgbClr val="000000"/>
                </a:solidFill>
                <a:latin typeface="+mj-ea"/>
                <a:ea typeface="+mj-ea"/>
              </a:rPr>
              <a:t>Bertoli</a:t>
            </a:r>
            <a:r>
              <a:rPr lang="en-US" sz="1400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+mj-ea"/>
                <a:ea typeface="+mj-ea"/>
              </a:rPr>
              <a:t>Srl</a:t>
            </a:r>
            <a:r>
              <a:rPr lang="en-US" sz="1400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（意大利）</a:t>
            </a: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spcAft>
                <a:spcPct val="30000"/>
              </a:spcAft>
            </a:pPr>
            <a:r>
              <a:rPr lang="it-IT" sz="1400" b="1" dirty="0">
                <a:solidFill>
                  <a:srgbClr val="000000"/>
                </a:solidFill>
                <a:latin typeface="+mj-ea"/>
                <a:ea typeface="+mj-ea"/>
              </a:rPr>
              <a:t>Website:</a:t>
            </a:r>
            <a:r>
              <a:rPr lang="it-IT" sz="1400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it-IT" sz="1400" dirty="0">
                <a:solidFill>
                  <a:srgbClr val="000000"/>
                </a:solidFill>
                <a:latin typeface="+mj-ea"/>
                <a:ea typeface="+mj-ea"/>
                <a:hlinkClick r:id="rId2"/>
              </a:rPr>
              <a:t>www.bertoli-homogenizers.com</a:t>
            </a:r>
            <a:r>
              <a:rPr lang="it-IT" sz="1400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spcAft>
                <a:spcPct val="30000"/>
              </a:spcAft>
            </a:pPr>
            <a:endParaRPr lang="en-US" sz="1400" b="1" dirty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spcAft>
                <a:spcPct val="30000"/>
              </a:spcAft>
            </a:pPr>
            <a:r>
              <a:rPr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产品</a:t>
            </a:r>
            <a:r>
              <a:rPr lang="en-US" sz="1400" dirty="0">
                <a:solidFill>
                  <a:srgbClr val="000000"/>
                </a:solidFill>
                <a:latin typeface="+mj-ea"/>
                <a:ea typeface="+mj-ea"/>
              </a:rPr>
              <a:t>: TR31-C, 0°…150°C, </a:t>
            </a:r>
          </a:p>
          <a:p>
            <a:pPr>
              <a:spcAft>
                <a:spcPct val="30000"/>
              </a:spcAft>
            </a:pPr>
            <a:r>
              <a:rPr lang="en-US" sz="1400" dirty="0">
                <a:solidFill>
                  <a:srgbClr val="000000"/>
                </a:solidFill>
                <a:latin typeface="+mj-ea"/>
                <a:ea typeface="+mj-ea"/>
              </a:rPr>
              <a:t>class “A”, 4…20mA</a:t>
            </a:r>
            <a:endParaRPr lang="en-GB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spcAft>
                <a:spcPct val="30000"/>
              </a:spcAft>
            </a:pPr>
            <a:endParaRPr lang="en-GB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spcAft>
                <a:spcPct val="30000"/>
              </a:spcAft>
            </a:pPr>
            <a: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  <a:t>Why WIKA: </a:t>
            </a:r>
            <a:r>
              <a:rPr lang="zh-CN" altLang="en-US" sz="1400" b="1" dirty="0">
                <a:solidFill>
                  <a:srgbClr val="000000"/>
                </a:solidFill>
                <a:latin typeface="+mj-ea"/>
                <a:ea typeface="+mj-ea"/>
              </a:rPr>
              <a:t>性价比高</a:t>
            </a:r>
            <a:b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</a:b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pic>
        <p:nvPicPr>
          <p:cNvPr id="20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2708275"/>
            <a:ext cx="835025" cy="261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349500"/>
            <a:ext cx="3206750" cy="410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1484313"/>
            <a:ext cx="22336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540209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9"/>
          <p:cNvSpPr>
            <a:spLocks noChangeArrowheads="1"/>
          </p:cNvSpPr>
          <p:nvPr/>
        </p:nvSpPr>
        <p:spPr bwMode="auto">
          <a:xfrm>
            <a:off x="690563" y="452438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None/>
              <a:tabLst>
                <a:tab pos="665163" algn="l"/>
              </a:tabLst>
            </a:pPr>
            <a:r>
              <a:rPr lang="en-US" sz="1400" b="1">
                <a:solidFill>
                  <a:srgbClr val="FE9900"/>
                </a:solidFill>
              </a:rPr>
              <a:t>Application</a:t>
            </a:r>
          </a:p>
        </p:txBody>
      </p:sp>
      <p:sp>
        <p:nvSpPr>
          <p:cNvPr id="5124" name="Rectangle 7"/>
          <p:cNvSpPr>
            <a:spLocks noChangeArrowheads="1"/>
          </p:cNvSpPr>
          <p:nvPr/>
        </p:nvSpPr>
        <p:spPr bwMode="auto">
          <a:xfrm>
            <a:off x="685800" y="846138"/>
            <a:ext cx="51990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it-IT" b="1" dirty="0">
                <a:solidFill>
                  <a:srgbClr val="676767"/>
                </a:solidFill>
                <a:ea typeface="ＭＳ 明朝" pitchFamily="49" charset="-128"/>
              </a:rPr>
              <a:t>High Pressure Homogenization</a:t>
            </a:r>
          </a:p>
          <a:p>
            <a:r>
              <a:rPr lang="zh-CN" altLang="en-US" b="1" dirty="0">
                <a:solidFill>
                  <a:srgbClr val="676767"/>
                </a:solidFill>
                <a:latin typeface="+mj-ea"/>
              </a:rPr>
              <a:t>高压均质机</a:t>
            </a:r>
            <a:endParaRPr lang="en-US" b="1" dirty="0">
              <a:solidFill>
                <a:srgbClr val="676767"/>
              </a:solidFill>
              <a:latin typeface="+mj-ea"/>
            </a:endParaRPr>
          </a:p>
          <a:p>
            <a:endParaRPr lang="en-US" b="1" dirty="0">
              <a:solidFill>
                <a:srgbClr val="676767"/>
              </a:solidFill>
              <a:ea typeface="ＭＳ 明朝" pitchFamily="49" charset="-128"/>
            </a:endParaRPr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5076825" y="1484313"/>
            <a:ext cx="405765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Aft>
                <a:spcPct val="30000"/>
              </a:spcAft>
            </a:pPr>
            <a:r>
              <a:rPr lang="zh-CN" altLang="en-US" sz="1600" b="1" dirty="0">
                <a:solidFill>
                  <a:srgbClr val="000000"/>
                </a:solidFill>
                <a:latin typeface="+mj-ea"/>
                <a:ea typeface="+mj-ea"/>
              </a:rPr>
              <a:t>监测均质机压力</a:t>
            </a:r>
            <a:r>
              <a:rPr lang="en-US" sz="1600" b="1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br>
              <a:rPr lang="en-US" sz="1400" dirty="0">
                <a:solidFill>
                  <a:srgbClr val="000000"/>
                </a:solidFill>
              </a:rPr>
            </a:br>
            <a:endParaRPr lang="en-US" sz="1400" dirty="0">
              <a:solidFill>
                <a:srgbClr val="000000"/>
              </a:solidFill>
            </a:endParaRPr>
          </a:p>
          <a:p>
            <a:pPr>
              <a:spcAft>
                <a:spcPct val="30000"/>
              </a:spcAft>
            </a:pPr>
            <a:r>
              <a:rPr lang="zh-CN" altLang="en-US" sz="1400" b="1" dirty="0">
                <a:solidFill>
                  <a:srgbClr val="000000"/>
                </a:solidFill>
              </a:rPr>
              <a:t>客户</a:t>
            </a:r>
            <a:r>
              <a:rPr lang="en-US" sz="1400" b="1" dirty="0">
                <a:solidFill>
                  <a:srgbClr val="000000"/>
                </a:solidFill>
              </a:rPr>
              <a:t>: </a:t>
            </a:r>
            <a:r>
              <a:rPr lang="en-US" sz="1400" dirty="0" err="1">
                <a:solidFill>
                  <a:srgbClr val="000000"/>
                </a:solidFill>
              </a:rPr>
              <a:t>Gea</a:t>
            </a:r>
            <a:r>
              <a:rPr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基伊埃</a:t>
            </a:r>
            <a:r>
              <a:rPr lang="en-US" sz="1400" dirty="0">
                <a:solidFill>
                  <a:srgbClr val="000000"/>
                </a:solidFill>
              </a:rPr>
              <a:t>  </a:t>
            </a:r>
            <a:r>
              <a:rPr lang="zh-CN" altLang="en-US" sz="1400" dirty="0">
                <a:latin typeface="+mj-ea"/>
                <a:ea typeface="+mj-ea"/>
              </a:rPr>
              <a:t>尼鲁索尔维</a:t>
            </a: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spcAft>
                <a:spcPct val="30000"/>
              </a:spcAft>
            </a:pPr>
            <a:r>
              <a:rPr lang="it-IT" sz="1400" b="1" dirty="0">
                <a:solidFill>
                  <a:srgbClr val="000000"/>
                </a:solidFill>
              </a:rPr>
              <a:t>Website: </a:t>
            </a:r>
            <a:r>
              <a:rPr lang="it-IT" sz="1400" dirty="0">
                <a:solidFill>
                  <a:srgbClr val="000000"/>
                </a:solidFill>
                <a:hlinkClick r:id="rId2"/>
              </a:rPr>
              <a:t>www.niro-soavi.com</a:t>
            </a:r>
            <a:r>
              <a:rPr lang="it-IT" sz="1400" dirty="0">
                <a:solidFill>
                  <a:srgbClr val="000000"/>
                </a:solidFill>
              </a:rPr>
              <a:t> </a:t>
            </a:r>
            <a:endParaRPr lang="en-US" sz="1400" dirty="0">
              <a:solidFill>
                <a:srgbClr val="000000"/>
              </a:solidFill>
            </a:endParaRPr>
          </a:p>
          <a:p>
            <a:pPr>
              <a:spcAft>
                <a:spcPct val="30000"/>
              </a:spcAft>
            </a:pPr>
            <a:endParaRPr lang="en-US" sz="1400" b="1" dirty="0">
              <a:solidFill>
                <a:srgbClr val="000000"/>
              </a:solidFill>
            </a:endParaRPr>
          </a:p>
          <a:p>
            <a:pPr>
              <a:spcAft>
                <a:spcPct val="30000"/>
              </a:spcAft>
            </a:pPr>
            <a:r>
              <a:rPr lang="zh-CN" altLang="en-US" sz="1400" dirty="0">
                <a:solidFill>
                  <a:srgbClr val="000000"/>
                </a:solidFill>
              </a:rPr>
              <a:t>产品：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it-IT" sz="1400" dirty="0">
                <a:solidFill>
                  <a:srgbClr val="000000"/>
                </a:solidFill>
              </a:rPr>
              <a:t>PSA-31 16 bar</a:t>
            </a:r>
            <a:endParaRPr lang="en-GB" sz="1400" dirty="0">
              <a:solidFill>
                <a:srgbClr val="000000"/>
              </a:solidFill>
            </a:endParaRPr>
          </a:p>
          <a:p>
            <a:pPr>
              <a:spcAft>
                <a:spcPct val="30000"/>
              </a:spcAft>
            </a:pPr>
            <a:br>
              <a:rPr lang="en-US" sz="1400" b="1" dirty="0">
                <a:solidFill>
                  <a:srgbClr val="000000"/>
                </a:solidFill>
              </a:rPr>
            </a:b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5126" name="Picture 5" descr="http://www.niro-soavi.com/fileadmin/GEA_Niro_Soavi/Global/images/Homogenizers/Ariete_Series/Ariete_NS3110_new_Rev1_2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582738"/>
            <a:ext cx="3838575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508500"/>
            <a:ext cx="1814513" cy="1814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29978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6094413" y="3824288"/>
            <a:ext cx="28257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25000"/>
              </a:lnSpc>
              <a:buClr>
                <a:srgbClr val="FE9900"/>
              </a:buClr>
              <a:buSzPct val="80000"/>
              <a:buFont typeface="Wingdings" pitchFamily="2" charset="2"/>
              <a:buNone/>
            </a:pPr>
            <a:endParaRPr lang="en-GB" altLang="en-US" sz="1400"/>
          </a:p>
        </p:txBody>
      </p:sp>
      <p:sp>
        <p:nvSpPr>
          <p:cNvPr id="13315" name="Rectangle 9"/>
          <p:cNvSpPr>
            <a:spLocks noChangeArrowheads="1"/>
          </p:cNvSpPr>
          <p:nvPr/>
        </p:nvSpPr>
        <p:spPr bwMode="auto">
          <a:xfrm>
            <a:off x="690563" y="452438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None/>
            </a:pPr>
            <a:r>
              <a:rPr lang="en-US" altLang="en-US" sz="1400" b="1">
                <a:solidFill>
                  <a:srgbClr val="FE9900"/>
                </a:solidFill>
              </a:rPr>
              <a:t>Application</a:t>
            </a:r>
          </a:p>
        </p:txBody>
      </p:sp>
      <p:sp>
        <p:nvSpPr>
          <p:cNvPr id="13316" name="Rectangle 7"/>
          <p:cNvSpPr>
            <a:spLocks noChangeArrowheads="1"/>
          </p:cNvSpPr>
          <p:nvPr/>
        </p:nvSpPr>
        <p:spPr bwMode="auto">
          <a:xfrm>
            <a:off x="685800" y="846138"/>
            <a:ext cx="478631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 b="1" i="1">
              <a:solidFill>
                <a:srgbClr val="676767"/>
              </a:solidFill>
              <a:ea typeface="ＭＳ 明朝" pitchFamily="49" charset="-128"/>
            </a:endParaRPr>
          </a:p>
        </p:txBody>
      </p:sp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6084888" y="1484313"/>
            <a:ext cx="3049587" cy="297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</a:rPr>
              <a:t>Measuring task:</a:t>
            </a:r>
            <a:r>
              <a:rPr lang="en-US" altLang="en-US" sz="1400" dirty="0">
                <a:solidFill>
                  <a:srgbClr val="000000"/>
                </a:solidFill>
              </a:rPr>
              <a:t> </a:t>
            </a:r>
            <a:r>
              <a:rPr lang="zh-CN" altLang="en-US" sz="1400" dirty="0">
                <a:solidFill>
                  <a:srgbClr val="000000"/>
                </a:solidFill>
              </a:rPr>
              <a:t>分离器、均质机、倾析器压力监测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endParaRPr lang="en-US" altLang="en-US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</a:rPr>
              <a:t>Customer:	 </a:t>
            </a:r>
            <a:r>
              <a:rPr lang="tr-TR" altLang="en-US" sz="1400" b="1" dirty="0">
                <a:solidFill>
                  <a:srgbClr val="000000"/>
                </a:solidFill>
              </a:rPr>
              <a:t>GEA Westfalia</a:t>
            </a:r>
            <a:r>
              <a:rPr lang="zh-CN" altLang="en-US" sz="1400" b="1" dirty="0">
                <a:solidFill>
                  <a:srgbClr val="000000"/>
                </a:solidFill>
              </a:rPr>
              <a:t>希腊</a:t>
            </a:r>
            <a:endParaRPr lang="en-US" altLang="en-US" sz="1400" b="1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</a:rPr>
              <a:t>Competitor: </a:t>
            </a:r>
            <a:r>
              <a:rPr lang="tr-TR" altLang="en-US" sz="1400" dirty="0">
                <a:solidFill>
                  <a:srgbClr val="000000"/>
                </a:solidFill>
              </a:rPr>
              <a:t>Ashcroft</a:t>
            </a:r>
            <a:endParaRPr lang="en-US" altLang="en-US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endParaRPr lang="tr-TR" altLang="en-US" sz="1400" b="1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</a:rPr>
              <a:t>Product</a:t>
            </a:r>
            <a:r>
              <a:rPr lang="en-US" altLang="en-US" sz="1400" dirty="0">
                <a:solidFill>
                  <a:srgbClr val="000000"/>
                </a:solidFill>
              </a:rPr>
              <a:t>:</a:t>
            </a:r>
            <a:endParaRPr lang="tr-TR" altLang="en-US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r>
              <a:rPr lang="tr-TR" altLang="en-US" sz="1400" dirty="0">
                <a:solidFill>
                  <a:srgbClr val="000000"/>
                </a:solidFill>
              </a:rPr>
              <a:t>232.50.100+990.22</a:t>
            </a:r>
            <a:endParaRPr lang="en-US" altLang="en-US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endParaRPr lang="en-US" altLang="en-US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br>
              <a:rPr lang="en-US" altLang="en-US" sz="1400" b="1" dirty="0">
                <a:solidFill>
                  <a:srgbClr val="000000"/>
                </a:solidFill>
              </a:rPr>
            </a:br>
            <a:r>
              <a:rPr lang="en-US" altLang="en-US" sz="1400" b="1" dirty="0">
                <a:solidFill>
                  <a:srgbClr val="000000"/>
                </a:solidFill>
              </a:rPr>
              <a:t>Why WIKA:</a:t>
            </a:r>
            <a:r>
              <a:rPr lang="tr-TR" altLang="en-US" sz="1400" b="1" dirty="0">
                <a:solidFill>
                  <a:srgbClr val="000000"/>
                </a:solidFill>
              </a:rPr>
              <a:t> </a:t>
            </a:r>
            <a:r>
              <a:rPr lang="zh-CN" altLang="en-US" sz="1400" b="1" dirty="0">
                <a:solidFill>
                  <a:srgbClr val="000000"/>
                </a:solidFill>
              </a:rPr>
              <a:t>认证与质量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pic>
        <p:nvPicPr>
          <p:cNvPr id="133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09688"/>
            <a:ext cx="2016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2" r="12537"/>
          <a:stretch>
            <a:fillRect/>
          </a:stretch>
        </p:blipFill>
        <p:spPr bwMode="auto">
          <a:xfrm>
            <a:off x="1571625" y="2600325"/>
            <a:ext cx="4506913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Rectangle 4"/>
          <p:cNvSpPr>
            <a:spLocks noChangeArrowheads="1"/>
          </p:cNvSpPr>
          <p:nvPr/>
        </p:nvSpPr>
        <p:spPr bwMode="auto">
          <a:xfrm>
            <a:off x="685800" y="846138"/>
            <a:ext cx="48228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tr-TR" altLang="en-US" b="1">
                <a:solidFill>
                  <a:srgbClr val="676767"/>
                </a:solidFill>
                <a:ea typeface="ＭＳ 明朝" pitchFamily="49" charset="-128"/>
              </a:rPr>
              <a:t>GEA Westfalia Seperator </a:t>
            </a:r>
            <a:endParaRPr lang="en-US" altLang="en-US" b="1">
              <a:solidFill>
                <a:srgbClr val="676767"/>
              </a:solidFill>
              <a:ea typeface="ＭＳ 明朝" pitchFamily="49" charset="-128"/>
            </a:endParaRPr>
          </a:p>
        </p:txBody>
      </p:sp>
      <p:sp>
        <p:nvSpPr>
          <p:cNvPr id="11" name="10 Metin kutusu"/>
          <p:cNvSpPr txBox="1"/>
          <p:nvPr/>
        </p:nvSpPr>
        <p:spPr>
          <a:xfrm>
            <a:off x="6069013" y="6480175"/>
            <a:ext cx="3074987" cy="400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1000" dirty="0">
              <a:ea typeface="ＭＳ Ｐゴシック" pitchFamily="-12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000" dirty="0">
                <a:ea typeface="ＭＳ Ｐゴシック" pitchFamily="-12" charset="-128"/>
              </a:rPr>
              <a:t>	             </a:t>
            </a:r>
            <a:r>
              <a:rPr lang="tr-TR" sz="900" b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-12" charset="-128"/>
              </a:rPr>
              <a:t>WIKA </a:t>
            </a:r>
            <a:r>
              <a:rPr lang="tr-TR" sz="9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-12" charset="-128"/>
              </a:rPr>
              <a:t>Turkey</a:t>
            </a:r>
            <a:r>
              <a:rPr lang="tr-TR" sz="900" b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-12" charset="-128"/>
              </a:rPr>
              <a:t> 2013</a:t>
            </a:r>
          </a:p>
        </p:txBody>
      </p:sp>
      <p:pic>
        <p:nvPicPr>
          <p:cNvPr id="1332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257675"/>
            <a:ext cx="1852612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962483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6094413" y="3824288"/>
            <a:ext cx="28257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25000"/>
              </a:lnSpc>
              <a:buClr>
                <a:srgbClr val="FE9900"/>
              </a:buClr>
              <a:buSzPct val="80000"/>
              <a:buFont typeface="Wingdings" pitchFamily="2" charset="2"/>
              <a:buNone/>
            </a:pPr>
            <a:endParaRPr lang="en-GB" altLang="en-US" sz="1400"/>
          </a:p>
        </p:txBody>
      </p:sp>
      <p:sp>
        <p:nvSpPr>
          <p:cNvPr id="9219" name="Rectangle 9"/>
          <p:cNvSpPr>
            <a:spLocks noChangeArrowheads="1"/>
          </p:cNvSpPr>
          <p:nvPr/>
        </p:nvSpPr>
        <p:spPr bwMode="auto">
          <a:xfrm>
            <a:off x="690563" y="452438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None/>
            </a:pPr>
            <a:r>
              <a:rPr lang="en-US" altLang="en-US" sz="1400" b="1">
                <a:solidFill>
                  <a:srgbClr val="FE9900"/>
                </a:solidFill>
              </a:rPr>
              <a:t>Application</a:t>
            </a:r>
          </a:p>
        </p:txBody>
      </p:sp>
      <p:sp>
        <p:nvSpPr>
          <p:cNvPr id="9220" name="Rectangle 7"/>
          <p:cNvSpPr>
            <a:spLocks noChangeArrowheads="1"/>
          </p:cNvSpPr>
          <p:nvPr/>
        </p:nvSpPr>
        <p:spPr bwMode="auto">
          <a:xfrm>
            <a:off x="685800" y="846138"/>
            <a:ext cx="519906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zh-CN" altLang="en-US" sz="2000" b="1" i="1" dirty="0">
                <a:solidFill>
                  <a:srgbClr val="676767"/>
                </a:solidFill>
                <a:ea typeface="ＭＳ 明朝" pitchFamily="49" charset="-128"/>
              </a:rPr>
              <a:t>分离器</a:t>
            </a:r>
            <a:endParaRPr lang="en-US" altLang="en-US" sz="2000" b="1" i="1" dirty="0">
              <a:solidFill>
                <a:srgbClr val="676767"/>
              </a:solidFill>
              <a:ea typeface="ＭＳ 明朝" pitchFamily="49" charset="-128"/>
            </a:endParaRPr>
          </a:p>
        </p:txBody>
      </p:sp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6084888" y="1484313"/>
            <a:ext cx="3049587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  <a:latin typeface="+mj-ea"/>
                <a:ea typeface="+mj-ea"/>
              </a:rPr>
              <a:t>Measuring task:</a:t>
            </a:r>
          </a:p>
          <a:p>
            <a:pPr eaLnBrk="1" hangingPunct="1">
              <a:spcAft>
                <a:spcPct val="30000"/>
              </a:spcAft>
            </a:pPr>
            <a:r>
              <a:rPr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测量分离过程中的压力</a:t>
            </a:r>
            <a:endParaRPr lang="en-US" alt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</a:p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  <a:latin typeface="+mj-ea"/>
                <a:ea typeface="+mj-ea"/>
              </a:rPr>
              <a:t>Customer:</a:t>
            </a:r>
            <a:r>
              <a:rPr lang="tr-TR" altLang="en-US" sz="1400" b="1" dirty="0">
                <a:solidFill>
                  <a:srgbClr val="000000"/>
                </a:solidFill>
                <a:latin typeface="+mj-ea"/>
                <a:ea typeface="+mj-ea"/>
              </a:rPr>
              <a:t> Polat Makina</a:t>
            </a:r>
            <a:r>
              <a:rPr lang="en-US" altLang="en-US" sz="1400" b="1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</a:p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  <a:latin typeface="+mj-ea"/>
                <a:ea typeface="+mj-ea"/>
              </a:rPr>
              <a:t>Competitor: </a:t>
            </a:r>
            <a:r>
              <a:rPr lang="tr-TR" altLang="en-US" sz="1400" dirty="0">
                <a:solidFill>
                  <a:srgbClr val="000000"/>
                </a:solidFill>
                <a:latin typeface="+mj-ea"/>
                <a:ea typeface="+mj-ea"/>
              </a:rPr>
              <a:t>Pakkens,Aterma</a:t>
            </a:r>
            <a:endParaRPr lang="en-US" alt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endParaRPr lang="tr-TR" altLang="en-US" sz="1400" b="1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  <a:latin typeface="+mj-ea"/>
                <a:ea typeface="+mj-ea"/>
              </a:rPr>
              <a:t>Product</a:t>
            </a:r>
            <a:r>
              <a:rPr lang="en-US" altLang="en-US" sz="1400" dirty="0">
                <a:solidFill>
                  <a:srgbClr val="000000"/>
                </a:solidFill>
                <a:latin typeface="+mj-ea"/>
                <a:ea typeface="+mj-ea"/>
              </a:rPr>
              <a:t>:</a:t>
            </a:r>
            <a:r>
              <a:rPr lang="tr-TR" altLang="en-US" sz="1400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</a:p>
          <a:p>
            <a:pPr eaLnBrk="1" hangingPunct="1">
              <a:spcAft>
                <a:spcPct val="30000"/>
              </a:spcAft>
            </a:pPr>
            <a:r>
              <a:rPr lang="tr-TR" altLang="en-US" sz="1400" dirty="0">
                <a:solidFill>
                  <a:srgbClr val="000000"/>
                </a:solidFill>
                <a:latin typeface="+mj-ea"/>
                <a:ea typeface="+mj-ea"/>
              </a:rPr>
              <a:t>233.50.100,6bar+990.22</a:t>
            </a:r>
            <a:endParaRPr lang="en-US" alt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r>
              <a:rPr lang="tr-TR" altLang="en-US" sz="1400" dirty="0">
                <a:solidFill>
                  <a:srgbClr val="000000"/>
                </a:solidFill>
                <a:latin typeface="+mj-ea"/>
                <a:ea typeface="+mj-ea"/>
              </a:rPr>
              <a:t>233.50.100,10bar+990.22</a:t>
            </a:r>
            <a:endParaRPr lang="en-US" alt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endParaRPr lang="en-GB" alt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  <a:latin typeface="+mj-ea"/>
                <a:ea typeface="+mj-ea"/>
              </a:rPr>
              <a:t>Why WIKA:</a:t>
            </a:r>
            <a:r>
              <a:rPr lang="tr-TR" altLang="en-US" sz="1400" b="1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zh-CN" altLang="en-US" sz="1400" b="1" dirty="0">
                <a:solidFill>
                  <a:srgbClr val="000000"/>
                </a:solidFill>
                <a:latin typeface="+mj-ea"/>
                <a:ea typeface="+mj-ea"/>
              </a:rPr>
              <a:t>经久耐用</a:t>
            </a:r>
            <a:endParaRPr lang="en-US" alt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pic>
        <p:nvPicPr>
          <p:cNvPr id="9222" name="Picture 13" descr="C:\Users\tunceru\Desktop\pms405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2387600"/>
            <a:ext cx="4178300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5" descr="http://img.directindustry.com/images_di/photo-g/diaphragm-seal-for-sterile-process-technology-6196-33753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3213"/>
            <a:ext cx="1852613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10 Metin kutusu"/>
          <p:cNvSpPr txBox="1"/>
          <p:nvPr/>
        </p:nvSpPr>
        <p:spPr>
          <a:xfrm>
            <a:off x="6069013" y="6480175"/>
            <a:ext cx="3074987" cy="400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1000" dirty="0">
              <a:ea typeface="ＭＳ Ｐゴシック" pitchFamily="-12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000" dirty="0">
                <a:ea typeface="ＭＳ Ｐゴシック" pitchFamily="-12" charset="-128"/>
              </a:rPr>
              <a:t>	             </a:t>
            </a:r>
            <a:r>
              <a:rPr lang="tr-TR" sz="900" b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-12" charset="-128"/>
              </a:rPr>
              <a:t>WIKA </a:t>
            </a:r>
            <a:r>
              <a:rPr lang="tr-TR" sz="9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-12" charset="-128"/>
              </a:rPr>
              <a:t>Turkey</a:t>
            </a:r>
            <a:r>
              <a:rPr lang="tr-TR" sz="900" b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-12" charset="-128"/>
              </a:rPr>
              <a:t> 2013</a:t>
            </a:r>
          </a:p>
        </p:txBody>
      </p:sp>
    </p:spTree>
    <p:extLst>
      <p:ext uri="{BB962C8B-B14F-4D97-AF65-F5344CB8AC3E}">
        <p14:creationId xmlns:p14="http://schemas.microsoft.com/office/powerpoint/2010/main" val="4071750592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6094413" y="3824288"/>
            <a:ext cx="28257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25000"/>
              </a:lnSpc>
              <a:buClr>
                <a:srgbClr val="FE9900"/>
              </a:buClr>
              <a:buSzPct val="80000"/>
              <a:buFont typeface="Wingdings" pitchFamily="2" charset="2"/>
              <a:buNone/>
            </a:pPr>
            <a:endParaRPr lang="en-GB" altLang="en-US" sz="1400"/>
          </a:p>
        </p:txBody>
      </p:sp>
      <p:sp>
        <p:nvSpPr>
          <p:cNvPr id="17411" name="Rectangle 7"/>
          <p:cNvSpPr>
            <a:spLocks noChangeArrowheads="1"/>
          </p:cNvSpPr>
          <p:nvPr/>
        </p:nvSpPr>
        <p:spPr bwMode="auto">
          <a:xfrm>
            <a:off x="685800" y="836613"/>
            <a:ext cx="519906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b="1" dirty="0">
                <a:solidFill>
                  <a:srgbClr val="676767"/>
                </a:solidFill>
                <a:ea typeface="MS Mincho" pitchFamily="49" charset="-128"/>
              </a:rPr>
              <a:t>Application example: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6084888" y="1484313"/>
            <a:ext cx="3049587" cy="3259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</a:rPr>
              <a:t>Measuring task: </a:t>
            </a:r>
            <a:br>
              <a:rPr lang="en-US" altLang="en-US" sz="1400" dirty="0">
                <a:solidFill>
                  <a:srgbClr val="000000"/>
                </a:solidFill>
              </a:rPr>
            </a:br>
            <a:r>
              <a:rPr lang="en-US" altLang="en-US" sz="1400" dirty="0">
                <a:solidFill>
                  <a:srgbClr val="000000"/>
                </a:solidFill>
              </a:rPr>
              <a:t>Measurement of </a:t>
            </a:r>
            <a:r>
              <a:rPr lang="tr-TR" altLang="en-US" sz="1400" dirty="0">
                <a:solidFill>
                  <a:srgbClr val="000000"/>
                </a:solidFill>
              </a:rPr>
              <a:t>level in </a:t>
            </a:r>
            <a:r>
              <a:rPr lang="tr-TR" altLang="en-US" sz="1400" dirty="0"/>
              <a:t>Milk Storage Tanks</a:t>
            </a:r>
          </a:p>
          <a:p>
            <a:pPr eaLnBrk="1" hangingPunct="1">
              <a:spcAft>
                <a:spcPct val="30000"/>
              </a:spcAft>
            </a:pPr>
            <a:endParaRPr lang="en-US" altLang="en-US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endParaRPr lang="en-US" altLang="en-US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</a:rPr>
              <a:t>Customer:	</a:t>
            </a:r>
            <a:r>
              <a:rPr lang="tr-TR" altLang="en-US" sz="1400" dirty="0"/>
              <a:t>ITIMAT DAIRY</a:t>
            </a:r>
            <a:endParaRPr lang="en-US" altLang="en-US" sz="1400" dirty="0"/>
          </a:p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</a:rPr>
              <a:t>Quantity: </a:t>
            </a:r>
            <a:r>
              <a:rPr lang="tr-TR" altLang="en-US" sz="1400" dirty="0">
                <a:solidFill>
                  <a:srgbClr val="000000"/>
                </a:solidFill>
              </a:rPr>
              <a:t>2 (30pcs/y)</a:t>
            </a:r>
            <a:endParaRPr lang="en-US" altLang="en-US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endParaRPr lang="en-US" altLang="en-US" sz="1400" b="1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</a:rPr>
              <a:t>Product</a:t>
            </a:r>
            <a:r>
              <a:rPr lang="tr-TR" altLang="en-US" sz="1400" dirty="0">
                <a:solidFill>
                  <a:srgbClr val="000000"/>
                </a:solidFill>
              </a:rPr>
              <a:t>: </a:t>
            </a:r>
            <a:r>
              <a:rPr lang="tr-TR" altLang="en-US" sz="1400" dirty="0"/>
              <a:t>UT-11 EHEDG</a:t>
            </a:r>
          </a:p>
          <a:p>
            <a:pPr eaLnBrk="1" hangingPunct="1">
              <a:spcAft>
                <a:spcPct val="30000"/>
              </a:spcAft>
            </a:pPr>
            <a:endParaRPr lang="en-GB" altLang="en-US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</a:rPr>
              <a:t>Why WIKA:</a:t>
            </a:r>
            <a:r>
              <a:rPr lang="tr-TR" altLang="en-US" sz="1400" b="1" dirty="0">
                <a:solidFill>
                  <a:srgbClr val="000000"/>
                </a:solidFill>
              </a:rPr>
              <a:t> </a:t>
            </a:r>
            <a:r>
              <a:rPr lang="tr-TR" altLang="en-US" sz="1400" dirty="0"/>
              <a:t>Product Superiorities</a:t>
            </a:r>
          </a:p>
          <a:p>
            <a:pPr eaLnBrk="1" hangingPunct="1">
              <a:spcAft>
                <a:spcPct val="30000"/>
              </a:spcAft>
            </a:pP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17413" name="Textfeld 2"/>
          <p:cNvSpPr txBox="1">
            <a:spLocks noChangeArrowheads="1"/>
          </p:cNvSpPr>
          <p:nvPr/>
        </p:nvSpPr>
        <p:spPr bwMode="auto">
          <a:xfrm>
            <a:off x="611188" y="1376363"/>
            <a:ext cx="4679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30000"/>
              </a:spcAft>
            </a:pPr>
            <a:r>
              <a:rPr lang="en-US" altLang="en-US" sz="1400">
                <a:solidFill>
                  <a:srgbClr val="000000"/>
                </a:solidFill>
              </a:rPr>
              <a:t>Measurement of </a:t>
            </a:r>
            <a:r>
              <a:rPr lang="tr-TR" altLang="en-US" sz="1400">
                <a:solidFill>
                  <a:srgbClr val="000000"/>
                </a:solidFill>
              </a:rPr>
              <a:t>level in </a:t>
            </a:r>
            <a:r>
              <a:rPr lang="tr-TR" altLang="en-US" sz="1400"/>
              <a:t>Milk Storage Tanks</a:t>
            </a:r>
            <a:endParaRPr lang="en-US" altLang="en-US" sz="1400">
              <a:solidFill>
                <a:srgbClr val="000000"/>
              </a:solidFill>
            </a:endParaRPr>
          </a:p>
        </p:txBody>
      </p:sp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1755775"/>
            <a:ext cx="1584325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4" descr="https://encrypted-tbn1.google.com/images?q=tbn:ANd9GcQiz8-_LRhOQODoVAgCKz6pM8LfOnoVppsgGqVmbf12UwqMwXlmB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3052763"/>
            <a:ext cx="3165475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2060575"/>
            <a:ext cx="1660525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84213" y="454025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None/>
              <a:tabLst>
                <a:tab pos="665163" algn="l"/>
              </a:tabLst>
            </a:pPr>
            <a:r>
              <a:rPr lang="en-US" sz="1400" b="1" dirty="0">
                <a:solidFill>
                  <a:srgbClr val="FE9900"/>
                </a:solidFill>
              </a:rPr>
              <a:t>Application</a:t>
            </a:r>
          </a:p>
        </p:txBody>
      </p:sp>
    </p:spTree>
    <p:extLst>
      <p:ext uri="{BB962C8B-B14F-4D97-AF65-F5344CB8AC3E}">
        <p14:creationId xmlns:p14="http://schemas.microsoft.com/office/powerpoint/2010/main" val="4036400129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1484313"/>
            <a:ext cx="458152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9"/>
          <p:cNvSpPr>
            <a:spLocks noChangeArrowheads="1"/>
          </p:cNvSpPr>
          <p:nvPr/>
        </p:nvSpPr>
        <p:spPr bwMode="auto">
          <a:xfrm>
            <a:off x="623888" y="280988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None/>
              <a:tabLst>
                <a:tab pos="665163" algn="l"/>
              </a:tabLst>
            </a:pPr>
            <a:r>
              <a:rPr lang="en-US" sz="1400" b="1">
                <a:solidFill>
                  <a:srgbClr val="FE9900"/>
                </a:solidFill>
              </a:rPr>
              <a:t>Application</a:t>
            </a:r>
          </a:p>
        </p:txBody>
      </p: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6094413" y="1484313"/>
            <a:ext cx="3049587" cy="248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Aft>
                <a:spcPct val="30000"/>
              </a:spcAft>
            </a:pPr>
            <a:r>
              <a:rPr lang="en-US" sz="1400" dirty="0">
                <a:solidFill>
                  <a:prstClr val="black"/>
                </a:solidFill>
              </a:rPr>
              <a:t>Milking Machine Control</a:t>
            </a:r>
          </a:p>
          <a:p>
            <a:pPr>
              <a:spcAft>
                <a:spcPct val="30000"/>
              </a:spcAft>
            </a:pPr>
            <a:r>
              <a:rPr lang="zh-CN" altLang="en-US" sz="1400" dirty="0">
                <a:solidFill>
                  <a:prstClr val="black"/>
                </a:solidFill>
                <a:latin typeface="+mj-ea"/>
                <a:ea typeface="+mj-ea"/>
              </a:rPr>
              <a:t>挤奶机控制</a:t>
            </a:r>
            <a:endParaRPr 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>
              <a:spcAft>
                <a:spcPct val="30000"/>
              </a:spcAft>
            </a:pPr>
            <a:endParaRPr lang="en-US" sz="1400" dirty="0">
              <a:solidFill>
                <a:prstClr val="black"/>
              </a:solidFill>
            </a:endParaRPr>
          </a:p>
          <a:p>
            <a:pPr>
              <a:spcAft>
                <a:spcPct val="30000"/>
              </a:spcAft>
            </a:pPr>
            <a:r>
              <a:rPr lang="en-US" sz="1400" b="1" dirty="0">
                <a:solidFill>
                  <a:prstClr val="black"/>
                </a:solidFill>
              </a:rPr>
              <a:t>Customer:	 </a:t>
            </a:r>
            <a:r>
              <a:rPr lang="en-US" sz="1400" dirty="0">
                <a:solidFill>
                  <a:prstClr val="black"/>
                </a:solidFill>
              </a:rPr>
              <a:t>CSL, </a:t>
            </a:r>
            <a:r>
              <a:rPr lang="zh-CN" altLang="en-US" sz="1400" dirty="0">
                <a:solidFill>
                  <a:prstClr val="black"/>
                </a:solidFill>
              </a:rPr>
              <a:t>新西兰</a:t>
            </a:r>
            <a:br>
              <a:rPr lang="en-US" sz="1400" dirty="0">
                <a:solidFill>
                  <a:prstClr val="black"/>
                </a:solidFill>
              </a:rPr>
            </a:br>
            <a:r>
              <a:rPr lang="en-US" sz="1400" dirty="0">
                <a:solidFill>
                  <a:prstClr val="black"/>
                </a:solidFill>
              </a:rPr>
              <a:t>	 </a:t>
            </a:r>
            <a:r>
              <a:rPr lang="en-US" sz="1400" dirty="0" err="1">
                <a:solidFill>
                  <a:prstClr val="black"/>
                </a:solidFill>
              </a:rPr>
              <a:t>Corkill</a:t>
            </a:r>
            <a:r>
              <a:rPr lang="en-US" sz="1400" dirty="0">
                <a:solidFill>
                  <a:prstClr val="black"/>
                </a:solidFill>
              </a:rPr>
              <a:t> Systems Ltd</a:t>
            </a:r>
          </a:p>
          <a:p>
            <a:pPr>
              <a:spcAft>
                <a:spcPct val="30000"/>
              </a:spcAft>
            </a:pPr>
            <a:r>
              <a:rPr lang="en-US" sz="1400" b="1" dirty="0">
                <a:solidFill>
                  <a:prstClr val="black"/>
                </a:solidFill>
              </a:rPr>
              <a:t>Competitor: </a:t>
            </a:r>
            <a:r>
              <a:rPr lang="en-US" altLang="zh-CN" sz="1400" b="1" dirty="0" err="1">
                <a:solidFill>
                  <a:prstClr val="black"/>
                </a:solidFill>
              </a:rPr>
              <a:t>Jumo</a:t>
            </a:r>
            <a:endParaRPr lang="en-US" sz="1400" dirty="0">
              <a:solidFill>
                <a:prstClr val="black"/>
              </a:solidFill>
            </a:endParaRPr>
          </a:p>
          <a:p>
            <a:pPr>
              <a:spcAft>
                <a:spcPct val="30000"/>
              </a:spcAft>
            </a:pPr>
            <a:r>
              <a:rPr lang="en-US" sz="1400" b="1" dirty="0">
                <a:solidFill>
                  <a:prstClr val="black"/>
                </a:solidFill>
              </a:rPr>
              <a:t>Product</a:t>
            </a:r>
            <a:r>
              <a:rPr lang="en-US" sz="1400" dirty="0">
                <a:solidFill>
                  <a:prstClr val="black"/>
                </a:solidFill>
              </a:rPr>
              <a:t>: SA-11</a:t>
            </a:r>
          </a:p>
          <a:p>
            <a:pPr>
              <a:spcAft>
                <a:spcPct val="30000"/>
              </a:spcAft>
            </a:pPr>
            <a:r>
              <a:rPr lang="en-GB" sz="1400" b="1" dirty="0">
                <a:solidFill>
                  <a:prstClr val="black"/>
                </a:solidFill>
              </a:rPr>
              <a:t>Range:</a:t>
            </a:r>
            <a:r>
              <a:rPr lang="en-GB" sz="1400" dirty="0">
                <a:solidFill>
                  <a:prstClr val="black"/>
                </a:solidFill>
              </a:rPr>
              <a:t> -1…0 bar</a:t>
            </a:r>
          </a:p>
          <a:p>
            <a:pPr>
              <a:spcAft>
                <a:spcPct val="30000"/>
              </a:spcAft>
            </a:pP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13317" name="Rectangle 4"/>
          <p:cNvSpPr>
            <a:spLocks noChangeArrowheads="1"/>
          </p:cNvSpPr>
          <p:nvPr/>
        </p:nvSpPr>
        <p:spPr bwMode="auto">
          <a:xfrm>
            <a:off x="6094413" y="3824288"/>
            <a:ext cx="28257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>
              <a:lnSpc>
                <a:spcPct val="125000"/>
              </a:lnSpc>
              <a:buClr>
                <a:srgbClr val="FE9900"/>
              </a:buClr>
              <a:buSzPct val="80000"/>
              <a:buFont typeface="Wingdings" pitchFamily="2" charset="2"/>
              <a:buNone/>
            </a:pPr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13318" name="Rectangle 5"/>
          <p:cNvSpPr>
            <a:spLocks noChangeArrowheads="1"/>
          </p:cNvSpPr>
          <p:nvPr/>
        </p:nvSpPr>
        <p:spPr bwMode="auto">
          <a:xfrm>
            <a:off x="649288" y="692150"/>
            <a:ext cx="5199062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b="1" dirty="0">
                <a:solidFill>
                  <a:srgbClr val="676767"/>
                </a:solidFill>
                <a:ea typeface="ＭＳ 明朝" pitchFamily="49" charset="-128"/>
              </a:rPr>
              <a:t>Variable Speed Drive Control for vacuum pump</a:t>
            </a:r>
          </a:p>
          <a:p>
            <a:r>
              <a:rPr lang="zh-CN" altLang="en-US" b="1" dirty="0">
                <a:solidFill>
                  <a:srgbClr val="676767"/>
                </a:solidFill>
                <a:latin typeface="+mj-ea"/>
                <a:ea typeface="+mj-ea"/>
              </a:rPr>
              <a:t>控制真空泵变频传动装置</a:t>
            </a:r>
            <a:endParaRPr lang="en-US" b="1" dirty="0">
              <a:solidFill>
                <a:srgbClr val="676767"/>
              </a:solidFill>
              <a:latin typeface="+mj-ea"/>
              <a:ea typeface="+mj-ea"/>
            </a:endParaRPr>
          </a:p>
          <a:p>
            <a:endParaRPr lang="en-US" b="1" dirty="0">
              <a:solidFill>
                <a:srgbClr val="676767"/>
              </a:solidFill>
              <a:ea typeface="ＭＳ 明朝" pitchFamily="49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927" y="5014840"/>
            <a:ext cx="1587811" cy="113679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332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5077">
            <a:off x="3563938" y="4835525"/>
            <a:ext cx="1325562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363" y="3949700"/>
            <a:ext cx="21701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Foliennummernplatzhalt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BC41AEAC-5AFB-4379-8DC7-8CCFD9C1E66E}" type="slidenum">
              <a:rPr lang="de-DE" sz="1200" smtClean="0">
                <a:solidFill>
                  <a:prstClr val="black"/>
                </a:solidFill>
              </a:rPr>
              <a:pPr/>
              <a:t>28</a:t>
            </a:fld>
            <a:endParaRPr lang="de-DE" sz="1200">
              <a:solidFill>
                <a:srgbClr val="0D3886"/>
              </a:solidFill>
            </a:endParaRPr>
          </a:p>
        </p:txBody>
      </p:sp>
      <p:sp>
        <p:nvSpPr>
          <p:cNvPr id="13323" name="Textfeld 10"/>
          <p:cNvSpPr txBox="1">
            <a:spLocks noChangeArrowheads="1"/>
          </p:cNvSpPr>
          <p:nvPr/>
        </p:nvSpPr>
        <p:spPr bwMode="auto">
          <a:xfrm>
            <a:off x="6215063" y="6610350"/>
            <a:ext cx="279241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sz="900" b="1">
                <a:solidFill>
                  <a:srgbClr val="676767"/>
                </a:solidFill>
              </a:rPr>
              <a:t>WIKA New Zealand, September 2011</a:t>
            </a:r>
          </a:p>
        </p:txBody>
      </p:sp>
    </p:spTree>
    <p:extLst>
      <p:ext uri="{BB962C8B-B14F-4D97-AF65-F5344CB8AC3E}">
        <p14:creationId xmlns:p14="http://schemas.microsoft.com/office/powerpoint/2010/main" val="4287780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4545013"/>
            <a:ext cx="1657350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6094413" y="3824288"/>
            <a:ext cx="28257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25000"/>
              </a:lnSpc>
              <a:buClr>
                <a:srgbClr val="FE9900"/>
              </a:buClr>
              <a:buSzPct val="80000"/>
              <a:buFont typeface="Wingdings" pitchFamily="2" charset="2"/>
              <a:buNone/>
            </a:pPr>
            <a:endParaRPr lang="en-GB" altLang="en-US" sz="1400"/>
          </a:p>
        </p:txBody>
      </p:sp>
      <p:sp>
        <p:nvSpPr>
          <p:cNvPr id="18436" name="Rectangle 7"/>
          <p:cNvSpPr>
            <a:spLocks noChangeArrowheads="1"/>
          </p:cNvSpPr>
          <p:nvPr/>
        </p:nvSpPr>
        <p:spPr bwMode="auto">
          <a:xfrm>
            <a:off x="685800" y="836613"/>
            <a:ext cx="519906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b="1">
                <a:solidFill>
                  <a:srgbClr val="676767"/>
                </a:solidFill>
                <a:ea typeface="MS Mincho" pitchFamily="49" charset="-128"/>
              </a:rPr>
              <a:t>Application example:</a:t>
            </a:r>
          </a:p>
        </p:txBody>
      </p:sp>
      <p:sp>
        <p:nvSpPr>
          <p:cNvPr id="18437" name="Text Box 4"/>
          <p:cNvSpPr txBox="1">
            <a:spLocks noChangeArrowheads="1"/>
          </p:cNvSpPr>
          <p:nvPr/>
        </p:nvSpPr>
        <p:spPr bwMode="auto">
          <a:xfrm>
            <a:off x="6084888" y="1484313"/>
            <a:ext cx="3049587" cy="248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  <a:latin typeface="+mj-ea"/>
                <a:ea typeface="+mj-ea"/>
              </a:rPr>
              <a:t>Measuring task: </a:t>
            </a:r>
            <a:br>
              <a:rPr lang="en-US" altLang="en-US" sz="1400" dirty="0">
                <a:solidFill>
                  <a:srgbClr val="000000"/>
                </a:solidFill>
                <a:latin typeface="+mj-ea"/>
                <a:ea typeface="+mj-ea"/>
              </a:rPr>
            </a:br>
            <a:r>
              <a:rPr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分离器的压力测量</a:t>
            </a:r>
            <a:endParaRPr lang="tr-TR" alt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endParaRPr lang="tr-TR" alt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  <a:latin typeface="+mj-ea"/>
                <a:ea typeface="+mj-ea"/>
              </a:rPr>
              <a:t>Customer:</a:t>
            </a:r>
            <a:r>
              <a:rPr lang="tr-TR" altLang="en-US" sz="1400" dirty="0">
                <a:solidFill>
                  <a:srgbClr val="000000"/>
                </a:solidFill>
                <a:latin typeface="+mj-ea"/>
                <a:ea typeface="+mj-ea"/>
              </a:rPr>
              <a:t>Hemitek (APV)</a:t>
            </a:r>
            <a:r>
              <a:rPr lang="en-US" altLang="en-US" sz="1400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土耳其</a:t>
            </a:r>
            <a:endParaRPr lang="en-US" alt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  <a:latin typeface="+mj-ea"/>
                <a:ea typeface="+mj-ea"/>
              </a:rPr>
              <a:t>Competitor:</a:t>
            </a:r>
            <a:r>
              <a:rPr lang="tr-TR" altLang="en-US" sz="1400" b="1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tr-TR" altLang="en-US" sz="1400" dirty="0">
                <a:solidFill>
                  <a:srgbClr val="000000"/>
                </a:solidFill>
                <a:latin typeface="+mj-ea"/>
                <a:ea typeface="+mj-ea"/>
              </a:rPr>
              <a:t>Badotherm, Pakkens</a:t>
            </a:r>
            <a:endParaRPr lang="en-US" alt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  <a:latin typeface="+mj-ea"/>
                <a:ea typeface="+mj-ea"/>
              </a:rPr>
              <a:t>Product</a:t>
            </a:r>
            <a:r>
              <a:rPr lang="en-US" altLang="en-US" sz="1400" dirty="0">
                <a:solidFill>
                  <a:srgbClr val="000000"/>
                </a:solidFill>
                <a:latin typeface="+mj-ea"/>
                <a:ea typeface="+mj-ea"/>
              </a:rPr>
              <a:t>:</a:t>
            </a:r>
            <a:r>
              <a:rPr lang="tr-TR" altLang="en-US" sz="1400" dirty="0">
                <a:solidFill>
                  <a:srgbClr val="000000"/>
                </a:solidFill>
                <a:latin typeface="+mj-ea"/>
                <a:ea typeface="+mj-ea"/>
              </a:rPr>
              <a:t> 233.50.100+990.22 </a:t>
            </a:r>
          </a:p>
          <a:p>
            <a:pPr eaLnBrk="1" hangingPunct="1">
              <a:spcAft>
                <a:spcPct val="30000"/>
              </a:spcAft>
            </a:pPr>
            <a:r>
              <a:rPr lang="tr-TR" altLang="en-US" sz="1400" dirty="0">
                <a:solidFill>
                  <a:srgbClr val="000000"/>
                </a:solidFill>
                <a:latin typeface="+mj-ea"/>
                <a:ea typeface="+mj-ea"/>
              </a:rPr>
              <a:t>(-1..+9bar)</a:t>
            </a:r>
          </a:p>
          <a:p>
            <a:pPr eaLnBrk="1" hangingPunct="1">
              <a:spcAft>
                <a:spcPct val="30000"/>
              </a:spcAft>
            </a:pPr>
            <a:endParaRPr lang="en-GB" alt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  <a:latin typeface="+mj-ea"/>
                <a:ea typeface="+mj-ea"/>
              </a:rPr>
              <a:t>Why WIKA</a:t>
            </a:r>
            <a:r>
              <a:rPr lang="tr-TR" altLang="en-US" sz="1400" b="1" dirty="0">
                <a:solidFill>
                  <a:srgbClr val="000000"/>
                </a:solidFill>
                <a:latin typeface="+mj-ea"/>
                <a:ea typeface="+mj-ea"/>
              </a:rPr>
              <a:t>: </a:t>
            </a:r>
            <a:r>
              <a:rPr lang="zh-CN" altLang="en-US" sz="1400" b="1" dirty="0">
                <a:solidFill>
                  <a:srgbClr val="000000"/>
                </a:solidFill>
                <a:latin typeface="+mj-ea"/>
                <a:ea typeface="+mj-ea"/>
              </a:rPr>
              <a:t>质量货期本地化组装</a:t>
            </a:r>
            <a:endParaRPr lang="en-US" alt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18438" name="Textfeld 2"/>
          <p:cNvSpPr txBox="1">
            <a:spLocks noChangeArrowheads="1"/>
          </p:cNvSpPr>
          <p:nvPr/>
        </p:nvSpPr>
        <p:spPr bwMode="auto">
          <a:xfrm>
            <a:off x="611188" y="1376363"/>
            <a:ext cx="4679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30000"/>
              </a:spcAft>
            </a:pPr>
            <a:r>
              <a:rPr lang="tr-TR" altLang="en-US" sz="1400" dirty="0">
                <a:solidFill>
                  <a:srgbClr val="000000"/>
                </a:solidFill>
              </a:rPr>
              <a:t>Pressure measurement on Separator</a:t>
            </a:r>
            <a:r>
              <a:rPr lang="en-US" altLang="en-US" sz="14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8439" name="Picture 8" descr="C:\Users\tunceru\Desktop\PR_2013\SML 2.2\Sunum\ap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1"/>
          <a:stretch>
            <a:fillRect/>
          </a:stretch>
        </p:blipFill>
        <p:spPr bwMode="auto">
          <a:xfrm>
            <a:off x="595313" y="1808163"/>
            <a:ext cx="3213100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0" descr="C:\Users\tunceru\Desktop\PR_2013\SML 2.2\Sunum\seperatör _Pınar sü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20432" b="2"/>
          <a:stretch>
            <a:fillRect/>
          </a:stretch>
        </p:blipFill>
        <p:spPr bwMode="auto">
          <a:xfrm>
            <a:off x="1727200" y="2960688"/>
            <a:ext cx="4119563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684213" y="454025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None/>
              <a:tabLst>
                <a:tab pos="665163" algn="l"/>
              </a:tabLst>
            </a:pPr>
            <a:r>
              <a:rPr lang="en-US" sz="1400" b="1" dirty="0">
                <a:solidFill>
                  <a:srgbClr val="FE9900"/>
                </a:solidFill>
              </a:rPr>
              <a:t>Application</a:t>
            </a:r>
          </a:p>
        </p:txBody>
      </p:sp>
      <p:sp>
        <p:nvSpPr>
          <p:cNvPr id="12" name="Textfeld 8"/>
          <p:cNvSpPr txBox="1">
            <a:spLocks noChangeArrowheads="1"/>
          </p:cNvSpPr>
          <p:nvPr/>
        </p:nvSpPr>
        <p:spPr bwMode="auto">
          <a:xfrm>
            <a:off x="6084888" y="6610350"/>
            <a:ext cx="29162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sz="900" b="1" dirty="0">
                <a:solidFill>
                  <a:srgbClr val="676767"/>
                </a:solidFill>
              </a:rPr>
              <a:t>Ugur Tuncer/ WIKA Turkey/ 2013</a:t>
            </a:r>
          </a:p>
        </p:txBody>
      </p:sp>
    </p:spTree>
    <p:extLst>
      <p:ext uri="{BB962C8B-B14F-4D97-AF65-F5344CB8AC3E}">
        <p14:creationId xmlns:p14="http://schemas.microsoft.com/office/powerpoint/2010/main" val="3091084836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5500030" cy="927100"/>
          </a:xfrm>
        </p:spPr>
        <p:txBody>
          <a:bodyPr>
            <a:normAutofit/>
          </a:bodyPr>
          <a:lstStyle/>
          <a:p>
            <a:r>
              <a:rPr lang="zh-CN" altLang="en-US" dirty="0"/>
              <a:t>我们的认证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683569" y="1340768"/>
            <a:ext cx="6552728" cy="49325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CN" altLang="en-US" sz="2400" dirty="0"/>
              <a:t>我们与行业专业机构一起从事产品研发。</a:t>
            </a:r>
            <a:endParaRPr lang="en-US" altLang="zh-CN" sz="2400" dirty="0"/>
          </a:p>
          <a:p>
            <a:pPr>
              <a:buNone/>
            </a:pPr>
            <a:endParaRPr lang="en-US" sz="2400" b="1" dirty="0"/>
          </a:p>
          <a:p>
            <a:pPr>
              <a:spcAft>
                <a:spcPts val="1200"/>
              </a:spcAft>
            </a:pPr>
            <a:r>
              <a:rPr lang="en-US" altLang="zh-CN" sz="2400" dirty="0"/>
              <a:t>WIKA</a:t>
            </a:r>
            <a:r>
              <a:rPr lang="zh-CN" altLang="en-US" sz="2400" dirty="0"/>
              <a:t>是</a:t>
            </a:r>
            <a:r>
              <a:rPr lang="en-US" altLang="zh-CN" sz="2400" dirty="0"/>
              <a:t>EHEDG</a:t>
            </a:r>
            <a:r>
              <a:rPr lang="en-US" sz="2400" dirty="0"/>
              <a:t> (</a:t>
            </a:r>
            <a:r>
              <a:rPr lang="zh-CN" altLang="en-US" sz="2400" dirty="0"/>
              <a:t>欧洲卫生设备设计组织</a:t>
            </a:r>
            <a:r>
              <a:rPr lang="en-US" sz="2400" dirty="0"/>
              <a:t>)</a:t>
            </a:r>
            <a:r>
              <a:rPr lang="zh-CN" altLang="en-US" sz="2400" dirty="0"/>
              <a:t>的成员之一</a:t>
            </a:r>
            <a:endParaRPr lang="en-US" sz="2400" dirty="0">
              <a:sym typeface="Wingdings" pitchFamily="2" charset="2"/>
            </a:endParaRPr>
          </a:p>
          <a:p>
            <a:pPr>
              <a:spcAft>
                <a:spcPts val="1200"/>
              </a:spcAft>
            </a:pPr>
            <a:r>
              <a:rPr lang="en-US" altLang="zh-CN" sz="2400" dirty="0">
                <a:sym typeface="Wingdings" pitchFamily="2" charset="2"/>
              </a:rPr>
              <a:t>VDMA</a:t>
            </a:r>
            <a:r>
              <a:rPr lang="zh-CN" altLang="en-US" sz="2400" dirty="0">
                <a:sym typeface="Wingdings" pitchFamily="2" charset="2"/>
              </a:rPr>
              <a:t>食品工艺与包装机械工业委员会委员</a:t>
            </a:r>
            <a:r>
              <a:rPr lang="en-US" sz="2400" dirty="0">
                <a:sym typeface="Wingdings" pitchFamily="2" charset="2"/>
              </a:rPr>
              <a:t>(</a:t>
            </a:r>
            <a:r>
              <a:rPr lang="zh-CN" altLang="en-US" sz="2400" dirty="0"/>
              <a:t>德国机械设备制造业联合会</a:t>
            </a:r>
            <a:r>
              <a:rPr lang="en-US" sz="2400" dirty="0">
                <a:sym typeface="Wingdings" pitchFamily="2" charset="2"/>
              </a:rPr>
              <a:t>)</a:t>
            </a:r>
            <a:r>
              <a:rPr lang="zh-CN" altLang="en-US" sz="2400" dirty="0">
                <a:sym typeface="Wingdings" pitchFamily="2" charset="2"/>
              </a:rPr>
              <a:t>，欧洲最大的工业机械设备制造协会</a:t>
            </a:r>
            <a:endParaRPr lang="en-US" sz="2400" dirty="0">
              <a:sym typeface="Wingdings" pitchFamily="2" charset="2"/>
            </a:endParaRPr>
          </a:p>
          <a:p>
            <a:pPr>
              <a:spcAft>
                <a:spcPts val="1200"/>
              </a:spcAft>
            </a:pPr>
            <a:r>
              <a:rPr lang="zh-CN" altLang="en-US" sz="2400" dirty="0">
                <a:sym typeface="Wingdings" pitchFamily="2" charset="2"/>
              </a:rPr>
              <a:t>产品设计符合</a:t>
            </a:r>
            <a:r>
              <a:rPr lang="en-US" altLang="zh-CN" sz="2400" dirty="0">
                <a:sym typeface="Wingdings" pitchFamily="2" charset="2"/>
              </a:rPr>
              <a:t>3-A</a:t>
            </a:r>
            <a:r>
              <a:rPr lang="zh-CN" altLang="en-US" sz="2400" dirty="0">
                <a:sym typeface="Wingdings" pitchFamily="2" charset="2"/>
              </a:rPr>
              <a:t>标准</a:t>
            </a:r>
            <a:endParaRPr lang="en-US" altLang="zh-CN" sz="2400" dirty="0">
              <a:sym typeface="Wingdings" pitchFamily="2" charset="2"/>
            </a:endParaRPr>
          </a:p>
          <a:p>
            <a:pPr>
              <a:spcAft>
                <a:spcPts val="1200"/>
              </a:spcAft>
            </a:pPr>
            <a:r>
              <a:rPr lang="zh-CN" altLang="en-US" sz="2400" dirty="0">
                <a:sym typeface="Wingdings" pitchFamily="2" charset="2"/>
              </a:rPr>
              <a:t>填充液均获得</a:t>
            </a:r>
            <a:r>
              <a:rPr lang="en-US" altLang="zh-CN" sz="2400" dirty="0">
                <a:sym typeface="Wingdings" pitchFamily="2" charset="2"/>
              </a:rPr>
              <a:t>FDA</a:t>
            </a:r>
            <a:r>
              <a:rPr lang="zh-CN" altLang="en-US" sz="2400" dirty="0">
                <a:sym typeface="Wingdings" pitchFamily="2" charset="2"/>
              </a:rPr>
              <a:t>许可</a:t>
            </a:r>
            <a:endParaRPr lang="en-US" altLang="zh-CN" sz="2400" dirty="0">
              <a:sym typeface="Wingdings" pitchFamily="2" charset="2"/>
            </a:endParaRPr>
          </a:p>
          <a:p>
            <a:pPr>
              <a:spcAft>
                <a:spcPts val="1200"/>
              </a:spcAft>
            </a:pPr>
            <a:endParaRPr lang="en-US" sz="2400" dirty="0">
              <a:sym typeface="Wingdings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578D48-17DF-49F0-B31C-00CA689AACBF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65024" y="1471607"/>
            <a:ext cx="900307" cy="1479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3562" y="3212976"/>
            <a:ext cx="1407429" cy="900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3" name="Gruppieren 15"/>
          <p:cNvGrpSpPr>
            <a:grpSpLocks/>
          </p:cNvGrpSpPr>
          <p:nvPr/>
        </p:nvGrpSpPr>
        <p:grpSpPr bwMode="auto">
          <a:xfrm>
            <a:off x="7641833" y="4437112"/>
            <a:ext cx="1110886" cy="1009761"/>
            <a:chOff x="3475038" y="1828821"/>
            <a:chExt cx="815975" cy="986478"/>
          </a:xfrm>
        </p:grpSpPr>
        <p:pic>
          <p:nvPicPr>
            <p:cNvPr id="14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75038" y="1828821"/>
              <a:ext cx="815975" cy="6556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3565525" y="2414609"/>
              <a:ext cx="696913" cy="400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 b="1" dirty="0">
                  <a:latin typeface="Times New Roman" pitchFamily="18" charset="0"/>
                </a:rPr>
                <a:t>74-05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561" y="5501782"/>
            <a:ext cx="1553717" cy="78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20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6094413" y="3824288"/>
            <a:ext cx="28257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25000"/>
              </a:lnSpc>
              <a:buClr>
                <a:srgbClr val="FE9900"/>
              </a:buClr>
              <a:buSzPct val="80000"/>
              <a:buFont typeface="Wingdings" pitchFamily="2" charset="2"/>
              <a:buNone/>
            </a:pPr>
            <a:endParaRPr lang="en-GB" altLang="en-US" sz="1400"/>
          </a:p>
        </p:txBody>
      </p:sp>
      <p:sp>
        <p:nvSpPr>
          <p:cNvPr id="17411" name="Rectangle 7"/>
          <p:cNvSpPr>
            <a:spLocks noChangeArrowheads="1"/>
          </p:cNvSpPr>
          <p:nvPr/>
        </p:nvSpPr>
        <p:spPr bwMode="auto">
          <a:xfrm>
            <a:off x="685800" y="836613"/>
            <a:ext cx="519906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zh-CN" altLang="en-US" b="1" dirty="0">
                <a:solidFill>
                  <a:srgbClr val="676767"/>
                </a:solidFill>
                <a:ea typeface="MS Mincho" pitchFamily="49" charset="-128"/>
              </a:rPr>
              <a:t>牛奶储罐液位测量</a:t>
            </a:r>
            <a:endParaRPr lang="en-US" altLang="en-US" b="1" dirty="0">
              <a:solidFill>
                <a:srgbClr val="676767"/>
              </a:solidFill>
              <a:ea typeface="MS Mincho" pitchFamily="49" charset="-128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6084888" y="1484313"/>
            <a:ext cx="3049587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</a:rPr>
              <a:t>Measuring task: </a:t>
            </a:r>
            <a:br>
              <a:rPr lang="en-US" altLang="en-US" sz="1400" dirty="0">
                <a:solidFill>
                  <a:srgbClr val="000000"/>
                </a:solidFill>
              </a:rPr>
            </a:br>
            <a:r>
              <a:rPr lang="zh-CN" altLang="en-US" sz="1400" dirty="0">
                <a:solidFill>
                  <a:srgbClr val="000000"/>
                </a:solidFill>
              </a:rPr>
              <a:t>牛奶储罐的液位测量</a:t>
            </a:r>
            <a:endParaRPr lang="en-US" altLang="en-US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endParaRPr lang="en-US" altLang="en-US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</a:rPr>
              <a:t>Customer:	</a:t>
            </a:r>
            <a:r>
              <a:rPr lang="tr-TR" altLang="en-US" sz="1400" dirty="0"/>
              <a:t>ITIMAT DAIRY</a:t>
            </a:r>
            <a:r>
              <a:rPr lang="zh-CN" altLang="en-US" sz="1400" dirty="0"/>
              <a:t>土耳其</a:t>
            </a:r>
            <a:endParaRPr lang="en-US" altLang="en-US" sz="1400" dirty="0"/>
          </a:p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</a:rPr>
              <a:t>Competitor:</a:t>
            </a:r>
            <a:r>
              <a:rPr lang="tr-TR" altLang="en-US" sz="1400" b="1" dirty="0">
                <a:solidFill>
                  <a:srgbClr val="000000"/>
                </a:solidFill>
              </a:rPr>
              <a:t> </a:t>
            </a:r>
            <a:r>
              <a:rPr lang="tr-TR" altLang="en-US" sz="1400" dirty="0"/>
              <a:t>Labom</a:t>
            </a:r>
            <a:endParaRPr lang="en-US" altLang="en-US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</a:rPr>
              <a:t>Product</a:t>
            </a:r>
            <a:r>
              <a:rPr lang="tr-TR" altLang="en-US" sz="1400" dirty="0">
                <a:solidFill>
                  <a:srgbClr val="000000"/>
                </a:solidFill>
              </a:rPr>
              <a:t>: </a:t>
            </a:r>
            <a:r>
              <a:rPr lang="tr-TR" altLang="en-US" sz="1400" dirty="0"/>
              <a:t>UT-11 EHEDG</a:t>
            </a:r>
            <a:r>
              <a:rPr lang="zh-CN" altLang="en-US" sz="1400" dirty="0"/>
              <a:t>（</a:t>
            </a:r>
            <a:r>
              <a:rPr lang="en-US" altLang="zh-CN" sz="1400" dirty="0"/>
              <a:t>UPT-21</a:t>
            </a:r>
            <a:r>
              <a:rPr lang="zh-CN" altLang="en-US" sz="1400" dirty="0"/>
              <a:t>）</a:t>
            </a:r>
            <a:endParaRPr lang="tr-TR" altLang="en-US" sz="1400" dirty="0"/>
          </a:p>
          <a:p>
            <a:pPr eaLnBrk="1" hangingPunct="1">
              <a:spcAft>
                <a:spcPct val="30000"/>
              </a:spcAft>
            </a:pPr>
            <a:endParaRPr lang="en-GB" altLang="en-US" sz="1400" dirty="0">
              <a:solidFill>
                <a:srgbClr val="000000"/>
              </a:solidFill>
            </a:endParaRPr>
          </a:p>
        </p:txBody>
      </p:sp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1755775"/>
            <a:ext cx="1584325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4" descr="https://encrypted-tbn1.google.com/images?q=tbn:ANd9GcQiz8-_LRhOQODoVAgCKz6pM8LfOnoVppsgGqVmbf12UwqMwXlmB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3052763"/>
            <a:ext cx="3165475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2060575"/>
            <a:ext cx="1660525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84213" y="454025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None/>
              <a:tabLst>
                <a:tab pos="665163" algn="l"/>
              </a:tabLst>
            </a:pPr>
            <a:r>
              <a:rPr lang="en-US" sz="1400" b="1" dirty="0">
                <a:solidFill>
                  <a:srgbClr val="FE9900"/>
                </a:solidFill>
              </a:rPr>
              <a:t>Application</a:t>
            </a:r>
          </a:p>
        </p:txBody>
      </p:sp>
      <p:sp>
        <p:nvSpPr>
          <p:cNvPr id="10" name="Textfeld 8"/>
          <p:cNvSpPr txBox="1">
            <a:spLocks noChangeArrowheads="1"/>
          </p:cNvSpPr>
          <p:nvPr/>
        </p:nvSpPr>
        <p:spPr bwMode="auto">
          <a:xfrm>
            <a:off x="6084888" y="6610350"/>
            <a:ext cx="29162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sz="900" b="1" dirty="0">
                <a:solidFill>
                  <a:srgbClr val="676767"/>
                </a:solidFill>
              </a:rPr>
              <a:t>Ugur Tuncer/ WIKA Turkey/ 2013</a:t>
            </a:r>
          </a:p>
        </p:txBody>
      </p:sp>
    </p:spTree>
    <p:extLst>
      <p:ext uri="{BB962C8B-B14F-4D97-AF65-F5344CB8AC3E}">
        <p14:creationId xmlns:p14="http://schemas.microsoft.com/office/powerpoint/2010/main" val="3165558607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6094413" y="3824288"/>
            <a:ext cx="28257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25000"/>
              </a:lnSpc>
              <a:buClr>
                <a:srgbClr val="FE9900"/>
              </a:buClr>
              <a:buSzPct val="80000"/>
              <a:buFont typeface="Wingdings" pitchFamily="2" charset="2"/>
              <a:buNone/>
            </a:pPr>
            <a:endParaRPr lang="en-GB" altLang="en-US" sz="1400"/>
          </a:p>
        </p:txBody>
      </p:sp>
      <p:sp>
        <p:nvSpPr>
          <p:cNvPr id="11267" name="Rectangle 7"/>
          <p:cNvSpPr>
            <a:spLocks noChangeArrowheads="1"/>
          </p:cNvSpPr>
          <p:nvPr/>
        </p:nvSpPr>
        <p:spPr bwMode="auto">
          <a:xfrm>
            <a:off x="685800" y="836613"/>
            <a:ext cx="519906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zh-CN" altLang="en-US" b="1" dirty="0">
                <a:solidFill>
                  <a:srgbClr val="676767"/>
                </a:solidFill>
                <a:latin typeface="+mj-ea"/>
                <a:ea typeface="+mj-ea"/>
              </a:rPr>
              <a:t>奶油巴氏消毒器</a:t>
            </a:r>
            <a:r>
              <a:rPr lang="en-US" altLang="en-US" b="1" dirty="0">
                <a:solidFill>
                  <a:srgbClr val="676767"/>
                </a:solidFill>
                <a:latin typeface="+mj-ea"/>
                <a:ea typeface="+mj-ea"/>
              </a:rPr>
              <a:t>Cream Pasteurizer: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869400" y="1484313"/>
            <a:ext cx="3049587" cy="291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  <a:latin typeface="+mj-ea"/>
                <a:ea typeface="+mj-ea"/>
              </a:rPr>
              <a:t>Measuring task: </a:t>
            </a:r>
            <a:endParaRPr lang="en-US" alt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r>
              <a:rPr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巴氏灭菌器控制系统压力温度测量</a:t>
            </a:r>
            <a:endParaRPr lang="en-US" alt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endParaRPr lang="en-US" alt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  <a:latin typeface="+mj-ea"/>
                <a:ea typeface="+mj-ea"/>
              </a:rPr>
              <a:t>Customer:</a:t>
            </a:r>
            <a:r>
              <a:rPr lang="pl-PL" altLang="en-US" sz="1400" b="1" dirty="0">
                <a:solidFill>
                  <a:srgbClr val="000000"/>
                </a:solidFill>
                <a:latin typeface="+mj-ea"/>
                <a:ea typeface="+mj-ea"/>
              </a:rPr>
              <a:t> Stakol</a:t>
            </a:r>
            <a:r>
              <a:rPr lang="en-US" altLang="en-US" sz="1400" b="1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zh-CN" altLang="en-US" sz="1400" b="1" dirty="0">
                <a:solidFill>
                  <a:srgbClr val="000000"/>
                </a:solidFill>
                <a:latin typeface="+mj-ea"/>
                <a:ea typeface="+mj-ea"/>
              </a:rPr>
              <a:t>波兰</a:t>
            </a:r>
            <a:endParaRPr lang="en-US" alt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br>
              <a:rPr lang="pl-PL" altLang="en-US" sz="1400" b="1" dirty="0">
                <a:solidFill>
                  <a:srgbClr val="000000"/>
                </a:solidFill>
                <a:latin typeface="+mj-ea"/>
                <a:ea typeface="+mj-ea"/>
              </a:rPr>
            </a:br>
            <a:r>
              <a:rPr lang="pl-PL" altLang="en-US" sz="1400" dirty="0">
                <a:solidFill>
                  <a:srgbClr val="000000"/>
                </a:solidFill>
                <a:latin typeface="+mj-ea"/>
                <a:ea typeface="+mj-ea"/>
              </a:rPr>
              <a:t>TR21- A </a:t>
            </a:r>
            <a:br>
              <a:rPr lang="pl-PL" altLang="en-US" sz="1400" dirty="0">
                <a:solidFill>
                  <a:srgbClr val="000000"/>
                </a:solidFill>
                <a:latin typeface="+mj-ea"/>
                <a:ea typeface="+mj-ea"/>
              </a:rPr>
            </a:br>
            <a:r>
              <a:rPr lang="pl-PL" altLang="en-US" sz="1400" dirty="0">
                <a:solidFill>
                  <a:srgbClr val="000000"/>
                </a:solidFill>
                <a:latin typeface="+mj-ea"/>
                <a:ea typeface="+mj-ea"/>
              </a:rPr>
              <a:t>S-10 </a:t>
            </a:r>
            <a:br>
              <a:rPr lang="pl-PL" altLang="en-US" sz="1400" dirty="0">
                <a:solidFill>
                  <a:srgbClr val="000000"/>
                </a:solidFill>
                <a:latin typeface="+mj-ea"/>
                <a:ea typeface="+mj-ea"/>
              </a:rPr>
            </a:br>
            <a:r>
              <a:rPr lang="pl-PL" altLang="en-US" sz="1400" dirty="0">
                <a:solidFill>
                  <a:srgbClr val="000000"/>
                </a:solidFill>
                <a:latin typeface="+mj-ea"/>
                <a:ea typeface="+mj-ea"/>
              </a:rPr>
              <a:t>S-11 EHEDG</a:t>
            </a:r>
            <a:endParaRPr lang="en-US" alt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endParaRPr lang="en-US" altLang="en-US" sz="1400" b="1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r>
              <a:rPr lang="en-US" altLang="en-US" sz="1400" b="1" dirty="0">
                <a:solidFill>
                  <a:srgbClr val="000000"/>
                </a:solidFill>
                <a:latin typeface="+mj-ea"/>
                <a:ea typeface="+mj-ea"/>
              </a:rPr>
              <a:t>Why WIKA:</a:t>
            </a:r>
            <a:r>
              <a:rPr lang="pl-PL" altLang="en-US" sz="1400" b="1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endParaRPr lang="en-US" altLang="en-US" sz="1400" b="1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r>
              <a:rPr lang="zh-CN" altLang="en-US" sz="1400" b="1" dirty="0">
                <a:solidFill>
                  <a:srgbClr val="000000"/>
                </a:solidFill>
                <a:latin typeface="+mj-ea"/>
                <a:ea typeface="+mj-ea"/>
              </a:rPr>
              <a:t>高质量，证书，技术支持</a:t>
            </a:r>
            <a:endParaRPr lang="en-US" alt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11269" name="Textfeld 2"/>
          <p:cNvSpPr txBox="1">
            <a:spLocks noChangeArrowheads="1"/>
          </p:cNvSpPr>
          <p:nvPr/>
        </p:nvSpPr>
        <p:spPr bwMode="auto">
          <a:xfrm>
            <a:off x="684138" y="1300163"/>
            <a:ext cx="4679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30000"/>
              </a:spcAft>
            </a:pPr>
            <a:r>
              <a:rPr lang="zh-CN" altLang="en-US" sz="14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全套系统的压力温度控制</a:t>
            </a:r>
            <a:endParaRPr lang="en-US" altLang="en-US" sz="14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1270" name="Picture 9" descr="http://www.wika.com.my/upload/PIC_PR_TR21_A_de_de_290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4508500"/>
            <a:ext cx="154781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1" descr="http://t2.gstatic.com/images?q=tbn:ANd9GcRQDT2_yd8CSKSqNS72JCDse-4muL-fnu-N3opzdiiR4RZwGVc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925" y="4379913"/>
            <a:ext cx="9652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AutoShape 11" descr="data:image/jpeg;base64,/9j/4AAQSkZJRgABAQAAAQABAAD/2wCEAAkGBhAQERITExISEhQUFhURFBcVERIUFRUQFBQVFhQVFRUZHCYeFxkkGhQVHy8gIycpLCwsFR4xNzAqNSYrLCkBCQoKDgwOFw8PFCwcHhwpKSkpKSwqLCksKS0vKSksLDUxKSo1KSwpNS0pLTUpLSosKSksLSkpKSovKSktKSksKf/AABEIANwA3AMBIgACEQEDEQH/xAAcAAEAAQUBAQAAAAAAAAAAAAAABgIDBAUHAQj/xABKEAACAQIDBAYECgYGCwAAAAAAAQIDEQQSIQUGMUEHEyJRYXEygZHwFCNSU3JzobLB0RczNIKSsUJDYoPh8QgVFiREVGOToqPS/8QAGQEBAQEBAQEAAAAAAAAAAAAAAAECAwQF/8QAJhEBAQACAAUCBwEAAAAAAAAAAAECEQMEEjFRIUETcYGRwfDxkv/aAAwDAQACEQMRAD8A7iAAAAAAAAAAIj0gb8PZ0IRpwVStVvkTdoxiuMpd/kcyn0ubWvr1S8EtDa9Oc2sThrfNS++csq1mv8y6E+/S7tX/AKXsKX0ubV76f8KOfrFPu+09+FP3ZdQT79Lm1u+n/Cj39Lm1e+n/AAogHwp+7Hwp+7GoOgw6XtqJ/wBW/UZs+m3GxS+KoO/0k01xuc1hVb/zKZ3ckiaHS105435mh/5la6dMX/y9B+uZzqGFPXhhodK2f05YidanCWHo5ZTjF2lO9pNLS50be3fOhsyNOVaM2qknBZEnZpX1Pmt0XHtLRx7S8GtUymW3sZjFKNevOqlJ1kpu9qkrJyXdoloND6A2L0tYLFV6dCMa0JVHli5wSjm5K6fMmx8vbr1pRxmFk2natTfD+0j6hIAAAAAAAAAAAAAAAAAAA4v07ftOG+ql985TiOR1bp2/acN9VL75ynELgaiLXv7+9ypU29dPaij39/e5k5Hlg7Pg+EfFgWpUmlfS3DR34lPv7+/mXasbR1TWvNe9i0BfocD1PteoUVoUVnaS8UBsI19Cp1zBUjyVQbGTXxHZkvBmt2TO0pd2X8S7OWj8mYez3rLyX8wqVbBjfE4bxrUvvo+oD5g3SqqeOwkbca1P7JJn0+SgACAAAAAAAAAAAAAAAADi3Tt+04b6qX3zlVfkdV6dv2nDfUy++cuaNRGLf39/5lcaklwlJeTa+wvZF3IpkorkrgWpVG+Lb58W/fzF/f392XlFdx6qa7gFJ6FnFz9EyVEkm5O4P+tp1YOs6PVKMrqOa+ZtW8OBKIlGoe3OxU/9H+K/4tv+6X5lf6BlyxX/AKv8SK43GDeiTbaaS5t9xVU2HicNK1ejUpOUYzWeLV4y1VvyO1bN6EVSrUqksSpRhOM2lTs3ld7Xv4Ex3r3Gw+0nTdZ1F1ako5JJela99PADge4UM208El89F+y7f8j6eITu50TYLA4iGIhKtOcFLKpyTinJWvZLja/tJsAAAAAAAAAAAAAAAAAANbvBtyngqEq002lZJLjKT4JAco6dv2nDfUy++cuJzvvt+G05wrScaTpp08mZO0b3u2yH1KNP+jNS8tT14crnlh1zWvnHG8XGZa/DGuUNW9fPxLso25v+Fnl4/K+xmPg5eZ9411T9ixkvzLyZcVOFvS+xnqjD5Ructlfef6ifEni/ZSmdT6Bn8bi/oU/vM5lGlB/07eZKNzd6lsyUp0slaVS1OUW3bKtb6cNRxOVzwx6rZr5ymPFxt1+H0SCPbmb4U9o0pSUXCcHlnG97X4NPmuJITyOoAAAAAAAAAAAAAAAAAAAAAEQ6Uv2F/WU/5kvIb0rTtgfOrD8QOCx4z9ZZm7aLQvQ4y9ZYmaR7CTTRXPEPw9hQ1wPJIqKU2Vup5ewpig0AkZGF4ox2ZGFWqIrrPQZHsYx/24L7JHUzlvQX+rxf04fdkdSMqAAAAAAAAAAAAAAAAAAAAABHd+tgVcbherpOKmpRmlLRO19L8uJIgB837b3LxuBpyq4inGnTvbN1kWrvguNyNupF8JRfk0fSO+uFpTpRdWDqRi32FFScnKyXZejOc4nc7Y0m89GrSfjQrRt643R0x4eeXrjjtm2TvXNsyfNe0SOg0Oj3YWuatPw7dWFlyunArh0Q7OrW6ivKTlma+Obuo2UtMt9Lr2mrwuJjN3Cz6JLje1c5R6zqOF6DMJb4yVVvvjWt9mUuy6EMCuDqfvVG/sSObWnKJNK2q9qNxu/sPEYp2oUp1bO0nFdmN+GaT0R03C9EOzqbv1eb6TbJfuzsOjhXJUo5U1qlw4k9V00nRbulisBGv8IUIupKLioyzOyXPkTsAgAAAAAAAAAAAAAAAAAAAAAAAA0O+aXwWV9FdXdm7eNlra9iAYVzVKUYYyk6nbUX16VtYdW3GTXdLQ6Tt3CyqRhlqzpNNtONny4NPRo0M9jYl8Z4St9bhUn7Ynt5fmJw8dWb9d/v9cs8Or120tfEYvLQVJqTo56tZ9fTfX1Oss0r3zxlG8lHS10uRnbIp2x/Cyk8ZOK01hJ0mnp6zI/2cnzwmzpeUZx/AvYTZVajLNTwmDhK2W8ZzTs+XDgd8uZwuNkntfbz9WJw7ve0gSKZI1vW4/5vDL+8qP8AAtyW0Hzwsf3akj5zu2jLuC9N+X4mjez8ZL0sWo/V0Ir7ZNmfsLZypzlLrKlWTjZynPNz4JLREqt4ADIAAAAAAAAAAAAAAAAAAAAAAAA1e8WEdWlkXFtc2uDT4rVaJkTlV2tTmoxiqkcqvKSg0puSvazWijfR9xLtu4h06eZJNp6Juy9b5Guwe0aeKpTdGom3FwunrCo46J9z1LBpYbf2lFyUsLmao54pU5JOsmk4ylfmtUkVVtv7QSq3w6bUazg4wndzpSgoceOdSdvomz3bhVp4WEW1WkpTV41c6SXLO/S1TXhcytqynLD1rSdGeWShLPGNpW7LzPRa6alRoY7Z2h1turTgq9SnbqpK9JYfPS7XK9Ts5j3Y+19o1nS6yjGlFzfWPq2nGmqalls3xz3jmL+yaeK+FT6yrmh1Xo9cpK7jDJamtY2kp3lzua2phtqUqKz4mFNU25TnOpFtU7Jdp5dVe9ua0AmM1dPyf2owt0tmSw8FCcrySlwbcUnK648X4mRhINU4Jyc2oxvJu7k7ayvzuZeC9N+Qqs8AGQAAAAAAAAAAAAAAAAAAAAAAABpt66ijh5yalKybtG+a6WjTXCxrNgSpvDSkoKndPrMkXBu0PS11UsvfqbPelTdBqn6TaS1SurrMtdOFzR7CxNXNiqboqFGldU1rmndNu7eruv5liMbdzbGHp0qeHouve8ppTo55Qp1LSi55dFG8o6+Zmby42m6VahOqozSpzuqDnaMpZY5Y8JSbT1XAjOzto0M1NPCU6bUZVIyVSrCDqLK1FvjkWid7q8eRsHtynjJ2nhnnnh3NONaUX8S3UtFpWis11m438Cq3Gxd3YU6vwiE7xnTtGKhaynCK9J6tWirJ8Ls021t1MPhqUp1KmInGTjGooJXlFyjJ5m3pG8E7+LM3GbeVOjTtSaj8GhWh8dJK05Qp5Z2V7RzJ5vA22EoUsXhqUqlNNT+NyuTklO7Wj5rj6mVGrwe8cIYaGSE5xpzhhU5yV2npTm2u/gSrBem/IxKOBpU01CEIpvM0oqzl8q3eZeC9P1EqtgADIAAAAAAAAAAAAAAAAAAAAAAAA0m9tOnKg1Vlkp3Tk+6Kaf4Gl2HgFGpiK8a6quv+rtK6ikm0rPnrH2F3e3aVTrVTTjlSzWcb5nLk/Ai0sZTStUw0YWk2nTnKGrtdq3kvYTqkNNrhKe1oyj1iqSh1c09KcpqTS7T0tJ3vZdzLSrbVWX4rXqbNqjTurO3DnJ6vLwLmAy1VJx+FpXX9bdaO9lcy69G9NRlLFaSzZ86crWtl05cy9UNVi4uvtJzap05qn1MUr0qeZSv2muWbT0STbMlUVCn12lTL272Wt3a9tE7W4EUr4uWayni1Gz0zRi1wtlb5KxZr7UpK8ZQryzOHGum04NtZbfSZeqGk0r4ynD0pxj5yV9Fd6eRVsfHwqzeR5krxb5J6NfYyFwyxeaFClF2aTqSlNpO99PWzO3d2hiIYiCdSnOM3klFRypLlkS5rx4meqLpPwAVAAAAAAAAAAAAAAAAAAAAAAAAEC3yf+8/uR/Es4VdlMlu3N3aeKs23CcdIyXd3Nc0aSvsGrQpttxmoq7cdHb6LMWLGslOT5lKlLxKo1F3NFVl3NGWlVCs20nquGuv2FzaVNRjdJJ+CSLVOcE078NdL6HuNxUZx0Uv4bGhqbtmfsVfH0vpoydl7AniE5RyRinZ3bevkiR7M3Xp0mpSbnJarlFPvS/MSJa3YANsgAAAAAAAAAAAAAAAAAAAAAAABot7tpqlRy63qPL6LaUVbM21wN6Q7pAryj1Np1Y8XaMLw85Pv8CXsNPSxlNr0l7UbKrh1bSUGkuU4kYp7UndWlRnbXtQjp5po2NfbteztHC8Pm4fkctttpg4wcW80Fy1krlhYiFmk7u74Js1OE2/WUWl8HS+hHj52MOpterJy+O4vVQjr6htdJzuljMspUmks3bjdpNvg1YlJzXc6L+F0248pdqrLtvTjBcjpR1x7MUABUAAAAAAAAAAAAAAAAAAAAAAAACHdISdqX6/i9Yfq19JfK7vWTE0O+GyuuoZlmzU+2ssrac/PQl7DmnW8PjE/pw1/G5lVXH5WH4fNv/5K1hJfKl+9BS/kZNalK3pQenzD/I4ujAwlRJPtUV5U/wDBFtVLydpzl4Qp2/MzMLTnr2l/2X+RblhJtvM6jT8or29wGz3PjbF09Ixvm/WSzzlpy+SzpZCdw9j2lOrlilFZI/0m5c3mfctPWTY649mKAA0gAAAAAAAAAAAAAAAAAAAAAAAAWsXQzwlG9sycb910XQBDJbvVoaOGa3OL/DiY9ajGDyyvGVr2bs7d9idmq2pu5QxEs81JTtlzRk08q1SfLmYuPhdotScG0sybeiWbVvuXiZUNh1pcKbXjKyNrg9zsNCcZ/GScXmjmndKS4OySub8THyu2u2Fsx4em4yabbcnbgr8kbEA2yAAAAAAAAAAAAAAAA//Z"/>
          <p:cNvSpPr>
            <a:spLocks noChangeAspect="1" noChangeArrowheads="1"/>
          </p:cNvSpPr>
          <p:nvPr/>
        </p:nvSpPr>
        <p:spPr bwMode="auto">
          <a:xfrm>
            <a:off x="0" y="-1014413"/>
            <a:ext cx="2095500" cy="209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pl-PL" altLang="en-US"/>
          </a:p>
        </p:txBody>
      </p:sp>
      <p:pic>
        <p:nvPicPr>
          <p:cNvPr id="1127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4437063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4" descr="http://t1.gstatic.com/images?q=tbn:ANd9GcQczzDbeg1doU2Zsr2ePZmNdtTdpYjpqxQ8A8PeO3lCHsiH-XZ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08163"/>
            <a:ext cx="4608512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690563" y="452438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None/>
              <a:tabLst>
                <a:tab pos="665163" algn="l"/>
              </a:tabLst>
            </a:pPr>
            <a:r>
              <a:rPr lang="en-US" sz="1400" b="1" dirty="0">
                <a:solidFill>
                  <a:srgbClr val="FE9900"/>
                </a:solidFill>
              </a:rPr>
              <a:t>Application</a:t>
            </a:r>
          </a:p>
        </p:txBody>
      </p: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6118225" y="6610350"/>
            <a:ext cx="30257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sz="900" b="1" dirty="0">
                <a:solidFill>
                  <a:srgbClr val="676767"/>
                </a:solidFill>
              </a:rPr>
              <a:t>WIKA </a:t>
            </a:r>
            <a:r>
              <a:rPr lang="de-DE" sz="900" b="1" dirty="0" err="1">
                <a:solidFill>
                  <a:srgbClr val="676767"/>
                </a:solidFill>
              </a:rPr>
              <a:t>Polska</a:t>
            </a:r>
            <a:r>
              <a:rPr lang="de-DE" sz="900" b="1" dirty="0">
                <a:solidFill>
                  <a:srgbClr val="676767"/>
                </a:solidFill>
              </a:rPr>
              <a:t> 2013</a:t>
            </a:r>
          </a:p>
        </p:txBody>
      </p:sp>
    </p:spTree>
    <p:extLst>
      <p:ext uri="{BB962C8B-B14F-4D97-AF65-F5344CB8AC3E}">
        <p14:creationId xmlns:p14="http://schemas.microsoft.com/office/powerpoint/2010/main" val="1378079943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9"/>
          <p:cNvSpPr>
            <a:spLocks noChangeArrowheads="1"/>
          </p:cNvSpPr>
          <p:nvPr/>
        </p:nvSpPr>
        <p:spPr bwMode="auto">
          <a:xfrm>
            <a:off x="690563" y="452438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None/>
            </a:pPr>
            <a:r>
              <a:rPr lang="en-US" altLang="en-US" sz="1400" b="1">
                <a:solidFill>
                  <a:srgbClr val="FE9900"/>
                </a:solidFill>
              </a:rPr>
              <a:t>Application</a:t>
            </a:r>
          </a:p>
        </p:txBody>
      </p:sp>
      <p:sp>
        <p:nvSpPr>
          <p:cNvPr id="11267" name="Foliennummernplatzhalter 3"/>
          <p:cNvSpPr txBox="1">
            <a:spLocks noGrp="1"/>
          </p:cNvSpPr>
          <p:nvPr/>
        </p:nvSpPr>
        <p:spPr bwMode="auto">
          <a:xfrm>
            <a:off x="590550" y="66103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tr-TR" altLang="en-US" sz="800" b="1">
                <a:solidFill>
                  <a:srgbClr val="676767"/>
                </a:solidFill>
                <a:cs typeface="Arial" charset="0"/>
              </a:rPr>
              <a:t>10</a:t>
            </a:r>
            <a:endParaRPr lang="de-DE" altLang="en-US" sz="800" b="1">
              <a:solidFill>
                <a:srgbClr val="0D3886"/>
              </a:solidFill>
              <a:cs typeface="Arial" charset="0"/>
            </a:endParaRPr>
          </a:p>
        </p:txBody>
      </p:sp>
      <p:sp>
        <p:nvSpPr>
          <p:cNvPr id="11268" name="AutoShape 2" descr="data:image/jpeg;base64,/9j/4AAQSkZJRgABAQAAAQABAAD/2wCEAAkGBhQSEBUUEBQWFBUWFBgXFRUXGBQVFhcUFhQVFBcVFxgXHCYeGBokGRYUHzIgIycpLSwuFR4xNTAqNSYrLCkBCQoKDgwOGg8PGi4kHyQpKSwtLS4sKSwuKS0sKiwsLCwsLCwsLCksLCwpKSksLCksLCwsLCwpLCksKSwsLCwsLP/AABEIAMIBAwMBIgACEQEDEQH/xAAcAAEAAgMBAQEAAAAAAAAAAAAABgcBBAUIAwL/xABGEAABAwICBwYCBgcHAwUAAAABAAIDBBESIQUGBzFBUWETInGBkaEyYhQjQlJysVOCkqKywdEkM0NzwtLwNGOTFReD4fH/xAAaAQEAAwEBAQAAAAAAAAAAAAAAAwQFAgEG/8QALBEAAgICAgEDAwMEAwAAAAAAAAECAwQRITESExRBIlFhBTJxI4GRoTTw8f/aAAwDAQACEQMRAD8AvFERAEREAREQBERAERYugMovziXN0lrLTU4+unij6Oe2/wCzvK9Sb6PG0uzqLF1Bq7bFQR/C6SX8EZt6vLVwqvbsz/CpXHq+QN9mtP5qaOPZLqJE7618lroqVm251B+CnhHiZHfkQtZ22ys4RwD9V/8AvUiw7X8HHuqy87pdUUNtVb9yA/qv/wB6+0W2+rHxQwH/AMg/1J7O3/rPPd1l3oqgp9uzv8SlafwyEfm0rs0e2+kdbtI5o+eTXj1Bv7Lh41q+DtZFb+SxkUb0dtCoZiAypjB5PJjP74HspBHM1wu0gjmCCPUKFxa7RMpJ9H0RYusrk9CIiAIiIAiIgCIiAIiIAiIgCIiAIiwSgMrBK5+mNOw00ZknkbG0cTvJ5NG9x6BVNrTtllkuyhb2TN3ausZD+Ebme58FLXTOz9q/uRWWxh2WrprWWnpG4qiVrOQJu534WjvHyCrvTe3AZijhv88uQ8mNN/UhVRUVTpHF8jnPcd7nEucfEnMr5LSrwoR/dyUJ5cn+3g7+lteq2puJah4afsMPZs8LMtfzuuCSsIrsYxjwkVXJy7YREXRyZWERAEREAREQGVuaO0zNTnFBK+M/I4tHmBkfNaSLxpPs9Ta6LC0JtmqorCoaydvP+7k9WjCf2VYeru0+jqiG4+xkP2JbNueTXfCfW/ReellVbMOuXXBYhkzj3yesWvC/a84asbQaqiIDH9pHxiku5tvlO9nll0Vw6p7Saats2/ZTfonkXJ+R25/59Fm2406+e0X68iE/5Jci/Icv0qxYCIiAIiIAiwsoAiIgCIvy4oDJKhOvO0qKiBjjtLUW+C/dZfcZCP4Rmei420bab2OKmo3Xk3SSjMR/K3m/rw8d1OPeSSSSSTck5kk7yTxKv4+J5fVPopX5Pj9Meze01p2arlMlQ8vdw5NH3WjcAueiLWSSWkZrbfLCIi9PAiIgCIiAIiIAiIgCIiAIiIAiIgCyDbcsIgLJ1J2tvhLYq4mSPcJd8jPxffHXf4q5aWsbIxr43BzXC7XAggg8QQvKSlGpOvctBJbN8Dj34r7vmZyd+fuM7IxE/qgXqclriZ6MRaOiNLR1MTZYHB7HDIj8iOBHIreWV0aW9hERAEWEQGURYKAOVc7UdfvozDTUzvr3jvuG+Jh5cnkbuW/kpPrprO2hpXymxd8MbfvSEZDwG89AvOju1qJibOllkdfIFznOOZyGZV3FoU35y6RUybXH6Y9msXXWFMKLZRpCQXMTY/8AMe1p9BcjzWnpfZ5XUzS6SAlg3ujIkAHM4cwOpC1FdX0mjOdU+9EbWVO9Vtks9S0SVB+jxnMAi8jhzDT8I6n0VlaL2ZaPgaLwiQgZvmOMnrY90eQUNmXXDjslhjTkt9Hnm6L0qaDRzMiykb0IgH5pJqvQTD+4p3g8Wtj/ADbmoPfr7EntPtJHmpSvUDUk18xx4mwM/vHjIk8GNJFr8TyHiFZ1ZsfoXyte0PjaD3o2uOB45d65b5ELtaR0tTaNgDe6xoH1cTALnwH5uK8tzU46gexxlD6rHwjR/wDazR2DD9HG62LHLi8b4t6qrX/UF2j3h7CXwPNmvPxNd9x9sudjxtzXSqNd6h1X9IDnCzriPEcGAf4dtxuN55m6tLTtCyv0e9rcxNEHRnk62Nh8Q6yqUZMoy5e0eQnVkpqC00ea0X6e0gkEWIJBHIg2IWFvIpGEREAREQBERAEREAREQBZWEQEr1A13dQT2eSYHn6xu/CdwkaOY48x5L0JS1TZGNexwc1wDmuGYIIuCCvKCtLY7rfhd9Cldk67oCTudvdH4EXcOoPNZ2ZRtepEvYt2n4MuNFhu5ZWUaRhZWFlAFhyyuBrrpz6JQzTA2cGEM/G7ut9Cb+S9S29I8b0tsp3adrIauuLGG8cJMbAOL72e4eLgG/qhWjqFqTHQ07XOaDO9oMjzvF8+zaeDRu62vyVG6ttDq2nD9xqIr34/WN3r0FrtUuj0fO5pscFrjeA5wYT6OKvZX9OMa10UKpb8rX8HD0ztTiieWU7DMQbF18LPI2Jd429Vt6r7Qo6uTsns7KQ3LRfE11hc2NgQellCNnei4J6pzahodaMljTuJBF92+wO5Sp+ozYdJU8tMMMeJxe3Mhha07uhvayzU2+SCm7Inq3a8d60buuuvApAI4gHTEXsfhY0/ad15BVXpPT09Q680jn9L2aPBoyCaeq3SVMz5PiMrvIBxaB5AAeSkeompH0v62a4habBoyLyN4vwb4Lx8spW2W5VvhHoidJQySnDFG555MaXethkukNVKxoxCnlHUNN/bNXlQ6OjiYGRMaxo4NFh/9nqtjAF74FyP6UkuZPZXWzfWCeR0kE5c7AzE3HfE2xDS0k58Rv3WUWg0HV11WRK14eXfWPc0hsYHDPLLcAFc4oWCQyYRjLcJdbvFt72J5XUW1w13FK7somF8tgbm4Y0Hdu+I9B6r1oktx1GterN6T/wAkM190BT0ggjhv2hDi8kkktyAcRuGeLdZS3ZdpQyUhjO+F1v1Xd5v+oeSrSrZUVMjpHskkc45kMcfACwyHRWHqFoqWjpJ5pYyHOGIRmwcWxtcRfkSSfRcrsq4sm8hyjHUdf6P3V7I6OWeWaR0v1jy/A1zWtaXG5tZt99zv4rmaX2JQOYfoksjH8BIQ9h6GwDh45+C4OldodXMThk7JvBseVh1dvKk2zTWeeaV8MzzIBHjaXWxCzmgi/Ed72ViOTNPhssQyce2fgo9/JTmlNGSU8ropmlj2GxHuCOYIzutVWdtxo2ienkAs58b2uPMMc0j+Mqslu02epBSZDbDwm4mERFKRhFkNUi0Xs9r6gAx07w0/afaMePfIJ8gVzKcY/uejqMXLpEcRT07Fq+17wX+72jr/AMFvdR7SOpNZA9rJKeS7jZpYO0a48g5lwuI3Vy4TR26prtHERWRq7sYlkAfWP7Efo22dJbqfhb7qb0WyfR7G2dC6Q/ee+S562aQB6KCeZXHrkkjizl+CgFsUWjpJnYYY3yO+6xpcbc7Dcrt0jsbopHNMXaQ2IxBri4OF8x37kHqFIQKTRsAAwQxjcBe7j7ue7rmop58dfSuSRYrXM3pHnmv1eqYG4p4JY2/ecxwbn1tYLShmLHNcwlrmuDmkbw5puCPML0lojWWlrC5kTsZA7zHNIu3dezhmM/dU/tU1UZR1TXQtwxzAuDRua9p74HJubSB1K6oy/VfjJHE6VGPnB7Rcep+sIrKSOYby2zwOEjcnj1z8CF3Aqb2I6dwyzUrjk5vasHzNs14Hi3Cf1VcYWdfX6c3E0aZ+cEzKIihJQVVu3LSFoKeIH45HPPgxth7v9laKpLbjKTWQtvkIL26ukdf+Eeis4sd2or5L1Wyvaacxva9u9jg4eLSCPyXpWqa2uoDgPdnhu09XNDm+9l5mVv7G9ag6M0cru8wl0N/tMNy5g54Tn4O6K9m1uUVL7FPFktuD+SFU9TJTzBzSWSRu8w4GxB58RZXZqpp4VdK2UizrlrwNwc217dDcHzUd1v2dOqJjNTOa1zvja64BO7ECAc+a6uh9Bmg0dI0vBcGSSOcMhiwZW6ANA/8A1YsU0cYlNtFkk/2nN0nqLTV73T08uElxDy0B7C4GzrjKx52KlWr2iPo1PHDcOwNsXAWubkk281A9kFU7FPH9mzH/AKxu0n0A9F1NCa9zzV5p3QhrQXj7WNmC5u7O2dgNw3r1NdktE6eLdacuCdXQKE6961VNK+NsDBhcCS8tc+7gbYBY77W655KXaPmc+Jjntwuc1pc37riASPI5L3ZdjbGUnBfBsWWDGFkuX57QL0k4P1hWvWR3Y4c2keoK2A5fGXih4+jzkRZTfZP/ANa7/Id/GxQmTefE/mpxslb/AGuQ8oD7yM/ool2fLYf/ACI/ydXafqlPXzUrIGizWy45HZMYCY7X4kmxyHJatJsNgDfraiRzrfYDGAHwIJKnum9ORUsRkmNhuAHxOdwa0cSqs0jtNq3yXicImcGgNdf8RcM/Kyte5nCKimbeRZRVLdnLfwcjXXZfLRNMsTjNCPiNrPZ1cBvb1G7jzUb1e1dmrJxFA253uccmsbxc48B+a9A6taYbXUge9oucUcjN4vucM+BBB81+dX9W4NG07gywFy98jsiRckXPJoy8uZVqObJQ57Ht4TanH9vZp6rah01AzFYPkA70zwLj8N/gHh5kr56V2lUsJIjxTO+Qd39t2R8rqC6466Pq3lkZLIAbBu7H8zx/Lh4ra1e2byVEHaveI8QvG2xJI4OdmLA+qz5WSm99ld5c5y9PGXXydUbYM86fL/Mz/hU11e0/FWR44ScjZzTk5p32I/nxVCyxlri12RBII5EGxHqFOtkk5+kTN4GIE+LXgD+Jy4jJ70RYmbbK1Qm97J5rbpCWCkklgw4mAHvAkYb2cQOds1TVfrJUzOvJPIegcWt8mtsPZXPrb/0NRf8AQv8A4SqFSR5+qTlGSSfGiy9nmszxT1BqJHOZCGuBccRAcHd25zObRbxUG1g07JVzOlkJz+Bt8mNvk0f8zWvFXubC6JuQe9rndcAdYHpdxPkF09Fal1NRCZYmd0Xw3Ni+2/AOK823wVJW2XQjXHb12dXZZATWlw3Nhff9YtA9/wAl99usotSt43lPlZgUs2fatmlpy6QWklOJwO9rR8LPHMk9T0VTbTtYRVV78BvHEOyZyJaSXuHi4n0Cv4UG7F+DUrg6sZRl2znalaQMOkKZ4/StafwvPZn2cvTAXk+CXC4OG9pBHiDf+S9XROuAeYv6qbOX1Jk+G+Gj9osLKzy8YKpDbc3+3RHnTj2kk/qrvKqXbrQ/9NKB9+MnxwvaPZytYj1aivkrdbKmX7hmcxwcwlrgbhwJBBG4gjcV81lbnZjlwbONodVVztp5WMkAaXOmzY4NbldwALXEktHDepPtF0sIqF7Se9LaNo6H4j+zf1CjWw/RYbBNORm94jafkYLkftO9lztpGkjNXdk3MRAMaPndYu9y0eS+fyvFTaii7bbKGPt9vhEj2S6LLYZZnD+8cGt6tZe5/acf2VPRELk2FzvNhc+K0tCaPEEEcQ3MYB52zPmbnzW/dQJaWi5j1+nXGJ+XBcDWjXGKib3u/IR3Y27/ABJ+yOq3NZdONpad8rs7CzW/eecmt9fYFUTX175pHSSkuc43J/kBwA3WXkpaKubl+ivGPbOzpbXmqqDnIY28GRktHmRm7zK4Jnde+Ik87km/O6ubUfVtlPStcQO1kbie4jPvC4ZnwAIVUaywtZWTtYAGiV4AG4DEcguGmjKyqbIQjZOW2ycbMdZ5HvdTyuL7NLo3OJJFiAW3O8ZgjzVhVTrRuPJpPoCqn2VUxNY59smROv4uIAHsfRWfpuXDTTO5RPP7hXafBq4U5Sx9y/J58JU72VPDJKiR5AayFuIncBiJPs1QRbtLpR0cEsTMu1LMR+RmI4fMkeijTMHHsVdim/g39bNZXVk5dmGNuI28m8z8x3nyHBb2qGor6zvvJjhBti+088Q0HK3Vc/VHQIq6lsbnYWgYn8CWgjujqbjwV50tK1jQ1gDWtAAAyAA3ALtLfJoYmP7mTts6NHQmrsNIwtgaQCbuuXEkgWubn8lDNqmsBa1tKw/EMcv4b91vmQSfAc1YzlQmtteZq2d/DtC0fhZ3B+XuvZPSLmfP0qfGPG+Dn0FMZJWMG972t/aICvfSGkoqSnxvIaxjbAc7CzWtHE8FQtNUOje17DZzSHNOWRGYOa6AZVVr90s7uebgP9LfZcJ6MvEyPRjJRW5M0KmYve5xyLnOcfFxLj+atTZboIxQumeLGXDhB39m29j5k38AFo6p7M8Lu0rQDaxbEDcX5v4HwBtz5KxmNAGS6ivkv4OJKMvVs7OFrzJh0fUH/tkepA/mqLKufaZUYdHvH33Mb+8HH2aVTC8n2Vf1R/1UvwdDQGijU1McI+07M8mjNx9AVenbRU7I2EtjaS2OMEgAkizWC/GwVf7JNGd6WcjcBG3xPeef4R5rmbbNISOmiia1/ZRtxucGuwdo8kAYt1w0fvKeivzkkW8KPo0eprlkj2p65ilgMMLvr5hbLeyI5Of0JzA8zwVFlbFfpCSZ5fM90jyAC5xubNFh7Bay26KVVHXycXWux7Mtbc255euS9YQCzQOg/JeYtWaHtq2njtfFMwHwxAu9gV6gAVLPfKRcw1w2FlEWcXjBUS2maG+kaOlAF3RjtW+LLl37mJS5fiRtxnn0XUZOMlJfBzKPktHk1ZXc111eNFWyRW7l8UZ5xuuW+mbf1Vwl9FGSkk0Yco+L0X9sjA/9Kjt9+XF49of5WVf1UttKOdJuFZd3gJx/JSbYnpoOp5aYmzmPMjRzY+1z5OH7wWntJ1ZdHO6oYLxyWL7fZfYA35A2vfndfPZMWrH/ACTZcXKmE4/BZWmhM6B4pS0Skdwu3A3zO7fa65urWr09OMU1S+Vzs5GO7zL/ACE94WPkeSgerO0iWnYI5mmZgFmm9ngcrnJw8fVd2o2vR2+rgeT8zmtHtdRbXZLHLonqcnz9uTj7U9MF9S2AHuxNuf8AMeL+zbftFQyltjbiNm4hiPy3F/ZffS+k3VEz5XgBz3XIG4ZAWHSwC+FLBje1gIBc4NBO4FxAuemajb29mJfa7bnJffgsfT21JjWFlG0k2sJHDC1vAFrd5PjbzVf0GjpamUMja58jiT/MucTuHUqfaO2Ri955ifljFv3nX/JTbRGr8FK20MYZzOZcfxOOZXWm+zU9rfkSTu4X2NTVDVhtHBhvie43kdzdusPlHD14r6a5SYaCoP8A2XD1Fv5rpf8AqEfadljb2mHFgv3sN7XtyXB2iT4dHTfNhb+09oXfwaU1GupqPSTKSK2PoL+y7W3cx4L8nYQ6x8QfYrXVo6h6GZUaLkjkGUkr8+IIDAHDqCLqNLZ8zjUetNx/DK40ZpF8EzJY8nMNxyPMHoRceavTV3WBlXCJGEX3ObfNruIP8jxCpDTWh5KaV0Uozbx4ObwcOhX70Hp6Wll7SE2P2mn4XDk4f8IRPRYxcmWNNxn18/g9AOXnbSTSJpAf0jx++Vbmre0COrc2LA9spBuLBzRYXJxDcPEcQoDr/oN0FW91j2cri9jrZXObm+INz4ELqXKLn6g1dVGcOUmcbQMjW1UJfYt7VmK9iMOIXvfhZX/DE1oAbYDpYD0C85KR0u0GsjjEYkBAFgXNa5wHDM7/ADuvItLsqYOXGhNTXZcelNKxQRl8zwxo4nj0A3k9Aonqxr46qrnxhuGIsJj+9dp3u8Qd3Cyrkvqa2UA9pPJw42H5NHoFZuo2pP0S8kxBmcLZbmN3loPEmwuei6TbZoVZNuRYvBaiuzV2tzf2WJv3pvyY/wDqFVAV2a86tOrYGtiID2PxNxZA5FpBPDfvUCp9l1YT3hGwX3l9/wCEFcyTbK2fj2zt3GO+Ca6kt7HRTXtFyWSSW5m7iBl0AC5btIzYn4nOkbd+brGKVoaw4A3FY4jIGgBoyINzY3lOq2hXUlMIZJO0wkkG1gATfCMzxuobtG1iFA5gpY4cbw43LiTE7KzxFfCCbnO28KauDm1GPZoOLjXHfGkVjrno1lPXzxRfAyTujfYEB2HyvbyXFX0mmL3FziXOcSSTmSTmSTzuvwvoopxikzPly+Cf7GdDdrWumI7sDCQeGOS7Wj9nGVegUQ2ZauGkoWB7bSS/WycwXAYW+TQPMlTBYWRZ52NmvRDwgkERFAThYKyiAg20/U01lN2kQvNCCWAb3s+0zxyuOo6qhF6ycFSu1XUPsXuq6dv1TzeVo/w3k/GOTSfQnqtHDv1/Tl/Yo5VO/rRBdCaakpZ2TQmz2njuI4tcOIIV7asbQqWtYGuc2OUizoZCBc2zDScnj35heellXLseNv8AJUqvdf8AB6QrdQ6KU4jCGk/cLmewNvZfOk2fUUbsQhDj87nPHoTZUHS6x1MQtFUTMHISPA9L2U52Y6+yCpMNZM97ZbBjpHF2GQE2Fycg69vEBZ9mFKCb7J4TplJbgv8ARz9cKHsq2dgGEYy5oAsMLgHC3TNciN5BBG8EEeIN1b+uupP0wCSIhszRbP4Xt4NPIjOx6qtanVGrjNnU8ni1pePItuFmtGTlYtldjaXG+C0tE7QqV8IdJK2N9u8x1wQbZ2yzHguNrFtTjALaMY3fpHAho6hpzcfGw8VCKXU+skybTyD8QwD9+ylGhNk7yQ6reGt+5GbuPQutYeV/Jdbky7G/Ltj4xjr8/wDpztn7Jp9IiZxc7DidK8/M0tAJ6k7uQKmm05hOj3W4SRk+GL+tlv1VVSaMpruwxMG4DNz3dBve7/m5fLV7W6l0jDZtrkEPgfhxAcQW/aHUc12q5eOy5XQoVOpy5eykbK3NlVUHUbmDeyV1/wBYBwP5+i6rNRqJrsX0dt+uMj0JsvzpXXChoW2dIwEZCKOzneGFu7zsvIQbfBXxcOWPPzlJH01r1SZWxgHuyNvgfy6EcWnkqzl2dVofhEQcPvh7cNueZBHotyr25P7YdlTjsRe4e4iR3UEd1vhYrrR7b6TDcwzh3K0ZF/HEPyViWJZ8okvqxr5eTemSLU7VBtDGS8h0rvjcNwAzwtvwHPit6LSFJXxvYx0c7QbObvsQbXtvHQ+hVP627Vp6tpjhHYREWcAbveOTnZWHQepUKp6l8bg6NzmOG5zSWkeBCsV4LceXo69eutKEFwX3NsrpHm7TKwcmvBH77SfdfSl2YUbDdzXyfjebejQFTtPtD0gwWbVSW+bC73cCV8avXiulFn1U1uQdhH7ll57CX3RHvG7UC+a3S9Fo9lnuigHBgADneDG95yrLXHa8+ZroqMOijNw6Q/3jhus23wDrv8FXL3km5JJO8k3J8SVhWqsOEOZcnk8mTWo8IsDVrbDPTsEdQwVDW5B2LDIAOBNiHeefVdyfbs231dK6/wA0jQPZpKqJFLLEqb3o5WTYlrZM9ObWK2oBa1zYGHhECHebyb+llDnvLiS4kk7ycyTzJO9flFNCuMFqKIpWSl2zKmezDVD6ZVCSQfUwkOdye8Ztj8OJ6eKj2r2gZKydsMIzdvdwY3i93Qe+5ejdXdAx0dOyGEd1ozJ3ucd73dT/AEVXLv8ACPiu2WManyfk+jptC/SBFjGqEREAREQBfKpp2vYWvAc1wIcCLgg7wQvqiAoLaHs7dRPMsALqZx8TET9l3y8neR6wdesKiAPaWuAc0ixBFwRxBHEKnNetlDo8U1A0uj3uhGbm9Y+Lm/LvHXhqY2Xv6Z/5M6/G19USslkFCLGxWFpFAsLVba/NTtbHVNM7BkH3tKByucn+dj1U5ptsOj3DN0jOjonH+C4VCIqk8SuT30WY5M4rRfNVti0e34TLJ+GMj+MtUU03ttleC2khEQ+/IcbvJo7oPjdVkiRw6o/k9llWM2tJ6WmqJDJUSOkceLjew5AbgOgWqCsIrSSS0is23ybLtIyluEyyEci95Hpey1kREkuhvZlYRF6eBERAEREAREQBERAFvaH0NLVTNigbie7cOAHFzjwaOa6Gqups9fJhibhYD35XDuN/3O+UeyvnVXVGChiwQi7jbHI743kczwHIDIe6qX5KrWl2Wqcdz5fR8dS9TI6CHCzvSOsZJLWLjyHJo4BSMBAFlYspOT2zVjFRWkERF4ehERAEREAREQBYLVlEBC9cNmVPW3e36mf9I0ZO/wAxvHxFiqa1k1OqaF1p4zhvlK27o3frcD0NivTK+c1O14IcAQRYg2II5EHerVWVOvjtFa3HjPnpnk9YV56x7Haaa7qcmnec7N70V+rDu/VI8FW+ndmddS3Ji7Vg+3Fd/mW2xD0WnXlVz+dFCePOPwRRFktI37+IRWSuYREQBERAEREAREQBFlYQBZXR0Pq5UVTrU8L5OGIDuDxee6PVWFoDYk8kOrZQ0fo4sz4F5Fh5A+KhsvhX2yWFM59IrGjo3yvDImOe87mtBc4+QVm6p7GnOwyV5wjf2LD3j0e8bvBvqFZug9WaekZhp4msB3kZud+JxzPmuoAs23NlLiHBfqxVHmXJ8KKiZEwMjaGMbk1rQAAOQAWwiKiXAiIgCIiAIiIAiIgCIiAIiIAiIgMELGFfpEBytK6sU1SP7RBHIeZaMXk4Zj1UP0nsUpH3ML5ITyBD2+js/dWKikjbOH7WRyrjLtFK12w2obfsZ4njhiD4z7BwXAq9lukWH+4xjmx8bv539l6JssEKxHNtRC8WtnmSbU2tZ8VJP5RuPu0Fa7tXqkb6ef8A8Un9F6iwrICkWdL7Efs4/c8tN0BUndTzf+KT/avrHqtVu3Us5/8Aik/ovUFlgsT38vsPZr7nm+n2d6QfupZB+LCz+Ihdqh2MVz/jMMX4nlx9GAj3V7BqzZcSzbH1o7WJBdlV6P2FsFjPUOdzEbQweri4+ylmi9mtBBYtp2vcPtSEyHxs7ujyClKKCV9ku2TRphHpHyjgDRZosBuAyA8AvpZZRQkoREQBERAEREAREQBERAEREAREQBERAEREAREQBERAEREAREQBERAEREAREQBERAEREAREQBERAEREAREQH//Z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tr-TR" altLang="en-US"/>
          </a:p>
        </p:txBody>
      </p:sp>
      <p:sp>
        <p:nvSpPr>
          <p:cNvPr id="11269" name="AutoShape 4" descr="data:image/jpeg;base64,/9j/4AAQSkZJRgABAQAAAQABAAD/2wCEAAkGBhQSEBUUEBQWFBUWFBgXFRUXGBQVFhcUFhQVFBcVFxgXHCYeGBokGRYUHzIgIycpLSwuFR4xNTAqNSYrLCkBCQoKDgwOGg8PGi4kHyQpKSwtLS4sKSwuKS0sKiwsLCwsLCwsLCksLCwpKSksLCksLCwsLCwpLCksKSwsLCwsLP/AABEIAMIBAwMBIgACEQEDEQH/xAAcAAEAAgMBAQEAAAAAAAAAAAAABgcBBAUIAwL/xABGEAABAwICBwYCBgcHAwUAAAABAAIDBBESIQUGBzFBUWETInGBkaEyYhQjQlJysVOCkqKywdEkM0NzwtLwNGOTFReD4fH/xAAaAQEAAwEBAQAAAAAAAAAAAAAAAwQFAgEG/8QALBEAAgICAgEDAwMEAwAAAAAAAAECAwQRITESExRBIlFhBTJxI4GRoTTw8f/aAAwDAQACEQMRAD8AvFERAEREAREQBERAERYugMovziXN0lrLTU4+unij6Oe2/wCzvK9Sb6PG0uzqLF1Bq7bFQR/C6SX8EZt6vLVwqvbsz/CpXHq+QN9mtP5qaOPZLqJE7618lroqVm251B+CnhHiZHfkQtZ22ys4RwD9V/8AvUiw7X8HHuqy87pdUUNtVb9yA/qv/wB6+0W2+rHxQwH/AMg/1J7O3/rPPd1l3oqgp9uzv8SlafwyEfm0rs0e2+kdbtI5o+eTXj1Bv7Lh41q+DtZFb+SxkUb0dtCoZiAypjB5PJjP74HspBHM1wu0gjmCCPUKFxa7RMpJ9H0RYusrk9CIiAIiIAiIgCIiAIiIAiIgCIiAIiwSgMrBK5+mNOw00ZknkbG0cTvJ5NG9x6BVNrTtllkuyhb2TN3ausZD+Ebme58FLXTOz9q/uRWWxh2WrprWWnpG4qiVrOQJu534WjvHyCrvTe3AZijhv88uQ8mNN/UhVRUVTpHF8jnPcd7nEucfEnMr5LSrwoR/dyUJ5cn+3g7+lteq2puJah4afsMPZs8LMtfzuuCSsIrsYxjwkVXJy7YREXRyZWERAEREAREQGVuaO0zNTnFBK+M/I4tHmBkfNaSLxpPs9Ta6LC0JtmqorCoaydvP+7k9WjCf2VYeru0+jqiG4+xkP2JbNueTXfCfW/ReellVbMOuXXBYhkzj3yesWvC/a84asbQaqiIDH9pHxiku5tvlO9nll0Vw6p7Saats2/ZTfonkXJ+R25/59Fm2406+e0X68iE/5Jci/Icv0qxYCIiAIiIAiwsoAiIgCIvy4oDJKhOvO0qKiBjjtLUW+C/dZfcZCP4Rmei420bab2OKmo3Xk3SSjMR/K3m/rw8d1OPeSSSSSTck5kk7yTxKv4+J5fVPopX5Pj9Meze01p2arlMlQ8vdw5NH3WjcAueiLWSSWkZrbfLCIi9PAiIgCIiAIiIAiIgCIiAIiIAiIgCyDbcsIgLJ1J2tvhLYq4mSPcJd8jPxffHXf4q5aWsbIxr43BzXC7XAggg8QQvKSlGpOvctBJbN8Dj34r7vmZyd+fuM7IxE/qgXqclriZ6MRaOiNLR1MTZYHB7HDIj8iOBHIreWV0aW9hERAEWEQGURYKAOVc7UdfvozDTUzvr3jvuG+Jh5cnkbuW/kpPrprO2hpXymxd8MbfvSEZDwG89AvOju1qJibOllkdfIFznOOZyGZV3FoU35y6RUybXH6Y9msXXWFMKLZRpCQXMTY/8AMe1p9BcjzWnpfZ5XUzS6SAlg3ujIkAHM4cwOpC1FdX0mjOdU+9EbWVO9Vtks9S0SVB+jxnMAi8jhzDT8I6n0VlaL2ZaPgaLwiQgZvmOMnrY90eQUNmXXDjslhjTkt9Hnm6L0qaDRzMiykb0IgH5pJqvQTD+4p3g8Wtj/ADbmoPfr7EntPtJHmpSvUDUk18xx4mwM/vHjIk8GNJFr8TyHiFZ1ZsfoXyte0PjaD3o2uOB45d65b5ELtaR0tTaNgDe6xoH1cTALnwH5uK8tzU46gexxlD6rHwjR/wDazR2DD9HG62LHLi8b4t6qrX/UF2j3h7CXwPNmvPxNd9x9sudjxtzXSqNd6h1X9IDnCzriPEcGAf4dtxuN55m6tLTtCyv0e9rcxNEHRnk62Nh8Q6yqUZMoy5e0eQnVkpqC00ea0X6e0gkEWIJBHIg2IWFvIpGEREAREQBERAEREAREQBZWEQEr1A13dQT2eSYHn6xu/CdwkaOY48x5L0JS1TZGNexwc1wDmuGYIIuCCvKCtLY7rfhd9Cldk67oCTudvdH4EXcOoPNZ2ZRtepEvYt2n4MuNFhu5ZWUaRhZWFlAFhyyuBrrpz6JQzTA2cGEM/G7ut9Cb+S9S29I8b0tsp3adrIauuLGG8cJMbAOL72e4eLgG/qhWjqFqTHQ07XOaDO9oMjzvF8+zaeDRu62vyVG6ttDq2nD9xqIr34/WN3r0FrtUuj0fO5pscFrjeA5wYT6OKvZX9OMa10UKpb8rX8HD0ztTiieWU7DMQbF18LPI2Jd429Vt6r7Qo6uTsns7KQ3LRfE11hc2NgQellCNnei4J6pzahodaMljTuJBF92+wO5Sp+ozYdJU8tMMMeJxe3Mhha07uhvayzU2+SCm7Inq3a8d60buuuvApAI4gHTEXsfhY0/ad15BVXpPT09Q680jn9L2aPBoyCaeq3SVMz5PiMrvIBxaB5AAeSkeompH0v62a4habBoyLyN4vwb4Lx8spW2W5VvhHoidJQySnDFG555MaXethkukNVKxoxCnlHUNN/bNXlQ6OjiYGRMaxo4NFh/9nqtjAF74FyP6UkuZPZXWzfWCeR0kE5c7AzE3HfE2xDS0k58Rv3WUWg0HV11WRK14eXfWPc0hsYHDPLLcAFc4oWCQyYRjLcJdbvFt72J5XUW1w13FK7somF8tgbm4Y0Hdu+I9B6r1oktx1GterN6T/wAkM190BT0ggjhv2hDi8kkktyAcRuGeLdZS3ZdpQyUhjO+F1v1Xd5v+oeSrSrZUVMjpHskkc45kMcfACwyHRWHqFoqWjpJ5pYyHOGIRmwcWxtcRfkSSfRcrsq4sm8hyjHUdf6P3V7I6OWeWaR0v1jy/A1zWtaXG5tZt99zv4rmaX2JQOYfoksjH8BIQ9h6GwDh45+C4OldodXMThk7JvBseVh1dvKk2zTWeeaV8MzzIBHjaXWxCzmgi/Ed72ViOTNPhssQyce2fgo9/JTmlNGSU8ropmlj2GxHuCOYIzutVWdtxo2ienkAs58b2uPMMc0j+Mqslu02epBSZDbDwm4mERFKRhFkNUi0Xs9r6gAx07w0/afaMePfIJ8gVzKcY/uejqMXLpEcRT07Fq+17wX+72jr/AMFvdR7SOpNZA9rJKeS7jZpYO0a48g5lwuI3Vy4TR26prtHERWRq7sYlkAfWP7Efo22dJbqfhb7qb0WyfR7G2dC6Q/ee+S562aQB6KCeZXHrkkjizl+CgFsUWjpJnYYY3yO+6xpcbc7Dcrt0jsbopHNMXaQ2IxBri4OF8x37kHqFIQKTRsAAwQxjcBe7j7ue7rmop58dfSuSRYrXM3pHnmv1eqYG4p4JY2/ecxwbn1tYLShmLHNcwlrmuDmkbw5puCPML0lojWWlrC5kTsZA7zHNIu3dezhmM/dU/tU1UZR1TXQtwxzAuDRua9p74HJubSB1K6oy/VfjJHE6VGPnB7Rcep+sIrKSOYby2zwOEjcnj1z8CF3Aqb2I6dwyzUrjk5vasHzNs14Hi3Cf1VcYWdfX6c3E0aZ+cEzKIihJQVVu3LSFoKeIH45HPPgxth7v9laKpLbjKTWQtvkIL26ukdf+Eeis4sd2or5L1Wyvaacxva9u9jg4eLSCPyXpWqa2uoDgPdnhu09XNDm+9l5mVv7G9ag6M0cru8wl0N/tMNy5g54Tn4O6K9m1uUVL7FPFktuD+SFU9TJTzBzSWSRu8w4GxB58RZXZqpp4VdK2UizrlrwNwc217dDcHzUd1v2dOqJjNTOa1zvja64BO7ECAc+a6uh9Bmg0dI0vBcGSSOcMhiwZW6ANA/8A1YsU0cYlNtFkk/2nN0nqLTV73T08uElxDy0B7C4GzrjKx52KlWr2iPo1PHDcOwNsXAWubkk281A9kFU7FPH9mzH/AKxu0n0A9F1NCa9zzV5p3QhrQXj7WNmC5u7O2dgNw3r1NdktE6eLdacuCdXQKE6961VNK+NsDBhcCS8tc+7gbYBY77W655KXaPmc+Jjntwuc1pc37riASPI5L3ZdjbGUnBfBsWWDGFkuX57QL0k4P1hWvWR3Y4c2keoK2A5fGXih4+jzkRZTfZP/ANa7/Id/GxQmTefE/mpxslb/AGuQ8oD7yM/ool2fLYf/ACI/ydXafqlPXzUrIGizWy45HZMYCY7X4kmxyHJatJsNgDfraiRzrfYDGAHwIJKnum9ORUsRkmNhuAHxOdwa0cSqs0jtNq3yXicImcGgNdf8RcM/Kyte5nCKimbeRZRVLdnLfwcjXXZfLRNMsTjNCPiNrPZ1cBvb1G7jzUb1e1dmrJxFA253uccmsbxc48B+a9A6taYbXUge9oucUcjN4vucM+BBB81+dX9W4NG07gywFy98jsiRckXPJoy8uZVqObJQ57Ht4TanH9vZp6rah01AzFYPkA70zwLj8N/gHh5kr56V2lUsJIjxTO+Qd39t2R8rqC6466Pq3lkZLIAbBu7H8zx/Lh4ra1e2byVEHaveI8QvG2xJI4OdmLA+qz5WSm99ld5c5y9PGXXydUbYM86fL/Mz/hU11e0/FWR44ScjZzTk5p32I/nxVCyxlri12RBII5EGxHqFOtkk5+kTN4GIE+LXgD+Jy4jJ70RYmbbK1Qm97J5rbpCWCkklgw4mAHvAkYb2cQOds1TVfrJUzOvJPIegcWt8mtsPZXPrb/0NRf8AQv8A4SqFSR5+qTlGSSfGiy9nmszxT1BqJHOZCGuBccRAcHd25zObRbxUG1g07JVzOlkJz+Bt8mNvk0f8zWvFXubC6JuQe9rndcAdYHpdxPkF09Fal1NRCZYmd0Xw3Ni+2/AOK823wVJW2XQjXHb12dXZZATWlw3Nhff9YtA9/wAl99usotSt43lPlZgUs2fatmlpy6QWklOJwO9rR8LPHMk9T0VTbTtYRVV78BvHEOyZyJaSXuHi4n0Cv4UG7F+DUrg6sZRl2znalaQMOkKZ4/StafwvPZn2cvTAXk+CXC4OG9pBHiDf+S9XROuAeYv6qbOX1Jk+G+Gj9osLKzy8YKpDbc3+3RHnTj2kk/qrvKqXbrQ/9NKB9+MnxwvaPZytYj1aivkrdbKmX7hmcxwcwlrgbhwJBBG4gjcV81lbnZjlwbONodVVztp5WMkAaXOmzY4NbldwALXEktHDepPtF0sIqF7Se9LaNo6H4j+zf1CjWw/RYbBNORm94jafkYLkftO9lztpGkjNXdk3MRAMaPndYu9y0eS+fyvFTaii7bbKGPt9vhEj2S6LLYZZnD+8cGt6tZe5/acf2VPRELk2FzvNhc+K0tCaPEEEcQ3MYB52zPmbnzW/dQJaWi5j1+nXGJ+XBcDWjXGKib3u/IR3Y27/ABJ+yOq3NZdONpad8rs7CzW/eecmt9fYFUTX175pHSSkuc43J/kBwA3WXkpaKubl+ivGPbOzpbXmqqDnIY28GRktHmRm7zK4Jnde+Ik87km/O6ubUfVtlPStcQO1kbie4jPvC4ZnwAIVUaywtZWTtYAGiV4AG4DEcguGmjKyqbIQjZOW2ycbMdZ5HvdTyuL7NLo3OJJFiAW3O8ZgjzVhVTrRuPJpPoCqn2VUxNY59smROv4uIAHsfRWfpuXDTTO5RPP7hXafBq4U5Sx9y/J58JU72VPDJKiR5AayFuIncBiJPs1QRbtLpR0cEsTMu1LMR+RmI4fMkeijTMHHsVdim/g39bNZXVk5dmGNuI28m8z8x3nyHBb2qGor6zvvJjhBti+088Q0HK3Vc/VHQIq6lsbnYWgYn8CWgjujqbjwV50tK1jQ1gDWtAAAyAA3ALtLfJoYmP7mTts6NHQmrsNIwtgaQCbuuXEkgWubn8lDNqmsBa1tKw/EMcv4b91vmQSfAc1YzlQmtteZq2d/DtC0fhZ3B+XuvZPSLmfP0qfGPG+Dn0FMZJWMG972t/aICvfSGkoqSnxvIaxjbAc7CzWtHE8FQtNUOje17DZzSHNOWRGYOa6AZVVr90s7uebgP9LfZcJ6MvEyPRjJRW5M0KmYve5xyLnOcfFxLj+atTZboIxQumeLGXDhB39m29j5k38AFo6p7M8Lu0rQDaxbEDcX5v4HwBtz5KxmNAGS6ivkv4OJKMvVs7OFrzJh0fUH/tkepA/mqLKufaZUYdHvH33Mb+8HH2aVTC8n2Vf1R/1UvwdDQGijU1McI+07M8mjNx9AVenbRU7I2EtjaS2OMEgAkizWC/GwVf7JNGd6WcjcBG3xPeef4R5rmbbNISOmiia1/ZRtxucGuwdo8kAYt1w0fvKeivzkkW8KPo0eprlkj2p65ilgMMLvr5hbLeyI5Of0JzA8zwVFlbFfpCSZ5fM90jyAC5xubNFh7Bay26KVVHXycXWux7Mtbc255euS9YQCzQOg/JeYtWaHtq2njtfFMwHwxAu9gV6gAVLPfKRcw1w2FlEWcXjBUS2maG+kaOlAF3RjtW+LLl37mJS5fiRtxnn0XUZOMlJfBzKPktHk1ZXc111eNFWyRW7l8UZ5xuuW+mbf1Vwl9FGSkk0Yco+L0X9sjA/9Kjt9+XF49of5WVf1UttKOdJuFZd3gJx/JSbYnpoOp5aYmzmPMjRzY+1z5OH7wWntJ1ZdHO6oYLxyWL7fZfYA35A2vfndfPZMWrH/ACTZcXKmE4/BZWmhM6B4pS0Skdwu3A3zO7fa65urWr09OMU1S+Vzs5GO7zL/ACE94WPkeSgerO0iWnYI5mmZgFmm9ngcrnJw8fVd2o2vR2+rgeT8zmtHtdRbXZLHLonqcnz9uTj7U9MF9S2AHuxNuf8AMeL+zbftFQyltjbiNm4hiPy3F/ZffS+k3VEz5XgBz3XIG4ZAWHSwC+FLBje1gIBc4NBO4FxAuemajb29mJfa7bnJffgsfT21JjWFlG0k2sJHDC1vAFrd5PjbzVf0GjpamUMja58jiT/MucTuHUqfaO2Ri955ifljFv3nX/JTbRGr8FK20MYZzOZcfxOOZXWm+zU9rfkSTu4X2NTVDVhtHBhvie43kdzdusPlHD14r6a5SYaCoP8A2XD1Fv5rpf8AqEfadljb2mHFgv3sN7XtyXB2iT4dHTfNhb+09oXfwaU1GupqPSTKSK2PoL+y7W3cx4L8nYQ6x8QfYrXVo6h6GZUaLkjkGUkr8+IIDAHDqCLqNLZ8zjUetNx/DK40ZpF8EzJY8nMNxyPMHoRceavTV3WBlXCJGEX3ObfNruIP8jxCpDTWh5KaV0Uozbx4ObwcOhX70Hp6Wll7SE2P2mn4XDk4f8IRPRYxcmWNNxn18/g9AOXnbSTSJpAf0jx++Vbmre0COrc2LA9spBuLBzRYXJxDcPEcQoDr/oN0FW91j2cri9jrZXObm+INz4ELqXKLn6g1dVGcOUmcbQMjW1UJfYt7VmK9iMOIXvfhZX/DE1oAbYDpYD0C85KR0u0GsjjEYkBAFgXNa5wHDM7/ADuvItLsqYOXGhNTXZcelNKxQRl8zwxo4nj0A3k9Aonqxr46qrnxhuGIsJj+9dp3u8Qd3Cyrkvqa2UA9pPJw42H5NHoFZuo2pP0S8kxBmcLZbmN3loPEmwuei6TbZoVZNuRYvBaiuzV2tzf2WJv3pvyY/wDqFVAV2a86tOrYGtiID2PxNxZA5FpBPDfvUCp9l1YT3hGwX3l9/wCEFcyTbK2fj2zt3GO+Ca6kt7HRTXtFyWSSW5m7iBl0AC5btIzYn4nOkbd+brGKVoaw4A3FY4jIGgBoyINzY3lOq2hXUlMIZJO0wkkG1gATfCMzxuobtG1iFA5gpY4cbw43LiTE7KzxFfCCbnO28KauDm1GPZoOLjXHfGkVjrno1lPXzxRfAyTujfYEB2HyvbyXFX0mmL3FziXOcSSTmSTmSTzuvwvoopxikzPly+Cf7GdDdrWumI7sDCQeGOS7Wj9nGVegUQ2ZauGkoWB7bSS/WycwXAYW+TQPMlTBYWRZ52NmvRDwgkERFAThYKyiAg20/U01lN2kQvNCCWAb3s+0zxyuOo6qhF6ycFSu1XUPsXuq6dv1TzeVo/w3k/GOTSfQnqtHDv1/Tl/Yo5VO/rRBdCaakpZ2TQmz2njuI4tcOIIV7asbQqWtYGuc2OUizoZCBc2zDScnj35heellXLseNv8AJUqvdf8AB6QrdQ6KU4jCGk/cLmewNvZfOk2fUUbsQhDj87nPHoTZUHS6x1MQtFUTMHISPA9L2U52Y6+yCpMNZM97ZbBjpHF2GQE2Fycg69vEBZ9mFKCb7J4TplJbgv8ARz9cKHsq2dgGEYy5oAsMLgHC3TNciN5BBG8EEeIN1b+uupP0wCSIhszRbP4Xt4NPIjOx6qtanVGrjNnU8ni1pePItuFmtGTlYtldjaXG+C0tE7QqV8IdJK2N9u8x1wQbZ2yzHguNrFtTjALaMY3fpHAho6hpzcfGw8VCKXU+skybTyD8QwD9+ylGhNk7yQ6reGt+5GbuPQutYeV/Jdbky7G/Ltj4xjr8/wDpztn7Jp9IiZxc7DidK8/M0tAJ6k7uQKmm05hOj3W4SRk+GL+tlv1VVSaMpruwxMG4DNz3dBve7/m5fLV7W6l0jDZtrkEPgfhxAcQW/aHUc12q5eOy5XQoVOpy5eykbK3NlVUHUbmDeyV1/wBYBwP5+i6rNRqJrsX0dt+uMj0JsvzpXXChoW2dIwEZCKOzneGFu7zsvIQbfBXxcOWPPzlJH01r1SZWxgHuyNvgfy6EcWnkqzl2dVofhEQcPvh7cNueZBHotyr25P7YdlTjsRe4e4iR3UEd1vhYrrR7b6TDcwzh3K0ZF/HEPyViWJZ8okvqxr5eTemSLU7VBtDGS8h0rvjcNwAzwtvwHPit6LSFJXxvYx0c7QbObvsQbXtvHQ+hVP627Vp6tpjhHYREWcAbveOTnZWHQepUKp6l8bg6NzmOG5zSWkeBCsV4LceXo69eutKEFwX3NsrpHm7TKwcmvBH77SfdfSl2YUbDdzXyfjebejQFTtPtD0gwWbVSW+bC73cCV8avXiulFn1U1uQdhH7ll57CX3RHvG7UC+a3S9Fo9lnuigHBgADneDG95yrLXHa8+ZroqMOijNw6Q/3jhus23wDrv8FXL3km5JJO8k3J8SVhWqsOEOZcnk8mTWo8IsDVrbDPTsEdQwVDW5B2LDIAOBNiHeefVdyfbs231dK6/wA0jQPZpKqJFLLEqb3o5WTYlrZM9ObWK2oBa1zYGHhECHebyb+llDnvLiS4kk7ycyTzJO9flFNCuMFqKIpWSl2zKmezDVD6ZVCSQfUwkOdye8Ztj8OJ6eKj2r2gZKydsMIzdvdwY3i93Qe+5ejdXdAx0dOyGEd1ozJ3ucd73dT/AEVXLv8ACPiu2WManyfk+jptC/SBFjGqEREAREQBfKpp2vYWvAc1wIcCLgg7wQvqiAoLaHs7dRPMsALqZx8TET9l3y8neR6wdesKiAPaWuAc0ixBFwRxBHEKnNetlDo8U1A0uj3uhGbm9Y+Lm/LvHXhqY2Xv6Z/5M6/G19USslkFCLGxWFpFAsLVba/NTtbHVNM7BkH3tKByucn+dj1U5ptsOj3DN0jOjonH+C4VCIqk8SuT30WY5M4rRfNVti0e34TLJ+GMj+MtUU03ttleC2khEQ+/IcbvJo7oPjdVkiRw6o/k9llWM2tJ6WmqJDJUSOkceLjew5AbgOgWqCsIrSSS0is23ybLtIyluEyyEci95Hpey1kREkuhvZlYRF6eBERAEREAREQBERAFvaH0NLVTNigbie7cOAHFzjwaOa6Gqups9fJhibhYD35XDuN/3O+UeyvnVXVGChiwQi7jbHI743kczwHIDIe6qX5KrWl2Wqcdz5fR8dS9TI6CHCzvSOsZJLWLjyHJo4BSMBAFlYspOT2zVjFRWkERF4ehERAEREAREQBYLVlEBC9cNmVPW3e36mf9I0ZO/wAxvHxFiqa1k1OqaF1p4zhvlK27o3frcD0NivTK+c1O14IcAQRYg2II5EHerVWVOvjtFa3HjPnpnk9YV56x7Haaa7qcmnec7N70V+rDu/VI8FW+ndmddS3Ji7Vg+3Fd/mW2xD0WnXlVz+dFCePOPwRRFktI37+IRWSuYREQBERAEREAREQBFlYQBZXR0Pq5UVTrU8L5OGIDuDxee6PVWFoDYk8kOrZQ0fo4sz4F5Fh5A+KhsvhX2yWFM59IrGjo3yvDImOe87mtBc4+QVm6p7GnOwyV5wjf2LD3j0e8bvBvqFZug9WaekZhp4msB3kZud+JxzPmuoAs23NlLiHBfqxVHmXJ8KKiZEwMjaGMbk1rQAAOQAWwiKiXAiIgCIiAIiIAiIgCIiAIiIAiIgMELGFfpEBytK6sU1SP7RBHIeZaMXk4Zj1UP0nsUpH3ML5ITyBD2+js/dWKikjbOH7WRyrjLtFK12w2obfsZ4njhiD4z7BwXAq9lukWH+4xjmx8bv539l6JssEKxHNtRC8WtnmSbU2tZ8VJP5RuPu0Fa7tXqkb6ef8A8Un9F6iwrICkWdL7Efs4/c8tN0BUndTzf+KT/avrHqtVu3Us5/8Aik/ovUFlgsT38vsPZr7nm+n2d6QfupZB+LCz+Ihdqh2MVz/jMMX4nlx9GAj3V7BqzZcSzbH1o7WJBdlV6P2FsFjPUOdzEbQweri4+ylmi9mtBBYtp2vcPtSEyHxs7ujyClKKCV9ku2TRphHpHyjgDRZosBuAyA8AvpZZRQkoREQBERAEREAREQBERAEREAREQBERAEREAREQBERAEREAREQBERAEREAREQBERAEREAREQBERAEREAREQH//Z"/>
          <p:cNvSpPr>
            <a:spLocks noChangeAspect="1" noChangeArrowheads="1"/>
          </p:cNvSpPr>
          <p:nvPr/>
        </p:nvSpPr>
        <p:spPr bwMode="auto">
          <a:xfrm>
            <a:off x="328613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tr-TR" altLang="en-US"/>
          </a:p>
        </p:txBody>
      </p:sp>
      <p:sp>
        <p:nvSpPr>
          <p:cNvPr id="14" name="10 Metin kutusu"/>
          <p:cNvSpPr txBox="1"/>
          <p:nvPr/>
        </p:nvSpPr>
        <p:spPr>
          <a:xfrm>
            <a:off x="6069013" y="6480175"/>
            <a:ext cx="3074987" cy="400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1000" dirty="0">
              <a:ea typeface="ＭＳ Ｐゴシック" pitchFamily="-12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000" dirty="0">
                <a:ea typeface="ＭＳ Ｐゴシック" pitchFamily="-12" charset="-128"/>
              </a:rPr>
              <a:t>	             </a:t>
            </a:r>
            <a:r>
              <a:rPr lang="tr-TR" sz="900" b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-12" charset="-128"/>
              </a:rPr>
              <a:t>WIKA </a:t>
            </a:r>
            <a:r>
              <a:rPr lang="tr-TR" sz="9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-12" charset="-128"/>
              </a:rPr>
              <a:t>Turkey</a:t>
            </a:r>
            <a:r>
              <a:rPr lang="tr-TR" sz="900" b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-12" charset="-128"/>
              </a:rPr>
              <a:t> 2013</a:t>
            </a:r>
          </a:p>
        </p:txBody>
      </p:sp>
      <p:sp>
        <p:nvSpPr>
          <p:cNvPr id="11271" name="AutoShape 2" descr="https://grafiport.com/logolar/2006/03/01/jpg/sek_su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tr-TR" altLang="en-US"/>
          </a:p>
        </p:txBody>
      </p:sp>
      <p:sp>
        <p:nvSpPr>
          <p:cNvPr id="11272" name="AutoShape 4" descr="https://grafiport.com/logolar/2006/03/01/jpg/sek_sut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tr-TR" altLang="en-US"/>
          </a:p>
        </p:txBody>
      </p:sp>
      <p:sp>
        <p:nvSpPr>
          <p:cNvPr id="11273" name="AutoShape 6" descr="https://grafiport.com/logolar/2006/03/01/jpg/sek_sut.jp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tr-TR" altLang="en-US"/>
          </a:p>
        </p:txBody>
      </p:sp>
      <p:sp>
        <p:nvSpPr>
          <p:cNvPr id="11274" name="AutoShape 8" descr="data:image/jpeg;base64,/9j/4AAQSkZJRgABAQAAAQABAAD/2wCEAAkGBxQSEhUUExQWFBUUFBcZFRgUGBUYFhQXFBQWFxUZFhoaHSggGBolHBgYITEiJSotLi4uFyA1ODQsNygtLi8BCgoKDg0OGxAQGywkICQsLCwsLC0sLCwsLCwsLCwsLCwsLCwsLCwsLCwsLCwsLCwsLCwsLCwsLCwsLCwsLCwsLP/AABEIAKAAoAMBEQACEQEDEQH/xAAbAAEAAgMBAQAAAAAAAAAAAAAAAQYEBQcCA//EAEgQAAEDAgIFCAUIBgoDAAAAAAEAAgMEERIhBQYxQVETMmFxgZGhsQciM0LRFCNScnOSssE0U1RiotIVQ1VjgoOTwuLwFhck/8QAGgEBAAIDAQAAAAAAAAAAAAAAAAQFAQIDBv/EADIRAAIBAwMCBAQFBAMAAAAAAAABAgMEERIhMQUiE0FRYSMyUrEUFTNxkRZT8PEkQtH/2gAMAwEAAhEDEQA/AO4oAgCAIAgCAIAgCAIAgCAIAgCAIAgCAIAgCAIAgCAIAgCAIAgCAIAgCAIAgCAIAgCAIAgCAIAgCAIAgCAIAgCAIAgCAIAgCAIAgCAIAgCAIAgCAICEAQEoAgCAhASgCAIAgCAIAgCAIAgCAIAgPLngC5NgNpOxA3gwjpaI81xf9mC8d7cvFbaGc/EiT8tcdkMnbgHm5NC9THiP0PJrZP1Q7ZG38lnQPFArJP1Q7JG38k0L/EPEPRrXDbDJ1jA7ycsaF6mdb9CBpaIc5xZ9oCwd7sk8OQ8WJmseCLg3B2WWMYN00z0sGQgCAIAgCAIAgCAi6Ax6usZGBiNicmgZuceDQMytlFs1lJI1GldNckMUsjKZp2YrOmd1N2N8V1p0dT7Vkj1a+ldzwU3SOvEQPzUBmI9+pN+1rN3grGHT5tdzx+xWT6lFfLHPuaat11rJP63AOEbQ3xzKkwsaS8skSfUa0vPBpqivlfz5ZHfWe4juupKpQXCIrrVHyzFLRwW2EaZfqA0cFkxlmVBXys5ksjPqvcB3XXOVKEuUdI1px4ZuaPXWsj/rcY4SNDvHIqPKxpS8sEmHUK0ds5Nzo3XiK/zsBhJ2vpjbtczf4qLU6dJLtef3JtLqcW8TWC46L03yjcUT21LRtDbMmaOlpyd/D2qvqUHF4ksFlTuFJdrybikrWSA4TctycNjmng4HMLi4tckiMlIyLrBsSgCAIAgCAi6wDX11cQSyO2IC73O5kQ23dxNt3kM11jHJyqVMbI55pvXMMcW0vrOOT6h+bnZ7IxsDfDoVrb2Oe6p/H/pS3PUEu2nz6lVoKWWrnDAS+SQ5ueeG0k8Ap8pxoQzgr4xqXE8FvHoxk/aGD/Ld/Mq/8zT8iw/KJfUT/wCsJP2ln+m7+ZZ/NV6Gy6Q0/mNFrTqo6haxzpWyco4jJpbawvvJUi2u1WbWCJd2ToJNvkrym5SICCJ+plmbojRMtS/BC3EQLknJrRxcdy41q0KSzJnWjQnWeIlvj9GMts6hgPQxx/3BQPzSPkizj0iT5Yk9GTwCTUxgDMkxmw/iT8yT/wCrMvpLSzqKlVxsgeDDUGRzTk9jHMA+q7FcqdFurHviV0/gy7JFo0JrmHODar1XAWZUMyc2+542Fvh0KDXsdO9P+Cwtr/VtU/k6HRaQuQyQtxO5jm8yUWvdvA292/eqqUMcFxTqqWzNiuZ2JQBAEBBQZMHSVS5uFkftH3sdoY0WxPPQLjLeSFvFJ8nKpJpbcnKtb9Y+VPIQOIgYfWN853b3OO8eau7O2098ufsUF7duXZDj7lXU/crCy+jr9Pj+q/8ACoV/+iT+nfrHU9YKWeSPDTSiF+IHERfIbRsVHRlCLzNZPRV41JRxB4ZXf6D0r+3M+7/xUzxrX6CEre7/ALhUNdaatj5NtVJyrSSY3C1r7xsBvZT7OVCWXTWCtvo1448V5RWFP5K02er+hJKyTk48gLY3nYwHf0ngFGuLhUo7ki2tpV5YR2fQmhoqWMRxNsPeO9x4krz9WrKo8s9RQoRoxxEzppQxpc4hrQLknIADaSuaTeyOzkkss5Frnre6qJjiJbAMumXpP7vAK8tLNU1qlyedvr11XpjwVRWBVhOA8ln1R1hEXzE5vTvIsSc4XXuHNO4X7tqg3VrqWuHJZWd3p7J8fY6toypccUcntGWuRkHtN8LwN17HLcQVRyjjdHoKc87Mz1odQgCAgoCg666XMdO5wPr1TixpB2Qx5G3Xc/fVjZ0NdT9ipvq+innzZzJXp58hAbDQMMz52in9qLltiBsGe1cbh09Hfwd7dTc/h8l85TTXCPuZ8VU4s/cuE71ehuNWXaQMp+VhojwZYcN8Vxw6LqPcKgl8MkWv4jV8Q0/pc9nT/aP/AAqV0tPU8EbrHyRKZq1q9JWSYWeqxtsbzsaOA4u6FYXNzGivcrLW1lXl7HZtEaMjpoxFE2zR3uO8uO8rz9So6ktUj01GjGlHTEyaidsbS97g1rRck5AALSKcnhG8pKKyzj2uWtbqt2Bl2wNOQ3yfvO6OAV9aWapLVLk83e3rrPTHgrCnleEAQErDRhcnStS9LGSnaXG76Rwa47zBJx6sN/8AAqS9o+HU24Z6Cxra6e/KOghVhbolZAQGLpOUthkcNrWOI6w0kLaPKNKjxFnK/SZ6tRFGObFA0N7z8B3K66avhuXuUHVH8RRKirEqyFkG51TfMKpnydrXSHEBj5oBGZPYot0oeG9fBKsnNVezk6kI9I/Tpfuy/FUn/H9GeixceqJ5PSP06X7svxWM0PJMYuPVFG19FU2SI1YjkjBOARlzWk5YgTzgdmas7Lw3Fqnsyo6h4qknU3Rc9SNM080OCFghLB60eVx0g+8OlV91RqRlmW5Z2denOOI7FmUQncFJ9I+h6iZgfG4ujZm6ICxNveBHO6irCwrQhLuW5V9SoVJxzF7ehyrar1vzPOYCAhZAQySnBgtvo0depkiPNlhc0jja35Eqv6kuxP3LTpj+I17HVdFyF0MbjtcxpPWWi6o57PBf03mOTKWp0CAxtJRF8UjRtcxwHWWkBbReGaVFmODlXpL9aeKX3ZYGlvYTceIV1054hJHn+prvjIqKsirIQyWb0c/p8f1X/hUG/wD0Sd05Zro6jrHT1D4gKWQRyYgSXbMO8bCqSg4KWZrKPQ3CqSjim8M1+rdDXRyE1UzZGYLAN3OuM+aN111ryoSjiEcHG3p3EZZqSyjR+lz2dP8AaO/CpXS1mbInV32ROd0VS+J7ZI3Fr2m4I8ukdCt504zWmRSQqOm1KJ2HVHWtlY3CbMmaPWbuP7zeI8l566tJUZbcHpbS8jWW/JZFFJxz3XfUnFinph62ZfGBzuLm8D0b1aWd7p7JlNfWCl3w5ObK6TTWUUUk08MLBghZMkhDD4Lb6NW2qZJTsigc49pHwKreoyzBR9y06ZHEnL2Oq6NjLYY2na1jQesNF1SS3keggsRRlLBuEBBQwyg66aHMsDmtF30pL2DeYZLk26sJ+4rCzraJ5fD5Kq9oa4Y81wcxCvmeeZKJhFl9HZ/++P6r/wAKhX/6LJ/TXisdT0/STSx4aeXkX4gcVr5DaFRUJwjLvWUehuIVJR7Hhld/8d0l/aA+4pn4i2+ghfhbr+4VfXnRtVE2I1NTy4LnYRhthNsz3KZZVaUpPRHBBv6VaCWuWSoqwZVn0pah0b2vY4tcw3aRuPwWJxVSOGb06koPMTruputzatuB9mTN2jc8cW/mNyoLq0dF5XB6OzvVWWJclqsoZPKHrvqVyuKenFpNr2DZJxI4O81ZWl9o7J8FVe9PU++HJzF4sSCLEGxByIPSNxV0mmsooHFxeGeVsako2ZwdN1K0RydO1rhZ9UQ9w4Qx7L9dx99UV5WU57cL7noLGhop78v7F+VcWxKAICCgMLSVM52F7PaR3w3Ng4G2Jh6DYZ7iAVtF42ZzqQzujlWt2r4jvUQD5lxONtrOgdva4bhfu6ld2d1laJf7KC8tNLc4f6KtZWBVnqOQtIc0lpBuCCQQd1iFmUYyWGbQk4vKNwNbK0D9IfYfV+Ci/g6P0klXtfykbTRtbpaoF43ylv0nBjW97hn2KPVjZ0l3YJVJ3tb5WzMrdXqqcAVVZH6pJAsXkE7eaB5qvfV7Og+0nPpF3X+dnyj1Jhv61WeyG3iXFc/6jpPg6f05U82ZDPR2x/s6wHgDHn+MeSkU+twn8v3OM+hShyzHqfRvUszjkjeQbi2JjgRvG23epa6lTltJEWXSqsd4swq+u0pSi0j5mtHvGzm/esfEreFO0qbrBynUvKXLZhDW6t/aH/w/BdnZ0PpOH464+owNIaUlnN5X4zxLW37wAV1p04wWIo4zqyqPMjDXQ5YLVqjq5ytqicHkGn1W2uZ3bmtHC/f1Kvu7vC0Q5ZZ2do5PXPg6po2mIxPfblH2uAbhgF8LAd4FznvJKpZy8kX9OGN2Zq0OpKAIAgIIQGurdH3cZI7B5FnB3MlaNz/ydtHSMl0jPyZxqU87o5/pzUwPcTS+o8Zup32B643XsR4dSs6F64rE916lRcWCk9UOfQqlFoeaSbkQwiQc4PBbgA2udwb0qwncQhDXkrYW1Sc9GC00rtHUNsUgqZhtc1mMA78I5reskrz1z1Gc3iLwi2oxtbb5t2eqn0gwE+wmkH95I1vg24VRKEJvM8slLrijtCOBFr9S7H0b2ji17XHxsng0POBldelnzNzo3SFFVG0MvJv+hJkey+3sXCfT6U/keGWdv1mM+Wfer0fJHm4ZcW/9yUCra1qTLencU6uxk6P005mTvXb4j4rvbdQlT2nwcq9nGW8OTeRV8Ug5zc9xt5FW9O7pT3TK2rbzjtJFX1i1DhmBfBaKTgPZu6xu6wre36hKO0t0VF102FRZjszmMujpWy8iWO5UG2AAk9lt3SrtVabjrzsULoVFLTjcuGg9TAxzXVXrvIu2nZmT0yHYG+HSq24vtW1Pb3LO3sFHepv7HQqGgIIfJYvAs1reZEODBxtkXWuegZKslLyRbwp43ZsAuZ2JQBAEAQBARZAfCro2SABwvbMHYWniCMwsptcGkoKXJr6zR7ixzHBtRG4Wc19mvtwxDJw6DbrW7alsznKm8Ye5RNKaiU5PzUrqY/QqG3Z1Nff8yuErbPylbVsYN7PBpK3UKtZm2Nso3GNwN+w2Ud0ZR4RFnYVY8bmlqND1EfPglb04HW7wLLnoa8iPKhUjyjCMZ3g9oKYZpiRu9F61VlOMLJXFo914xgd+a31SJVK6rU+CwU+ttXJtoWyni2OUeIXOVKE+YIsaXVbtcI2MEmkJNlDDGLbZXOsO935IrKD4iSvzC+l5YNho6Ccm7qhht7lFECb8DK64ClU7VQ34MOrXqfNLP7FhipJXWzEQsBcWfM4DYHPOQ8etS8pbG2iT9jYUtGyMWaLX2naXHi4nMlc5Sb5O0YqJ97LBsSgCAIAgCAIAgCAiyAgjcU3MbeZhnRUW1rcBP6slnfhtdba2a+HEj5C4bJpB1lrvMFNXsa+G/Uk00u6Y9rGHysmpehnRL1Appd8x7GMHndZzH0GiXqPkLjzppD1YW+QTWvQeG/Nkf0VEec3H9oS/uxEgJ4kh4UTNDbLQ3RKwZCPYErICAIAgCAIAgCAIAgCAIAgCAIAgCAIAgCAIAgCAIAgCAIAgCAIAgCAIAgCAIAgCAIAgCAIAgCAIAgCAIAgCAIAgCAIAgCAIAgCAIAgCAIAgCAIAgCAIAgCAIAgCAIAgCAIAgCAIAgCAID//2Q==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tr-TR" altLang="en-US"/>
          </a:p>
        </p:txBody>
      </p:sp>
      <p:sp>
        <p:nvSpPr>
          <p:cNvPr id="11275" name="AutoShape 10" descr="data:image/jpeg;base64,/9j/4AAQSkZJRgABAQAAAQABAAD/2wCEAAkGBxQSEhUUExQWFBUUFBcZFRgUGBUYFhQXFBQWFxUZFhoaHSggGBolHBgYITEiJSotLi4uFyA1ODQsNygtLi8BCgoKDg0OGxAQGywkICQsLCwsLC0sLCwsLCwsLCwsLCwsLCwsLCwsLCwsLCwsLCwsLCwsLCwsLCwsLCwsLCwsLP/AABEIAKAAoAMBEQACEQEDEQH/xAAbAAEAAgMBAQAAAAAAAAAAAAAAAQYEBQcCA//EAEgQAAEDAgIFCAUIBgoDAAAAAAEAAgMEERIhBQYxQVETMmFxgZGhsQciM0LRFCNScnOSssE0U1RiotIVQ1VjgoOTwuLwFhck/8QAGgEBAAIDAQAAAAAAAAAAAAAAAAQFAQIDBv/EADIRAAIBAwMCBAQFBAMAAAAAAAABAgMEERIhMQUiE0FRYSMyUrEUFTNxkRZT8PEkQtH/2gAMAwEAAhEDEQA/AO4oAgCAIAgCAIAgCAIAgCAIAgCAIAgCAIAgCAIAgCAIAgCAIAgCAIAgCAIAgCAIAgCAIAgCAIAgCAIAgCAIAgCAIAgCAIAgCAIAgCAIAgCAIAgCAICEAQEoAgCAhASgCAIAgCAIAgCAIAgCAIAgPLngC5NgNpOxA3gwjpaI81xf9mC8d7cvFbaGc/EiT8tcdkMnbgHm5NC9THiP0PJrZP1Q7ZG38lnQPFArJP1Q7JG38k0L/EPEPRrXDbDJ1jA7ycsaF6mdb9CBpaIc5xZ9oCwd7sk8OQ8WJmseCLg3B2WWMYN00z0sGQgCAIAgCAIAgCAi6Ax6usZGBiNicmgZuceDQMytlFs1lJI1GldNckMUsjKZp2YrOmd1N2N8V1p0dT7Vkj1a+ldzwU3SOvEQPzUBmI9+pN+1rN3grGHT5tdzx+xWT6lFfLHPuaat11rJP63AOEbQ3xzKkwsaS8skSfUa0vPBpqivlfz5ZHfWe4juupKpQXCIrrVHyzFLRwW2EaZfqA0cFkxlmVBXys5ksjPqvcB3XXOVKEuUdI1px4ZuaPXWsj/rcY4SNDvHIqPKxpS8sEmHUK0ds5Nzo3XiK/zsBhJ2vpjbtczf4qLU6dJLtef3JtLqcW8TWC46L03yjcUT21LRtDbMmaOlpyd/D2qvqUHF4ksFlTuFJdrybikrWSA4TctycNjmng4HMLi4tckiMlIyLrBsSgCAIAgCAi6wDX11cQSyO2IC73O5kQ23dxNt3kM11jHJyqVMbI55pvXMMcW0vrOOT6h+bnZ7IxsDfDoVrb2Oe6p/H/pS3PUEu2nz6lVoKWWrnDAS+SQ5ueeG0k8Ap8pxoQzgr4xqXE8FvHoxk/aGD/Ld/Mq/8zT8iw/KJfUT/wCsJP2ln+m7+ZZ/NV6Gy6Q0/mNFrTqo6haxzpWyco4jJpbawvvJUi2u1WbWCJd2ToJNvkrym5SICCJ+plmbojRMtS/BC3EQLknJrRxcdy41q0KSzJnWjQnWeIlvj9GMts6hgPQxx/3BQPzSPkizj0iT5Yk9GTwCTUxgDMkxmw/iT8yT/wCrMvpLSzqKlVxsgeDDUGRzTk9jHMA+q7FcqdFurHviV0/gy7JFo0JrmHODar1XAWZUMyc2+542Fvh0KDXsdO9P+Cwtr/VtU/k6HRaQuQyQtxO5jm8yUWvdvA292/eqqUMcFxTqqWzNiuZ2JQBAEBBQZMHSVS5uFkftH3sdoY0WxPPQLjLeSFvFJ8nKpJpbcnKtb9Y+VPIQOIgYfWN853b3OO8eau7O2098ufsUF7duXZDj7lXU/crCy+jr9Pj+q/8ACoV/+iT+nfrHU9YKWeSPDTSiF+IHERfIbRsVHRlCLzNZPRV41JRxB4ZXf6D0r+3M+7/xUzxrX6CEre7/ALhUNdaatj5NtVJyrSSY3C1r7xsBvZT7OVCWXTWCtvo1448V5RWFP5K02er+hJKyTk48gLY3nYwHf0ngFGuLhUo7ki2tpV5YR2fQmhoqWMRxNsPeO9x4krz9WrKo8s9RQoRoxxEzppQxpc4hrQLknIADaSuaTeyOzkkss5Frnre6qJjiJbAMumXpP7vAK8tLNU1qlyedvr11XpjwVRWBVhOA8ln1R1hEXzE5vTvIsSc4XXuHNO4X7tqg3VrqWuHJZWd3p7J8fY6toypccUcntGWuRkHtN8LwN17HLcQVRyjjdHoKc87Mz1odQgCAgoCg666XMdO5wPr1TixpB2Qx5G3Xc/fVjZ0NdT9ipvq+innzZzJXp58hAbDQMMz52in9qLltiBsGe1cbh09Hfwd7dTc/h8l85TTXCPuZ8VU4s/cuE71ehuNWXaQMp+VhojwZYcN8Vxw6LqPcKgl8MkWv4jV8Q0/pc9nT/aP/AAqV0tPU8EbrHyRKZq1q9JWSYWeqxtsbzsaOA4u6FYXNzGivcrLW1lXl7HZtEaMjpoxFE2zR3uO8uO8rz9So6ktUj01GjGlHTEyaidsbS97g1rRck5AALSKcnhG8pKKyzj2uWtbqt2Bl2wNOQ3yfvO6OAV9aWapLVLk83e3rrPTHgrCnleEAQErDRhcnStS9LGSnaXG76Rwa47zBJx6sN/8AAqS9o+HU24Z6Cxra6e/KOghVhbolZAQGLpOUthkcNrWOI6w0kLaPKNKjxFnK/SZ6tRFGObFA0N7z8B3K66avhuXuUHVH8RRKirEqyFkG51TfMKpnydrXSHEBj5oBGZPYot0oeG9fBKsnNVezk6kI9I/Tpfuy/FUn/H9GeixceqJ5PSP06X7svxWM0PJMYuPVFG19FU2SI1YjkjBOARlzWk5YgTzgdmas7Lw3Fqnsyo6h4qknU3Rc9SNM080OCFghLB60eVx0g+8OlV91RqRlmW5Z2denOOI7FmUQncFJ9I+h6iZgfG4ujZm6ICxNveBHO6irCwrQhLuW5V9SoVJxzF7ehyrar1vzPOYCAhZAQySnBgtvo0depkiPNlhc0jja35Eqv6kuxP3LTpj+I17HVdFyF0MbjtcxpPWWi6o57PBf03mOTKWp0CAxtJRF8UjRtcxwHWWkBbReGaVFmODlXpL9aeKX3ZYGlvYTceIV1054hJHn+prvjIqKsirIQyWb0c/p8f1X/hUG/wD0Sd05Zro6jrHT1D4gKWQRyYgSXbMO8bCqSg4KWZrKPQ3CqSjim8M1+rdDXRyE1UzZGYLAN3OuM+aN111ryoSjiEcHG3p3EZZqSyjR+lz2dP8AaO/CpXS1mbInV32ROd0VS+J7ZI3Fr2m4I8ukdCt504zWmRSQqOm1KJ2HVHWtlY3CbMmaPWbuP7zeI8l566tJUZbcHpbS8jWW/JZFFJxz3XfUnFinph62ZfGBzuLm8D0b1aWd7p7JlNfWCl3w5ObK6TTWUUUk08MLBghZMkhDD4Lb6NW2qZJTsigc49pHwKreoyzBR9y06ZHEnL2Oq6NjLYY2na1jQesNF1SS3keggsRRlLBuEBBQwyg66aHMsDmtF30pL2DeYZLk26sJ+4rCzraJ5fD5Kq9oa4Y81wcxCvmeeZKJhFl9HZ/++P6r/wAKhX/6LJ/TXisdT0/STSx4aeXkX4gcVr5DaFRUJwjLvWUehuIVJR7Hhld/8d0l/aA+4pn4i2+ghfhbr+4VfXnRtVE2I1NTy4LnYRhthNsz3KZZVaUpPRHBBv6VaCWuWSoqwZVn0pah0b2vY4tcw3aRuPwWJxVSOGb06koPMTruputzatuB9mTN2jc8cW/mNyoLq0dF5XB6OzvVWWJclqsoZPKHrvqVyuKenFpNr2DZJxI4O81ZWl9o7J8FVe9PU++HJzF4sSCLEGxByIPSNxV0mmsooHFxeGeVsako2ZwdN1K0RydO1rhZ9UQ9w4Qx7L9dx99UV5WU57cL7noLGhop78v7F+VcWxKAICCgMLSVM52F7PaR3w3Ng4G2Jh6DYZ7iAVtF42ZzqQzujlWt2r4jvUQD5lxONtrOgdva4bhfu6ld2d1laJf7KC8tNLc4f6KtZWBVnqOQtIc0lpBuCCQQd1iFmUYyWGbQk4vKNwNbK0D9IfYfV+Ci/g6P0klXtfykbTRtbpaoF43ylv0nBjW97hn2KPVjZ0l3YJVJ3tb5WzMrdXqqcAVVZH6pJAsXkE7eaB5qvfV7Og+0nPpF3X+dnyj1Jhv61WeyG3iXFc/6jpPg6f05U82ZDPR2x/s6wHgDHn+MeSkU+twn8v3OM+hShyzHqfRvUszjkjeQbi2JjgRvG23epa6lTltJEWXSqsd4swq+u0pSi0j5mtHvGzm/esfEreFO0qbrBynUvKXLZhDW6t/aH/w/BdnZ0PpOH464+owNIaUlnN5X4zxLW37wAV1p04wWIo4zqyqPMjDXQ5YLVqjq5ytqicHkGn1W2uZ3bmtHC/f1Kvu7vC0Q5ZZ2do5PXPg6po2mIxPfblH2uAbhgF8LAd4FznvJKpZy8kX9OGN2Zq0OpKAIAgIIQGurdH3cZI7B5FnB3MlaNz/ydtHSMl0jPyZxqU87o5/pzUwPcTS+o8Zup32B643XsR4dSs6F64rE916lRcWCk9UOfQqlFoeaSbkQwiQc4PBbgA2udwb0qwncQhDXkrYW1Sc9GC00rtHUNsUgqZhtc1mMA78I5reskrz1z1Gc3iLwi2oxtbb5t2eqn0gwE+wmkH95I1vg24VRKEJvM8slLrijtCOBFr9S7H0b2ji17XHxsng0POBldelnzNzo3SFFVG0MvJv+hJkey+3sXCfT6U/keGWdv1mM+Wfer0fJHm4ZcW/9yUCra1qTLencU6uxk6P005mTvXb4j4rvbdQlT2nwcq9nGW8OTeRV8Ug5zc9xt5FW9O7pT3TK2rbzjtJFX1i1DhmBfBaKTgPZu6xu6wre36hKO0t0VF102FRZjszmMujpWy8iWO5UG2AAk9lt3SrtVabjrzsULoVFLTjcuGg9TAxzXVXrvIu2nZmT0yHYG+HSq24vtW1Pb3LO3sFHepv7HQqGgIIfJYvAs1reZEODBxtkXWuegZKslLyRbwp43ZsAuZ2JQBAEAQBARZAfCro2SABwvbMHYWniCMwsptcGkoKXJr6zR7ixzHBtRG4Wc19mvtwxDJw6DbrW7alsznKm8Ye5RNKaiU5PzUrqY/QqG3Z1Nff8yuErbPylbVsYN7PBpK3UKtZm2Nso3GNwN+w2Ud0ZR4RFnYVY8bmlqND1EfPglb04HW7wLLnoa8iPKhUjyjCMZ3g9oKYZpiRu9F61VlOMLJXFo914xgd+a31SJVK6rU+CwU+ttXJtoWyni2OUeIXOVKE+YIsaXVbtcI2MEmkJNlDDGLbZXOsO935IrKD4iSvzC+l5YNho6Ccm7qhht7lFECb8DK64ClU7VQ34MOrXqfNLP7FhipJXWzEQsBcWfM4DYHPOQ8etS8pbG2iT9jYUtGyMWaLX2naXHi4nMlc5Sb5O0YqJ97LBsSgCAIAgCAIAgCAiyAgjcU3MbeZhnRUW1rcBP6slnfhtdba2a+HEj5C4bJpB1lrvMFNXsa+G/Uk00u6Y9rGHysmpehnRL1Appd8x7GMHndZzH0GiXqPkLjzppD1YW+QTWvQeG/Nkf0VEec3H9oS/uxEgJ4kh4UTNDbLQ3RKwZCPYErICAIAgCAIAgCAIAgCAIAgCAIAgCAIAgCAIAgCAIAgCAIAgCAIAgCAIAgCAIAgCAIAgCAIAgCAIAgCAIAgCAIAgCAIAgCAIAgCAIAgCAIAgCAIAgCAIAgCAIAgCAIAgCAIAgCAIAgCAID//2Q==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tr-TR" altLang="en-US"/>
          </a:p>
        </p:txBody>
      </p:sp>
      <p:pic>
        <p:nvPicPr>
          <p:cNvPr id="1127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2" b="16232"/>
          <a:stretch>
            <a:fillRect/>
          </a:stretch>
        </p:blipFill>
        <p:spPr bwMode="auto">
          <a:xfrm>
            <a:off x="646113" y="1274763"/>
            <a:ext cx="1211262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Resim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4241800"/>
            <a:ext cx="1868487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2697163"/>
            <a:ext cx="3816350" cy="27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9" name="Rectangle 4"/>
          <p:cNvSpPr>
            <a:spLocks noChangeArrowheads="1"/>
          </p:cNvSpPr>
          <p:nvPr/>
        </p:nvSpPr>
        <p:spPr bwMode="auto">
          <a:xfrm>
            <a:off x="685800" y="846138"/>
            <a:ext cx="52736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tr-TR" altLang="en-US" b="1" i="1">
                <a:solidFill>
                  <a:srgbClr val="676767"/>
                </a:solidFill>
                <a:ea typeface="ＭＳ 明朝" pitchFamily="49" charset="-128"/>
              </a:rPr>
              <a:t>Dairy Plant</a:t>
            </a:r>
            <a:endParaRPr lang="en-US" altLang="en-US" b="1" i="1">
              <a:solidFill>
                <a:srgbClr val="676767"/>
              </a:solidFill>
              <a:ea typeface="ＭＳ 明朝" pitchFamily="49" charset="-128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6069012" y="1274018"/>
            <a:ext cx="3074987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Aft>
                <a:spcPct val="30000"/>
              </a:spcAft>
              <a:defRPr/>
            </a:pPr>
            <a:r>
              <a:rPr lang="en-US" sz="1400" b="1" dirty="0">
                <a:solidFill>
                  <a:srgbClr val="000000"/>
                </a:solidFill>
              </a:rPr>
              <a:t>Measuring task:</a:t>
            </a:r>
          </a:p>
          <a:p>
            <a:pPr>
              <a:spcAft>
                <a:spcPct val="30000"/>
              </a:spcAft>
              <a:defRPr/>
            </a:pPr>
            <a:r>
              <a:rPr lang="tr-TR" sz="1400" b="1" dirty="0">
                <a:solidFill>
                  <a:srgbClr val="000000"/>
                </a:solidFill>
              </a:rPr>
              <a:t> </a:t>
            </a:r>
            <a:r>
              <a:rPr lang="zh-CN" altLang="en-US" sz="1400" b="1" dirty="0">
                <a:solidFill>
                  <a:srgbClr val="000000"/>
                </a:solidFill>
              </a:rPr>
              <a:t>乳品巴氏杀菌蒸发器液位测量</a:t>
            </a:r>
            <a:endParaRPr lang="en-US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  <a:defRPr/>
            </a:pPr>
            <a:r>
              <a:rPr lang="en-US" sz="1400" b="1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Aft>
                <a:spcPct val="30000"/>
              </a:spcAft>
              <a:defRPr/>
            </a:pPr>
            <a:r>
              <a:rPr lang="en-US" sz="1400" b="1" dirty="0">
                <a:solidFill>
                  <a:srgbClr val="000000"/>
                </a:solidFill>
              </a:rPr>
              <a:t>Customer:	</a:t>
            </a:r>
            <a:r>
              <a:rPr lang="tr-TR" sz="1400" b="1" dirty="0">
                <a:solidFill>
                  <a:srgbClr val="000000"/>
                </a:solidFill>
              </a:rPr>
              <a:t> SekSüt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zh-CN" altLang="en-US" sz="1400" b="1" dirty="0">
                <a:solidFill>
                  <a:srgbClr val="000000"/>
                </a:solidFill>
              </a:rPr>
              <a:t>土耳其</a:t>
            </a:r>
            <a:endParaRPr lang="en-US" sz="1400" b="1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  <a:defRPr/>
            </a:pPr>
            <a:endParaRPr lang="en-US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  <a:defRPr/>
            </a:pPr>
            <a:r>
              <a:rPr lang="en-US" sz="1400" b="1" dirty="0">
                <a:solidFill>
                  <a:srgbClr val="000000"/>
                </a:solidFill>
              </a:rPr>
              <a:t>Competitor: </a:t>
            </a:r>
            <a:r>
              <a:rPr lang="tr-TR" sz="1400" dirty="0" err="1">
                <a:solidFill>
                  <a:srgbClr val="000000"/>
                </a:solidFill>
              </a:rPr>
              <a:t>Jumo</a:t>
            </a:r>
            <a:endParaRPr lang="en-US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  <a:defRPr/>
            </a:pPr>
            <a:endParaRPr lang="tr-TR" sz="1400" b="1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  <a:defRPr/>
            </a:pPr>
            <a:r>
              <a:rPr lang="en-US" sz="1400" b="1" dirty="0">
                <a:solidFill>
                  <a:srgbClr val="000000"/>
                </a:solidFill>
              </a:rPr>
              <a:t>Product</a:t>
            </a:r>
            <a:r>
              <a:rPr lang="en-US" sz="1400" dirty="0">
                <a:solidFill>
                  <a:srgbClr val="000000"/>
                </a:solidFill>
              </a:rPr>
              <a:t>: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Aft>
                <a:spcPct val="30000"/>
              </a:spcAft>
              <a:defRPr/>
            </a:pPr>
            <a:r>
              <a:rPr lang="tr-TR" sz="1400" dirty="0">
                <a:solidFill>
                  <a:srgbClr val="000000"/>
                </a:solidFill>
              </a:rPr>
              <a:t>DPT-10+990.22, 3bar</a:t>
            </a:r>
            <a:endParaRPr lang="en-US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  <a:defRPr/>
            </a:pPr>
            <a:endParaRPr lang="en-GB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  <a:defRPr/>
            </a:pPr>
            <a:r>
              <a:rPr lang="en-US" sz="1400" b="1" dirty="0">
                <a:solidFill>
                  <a:srgbClr val="000000"/>
                </a:solidFill>
              </a:rPr>
              <a:t>Why WIKA:</a:t>
            </a:r>
            <a:r>
              <a:rPr lang="tr-TR" sz="1400" b="1" dirty="0">
                <a:solidFill>
                  <a:srgbClr val="000000"/>
                </a:solidFill>
              </a:rPr>
              <a:t> </a:t>
            </a:r>
            <a:r>
              <a:rPr lang="tr-TR" sz="1400" b="1" kern="0" dirty="0"/>
              <a:t> </a:t>
            </a:r>
            <a:r>
              <a:rPr lang="zh-CN" altLang="en-US" sz="1400" b="1" kern="0" dirty="0"/>
              <a:t>售前售后技术支持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2474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dirty="0"/>
            </a:br>
            <a:r>
              <a:rPr lang="zh-CN" altLang="en-US" sz="1400" b="0" dirty="0"/>
              <a:t>荷兰皇家菲仕兰公司</a:t>
            </a:r>
            <a:endParaRPr lang="en-US" altLang="en-US" sz="1400" dirty="0"/>
          </a:p>
        </p:txBody>
      </p:sp>
      <p:sp>
        <p:nvSpPr>
          <p:cNvPr id="2051" name="Inhaltsplatzhalter 2"/>
          <p:cNvSpPr>
            <a:spLocks noGrp="1"/>
          </p:cNvSpPr>
          <p:nvPr>
            <p:ph idx="1"/>
          </p:nvPr>
        </p:nvSpPr>
        <p:spPr>
          <a:xfrm>
            <a:off x="666750" y="2060575"/>
            <a:ext cx="4876800" cy="971550"/>
          </a:xfrm>
        </p:spPr>
        <p:txBody>
          <a:bodyPr>
            <a:normAutofit fontScale="70000" lnSpcReduction="20000"/>
          </a:bodyPr>
          <a:lstStyle/>
          <a:p>
            <a:pPr marL="0" indent="0">
              <a:buFont typeface="Wingdings" pitchFamily="2" charset="2"/>
              <a:buNone/>
            </a:pPr>
            <a:r>
              <a:rPr lang="zh-CN" altLang="en-US" dirty="0"/>
              <a:t>产生粘胶泡沫的乳品液位测量方案，</a:t>
            </a:r>
            <a:r>
              <a:rPr lang="en-US" altLang="zh-CN" dirty="0"/>
              <a:t>WIKA KSR</a:t>
            </a:r>
            <a:r>
              <a:rPr lang="zh-CN" altLang="en-US" dirty="0"/>
              <a:t>浮球测量原理测量不受泡沫影响</a:t>
            </a:r>
            <a:endParaRPr lang="en-US" altLang="zh-CN" dirty="0"/>
          </a:p>
          <a:p>
            <a:pPr marL="0" indent="0">
              <a:buFont typeface="Wingdings" pitchFamily="2" charset="2"/>
              <a:buNone/>
            </a:pPr>
            <a:endParaRPr lang="en-US" altLang="en-US" dirty="0"/>
          </a:p>
          <a:p>
            <a:pPr marL="0" indent="0">
              <a:buFont typeface="Wingdings" pitchFamily="2" charset="2"/>
              <a:buNone/>
            </a:pPr>
            <a:endParaRPr lang="en-US" altLang="en-US" sz="1600" dirty="0"/>
          </a:p>
        </p:txBody>
      </p:sp>
      <p:sp>
        <p:nvSpPr>
          <p:cNvPr id="205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5D78716E-9A4E-4DD5-87F3-AB7F36CFE0D5}" type="slidenum">
              <a:rPr lang="de-DE" altLang="en-US" sz="800" smtClean="0">
                <a:solidFill>
                  <a:srgbClr val="676767"/>
                </a:solidFill>
              </a:rPr>
              <a:pPr/>
              <a:t>33</a:t>
            </a:fld>
            <a:endParaRPr lang="de-DE" altLang="en-US" sz="800">
              <a:solidFill>
                <a:srgbClr val="0D3886"/>
              </a:solidFill>
            </a:endParaRPr>
          </a:p>
        </p:txBody>
      </p:sp>
      <p:sp>
        <p:nvSpPr>
          <p:cNvPr id="2054" name="Rechteck 4"/>
          <p:cNvSpPr>
            <a:spLocks noChangeArrowheads="1"/>
          </p:cNvSpPr>
          <p:nvPr/>
        </p:nvSpPr>
        <p:spPr bwMode="auto">
          <a:xfrm>
            <a:off x="684213" y="3683000"/>
            <a:ext cx="4140200" cy="11874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zh-CN" altLang="en-US" sz="1200" b="1" i="1" dirty="0"/>
              <a:t>测量元件</a:t>
            </a:r>
            <a:endParaRPr lang="en-US" altLang="en-US" sz="1200" b="1" i="1" dirty="0"/>
          </a:p>
          <a:p>
            <a:pPr>
              <a:tabLst>
                <a:tab pos="1520825" algn="l"/>
              </a:tabLst>
              <a:defRPr/>
            </a:pPr>
            <a:r>
              <a:rPr lang="zh-CN" altLang="en-US" sz="1200" i="1" dirty="0"/>
              <a:t>测量原理</a:t>
            </a:r>
            <a:r>
              <a:rPr lang="en-US" altLang="en-US" sz="1200" i="1" dirty="0"/>
              <a:t>:	</a:t>
            </a:r>
            <a:r>
              <a:rPr lang="zh-CN" altLang="en-US" sz="1200" i="1" dirty="0"/>
              <a:t>干簧链</a:t>
            </a:r>
            <a:endParaRPr lang="en-US" altLang="en-US" sz="1200" i="1" dirty="0"/>
          </a:p>
          <a:p>
            <a:pPr>
              <a:tabLst>
                <a:tab pos="1520825" algn="l"/>
              </a:tabLst>
              <a:defRPr/>
            </a:pPr>
            <a:r>
              <a:rPr lang="zh-CN" altLang="en-US" sz="1200" i="1" dirty="0"/>
              <a:t>压力</a:t>
            </a:r>
            <a:r>
              <a:rPr lang="en-US" altLang="en-US" sz="1200" i="1" dirty="0"/>
              <a:t>:	0,7 bar</a:t>
            </a:r>
          </a:p>
          <a:p>
            <a:pPr>
              <a:tabLst>
                <a:tab pos="1520825" algn="l"/>
              </a:tabLst>
              <a:defRPr/>
            </a:pPr>
            <a:r>
              <a:rPr lang="zh-CN" altLang="en-US" sz="1200" i="1" dirty="0"/>
              <a:t>温度</a:t>
            </a:r>
            <a:r>
              <a:rPr lang="en-US" altLang="en-US" sz="1200" i="1" dirty="0"/>
              <a:t>:	max. +150°C</a:t>
            </a:r>
          </a:p>
          <a:p>
            <a:pPr>
              <a:tabLst>
                <a:tab pos="1520825" algn="l"/>
              </a:tabLst>
              <a:defRPr/>
            </a:pPr>
            <a:r>
              <a:rPr lang="zh-CN" altLang="en-US" sz="1200" i="1" dirty="0"/>
              <a:t>材质</a:t>
            </a:r>
            <a:r>
              <a:rPr lang="en-US" altLang="en-US" sz="1200" i="1" dirty="0"/>
              <a:t>:	1.4435/316L </a:t>
            </a:r>
            <a:r>
              <a:rPr lang="zh-CN" altLang="en-US" sz="1200" i="1" dirty="0"/>
              <a:t>电抛光</a:t>
            </a:r>
            <a:endParaRPr lang="en-US" altLang="en-US" sz="1200" i="1" dirty="0"/>
          </a:p>
          <a:p>
            <a:pPr>
              <a:tabLst>
                <a:tab pos="1520825" algn="l"/>
              </a:tabLst>
              <a:defRPr/>
            </a:pPr>
            <a:r>
              <a:rPr lang="zh-CN" altLang="en-US" sz="1200" i="1" dirty="0"/>
              <a:t>过程连接</a:t>
            </a:r>
            <a:r>
              <a:rPr lang="en-US" altLang="en-US" sz="1200" i="1" dirty="0"/>
              <a:t>:	3” </a:t>
            </a:r>
            <a:r>
              <a:rPr lang="zh-CN" altLang="en-US" sz="1200" i="1" dirty="0"/>
              <a:t>卡盘</a:t>
            </a:r>
            <a:r>
              <a:rPr lang="en-US" altLang="en-US" sz="1200" i="1" dirty="0"/>
              <a:t> DIN 32676</a:t>
            </a:r>
          </a:p>
          <a:p>
            <a:pPr>
              <a:tabLst>
                <a:tab pos="1520825" algn="l"/>
              </a:tabLst>
              <a:defRPr/>
            </a:pPr>
            <a:endParaRPr lang="en-US" altLang="en-US" sz="1200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3392488"/>
            <a:ext cx="2052638" cy="302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88" y="2600325"/>
            <a:ext cx="231457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0" descr="http://www.frieslandcampina.com/deutsch/merken-en-producten/products/~/media/807B9C3D0549433F9A9E711F587FF528.ashx?mw=432&amp;bc=FFFF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1309688"/>
            <a:ext cx="3095625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2" descr="http://upload.wikimedia.org/wikipedia/de/thumb/c/c4/FrieslandCampina_Germany_Logo.svg/597px-FrieslandCampina_Germany_Logo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8781"/>
            <a:ext cx="2074862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690563" y="452438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eaLnBrk="1" hangingPunct="1"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None/>
              <a:tabLst>
                <a:tab pos="665163" algn="l"/>
              </a:tabLst>
            </a:pPr>
            <a:r>
              <a:rPr lang="en-US" sz="1400" b="1" dirty="0">
                <a:solidFill>
                  <a:srgbClr val="FE9900"/>
                </a:solidFill>
              </a:rPr>
              <a:t>Application</a:t>
            </a:r>
          </a:p>
        </p:txBody>
      </p:sp>
    </p:spTree>
    <p:extLst>
      <p:ext uri="{BB962C8B-B14F-4D97-AF65-F5344CB8AC3E}">
        <p14:creationId xmlns:p14="http://schemas.microsoft.com/office/powerpoint/2010/main" val="20327160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8454244-1A54-4F09-A9FA-F2061971E620}" type="slidenum">
              <a:rPr lang="de-DE" smtClean="0"/>
              <a:pPr>
                <a:defRPr/>
              </a:pPr>
              <a:t>34</a:t>
            </a:fld>
            <a:endParaRPr lang="de-DE">
              <a:solidFill>
                <a:srgbClr val="0D3886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00277" y="682625"/>
            <a:ext cx="5482771" cy="9271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66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663"/>
                </a:solidFill>
                <a:latin typeface="Arial" charset="0"/>
                <a:ea typeface="ＭＳ 明朝" pitchFamily="-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663"/>
                </a:solidFill>
                <a:latin typeface="Arial" charset="0"/>
                <a:ea typeface="ＭＳ 明朝" pitchFamily="-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663"/>
                </a:solidFill>
                <a:latin typeface="Arial" charset="0"/>
                <a:ea typeface="ＭＳ 明朝" pitchFamily="-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663"/>
                </a:solidFill>
                <a:latin typeface="Arial" charset="0"/>
                <a:ea typeface="ＭＳ 明朝" pitchFamily="-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76767"/>
                </a:solidFill>
                <a:latin typeface="Arial" charset="0"/>
                <a:ea typeface="ＭＳ 明朝" pitchFamily="-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76767"/>
                </a:solidFill>
                <a:latin typeface="Arial" charset="0"/>
                <a:ea typeface="ＭＳ 明朝" pitchFamily="-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76767"/>
                </a:solidFill>
                <a:latin typeface="Arial" charset="0"/>
                <a:ea typeface="ＭＳ 明朝" pitchFamily="-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76767"/>
                </a:solidFill>
                <a:latin typeface="Arial" charset="0"/>
                <a:ea typeface="ＭＳ 明朝" pitchFamily="-12" charset="-128"/>
              </a:defRPr>
            </a:lvl9pPr>
          </a:lstStyle>
          <a:p>
            <a:r>
              <a:rPr lang="en-US" altLang="en-US" kern="0" dirty="0"/>
              <a:t>Muller Pasteurizer LVL and Temp </a:t>
            </a:r>
          </a:p>
          <a:p>
            <a:r>
              <a:rPr lang="en-US" altLang="en-US" kern="0" dirty="0"/>
              <a:t>Application </a:t>
            </a:r>
          </a:p>
          <a:p>
            <a:endParaRPr lang="en-US" altLang="en-US" kern="0" dirty="0"/>
          </a:p>
        </p:txBody>
      </p:sp>
      <p:sp>
        <p:nvSpPr>
          <p:cNvPr id="2" name="Rectangle 1"/>
          <p:cNvSpPr/>
          <p:nvPr/>
        </p:nvSpPr>
        <p:spPr>
          <a:xfrm>
            <a:off x="5131896" y="1609725"/>
            <a:ext cx="386954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rgbClr val="676767"/>
                </a:solidFill>
              </a:rPr>
              <a:t>Application:</a:t>
            </a:r>
            <a:r>
              <a:rPr lang="en-US" sz="1400" dirty="0">
                <a:solidFill>
                  <a:srgbClr val="676767"/>
                </a:solidFill>
              </a:rPr>
              <a:t> Monitor level in the </a:t>
            </a:r>
            <a:r>
              <a:rPr lang="en-US" sz="1400" dirty="0" err="1">
                <a:solidFill>
                  <a:srgbClr val="676767"/>
                </a:solidFill>
              </a:rPr>
              <a:t>pasturisation</a:t>
            </a:r>
            <a:r>
              <a:rPr lang="en-US" sz="1400" dirty="0">
                <a:solidFill>
                  <a:srgbClr val="676767"/>
                </a:solidFill>
              </a:rPr>
              <a:t> tank to keep in optimum range and avoid overflow. Optional Temperature requirement.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sz="1400" dirty="0">
              <a:solidFill>
                <a:srgbClr val="676767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rgbClr val="676767"/>
                </a:solidFill>
              </a:rPr>
              <a:t>Customer: </a:t>
            </a:r>
            <a:r>
              <a:rPr lang="en-US" sz="1400" dirty="0">
                <a:solidFill>
                  <a:srgbClr val="676767"/>
                </a:solidFill>
              </a:rPr>
              <a:t>Muller Dairy</a:t>
            </a:r>
          </a:p>
          <a:p>
            <a:pPr>
              <a:defRPr/>
            </a:pPr>
            <a:endParaRPr lang="en-US" sz="1400" dirty="0">
              <a:solidFill>
                <a:srgbClr val="676767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rgbClr val="676767"/>
                </a:solidFill>
              </a:rPr>
              <a:t>Products: AV-VEK5/T15-L455/12/PT/T15-VE44R</a:t>
            </a:r>
            <a:endParaRPr lang="en-US" sz="1400" dirty="0">
              <a:solidFill>
                <a:srgbClr val="676767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sz="1400" dirty="0">
              <a:solidFill>
                <a:srgbClr val="676767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rgbClr val="676767"/>
                </a:solidFill>
              </a:rPr>
              <a:t>Requirements: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676767"/>
                </a:solidFill>
              </a:rPr>
              <a:t>Give continuous level measurement through foam.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676767"/>
                </a:solidFill>
              </a:rPr>
              <a:t>Damp surface movement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676767"/>
                </a:solidFill>
              </a:rPr>
              <a:t>Hygienic surface finish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676767"/>
                </a:solidFill>
              </a:rPr>
              <a:t>IP68 to help with condensation issues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676767"/>
                </a:solidFill>
              </a:rPr>
              <a:t>Material compatible with Caustic and Acid CIP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676767"/>
                </a:solidFill>
              </a:rPr>
              <a:t>Suitable for SIP.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676767"/>
                </a:solidFill>
              </a:rPr>
              <a:t>Give 4-20ma LVL and Temp output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sz="1600" b="1" dirty="0">
              <a:solidFill>
                <a:srgbClr val="676767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sz="1600" b="1" dirty="0">
              <a:solidFill>
                <a:srgbClr val="676767"/>
              </a:solidFill>
            </a:endParaRPr>
          </a:p>
          <a:p>
            <a:pPr>
              <a:defRPr/>
            </a:pPr>
            <a:endParaRPr lang="en-US" sz="1600" dirty="0">
              <a:solidFill>
                <a:srgbClr val="676767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sz="1600" dirty="0">
              <a:solidFill>
                <a:srgbClr val="676767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sz="1600" dirty="0">
              <a:solidFill>
                <a:srgbClr val="676767"/>
              </a:solidFill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534988" y="288925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None/>
              <a:tabLst>
                <a:tab pos="665163" algn="l"/>
              </a:tabLst>
            </a:pPr>
            <a:r>
              <a:rPr lang="en-US" sz="1400" b="1" dirty="0">
                <a:solidFill>
                  <a:srgbClr val="FE9900"/>
                </a:solidFill>
              </a:rPr>
              <a:t>Application Note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46" y="1798125"/>
            <a:ext cx="4690236" cy="44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259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590550" y="643731"/>
            <a:ext cx="5195888" cy="939182"/>
          </a:xfrm>
        </p:spPr>
        <p:txBody>
          <a:bodyPr/>
          <a:lstStyle/>
          <a:p>
            <a:r>
              <a:rPr lang="en-US" altLang="en-US" dirty="0"/>
              <a:t>Muller Pasteurizer LVL and Temp Application </a:t>
            </a:r>
          </a:p>
          <a:p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Application Note</a:t>
            </a:r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454244-1A54-4F09-A9FA-F2061971E620}" type="slidenum">
              <a:rPr lang="de-DE" smtClean="0"/>
              <a:pPr/>
              <a:t>35</a:t>
            </a:fld>
            <a:endParaRPr lang="de-DE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13" y="1678205"/>
            <a:ext cx="2584357" cy="372740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174" y="3036245"/>
            <a:ext cx="2913085" cy="321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035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9"/>
          <p:cNvSpPr>
            <a:spLocks noChangeArrowheads="1"/>
          </p:cNvSpPr>
          <p:nvPr/>
        </p:nvSpPr>
        <p:spPr bwMode="auto">
          <a:xfrm>
            <a:off x="690563" y="452438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51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None/>
            </a:pPr>
            <a:r>
              <a:rPr lang="en-US" altLang="en-US" sz="1400" b="1">
                <a:solidFill>
                  <a:srgbClr val="FE9900"/>
                </a:solidFill>
              </a:rPr>
              <a:t>Application</a:t>
            </a: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685800" y="846138"/>
            <a:ext cx="52736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tr-TR" altLang="en-US" b="1" i="1" dirty="0">
                <a:solidFill>
                  <a:srgbClr val="676767"/>
                </a:solidFill>
                <a:ea typeface="ＭＳ 明朝" pitchFamily="49" charset="-128"/>
              </a:rPr>
              <a:t>Dairy Plant</a:t>
            </a:r>
            <a:r>
              <a:rPr lang="zh-CN" altLang="en-US" b="1" i="1" dirty="0">
                <a:solidFill>
                  <a:srgbClr val="676767"/>
                </a:solidFill>
                <a:ea typeface="ＭＳ 明朝" pitchFamily="49" charset="-128"/>
              </a:rPr>
              <a:t>乳品加工厂</a:t>
            </a:r>
            <a:endParaRPr lang="en-US" altLang="en-US" b="1" i="1" dirty="0">
              <a:solidFill>
                <a:srgbClr val="676767"/>
              </a:solidFill>
              <a:ea typeface="ＭＳ 明朝" pitchFamily="49" charset="-128"/>
            </a:endParaRPr>
          </a:p>
        </p:txBody>
      </p:sp>
      <p:sp>
        <p:nvSpPr>
          <p:cNvPr id="10244" name="Foliennummernplatzhalter 3"/>
          <p:cNvSpPr txBox="1">
            <a:spLocks noGrp="1"/>
          </p:cNvSpPr>
          <p:nvPr/>
        </p:nvSpPr>
        <p:spPr bwMode="auto">
          <a:xfrm>
            <a:off x="590550" y="66103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tr-TR" altLang="en-US" sz="800" b="1">
                <a:solidFill>
                  <a:srgbClr val="676767"/>
                </a:solidFill>
                <a:cs typeface="Arial" charset="0"/>
              </a:rPr>
              <a:t>10</a:t>
            </a:r>
            <a:endParaRPr lang="de-DE" altLang="en-US" sz="800" b="1">
              <a:solidFill>
                <a:srgbClr val="0D3886"/>
              </a:solidFill>
              <a:cs typeface="Arial" charset="0"/>
            </a:endParaRPr>
          </a:p>
        </p:txBody>
      </p:sp>
      <p:sp>
        <p:nvSpPr>
          <p:cNvPr id="10245" name="AutoShape 2" descr="data:image/jpeg;base64,/9j/4AAQSkZJRgABAQAAAQABAAD/2wCEAAkGBhQSEBUUEBQWFBUWFBgXFRUXGBQVFhcUFhQVFBcVFxgXHCYeGBokGRYUHzIgIycpLSwuFR4xNTAqNSYrLCkBCQoKDgwOGg8PGi4kHyQpKSwtLS4sKSwuKS0sKiwsLCwsLCwsLCksLCwpKSksLCksLCwsLCwpLCksKSwsLCwsLP/AABEIAMIBAwMBIgACEQEDEQH/xAAcAAEAAgMBAQEAAAAAAAAAAAAABgcBBAUIAwL/xABGEAABAwICBwYCBgcHAwUAAAABAAIDBBESIQUGBzFBUWETInGBkaEyYhQjQlJysVOCkqKywdEkM0NzwtLwNGOTFReD4fH/xAAaAQEAAwEBAQAAAAAAAAAAAAAAAwQFAgEG/8QALBEAAgICAgEDAwMEAwAAAAAAAAECAwQRITESExRBIlFhBTJxI4GRoTTw8f/aAAwDAQACEQMRAD8AvFERAEREAREQBERAERYugMovziXN0lrLTU4+unij6Oe2/wCzvK9Sb6PG0uzqLF1Bq7bFQR/C6SX8EZt6vLVwqvbsz/CpXHq+QN9mtP5qaOPZLqJE7618lroqVm251B+CnhHiZHfkQtZ22ys4RwD9V/8AvUiw7X8HHuqy87pdUUNtVb9yA/qv/wB6+0W2+rHxQwH/AMg/1J7O3/rPPd1l3oqgp9uzv8SlafwyEfm0rs0e2+kdbtI5o+eTXj1Bv7Lh41q+DtZFb+SxkUb0dtCoZiAypjB5PJjP74HspBHM1wu0gjmCCPUKFxa7RMpJ9H0RYusrk9CIiAIiIAiIgCIiAIiIAiIgCIiAIiwSgMrBK5+mNOw00ZknkbG0cTvJ5NG9x6BVNrTtllkuyhb2TN3ausZD+Ebme58FLXTOz9q/uRWWxh2WrprWWnpG4qiVrOQJu534WjvHyCrvTe3AZijhv88uQ8mNN/UhVRUVTpHF8jnPcd7nEucfEnMr5LSrwoR/dyUJ5cn+3g7+lteq2puJah4afsMPZs8LMtfzuuCSsIrsYxjwkVXJy7YREXRyZWERAEREAREQGVuaO0zNTnFBK+M/I4tHmBkfNaSLxpPs9Ta6LC0JtmqorCoaydvP+7k9WjCf2VYeru0+jqiG4+xkP2JbNueTXfCfW/ReellVbMOuXXBYhkzj3yesWvC/a84asbQaqiIDH9pHxiku5tvlO9nll0Vw6p7Saats2/ZTfonkXJ+R25/59Fm2406+e0X68iE/5Jci/Icv0qxYCIiAIiIAiwsoAiIgCIvy4oDJKhOvO0qKiBjjtLUW+C/dZfcZCP4Rmei420bab2OKmo3Xk3SSjMR/K3m/rw8d1OPeSSSSSTck5kk7yTxKv4+J5fVPopX5Pj9Meze01p2arlMlQ8vdw5NH3WjcAueiLWSSWkZrbfLCIi9PAiIgCIiAIiIAiIgCIiAIiIAiIgCyDbcsIgLJ1J2tvhLYq4mSPcJd8jPxffHXf4q5aWsbIxr43BzXC7XAggg8QQvKSlGpOvctBJbN8Dj34r7vmZyd+fuM7IxE/qgXqclriZ6MRaOiNLR1MTZYHB7HDIj8iOBHIreWV0aW9hERAEWEQGURYKAOVc7UdfvozDTUzvr3jvuG+Jh5cnkbuW/kpPrprO2hpXymxd8MbfvSEZDwG89AvOju1qJibOllkdfIFznOOZyGZV3FoU35y6RUybXH6Y9msXXWFMKLZRpCQXMTY/8AMe1p9BcjzWnpfZ5XUzS6SAlg3ujIkAHM4cwOpC1FdX0mjOdU+9EbWVO9Vtks9S0SVB+jxnMAi8jhzDT8I6n0VlaL2ZaPgaLwiQgZvmOMnrY90eQUNmXXDjslhjTkt9Hnm6L0qaDRzMiykb0IgH5pJqvQTD+4p3g8Wtj/ADbmoPfr7EntPtJHmpSvUDUk18xx4mwM/vHjIk8GNJFr8TyHiFZ1ZsfoXyte0PjaD3o2uOB45d65b5ELtaR0tTaNgDe6xoH1cTALnwH5uK8tzU46gexxlD6rHwjR/wDazR2DD9HG62LHLi8b4t6qrX/UF2j3h7CXwPNmvPxNd9x9sudjxtzXSqNd6h1X9IDnCzriPEcGAf4dtxuN55m6tLTtCyv0e9rcxNEHRnk62Nh8Q6yqUZMoy5e0eQnVkpqC00ea0X6e0gkEWIJBHIg2IWFvIpGEREAREQBERAEREAREQBZWEQEr1A13dQT2eSYHn6xu/CdwkaOY48x5L0JS1TZGNexwc1wDmuGYIIuCCvKCtLY7rfhd9Cldk67oCTudvdH4EXcOoPNZ2ZRtepEvYt2n4MuNFhu5ZWUaRhZWFlAFhyyuBrrpz6JQzTA2cGEM/G7ut9Cb+S9S29I8b0tsp3adrIauuLGG8cJMbAOL72e4eLgG/qhWjqFqTHQ07XOaDO9oMjzvF8+zaeDRu62vyVG6ttDq2nD9xqIr34/WN3r0FrtUuj0fO5pscFrjeA5wYT6OKvZX9OMa10UKpb8rX8HD0ztTiieWU7DMQbF18LPI2Jd429Vt6r7Qo6uTsns7KQ3LRfE11hc2NgQellCNnei4J6pzahodaMljTuJBF92+wO5Sp+ozYdJU8tMMMeJxe3Mhha07uhvayzU2+SCm7Inq3a8d60buuuvApAI4gHTEXsfhY0/ad15BVXpPT09Q680jn9L2aPBoyCaeq3SVMz5PiMrvIBxaB5AAeSkeompH0v62a4habBoyLyN4vwb4Lx8spW2W5VvhHoidJQySnDFG555MaXethkukNVKxoxCnlHUNN/bNXlQ6OjiYGRMaxo4NFh/9nqtjAF74FyP6UkuZPZXWzfWCeR0kE5c7AzE3HfE2xDS0k58Rv3WUWg0HV11WRK14eXfWPc0hsYHDPLLcAFc4oWCQyYRjLcJdbvFt72J5XUW1w13FK7somF8tgbm4Y0Hdu+I9B6r1oktx1GterN6T/wAkM190BT0ggjhv2hDi8kkktyAcRuGeLdZS3ZdpQyUhjO+F1v1Xd5v+oeSrSrZUVMjpHskkc45kMcfACwyHRWHqFoqWjpJ5pYyHOGIRmwcWxtcRfkSSfRcrsq4sm8hyjHUdf6P3V7I6OWeWaR0v1jy/A1zWtaXG5tZt99zv4rmaX2JQOYfoksjH8BIQ9h6GwDh45+C4OldodXMThk7JvBseVh1dvKk2zTWeeaV8MzzIBHjaXWxCzmgi/Ed72ViOTNPhssQyce2fgo9/JTmlNGSU8ropmlj2GxHuCOYIzutVWdtxo2ienkAs58b2uPMMc0j+Mqslu02epBSZDbDwm4mERFKRhFkNUi0Xs9r6gAx07w0/afaMePfIJ8gVzKcY/uejqMXLpEcRT07Fq+17wX+72jr/AMFvdR7SOpNZA9rJKeS7jZpYO0a48g5lwuI3Vy4TR26prtHERWRq7sYlkAfWP7Efo22dJbqfhb7qb0WyfR7G2dC6Q/ee+S562aQB6KCeZXHrkkjizl+CgFsUWjpJnYYY3yO+6xpcbc7Dcrt0jsbopHNMXaQ2IxBri4OF8x37kHqFIQKTRsAAwQxjcBe7j7ue7rmop58dfSuSRYrXM3pHnmv1eqYG4p4JY2/ecxwbn1tYLShmLHNcwlrmuDmkbw5puCPML0lojWWlrC5kTsZA7zHNIu3dezhmM/dU/tU1UZR1TXQtwxzAuDRua9p74HJubSB1K6oy/VfjJHE6VGPnB7Rcep+sIrKSOYby2zwOEjcnj1z8CF3Aqb2I6dwyzUrjk5vasHzNs14Hi3Cf1VcYWdfX6c3E0aZ+cEzKIihJQVVu3LSFoKeIH45HPPgxth7v9laKpLbjKTWQtvkIL26ukdf+Eeis4sd2or5L1Wyvaacxva9u9jg4eLSCPyXpWqa2uoDgPdnhu09XNDm+9l5mVv7G9ag6M0cru8wl0N/tMNy5g54Tn4O6K9m1uUVL7FPFktuD+SFU9TJTzBzSWSRu8w4GxB58RZXZqpp4VdK2UizrlrwNwc217dDcHzUd1v2dOqJjNTOa1zvja64BO7ECAc+a6uh9Bmg0dI0vBcGSSOcMhiwZW6ANA/8A1YsU0cYlNtFkk/2nN0nqLTV73T08uElxDy0B7C4GzrjKx52KlWr2iPo1PHDcOwNsXAWubkk281A9kFU7FPH9mzH/AKxu0n0A9F1NCa9zzV5p3QhrQXj7WNmC5u7O2dgNw3r1NdktE6eLdacuCdXQKE6961VNK+NsDBhcCS8tc+7gbYBY77W655KXaPmc+Jjntwuc1pc37riASPI5L3ZdjbGUnBfBsWWDGFkuX57QL0k4P1hWvWR3Y4c2keoK2A5fGXih4+jzkRZTfZP/ANa7/Id/GxQmTefE/mpxslb/AGuQ8oD7yM/ool2fLYf/ACI/ydXafqlPXzUrIGizWy45HZMYCY7X4kmxyHJatJsNgDfraiRzrfYDGAHwIJKnum9ORUsRkmNhuAHxOdwa0cSqs0jtNq3yXicImcGgNdf8RcM/Kyte5nCKimbeRZRVLdnLfwcjXXZfLRNMsTjNCPiNrPZ1cBvb1G7jzUb1e1dmrJxFA253uccmsbxc48B+a9A6taYbXUge9oucUcjN4vucM+BBB81+dX9W4NG07gywFy98jsiRckXPJoy8uZVqObJQ57Ht4TanH9vZp6rah01AzFYPkA70zwLj8N/gHh5kr56V2lUsJIjxTO+Qd39t2R8rqC6466Pq3lkZLIAbBu7H8zx/Lh4ra1e2byVEHaveI8QvG2xJI4OdmLA+qz5WSm99ld5c5y9PGXXydUbYM86fL/Mz/hU11e0/FWR44ScjZzTk5p32I/nxVCyxlri12RBII5EGxHqFOtkk5+kTN4GIE+LXgD+Jy4jJ70RYmbbK1Qm97J5rbpCWCkklgw4mAHvAkYb2cQOds1TVfrJUzOvJPIegcWt8mtsPZXPrb/0NRf8AQv8A4SqFSR5+qTlGSSfGiy9nmszxT1BqJHOZCGuBccRAcHd25zObRbxUG1g07JVzOlkJz+Bt8mNvk0f8zWvFXubC6JuQe9rndcAdYHpdxPkF09Fal1NRCZYmd0Xw3Ni+2/AOK823wVJW2XQjXHb12dXZZATWlw3Nhff9YtA9/wAl99usotSt43lPlZgUs2fatmlpy6QWklOJwO9rR8LPHMk9T0VTbTtYRVV78BvHEOyZyJaSXuHi4n0Cv4UG7F+DUrg6sZRl2znalaQMOkKZ4/StafwvPZn2cvTAXk+CXC4OG9pBHiDf+S9XROuAeYv6qbOX1Jk+G+Gj9osLKzy8YKpDbc3+3RHnTj2kk/qrvKqXbrQ/9NKB9+MnxwvaPZytYj1aivkrdbKmX7hmcxwcwlrgbhwJBBG4gjcV81lbnZjlwbONodVVztp5WMkAaXOmzY4NbldwALXEktHDepPtF0sIqF7Se9LaNo6H4j+zf1CjWw/RYbBNORm94jafkYLkftO9lztpGkjNXdk3MRAMaPndYu9y0eS+fyvFTaii7bbKGPt9vhEj2S6LLYZZnD+8cGt6tZe5/acf2VPRELk2FzvNhc+K0tCaPEEEcQ3MYB52zPmbnzW/dQJaWi5j1+nXGJ+XBcDWjXGKib3u/IR3Y27/ABJ+yOq3NZdONpad8rs7CzW/eecmt9fYFUTX175pHSSkuc43J/kBwA3WXkpaKubl+ivGPbOzpbXmqqDnIY28GRktHmRm7zK4Jnde+Ik87km/O6ubUfVtlPStcQO1kbie4jPvC4ZnwAIVUaywtZWTtYAGiV4AG4DEcguGmjKyqbIQjZOW2ycbMdZ5HvdTyuL7NLo3OJJFiAW3O8ZgjzVhVTrRuPJpPoCqn2VUxNY59smROv4uIAHsfRWfpuXDTTO5RPP7hXafBq4U5Sx9y/J58JU72VPDJKiR5AayFuIncBiJPs1QRbtLpR0cEsTMu1LMR+RmI4fMkeijTMHHsVdim/g39bNZXVk5dmGNuI28m8z8x3nyHBb2qGor6zvvJjhBti+088Q0HK3Vc/VHQIq6lsbnYWgYn8CWgjujqbjwV50tK1jQ1gDWtAAAyAA3ALtLfJoYmP7mTts6NHQmrsNIwtgaQCbuuXEkgWubn8lDNqmsBa1tKw/EMcv4b91vmQSfAc1YzlQmtteZq2d/DtC0fhZ3B+XuvZPSLmfP0qfGPG+Dn0FMZJWMG972t/aICvfSGkoqSnxvIaxjbAc7CzWtHE8FQtNUOje17DZzSHNOWRGYOa6AZVVr90s7uebgP9LfZcJ6MvEyPRjJRW5M0KmYve5xyLnOcfFxLj+atTZboIxQumeLGXDhB39m29j5k38AFo6p7M8Lu0rQDaxbEDcX5v4HwBtz5KxmNAGS6ivkv4OJKMvVs7OFrzJh0fUH/tkepA/mqLKufaZUYdHvH33Mb+8HH2aVTC8n2Vf1R/1UvwdDQGijU1McI+07M8mjNx9AVenbRU7I2EtjaS2OMEgAkizWC/GwVf7JNGd6WcjcBG3xPeef4R5rmbbNISOmiia1/ZRtxucGuwdo8kAYt1w0fvKeivzkkW8KPo0eprlkj2p65ilgMMLvr5hbLeyI5Of0JzA8zwVFlbFfpCSZ5fM90jyAC5xubNFh7Bay26KVVHXycXWux7Mtbc255euS9YQCzQOg/JeYtWaHtq2njtfFMwHwxAu9gV6gAVLPfKRcw1w2FlEWcXjBUS2maG+kaOlAF3RjtW+LLl37mJS5fiRtxnn0XUZOMlJfBzKPktHk1ZXc111eNFWyRW7l8UZ5xuuW+mbf1Vwl9FGSkk0Yco+L0X9sjA/9Kjt9+XF49of5WVf1UttKOdJuFZd3gJx/JSbYnpoOp5aYmzmPMjRzY+1z5OH7wWntJ1ZdHO6oYLxyWL7fZfYA35A2vfndfPZMWrH/ACTZcXKmE4/BZWmhM6B4pS0Skdwu3A3zO7fa65urWr09OMU1S+Vzs5GO7zL/ACE94WPkeSgerO0iWnYI5mmZgFmm9ngcrnJw8fVd2o2vR2+rgeT8zmtHtdRbXZLHLonqcnz9uTj7U9MF9S2AHuxNuf8AMeL+zbftFQyltjbiNm4hiPy3F/ZffS+k3VEz5XgBz3XIG4ZAWHSwC+FLBje1gIBc4NBO4FxAuemajb29mJfa7bnJffgsfT21JjWFlG0k2sJHDC1vAFrd5PjbzVf0GjpamUMja58jiT/MucTuHUqfaO2Ri955ifljFv3nX/JTbRGr8FK20MYZzOZcfxOOZXWm+zU9rfkSTu4X2NTVDVhtHBhvie43kdzdusPlHD14r6a5SYaCoP8A2XD1Fv5rpf8AqEfadljb2mHFgv3sN7XtyXB2iT4dHTfNhb+09oXfwaU1GupqPSTKSK2PoL+y7W3cx4L8nYQ6x8QfYrXVo6h6GZUaLkjkGUkr8+IIDAHDqCLqNLZ8zjUetNx/DK40ZpF8EzJY8nMNxyPMHoRceavTV3WBlXCJGEX3ObfNruIP8jxCpDTWh5KaV0Uozbx4ObwcOhX70Hp6Wll7SE2P2mn4XDk4f8IRPRYxcmWNNxn18/g9AOXnbSTSJpAf0jx++Vbmre0COrc2LA9spBuLBzRYXJxDcPEcQoDr/oN0FW91j2cri9jrZXObm+INz4ELqXKLn6g1dVGcOUmcbQMjW1UJfYt7VmK9iMOIXvfhZX/DE1oAbYDpYD0C85KR0u0GsjjEYkBAFgXNa5wHDM7/ADuvItLsqYOXGhNTXZcelNKxQRl8zwxo4nj0A3k9Aonqxr46qrnxhuGIsJj+9dp3u8Qd3Cyrkvqa2UA9pPJw42H5NHoFZuo2pP0S8kxBmcLZbmN3loPEmwuei6TbZoVZNuRYvBaiuzV2tzf2WJv3pvyY/wDqFVAV2a86tOrYGtiID2PxNxZA5FpBPDfvUCp9l1YT3hGwX3l9/wCEFcyTbK2fj2zt3GO+Ca6kt7HRTXtFyWSSW5m7iBl0AC5btIzYn4nOkbd+brGKVoaw4A3FY4jIGgBoyINzY3lOq2hXUlMIZJO0wkkG1gATfCMzxuobtG1iFA5gpY4cbw43LiTE7KzxFfCCbnO28KauDm1GPZoOLjXHfGkVjrno1lPXzxRfAyTujfYEB2HyvbyXFX0mmL3FziXOcSSTmSTmSTzuvwvoopxikzPly+Cf7GdDdrWumI7sDCQeGOS7Wj9nGVegUQ2ZauGkoWB7bSS/WycwXAYW+TQPMlTBYWRZ52NmvRDwgkERFAThYKyiAg20/U01lN2kQvNCCWAb3s+0zxyuOo6qhF6ycFSu1XUPsXuq6dv1TzeVo/w3k/GOTSfQnqtHDv1/Tl/Yo5VO/rRBdCaakpZ2TQmz2njuI4tcOIIV7asbQqWtYGuc2OUizoZCBc2zDScnj35heellXLseNv8AJUqvdf8AB6QrdQ6KU4jCGk/cLmewNvZfOk2fUUbsQhDj87nPHoTZUHS6x1MQtFUTMHISPA9L2U52Y6+yCpMNZM97ZbBjpHF2GQE2Fycg69vEBZ9mFKCb7J4TplJbgv8ARz9cKHsq2dgGEYy5oAsMLgHC3TNciN5BBG8EEeIN1b+uupP0wCSIhszRbP4Xt4NPIjOx6qtanVGrjNnU8ni1pePItuFmtGTlYtldjaXG+C0tE7QqV8IdJK2N9u8x1wQbZ2yzHguNrFtTjALaMY3fpHAho6hpzcfGw8VCKXU+skybTyD8QwD9+ylGhNk7yQ6reGt+5GbuPQutYeV/Jdbky7G/Ltj4xjr8/wDpztn7Jp9IiZxc7DidK8/M0tAJ6k7uQKmm05hOj3W4SRk+GL+tlv1VVSaMpruwxMG4DNz3dBve7/m5fLV7W6l0jDZtrkEPgfhxAcQW/aHUc12q5eOy5XQoVOpy5eykbK3NlVUHUbmDeyV1/wBYBwP5+i6rNRqJrsX0dt+uMj0JsvzpXXChoW2dIwEZCKOzneGFu7zsvIQbfBXxcOWPPzlJH01r1SZWxgHuyNvgfy6EcWnkqzl2dVofhEQcPvh7cNueZBHotyr25P7YdlTjsRe4e4iR3UEd1vhYrrR7b6TDcwzh3K0ZF/HEPyViWJZ8okvqxr5eTemSLU7VBtDGS8h0rvjcNwAzwtvwHPit6LSFJXxvYx0c7QbObvsQbXtvHQ+hVP627Vp6tpjhHYREWcAbveOTnZWHQepUKp6l8bg6NzmOG5zSWkeBCsV4LceXo69eutKEFwX3NsrpHm7TKwcmvBH77SfdfSl2YUbDdzXyfjebejQFTtPtD0gwWbVSW+bC73cCV8avXiulFn1U1uQdhH7ll57CX3RHvG7UC+a3S9Fo9lnuigHBgADneDG95yrLXHa8+ZroqMOijNw6Q/3jhus23wDrv8FXL3km5JJO8k3J8SVhWqsOEOZcnk8mTWo8IsDVrbDPTsEdQwVDW5B2LDIAOBNiHeefVdyfbs231dK6/wA0jQPZpKqJFLLEqb3o5WTYlrZM9ObWK2oBa1zYGHhECHebyb+llDnvLiS4kk7ycyTzJO9flFNCuMFqKIpWSl2zKmezDVD6ZVCSQfUwkOdye8Ztj8OJ6eKj2r2gZKydsMIzdvdwY3i93Qe+5ejdXdAx0dOyGEd1ozJ3ucd73dT/AEVXLv8ACPiu2WManyfk+jptC/SBFjGqEREAREQBfKpp2vYWvAc1wIcCLgg7wQvqiAoLaHs7dRPMsALqZx8TET9l3y8neR6wdesKiAPaWuAc0ixBFwRxBHEKnNetlDo8U1A0uj3uhGbm9Y+Lm/LvHXhqY2Xv6Z/5M6/G19USslkFCLGxWFpFAsLVba/NTtbHVNM7BkH3tKByucn+dj1U5ptsOj3DN0jOjonH+C4VCIqk8SuT30WY5M4rRfNVti0e34TLJ+GMj+MtUU03ttleC2khEQ+/IcbvJo7oPjdVkiRw6o/k9llWM2tJ6WmqJDJUSOkceLjew5AbgOgWqCsIrSSS0is23ybLtIyluEyyEci95Hpey1kREkuhvZlYRF6eBERAEREAREQBERAFvaH0NLVTNigbie7cOAHFzjwaOa6Gqups9fJhibhYD35XDuN/3O+UeyvnVXVGChiwQi7jbHI743kczwHIDIe6qX5KrWl2Wqcdz5fR8dS9TI6CHCzvSOsZJLWLjyHJo4BSMBAFlYspOT2zVjFRWkERF4ehERAEREAREQBYLVlEBC9cNmVPW3e36mf9I0ZO/wAxvHxFiqa1k1OqaF1p4zhvlK27o3frcD0NivTK+c1O14IcAQRYg2II5EHerVWVOvjtFa3HjPnpnk9YV56x7Haaa7qcmnec7N70V+rDu/VI8FW+ndmddS3Ji7Vg+3Fd/mW2xD0WnXlVz+dFCePOPwRRFktI37+IRWSuYREQBERAEREAREQBFlYQBZXR0Pq5UVTrU8L5OGIDuDxee6PVWFoDYk8kOrZQ0fo4sz4F5Fh5A+KhsvhX2yWFM59IrGjo3yvDImOe87mtBc4+QVm6p7GnOwyV5wjf2LD3j0e8bvBvqFZug9WaekZhp4msB3kZud+JxzPmuoAs23NlLiHBfqxVHmXJ8KKiZEwMjaGMbk1rQAAOQAWwiKiXAiIgCIiAIiIAiIgCIiAIiIAiIgMELGFfpEBytK6sU1SP7RBHIeZaMXk4Zj1UP0nsUpH3ML5ITyBD2+js/dWKikjbOH7WRyrjLtFK12w2obfsZ4njhiD4z7BwXAq9lukWH+4xjmx8bv539l6JssEKxHNtRC8WtnmSbU2tZ8VJP5RuPu0Fa7tXqkb6ef8A8Un9F6iwrICkWdL7Efs4/c8tN0BUndTzf+KT/avrHqtVu3Us5/8Aik/ovUFlgsT38vsPZr7nm+n2d6QfupZB+LCz+Ihdqh2MVz/jMMX4nlx9GAj3V7BqzZcSzbH1o7WJBdlV6P2FsFjPUOdzEbQweri4+ylmi9mtBBYtp2vcPtSEyHxs7ujyClKKCV9ku2TRphHpHyjgDRZosBuAyA8AvpZZRQkoREQBERAEREAREQBERAEREAREQBERAEREAREQBERAEREAREQBERAEREAREQBERAEREAREQBERAEREAREQH//Z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tr-TR" altLang="en-US"/>
          </a:p>
        </p:txBody>
      </p:sp>
      <p:sp>
        <p:nvSpPr>
          <p:cNvPr id="10246" name="AutoShape 6" descr="data:image/jpeg;base64,/9j/4AAQSkZJRgABAQAAAQABAAD/2wCEAAkGBhQSEBUUEBQWFBUWFBgXFRUXGBQVFhcUFhQVFBcVFxgXHCYeGBokGRYUHzIgIycpLSwuFR4xNTAqNSYrLCkBCQoKDgwOGg8PGi4kHyQpKSwtLS4sKSwuKS0sKiwsLCwsLCwsLCksLCwpKSksLCksLCwsLCwpLCksKSwsLCwsLP/AABEIAMIBAwMBIgACEQEDEQH/xAAcAAEAAgMBAQEAAAAAAAAAAAAABgcBBAUIAwL/xABGEAABAwICBwYCBgcHAwUAAAABAAIDBBESIQUGBzFBUWETInGBkaEyYhQjQlJysVOCkqKywdEkM0NzwtLwNGOTFReD4fH/xAAaAQEAAwEBAQAAAAAAAAAAAAAAAwQFAgEG/8QALBEAAgICAgEDAwMEAwAAAAAAAAECAwQRITESExRBIlFhBTJxI4GRoTTw8f/aAAwDAQACEQMRAD8AvFERAEREAREQBERAERYugMovziXN0lrLTU4+unij6Oe2/wCzvK9Sb6PG0uzqLF1Bq7bFQR/C6SX8EZt6vLVwqvbsz/CpXHq+QN9mtP5qaOPZLqJE7618lroqVm251B+CnhHiZHfkQtZ22ys4RwD9V/8AvUiw7X8HHuqy87pdUUNtVb9yA/qv/wB6+0W2+rHxQwH/AMg/1J7O3/rPPd1l3oqgp9uzv8SlafwyEfm0rs0e2+kdbtI5o+eTXj1Bv7Lh41q+DtZFb+SxkUb0dtCoZiAypjB5PJjP74HspBHM1wu0gjmCCPUKFxa7RMpJ9H0RYusrk9CIiAIiIAiIgCIiAIiIAiIgCIiAIiwSgMrBK5+mNOw00ZknkbG0cTvJ5NG9x6BVNrTtllkuyhb2TN3ausZD+Ebme58FLXTOz9q/uRWWxh2WrprWWnpG4qiVrOQJu534WjvHyCrvTe3AZijhv88uQ8mNN/UhVRUVTpHF8jnPcd7nEucfEnMr5LSrwoR/dyUJ5cn+3g7+lteq2puJah4afsMPZs8LMtfzuuCSsIrsYxjwkVXJy7YREXRyZWERAEREAREQGVuaO0zNTnFBK+M/I4tHmBkfNaSLxpPs9Ta6LC0JtmqorCoaydvP+7k9WjCf2VYeru0+jqiG4+xkP2JbNueTXfCfW/ReellVbMOuXXBYhkzj3yesWvC/a84asbQaqiIDH9pHxiku5tvlO9nll0Vw6p7Saats2/ZTfonkXJ+R25/59Fm2406+e0X68iE/5Jci/Icv0qxYCIiAIiIAiwsoAiIgCIvy4oDJKhOvO0qKiBjjtLUW+C/dZfcZCP4Rmei420bab2OKmo3Xk3SSjMR/K3m/rw8d1OPeSSSSSTck5kk7yTxKv4+J5fVPopX5Pj9Meze01p2arlMlQ8vdw5NH3WjcAueiLWSSWkZrbfLCIi9PAiIgCIiAIiIAiIgCIiAIiIAiIgCyDbcsIgLJ1J2tvhLYq4mSPcJd8jPxffHXf4q5aWsbIxr43BzXC7XAggg8QQvKSlGpOvctBJbN8Dj34r7vmZyd+fuM7IxE/qgXqclriZ6MRaOiNLR1MTZYHB7HDIj8iOBHIreWV0aW9hERAEWEQGURYKAOVc7UdfvozDTUzvr3jvuG+Jh5cnkbuW/kpPrprO2hpXymxd8MbfvSEZDwG89AvOju1qJibOllkdfIFznOOZyGZV3FoU35y6RUybXH6Y9msXXWFMKLZRpCQXMTY/8AMe1p9BcjzWnpfZ5XUzS6SAlg3ujIkAHM4cwOpC1FdX0mjOdU+9EbWVO9Vtks9S0SVB+jxnMAi8jhzDT8I6n0VlaL2ZaPgaLwiQgZvmOMnrY90eQUNmXXDjslhjTkt9Hnm6L0qaDRzMiykb0IgH5pJqvQTD+4p3g8Wtj/ADbmoPfr7EntPtJHmpSvUDUk18xx4mwM/vHjIk8GNJFr8TyHiFZ1ZsfoXyte0PjaD3o2uOB45d65b5ELtaR0tTaNgDe6xoH1cTALnwH5uK8tzU46gexxlD6rHwjR/wDazR2DD9HG62LHLi8b4t6qrX/UF2j3h7CXwPNmvPxNd9x9sudjxtzXSqNd6h1X9IDnCzriPEcGAf4dtxuN55m6tLTtCyv0e9rcxNEHRnk62Nh8Q6yqUZMoy5e0eQnVkpqC00ea0X6e0gkEWIJBHIg2IWFvIpGEREAREQBERAEREAREQBZWEQEr1A13dQT2eSYHn6xu/CdwkaOY48x5L0JS1TZGNexwc1wDmuGYIIuCCvKCtLY7rfhd9Cldk67oCTudvdH4EXcOoPNZ2ZRtepEvYt2n4MuNFhu5ZWUaRhZWFlAFhyyuBrrpz6JQzTA2cGEM/G7ut9Cb+S9S29I8b0tsp3adrIauuLGG8cJMbAOL72e4eLgG/qhWjqFqTHQ07XOaDO9oMjzvF8+zaeDRu62vyVG6ttDq2nD9xqIr34/WN3r0FrtUuj0fO5pscFrjeA5wYT6OKvZX9OMa10UKpb8rX8HD0ztTiieWU7DMQbF18LPI2Jd429Vt6r7Qo6uTsns7KQ3LRfE11hc2NgQellCNnei4J6pzahodaMljTuJBF92+wO5Sp+ozYdJU8tMMMeJxe3Mhha07uhvayzU2+SCm7Inq3a8d60buuuvApAI4gHTEXsfhY0/ad15BVXpPT09Q680jn9L2aPBoyCaeq3SVMz5PiMrvIBxaB5AAeSkeompH0v62a4habBoyLyN4vwb4Lx8spW2W5VvhHoidJQySnDFG555MaXethkukNVKxoxCnlHUNN/bNXlQ6OjiYGRMaxo4NFh/9nqtjAF74FyP6UkuZPZXWzfWCeR0kE5c7AzE3HfE2xDS0k58Rv3WUWg0HV11WRK14eXfWPc0hsYHDPLLcAFc4oWCQyYRjLcJdbvFt72J5XUW1w13FK7somF8tgbm4Y0Hdu+I9B6r1oktx1GterN6T/wAkM190BT0ggjhv2hDi8kkktyAcRuGeLdZS3ZdpQyUhjO+F1v1Xd5v+oeSrSrZUVMjpHskkc45kMcfACwyHRWHqFoqWjpJ5pYyHOGIRmwcWxtcRfkSSfRcrsq4sm8hyjHUdf6P3V7I6OWeWaR0v1jy/A1zWtaXG5tZt99zv4rmaX2JQOYfoksjH8BIQ9h6GwDh45+C4OldodXMThk7JvBseVh1dvKk2zTWeeaV8MzzIBHjaXWxCzmgi/Ed72ViOTNPhssQyce2fgo9/JTmlNGSU8ropmlj2GxHuCOYIzutVWdtxo2ienkAs58b2uPMMc0j+Mqslu02epBSZDbDwm4mERFKRhFkNUi0Xs9r6gAx07w0/afaMePfIJ8gVzKcY/uejqMXLpEcRT07Fq+17wX+72jr/AMFvdR7SOpNZA9rJKeS7jZpYO0a48g5lwuI3Vy4TR26prtHERWRq7sYlkAfWP7Efo22dJbqfhb7qb0WyfR7G2dC6Q/ee+S562aQB6KCeZXHrkkjizl+CgFsUWjpJnYYY3yO+6xpcbc7Dcrt0jsbopHNMXaQ2IxBri4OF8x37kHqFIQKTRsAAwQxjcBe7j7ue7rmop58dfSuSRYrXM3pHnmv1eqYG4p4JY2/ecxwbn1tYLShmLHNcwlrmuDmkbw5puCPML0lojWWlrC5kTsZA7zHNIu3dezhmM/dU/tU1UZR1TXQtwxzAuDRua9p74HJubSB1K6oy/VfjJHE6VGPnB7Rcep+sIrKSOYby2zwOEjcnj1z8CF3Aqb2I6dwyzUrjk5vasHzNs14Hi3Cf1VcYWdfX6c3E0aZ+cEzKIihJQVVu3LSFoKeIH45HPPgxth7v9laKpLbjKTWQtvkIL26ukdf+Eeis4sd2or5L1Wyvaacxva9u9jg4eLSCPyXpWqa2uoDgPdnhu09XNDm+9l5mVv7G9ag6M0cru8wl0N/tMNy5g54Tn4O6K9m1uUVL7FPFktuD+SFU9TJTzBzSWSRu8w4GxB58RZXZqpp4VdK2UizrlrwNwc217dDcHzUd1v2dOqJjNTOa1zvja64BO7ECAc+a6uh9Bmg0dI0vBcGSSOcMhiwZW6ANA/8A1YsU0cYlNtFkk/2nN0nqLTV73T08uElxDy0B7C4GzrjKx52KlWr2iPo1PHDcOwNsXAWubkk281A9kFU7FPH9mzH/AKxu0n0A9F1NCa9zzV5p3QhrQXj7WNmC5u7O2dgNw3r1NdktE6eLdacuCdXQKE6961VNK+NsDBhcCS8tc+7gbYBY77W655KXaPmc+Jjntwuc1pc37riASPI5L3ZdjbGUnBfBsWWDGFkuX57QL0k4P1hWvWR3Y4c2keoK2A5fGXih4+jzkRZTfZP/ANa7/Id/GxQmTefE/mpxslb/AGuQ8oD7yM/ool2fLYf/ACI/ydXafqlPXzUrIGizWy45HZMYCY7X4kmxyHJatJsNgDfraiRzrfYDGAHwIJKnum9ORUsRkmNhuAHxOdwa0cSqs0jtNq3yXicImcGgNdf8RcM/Kyte5nCKimbeRZRVLdnLfwcjXXZfLRNMsTjNCPiNrPZ1cBvb1G7jzUb1e1dmrJxFA253uccmsbxc48B+a9A6taYbXUge9oucUcjN4vucM+BBB81+dX9W4NG07gywFy98jsiRckXPJoy8uZVqObJQ57Ht4TanH9vZp6rah01AzFYPkA70zwLj8N/gHh5kr56V2lUsJIjxTO+Qd39t2R8rqC6466Pq3lkZLIAbBu7H8zx/Lh4ra1e2byVEHaveI8QvG2xJI4OdmLA+qz5WSm99ld5c5y9PGXXydUbYM86fL/Mz/hU11e0/FWR44ScjZzTk5p32I/nxVCyxlri12RBII5EGxHqFOtkk5+kTN4GIE+LXgD+Jy4jJ70RYmbbK1Qm97J5rbpCWCkklgw4mAHvAkYb2cQOds1TVfrJUzOvJPIegcWt8mtsPZXPrb/0NRf8AQv8A4SqFSR5+qTlGSSfGiy9nmszxT1BqJHOZCGuBccRAcHd25zObRbxUG1g07JVzOlkJz+Bt8mNvk0f8zWvFXubC6JuQe9rndcAdYHpdxPkF09Fal1NRCZYmd0Xw3Ni+2/AOK823wVJW2XQjXHb12dXZZATWlw3Nhff9YtA9/wAl99usotSt43lPlZgUs2fatmlpy6QWklOJwO9rR8LPHMk9T0VTbTtYRVV78BvHEOyZyJaSXuHi4n0Cv4UG7F+DUrg6sZRl2znalaQMOkKZ4/StafwvPZn2cvTAXk+CXC4OG9pBHiDf+S9XROuAeYv6qbOX1Jk+G+Gj9osLKzy8YKpDbc3+3RHnTj2kk/qrvKqXbrQ/9NKB9+MnxwvaPZytYj1aivkrdbKmX7hmcxwcwlrgbhwJBBG4gjcV81lbnZjlwbONodVVztp5WMkAaXOmzY4NbldwALXEktHDepPtF0sIqF7Se9LaNo6H4j+zf1CjWw/RYbBNORm94jafkYLkftO9lztpGkjNXdk3MRAMaPndYu9y0eS+fyvFTaii7bbKGPt9vhEj2S6LLYZZnD+8cGt6tZe5/acf2VPRELk2FzvNhc+K0tCaPEEEcQ3MYB52zPmbnzW/dQJaWi5j1+nXGJ+XBcDWjXGKib3u/IR3Y27/ABJ+yOq3NZdONpad8rs7CzW/eecmt9fYFUTX175pHSSkuc43J/kBwA3WXkpaKubl+ivGPbOzpbXmqqDnIY28GRktHmRm7zK4Jnde+Ik87km/O6ubUfVtlPStcQO1kbie4jPvC4ZnwAIVUaywtZWTtYAGiV4AG4DEcguGmjKyqbIQjZOW2ycbMdZ5HvdTyuL7NLo3OJJFiAW3O8ZgjzVhVTrRuPJpPoCqn2VUxNY59smROv4uIAHsfRWfpuXDTTO5RPP7hXafBq4U5Sx9y/J58JU72VPDJKiR5AayFuIncBiJPs1QRbtLpR0cEsTMu1LMR+RmI4fMkeijTMHHsVdim/g39bNZXVk5dmGNuI28m8z8x3nyHBb2qGor6zvvJjhBti+088Q0HK3Vc/VHQIq6lsbnYWgYn8CWgjujqbjwV50tK1jQ1gDWtAAAyAA3ALtLfJoYmP7mTts6NHQmrsNIwtgaQCbuuXEkgWubn8lDNqmsBa1tKw/EMcv4b91vmQSfAc1YzlQmtteZq2d/DtC0fhZ3B+XuvZPSLmfP0qfGPG+Dn0FMZJWMG972t/aICvfSGkoqSnxvIaxjbAc7CzWtHE8FQtNUOje17DZzSHNOWRGYOa6AZVVr90s7uebgP9LfZcJ6MvEyPRjJRW5M0KmYve5xyLnOcfFxLj+atTZboIxQumeLGXDhB39m29j5k38AFo6p7M8Lu0rQDaxbEDcX5v4HwBtz5KxmNAGS6ivkv4OJKMvVs7OFrzJh0fUH/tkepA/mqLKufaZUYdHvH33Mb+8HH2aVTC8n2Vf1R/1UvwdDQGijU1McI+07M8mjNx9AVenbRU7I2EtjaS2OMEgAkizWC/GwVf7JNGd6WcjcBG3xPeef4R5rmbbNISOmiia1/ZRtxucGuwdo8kAYt1w0fvKeivzkkW8KPo0eprlkj2p65ilgMMLvr5hbLeyI5Of0JzA8zwVFlbFfpCSZ5fM90jyAC5xubNFh7Bay26KVVHXycXWux7Mtbc255euS9YQCzQOg/JeYtWaHtq2njtfFMwHwxAu9gV6gAVLPfKRcw1w2FlEWcXjBUS2maG+kaOlAF3RjtW+LLl37mJS5fiRtxnn0XUZOMlJfBzKPktHk1ZXc111eNFWyRW7l8UZ5xuuW+mbf1Vwl9FGSkk0Yco+L0X9sjA/9Kjt9+XF49of5WVf1UttKOdJuFZd3gJx/JSbYnpoOp5aYmzmPMjRzY+1z5OH7wWntJ1ZdHO6oYLxyWL7fZfYA35A2vfndfPZMWrH/ACTZcXKmE4/BZWmhM6B4pS0Skdwu3A3zO7fa65urWr09OMU1S+Vzs5GO7zL/ACE94WPkeSgerO0iWnYI5mmZgFmm9ngcrnJw8fVd2o2vR2+rgeT8zmtHtdRbXZLHLonqcnz9uTj7U9MF9S2AHuxNuf8AMeL+zbftFQyltjbiNm4hiPy3F/ZffS+k3VEz5XgBz3XIG4ZAWHSwC+FLBje1gIBc4NBO4FxAuemajb29mJfa7bnJffgsfT21JjWFlG0k2sJHDC1vAFrd5PjbzVf0GjpamUMja58jiT/MucTuHUqfaO2Ri955ifljFv3nX/JTbRGr8FK20MYZzOZcfxOOZXWm+zU9rfkSTu4X2NTVDVhtHBhvie43kdzdusPlHD14r6a5SYaCoP8A2XD1Fv5rpf8AqEfadljb2mHFgv3sN7XtyXB2iT4dHTfNhb+09oXfwaU1GupqPSTKSK2PoL+y7W3cx4L8nYQ6x8QfYrXVo6h6GZUaLkjkGUkr8+IIDAHDqCLqNLZ8zjUetNx/DK40ZpF8EzJY8nMNxyPMHoRceavTV3WBlXCJGEX3ObfNruIP8jxCpDTWh5KaV0Uozbx4ObwcOhX70Hp6Wll7SE2P2mn4XDk4f8IRPRYxcmWNNxn18/g9AOXnbSTSJpAf0jx++Vbmre0COrc2LA9spBuLBzRYXJxDcPEcQoDr/oN0FW91j2cri9jrZXObm+INz4ELqXKLn6g1dVGcOUmcbQMjW1UJfYt7VmK9iMOIXvfhZX/DE1oAbYDpYD0C85KR0u0GsjjEYkBAFgXNa5wHDM7/ADuvItLsqYOXGhNTXZcelNKxQRl8zwxo4nj0A3k9Aonqxr46qrnxhuGIsJj+9dp3u8Qd3Cyrkvqa2UA9pPJw42H5NHoFZuo2pP0S8kxBmcLZbmN3loPEmwuei6TbZoVZNuRYvBaiuzV2tzf2WJv3pvyY/wDqFVAV2a86tOrYGtiID2PxNxZA5FpBPDfvUCp9l1YT3hGwX3l9/wCEFcyTbK2fj2zt3GO+Ca6kt7HRTXtFyWSSW5m7iBl0AC5btIzYn4nOkbd+brGKVoaw4A3FY4jIGgBoyINzY3lOq2hXUlMIZJO0wkkG1gATfCMzxuobtG1iFA5gpY4cbw43LiTE7KzxFfCCbnO28KauDm1GPZoOLjXHfGkVjrno1lPXzxRfAyTujfYEB2HyvbyXFX0mmL3FziXOcSSTmSTmSTzuvwvoopxikzPly+Cf7GdDdrWumI7sDCQeGOS7Wj9nGVegUQ2ZauGkoWB7bSS/WycwXAYW+TQPMlTBYWRZ52NmvRDwgkERFAThYKyiAg20/U01lN2kQvNCCWAb3s+0zxyuOo6qhF6ycFSu1XUPsXuq6dv1TzeVo/w3k/GOTSfQnqtHDv1/Tl/Yo5VO/rRBdCaakpZ2TQmz2njuI4tcOIIV7asbQqWtYGuc2OUizoZCBc2zDScnj35heellXLseNv8AJUqvdf8AB6QrdQ6KU4jCGk/cLmewNvZfOk2fUUbsQhDj87nPHoTZUHS6x1MQtFUTMHISPA9L2U52Y6+yCpMNZM97ZbBjpHF2GQE2Fycg69vEBZ9mFKCb7J4TplJbgv8ARz9cKHsq2dgGEYy5oAsMLgHC3TNciN5BBG8EEeIN1b+uupP0wCSIhszRbP4Xt4NPIjOx6qtanVGrjNnU8ni1pePItuFmtGTlYtldjaXG+C0tE7QqV8IdJK2N9u8x1wQbZ2yzHguNrFtTjALaMY3fpHAho6hpzcfGw8VCKXU+skybTyD8QwD9+ylGhNk7yQ6reGt+5GbuPQutYeV/Jdbky7G/Ltj4xjr8/wDpztn7Jp9IiZxc7DidK8/M0tAJ6k7uQKmm05hOj3W4SRk+GL+tlv1VVSaMpruwxMG4DNz3dBve7/m5fLV7W6l0jDZtrkEPgfhxAcQW/aHUc12q5eOy5XQoVOpy5eykbK3NlVUHUbmDeyV1/wBYBwP5+i6rNRqJrsX0dt+uMj0JsvzpXXChoW2dIwEZCKOzneGFu7zsvIQbfBXxcOWPPzlJH01r1SZWxgHuyNvgfy6EcWnkqzl2dVofhEQcPvh7cNueZBHotyr25P7YdlTjsRe4e4iR3UEd1vhYrrR7b6TDcwzh3K0ZF/HEPyViWJZ8okvqxr5eTemSLU7VBtDGS8h0rvjcNwAzwtvwHPit6LSFJXxvYx0c7QbObvsQbXtvHQ+hVP627Vp6tpjhHYREWcAbveOTnZWHQepUKp6l8bg6NzmOG5zSWkeBCsV4LceXo69eutKEFwX3NsrpHm7TKwcmvBH77SfdfSl2YUbDdzXyfjebejQFTtPtD0gwWbVSW+bC73cCV8avXiulFn1U1uQdhH7ll57CX3RHvG7UC+a3S9Fo9lnuigHBgADneDG95yrLXHa8+ZroqMOijNw6Q/3jhus23wDrv8FXL3km5JJO8k3J8SVhWqsOEOZcnk8mTWo8IsDVrbDPTsEdQwVDW5B2LDIAOBNiHeefVdyfbs231dK6/wA0jQPZpKqJFLLEqb3o5WTYlrZM9ObWK2oBa1zYGHhECHebyb+llDnvLiS4kk7ycyTzJO9flFNCuMFqKIpWSl2zKmezDVD6ZVCSQfUwkOdye8Ztj8OJ6eKj2r2gZKydsMIzdvdwY3i93Qe+5ejdXdAx0dOyGEd1ozJ3ucd73dT/AEVXLv8ACPiu2WManyfk+jptC/SBFjGqEREAREQBfKpp2vYWvAc1wIcCLgg7wQvqiAoLaHs7dRPMsALqZx8TET9l3y8neR6wdesKiAPaWuAc0ixBFwRxBHEKnNetlDo8U1A0uj3uhGbm9Y+Lm/LvHXhqY2Xv6Z/5M6/G19USslkFCLGxWFpFAsLVba/NTtbHVNM7BkH3tKByucn+dj1U5ptsOj3DN0jOjonH+C4VCIqk8SuT30WY5M4rRfNVti0e34TLJ+GMj+MtUU03ttleC2khEQ+/IcbvJo7oPjdVkiRw6o/k9llWM2tJ6WmqJDJUSOkceLjew5AbgOgWqCsIrSSS0is23ybLtIyluEyyEci95Hpey1kREkuhvZlYRF6eBERAEREAREQBERAFvaH0NLVTNigbie7cOAHFzjwaOa6Gqups9fJhibhYD35XDuN/3O+UeyvnVXVGChiwQi7jbHI743kczwHIDIe6qX5KrWl2Wqcdz5fR8dS9TI6CHCzvSOsZJLWLjyHJo4BSMBAFlYspOT2zVjFRWkERF4ehERAEREAREQBYLVlEBC9cNmVPW3e36mf9I0ZO/wAxvHxFiqa1k1OqaF1p4zhvlK27o3frcD0NivTK+c1O14IcAQRYg2II5EHerVWVOvjtFa3HjPnpnk9YV56x7Haaa7qcmnec7N70V+rDu/VI8FW+ndmddS3Ji7Vg+3Fd/mW2xD0WnXlVz+dFCePOPwRRFktI37+IRWSuYREQBERAEREAREQBFlYQBZXR0Pq5UVTrU8L5OGIDuDxee6PVWFoDYk8kOrZQ0fo4sz4F5Fh5A+KhsvhX2yWFM59IrGjo3yvDImOe87mtBc4+QVm6p7GnOwyV5wjf2LD3j0e8bvBvqFZug9WaekZhp4msB3kZud+JxzPmuoAs23NlLiHBfqxVHmXJ8KKiZEwMjaGMbk1rQAAOQAWwiKiXAiIgCIiAIiIAiIgCIiAIiIAiIgMELGFfpEBytK6sU1SP7RBHIeZaMXk4Zj1UP0nsUpH3ML5ITyBD2+js/dWKikjbOH7WRyrjLtFK12w2obfsZ4njhiD4z7BwXAq9lukWH+4xjmx8bv539l6JssEKxHNtRC8WtnmSbU2tZ8VJP5RuPu0Fa7tXqkb6ef8A8Un9F6iwrICkWdL7Efs4/c8tN0BUndTzf+KT/avrHqtVu3Us5/8Aik/ovUFlgsT38vsPZr7nm+n2d6QfupZB+LCz+Ihdqh2MVz/jMMX4nlx9GAj3V7BqzZcSzbH1o7WJBdlV6P2FsFjPUOdzEbQweri4+ylmi9mtBBYtp2vcPtSEyHxs7ujyClKKCV9ku2TRphHpHyjgDRZosBuAyA8AvpZZRQkoREQBERAEREAREQBERAEREAREQBERAEREAREQBERAEREAREQBERAEREAREQBERAEREAREQBERAEREAREQH//Z"/>
          <p:cNvSpPr>
            <a:spLocks noChangeAspect="1" noChangeArrowheads="1"/>
          </p:cNvSpPr>
          <p:nvPr/>
        </p:nvSpPr>
        <p:spPr bwMode="auto">
          <a:xfrm>
            <a:off x="481013" y="1222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tr-TR" altLang="en-US"/>
          </a:p>
        </p:txBody>
      </p:sp>
      <p:pic>
        <p:nvPicPr>
          <p:cNvPr id="10247" name="Picture 8" descr="http://www.sutdunyasi.com/upload/resimler/haber/eker_su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281113"/>
            <a:ext cx="13525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2" descr="http://www.wika.com.tr/upload/PIC_PR_PSA_31_de_de_378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3968750"/>
            <a:ext cx="1868487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0 Metin kutusu"/>
          <p:cNvSpPr txBox="1"/>
          <p:nvPr/>
        </p:nvSpPr>
        <p:spPr>
          <a:xfrm>
            <a:off x="6069013" y="6480175"/>
            <a:ext cx="3074987" cy="400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1000" dirty="0">
              <a:ea typeface="ＭＳ Ｐゴシック" pitchFamily="-12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000" dirty="0">
                <a:ea typeface="ＭＳ Ｐゴシック" pitchFamily="-12" charset="-128"/>
              </a:rPr>
              <a:t>	             </a:t>
            </a:r>
            <a:r>
              <a:rPr lang="tr-TR" sz="900" b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-12" charset="-128"/>
              </a:rPr>
              <a:t>WIKA </a:t>
            </a:r>
            <a:r>
              <a:rPr lang="tr-TR" sz="9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-12" charset="-128"/>
              </a:rPr>
              <a:t>Turkey</a:t>
            </a:r>
            <a:r>
              <a:rPr lang="tr-TR" sz="900" b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-12" charset="-128"/>
              </a:rPr>
              <a:t> 2013</a:t>
            </a:r>
          </a:p>
        </p:txBody>
      </p:sp>
      <p:pic>
        <p:nvPicPr>
          <p:cNvPr id="10250" name="Picture 10" descr="https://encrypted-tbn1.gstatic.com/images?q=tbn:ANd9GcQAxZFcz9NRcRzm6A5EnsVnoMd64mpK4ISGMh6lpbAyx8rEh-C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2644775"/>
            <a:ext cx="4416425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069013" y="1376363"/>
            <a:ext cx="3074987" cy="3259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3000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  <a:t>Measuring task:</a:t>
            </a:r>
            <a:r>
              <a:rPr lang="tr-TR" sz="1400" b="1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zh-CN" altLang="en-US" sz="1400" b="1" dirty="0">
                <a:solidFill>
                  <a:srgbClr val="000000"/>
                </a:solidFill>
                <a:latin typeface="+mj-ea"/>
                <a:ea typeface="+mj-ea"/>
              </a:rPr>
              <a:t>巴氏杀菌罐体压力控制</a:t>
            </a:r>
            <a:endParaRPr lang="en-US" altLang="zh-CN" sz="1400" b="1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</a:p>
          <a:p>
            <a:pPr eaLnBrk="1" hangingPunct="1">
              <a:spcAft>
                <a:spcPct val="3000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  <a:t>Customer:</a:t>
            </a:r>
            <a:r>
              <a:rPr lang="tr-TR" sz="1400" b="1" dirty="0">
                <a:solidFill>
                  <a:srgbClr val="000000"/>
                </a:solidFill>
                <a:latin typeface="+mj-ea"/>
                <a:ea typeface="+mj-ea"/>
              </a:rPr>
              <a:t>Eker Süt</a:t>
            </a:r>
            <a: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zh-CN" altLang="en-US" sz="1400" b="1" dirty="0">
                <a:solidFill>
                  <a:srgbClr val="000000"/>
                </a:solidFill>
                <a:latin typeface="+mj-ea"/>
                <a:ea typeface="+mj-ea"/>
              </a:rPr>
              <a:t>土耳其</a:t>
            </a:r>
            <a:endParaRPr lang="en-US" sz="1400" b="1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  <a:t>Competitor: </a:t>
            </a:r>
            <a:r>
              <a:rPr lang="tr-TR" sz="1400" dirty="0">
                <a:solidFill>
                  <a:srgbClr val="000000"/>
                </a:solidFill>
                <a:latin typeface="+mj-ea"/>
                <a:ea typeface="+mj-ea"/>
              </a:rPr>
              <a:t>IFM</a:t>
            </a:r>
            <a:r>
              <a:rPr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易福门</a:t>
            </a: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  <a:defRPr/>
            </a:pPr>
            <a:endParaRPr lang="en-US" sz="1400" b="1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  <a:t>Product</a:t>
            </a:r>
            <a:r>
              <a:rPr lang="en-US" sz="1400" dirty="0">
                <a:solidFill>
                  <a:srgbClr val="000000"/>
                </a:solidFill>
                <a:latin typeface="+mj-ea"/>
                <a:ea typeface="+mj-ea"/>
              </a:rPr>
              <a:t>:</a:t>
            </a:r>
            <a:r>
              <a:rPr lang="tr-TR" sz="1400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</a:p>
          <a:p>
            <a:pPr eaLnBrk="1" hangingPunct="1">
              <a:spcAft>
                <a:spcPct val="30000"/>
              </a:spcAft>
              <a:defRPr/>
            </a:pPr>
            <a:r>
              <a:rPr lang="tr-TR" sz="1400" dirty="0">
                <a:solidFill>
                  <a:srgbClr val="000000"/>
                </a:solidFill>
                <a:latin typeface="+mj-ea"/>
                <a:ea typeface="+mj-ea"/>
              </a:rPr>
              <a:t>PSA-31, 10bar</a:t>
            </a: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  <a:defRPr/>
            </a:pPr>
            <a:endParaRPr lang="en-GB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  <a:t>Why WIKA:</a:t>
            </a:r>
            <a:r>
              <a:rPr lang="tr-TR" sz="1400" b="1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tr-TR" sz="1400" b="1" kern="0" dirty="0">
                <a:latin typeface="+mj-ea"/>
                <a:ea typeface="+mj-ea"/>
              </a:rPr>
              <a:t> </a:t>
            </a:r>
            <a:r>
              <a:rPr lang="tr-TR" sz="1400" dirty="0" err="1">
                <a:solidFill>
                  <a:srgbClr val="000000"/>
                </a:solidFill>
                <a:latin typeface="+mj-ea"/>
                <a:ea typeface="+mj-ea"/>
              </a:rPr>
              <a:t>Competitor</a:t>
            </a:r>
            <a:r>
              <a:rPr lang="tr-TR" sz="1400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tr-TR" sz="1400" dirty="0" err="1">
                <a:solidFill>
                  <a:srgbClr val="000000"/>
                </a:solidFill>
                <a:latin typeface="+mj-ea"/>
                <a:ea typeface="+mj-ea"/>
              </a:rPr>
              <a:t>segmentation</a:t>
            </a: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  <a:defRPr/>
            </a:pP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371916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6094413" y="3824288"/>
            <a:ext cx="28257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>
              <a:lnSpc>
                <a:spcPct val="125000"/>
              </a:lnSpc>
              <a:buClr>
                <a:srgbClr val="FE9900"/>
              </a:buClr>
              <a:buSzPct val="80000"/>
              <a:buFont typeface="Wingdings" pitchFamily="2" charset="2"/>
              <a:buNone/>
            </a:pPr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2051" name="Rectangle 9"/>
          <p:cNvSpPr>
            <a:spLocks noChangeArrowheads="1"/>
          </p:cNvSpPr>
          <p:nvPr/>
        </p:nvSpPr>
        <p:spPr bwMode="auto">
          <a:xfrm>
            <a:off x="690563" y="452438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None/>
              <a:tabLst>
                <a:tab pos="665163" algn="l"/>
              </a:tabLst>
            </a:pPr>
            <a:r>
              <a:rPr lang="en-US" sz="1400" b="1">
                <a:solidFill>
                  <a:srgbClr val="FE9900"/>
                </a:solidFill>
              </a:rPr>
              <a:t>Application</a:t>
            </a:r>
          </a:p>
        </p:txBody>
      </p:sp>
      <p:sp>
        <p:nvSpPr>
          <p:cNvPr id="2052" name="Rectangle 7"/>
          <p:cNvSpPr>
            <a:spLocks noChangeArrowheads="1"/>
          </p:cNvSpPr>
          <p:nvPr/>
        </p:nvSpPr>
        <p:spPr bwMode="auto">
          <a:xfrm>
            <a:off x="685800" y="846138"/>
            <a:ext cx="519906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zh-CN" altLang="en-US" b="1" dirty="0">
                <a:solidFill>
                  <a:srgbClr val="676767"/>
                </a:solidFill>
                <a:latin typeface="+mj-ea"/>
                <a:ea typeface="+mj-ea"/>
              </a:rPr>
              <a:t>食品生产机械</a:t>
            </a:r>
            <a:endParaRPr lang="en-US" altLang="zh-CN" b="1" dirty="0">
              <a:solidFill>
                <a:srgbClr val="676767"/>
              </a:solidFill>
              <a:latin typeface="+mj-ea"/>
              <a:ea typeface="+mj-ea"/>
            </a:endParaRPr>
          </a:p>
          <a:p>
            <a:r>
              <a:rPr lang="zh-CN" altLang="en-US" b="1" dirty="0">
                <a:solidFill>
                  <a:srgbClr val="676767"/>
                </a:solidFill>
                <a:latin typeface="+mj-ea"/>
                <a:ea typeface="+mj-ea"/>
              </a:rPr>
              <a:t>乳业，食品加工</a:t>
            </a:r>
            <a:endParaRPr lang="en-US" b="1" dirty="0">
              <a:solidFill>
                <a:srgbClr val="676767"/>
              </a:solidFill>
              <a:latin typeface="+mj-ea"/>
              <a:ea typeface="+mj-ea"/>
            </a:endParaRP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5870576" y="1505586"/>
            <a:ext cx="3049587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Aft>
                <a:spcPct val="30000"/>
              </a:spcAft>
            </a:pPr>
            <a:r>
              <a:rPr lang="zh-CN" altLang="en-US" sz="1600" b="1" dirty="0">
                <a:solidFill>
                  <a:srgbClr val="000000"/>
                </a:solidFill>
                <a:latin typeface="+mj-ea"/>
                <a:ea typeface="+mj-ea"/>
              </a:rPr>
              <a:t>测量目标</a:t>
            </a:r>
            <a:r>
              <a:rPr lang="pl-PL" sz="1600" b="1" dirty="0">
                <a:solidFill>
                  <a:srgbClr val="000000"/>
                </a:solidFill>
                <a:latin typeface="+mj-ea"/>
                <a:ea typeface="+mj-ea"/>
              </a:rPr>
              <a:t>:</a:t>
            </a:r>
            <a:r>
              <a:rPr lang="en-US" sz="1600" b="1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zh-CN" altLang="en-US" sz="1600" dirty="0">
                <a:solidFill>
                  <a:srgbClr val="000000"/>
                </a:solidFill>
                <a:latin typeface="+mj-ea"/>
                <a:ea typeface="+mj-ea"/>
              </a:rPr>
              <a:t>压力的测量为了控制生产工艺罐体内的液位</a:t>
            </a:r>
            <a:endParaRPr lang="en-US" sz="1600" dirty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spcAft>
                <a:spcPct val="30000"/>
              </a:spcAft>
            </a:pPr>
            <a:endParaRPr lang="en-US" sz="1600" dirty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spcAft>
                <a:spcPct val="30000"/>
              </a:spcAft>
            </a:pPr>
            <a:r>
              <a:rPr lang="en-US" sz="1600" b="1" dirty="0">
                <a:solidFill>
                  <a:srgbClr val="000000"/>
                </a:solidFill>
                <a:latin typeface="+mj-ea"/>
                <a:ea typeface="+mj-ea"/>
              </a:rPr>
              <a:t>Customer</a:t>
            </a:r>
            <a:r>
              <a:rPr lang="zh-CN" altLang="en-US" sz="1600" b="1" dirty="0">
                <a:solidFill>
                  <a:srgbClr val="000000"/>
                </a:solidFill>
                <a:latin typeface="+mj-ea"/>
                <a:ea typeface="+mj-ea"/>
              </a:rPr>
              <a:t>： </a:t>
            </a:r>
            <a:r>
              <a:rPr lang="pl-PL" sz="1600" dirty="0">
                <a:solidFill>
                  <a:srgbClr val="000000"/>
                </a:solidFill>
                <a:latin typeface="+mj-ea"/>
                <a:ea typeface="+mj-ea"/>
              </a:rPr>
              <a:t>Makot</a:t>
            </a:r>
            <a:r>
              <a:rPr lang="zh-CN" altLang="en-US" sz="1600" dirty="0">
                <a:solidFill>
                  <a:srgbClr val="000000"/>
                </a:solidFill>
                <a:latin typeface="+mj-ea"/>
                <a:ea typeface="+mj-ea"/>
              </a:rPr>
              <a:t>丹麦</a:t>
            </a:r>
            <a:endParaRPr lang="en-US" altLang="zh-CN" sz="1600" dirty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spcAft>
                <a:spcPct val="30000"/>
              </a:spcAft>
            </a:pPr>
            <a:endParaRPr lang="en-US" sz="1600" dirty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spcAft>
                <a:spcPct val="30000"/>
              </a:spcAft>
            </a:pPr>
            <a:r>
              <a:rPr lang="en-US" sz="1600" b="1" dirty="0">
                <a:solidFill>
                  <a:srgbClr val="000000"/>
                </a:solidFill>
                <a:latin typeface="+mj-ea"/>
                <a:ea typeface="+mj-ea"/>
              </a:rPr>
              <a:t>Competitor: </a:t>
            </a:r>
            <a:r>
              <a:rPr lang="pl-PL" sz="1600" dirty="0">
                <a:solidFill>
                  <a:srgbClr val="000000"/>
                </a:solidFill>
                <a:latin typeface="+mj-ea"/>
                <a:ea typeface="+mj-ea"/>
              </a:rPr>
              <a:t>Aplisens</a:t>
            </a:r>
            <a:endParaRPr lang="en-US" sz="1600" dirty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spcAft>
                <a:spcPct val="30000"/>
              </a:spcAft>
            </a:pPr>
            <a:r>
              <a:rPr lang="en-US" sz="1600" b="1" dirty="0">
                <a:solidFill>
                  <a:srgbClr val="000000"/>
                </a:solidFill>
                <a:latin typeface="+mj-ea"/>
                <a:ea typeface="+mj-ea"/>
              </a:rPr>
              <a:t>Product</a:t>
            </a:r>
            <a:r>
              <a:rPr lang="en-US" sz="1600" dirty="0">
                <a:solidFill>
                  <a:srgbClr val="000000"/>
                </a:solidFill>
                <a:latin typeface="+mj-ea"/>
                <a:ea typeface="+mj-ea"/>
              </a:rPr>
              <a:t>: S-1</a:t>
            </a:r>
            <a:r>
              <a:rPr lang="pl-PL" sz="1600" dirty="0">
                <a:solidFill>
                  <a:srgbClr val="000000"/>
                </a:solidFill>
                <a:latin typeface="+mj-ea"/>
                <a:ea typeface="+mj-ea"/>
              </a:rPr>
              <a:t>1</a:t>
            </a:r>
            <a:br>
              <a:rPr lang="en-US" sz="1600" dirty="0">
                <a:solidFill>
                  <a:srgbClr val="000000"/>
                </a:solidFill>
                <a:latin typeface="+mj-ea"/>
                <a:ea typeface="+mj-ea"/>
              </a:rPr>
            </a:br>
            <a:endParaRPr lang="pl-PL" sz="16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054" name="Textfeld 2"/>
          <p:cNvSpPr txBox="1">
            <a:spLocks noChangeArrowheads="1"/>
          </p:cNvSpPr>
          <p:nvPr/>
        </p:nvSpPr>
        <p:spPr bwMode="auto">
          <a:xfrm>
            <a:off x="563563" y="2168525"/>
            <a:ext cx="4787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Aft>
                <a:spcPct val="30000"/>
              </a:spcAft>
            </a:pPr>
            <a:r>
              <a:rPr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设备专为食品工业设计的性能结构，尤其是用在乳制品行业，例如牛奶冷却器等</a:t>
            </a: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pic>
        <p:nvPicPr>
          <p:cNvPr id="2055" name="Picture 12" descr="C:\Users\adamczt\Desktop\intro-schladzalniki-do-mle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3092450"/>
            <a:ext cx="354965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pole tekstowe 1"/>
          <p:cNvSpPr txBox="1">
            <a:spLocks noChangeArrowheads="1"/>
          </p:cNvSpPr>
          <p:nvPr/>
        </p:nvSpPr>
        <p:spPr bwMode="auto">
          <a:xfrm>
            <a:off x="2670969" y="6069013"/>
            <a:ext cx="1107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zh-CN" altLang="en-US" dirty="0">
                <a:solidFill>
                  <a:srgbClr val="000000"/>
                </a:solidFill>
                <a:latin typeface="+mj-ea"/>
                <a:ea typeface="+mj-ea"/>
              </a:rPr>
              <a:t>冷却器</a:t>
            </a:r>
            <a:endParaRPr lang="pl-PL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pic>
        <p:nvPicPr>
          <p:cNvPr id="205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4378325"/>
            <a:ext cx="1189037" cy="1690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561615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6094413" y="3824288"/>
            <a:ext cx="28257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>
              <a:lnSpc>
                <a:spcPct val="125000"/>
              </a:lnSpc>
              <a:buClr>
                <a:srgbClr val="FE9900"/>
              </a:buClr>
              <a:buSzPct val="80000"/>
              <a:buFont typeface="Wingdings" pitchFamily="2" charset="2"/>
              <a:buNone/>
            </a:pPr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5123" name="Rectangle 9"/>
          <p:cNvSpPr>
            <a:spLocks noChangeArrowheads="1"/>
          </p:cNvSpPr>
          <p:nvPr/>
        </p:nvSpPr>
        <p:spPr bwMode="auto">
          <a:xfrm>
            <a:off x="690563" y="452438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None/>
              <a:tabLst>
                <a:tab pos="665163" algn="l"/>
              </a:tabLst>
            </a:pPr>
            <a:r>
              <a:rPr lang="en-US" sz="1400" b="1">
                <a:solidFill>
                  <a:srgbClr val="FE9900"/>
                </a:solidFill>
              </a:rPr>
              <a:t>Application</a:t>
            </a:r>
          </a:p>
        </p:txBody>
      </p:sp>
      <p:sp>
        <p:nvSpPr>
          <p:cNvPr id="5124" name="Rectangle 7"/>
          <p:cNvSpPr>
            <a:spLocks noChangeArrowheads="1"/>
          </p:cNvSpPr>
          <p:nvPr/>
        </p:nvSpPr>
        <p:spPr bwMode="auto">
          <a:xfrm>
            <a:off x="685800" y="846138"/>
            <a:ext cx="519906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zh-CN" altLang="en-US" b="1" dirty="0">
                <a:solidFill>
                  <a:srgbClr val="676767"/>
                </a:solidFill>
                <a:latin typeface="+mj-ea"/>
                <a:ea typeface="+mj-ea"/>
              </a:rPr>
              <a:t>化妆品行业</a:t>
            </a:r>
            <a:endParaRPr lang="en-US" altLang="zh-CN" b="1" dirty="0">
              <a:solidFill>
                <a:srgbClr val="676767"/>
              </a:solidFill>
              <a:latin typeface="+mj-ea"/>
              <a:ea typeface="+mj-ea"/>
            </a:endParaRPr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5256214" y="1484313"/>
            <a:ext cx="3878262" cy="291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9pPr>
          </a:lstStyle>
          <a:p>
            <a:pPr>
              <a:spcAft>
                <a:spcPct val="30000"/>
              </a:spcAft>
            </a:pPr>
            <a: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  <a:t>Measuring task: </a:t>
            </a:r>
          </a:p>
          <a:p>
            <a:pPr>
              <a:spcAft>
                <a:spcPct val="30000"/>
              </a:spcAft>
            </a:pPr>
            <a:r>
              <a:rPr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为了更好的控制化妆品混合物锅炉内的压力</a:t>
            </a:r>
            <a:br>
              <a:rPr lang="en-US" sz="1400" dirty="0">
                <a:solidFill>
                  <a:srgbClr val="000000"/>
                </a:solidFill>
                <a:latin typeface="+mj-ea"/>
                <a:ea typeface="+mj-ea"/>
              </a:rPr>
            </a:b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spcAft>
                <a:spcPct val="30000"/>
              </a:spcAft>
            </a:pP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spcAft>
                <a:spcPct val="30000"/>
              </a:spcAft>
            </a:pPr>
            <a:r>
              <a:rPr lang="en-US" sz="1400" b="1" dirty="0" err="1">
                <a:solidFill>
                  <a:srgbClr val="000000"/>
                </a:solidFill>
                <a:latin typeface="+mj-ea"/>
                <a:ea typeface="+mj-ea"/>
              </a:rPr>
              <a:t>Customer:</a:t>
            </a:r>
            <a:r>
              <a:rPr lang="en-US" sz="1400" dirty="0" err="1">
                <a:solidFill>
                  <a:srgbClr val="000000"/>
                </a:solidFill>
                <a:latin typeface="+mj-ea"/>
                <a:ea typeface="+mj-ea"/>
              </a:rPr>
              <a:t>L‘Oreal</a:t>
            </a:r>
            <a:r>
              <a:rPr lang="en-US" sz="1400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法国欧莱雅</a:t>
            </a: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spcAft>
                <a:spcPct val="30000"/>
              </a:spcAft>
            </a:pPr>
            <a: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  <a:t>Competitor: </a:t>
            </a:r>
            <a:r>
              <a:rPr lang="en-US" sz="1400" dirty="0">
                <a:solidFill>
                  <a:srgbClr val="000000"/>
                </a:solidFill>
                <a:latin typeface="+mj-ea"/>
                <a:ea typeface="+mj-ea"/>
              </a:rPr>
              <a:t>E+H</a:t>
            </a:r>
          </a:p>
          <a:p>
            <a:pPr>
              <a:spcAft>
                <a:spcPct val="30000"/>
              </a:spcAft>
            </a:pPr>
            <a:endParaRPr lang="en-US" sz="1400" b="1" dirty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spcAft>
                <a:spcPct val="30000"/>
              </a:spcAft>
            </a:pPr>
            <a: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  <a:t>Product</a:t>
            </a:r>
            <a:r>
              <a:rPr lang="en-US" sz="1400" dirty="0">
                <a:solidFill>
                  <a:srgbClr val="000000"/>
                </a:solidFill>
                <a:latin typeface="+mj-ea"/>
                <a:ea typeface="+mj-ea"/>
              </a:rPr>
              <a:t>: S-10 + 990.22</a:t>
            </a:r>
            <a:br>
              <a:rPr lang="en-US" sz="1400" dirty="0">
                <a:solidFill>
                  <a:srgbClr val="000000"/>
                </a:solidFill>
                <a:latin typeface="+mj-ea"/>
                <a:ea typeface="+mj-ea"/>
              </a:rPr>
            </a:br>
            <a:endParaRPr lang="en-GB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spcAft>
                <a:spcPct val="30000"/>
              </a:spcAft>
            </a:pPr>
            <a:b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</a:b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5126" name="Textfeld 2"/>
          <p:cNvSpPr txBox="1">
            <a:spLocks noChangeArrowheads="1"/>
          </p:cNvSpPr>
          <p:nvPr/>
        </p:nvSpPr>
        <p:spPr bwMode="auto">
          <a:xfrm>
            <a:off x="576263" y="1825625"/>
            <a:ext cx="4679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9pPr>
          </a:lstStyle>
          <a:p>
            <a:pPr>
              <a:spcAft>
                <a:spcPct val="30000"/>
              </a:spcAft>
            </a:pPr>
            <a:r>
              <a:rPr lang="zh-CN" altLang="en-US" sz="14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化妆品混合剂锅炉</a:t>
            </a:r>
            <a:endParaRPr lang="en-US" sz="14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127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582863"/>
            <a:ext cx="2016125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13" descr="dat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3372">
            <a:off x="941388" y="4470400"/>
            <a:ext cx="866775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892932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9"/>
          <p:cNvSpPr>
            <a:spLocks noChangeArrowheads="1"/>
          </p:cNvSpPr>
          <p:nvPr/>
        </p:nvSpPr>
        <p:spPr bwMode="auto">
          <a:xfrm>
            <a:off x="690563" y="452438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eaLnBrk="1" hangingPunct="1"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None/>
              <a:tabLst>
                <a:tab pos="665163" algn="l"/>
              </a:tabLst>
            </a:pPr>
            <a:r>
              <a:rPr lang="en-US" sz="1400" b="1">
                <a:solidFill>
                  <a:srgbClr val="FE9900"/>
                </a:solidFill>
              </a:rPr>
              <a:t>Application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6030913" y="1341438"/>
            <a:ext cx="3049587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b="1" dirty="0">
                <a:latin typeface="+mj-ea"/>
                <a:ea typeface="+mj-ea"/>
              </a:rPr>
              <a:t>Application: </a:t>
            </a:r>
            <a:r>
              <a:rPr lang="zh-CN" altLang="en-US" sz="1400" b="1" dirty="0">
                <a:latin typeface="+mj-ea"/>
                <a:ea typeface="+mj-ea"/>
              </a:rPr>
              <a:t>食品行业工艺设备</a:t>
            </a:r>
            <a:r>
              <a:rPr lang="en-US" sz="1400" dirty="0">
                <a:latin typeface="+mj-ea"/>
                <a:ea typeface="+mj-ea"/>
              </a:rPr>
              <a:t>: </a:t>
            </a:r>
            <a:r>
              <a:rPr lang="zh-CN" altLang="en-US" sz="1400" dirty="0">
                <a:latin typeface="+mj-ea"/>
                <a:ea typeface="+mj-ea"/>
              </a:rPr>
              <a:t>罐体</a:t>
            </a:r>
            <a:r>
              <a:rPr lang="en-US" sz="1400" dirty="0">
                <a:latin typeface="+mj-ea"/>
                <a:ea typeface="+mj-ea"/>
              </a:rPr>
              <a:t>, </a:t>
            </a:r>
            <a:r>
              <a:rPr lang="zh-CN" altLang="en-US" sz="1400" dirty="0">
                <a:latin typeface="+mj-ea"/>
                <a:ea typeface="+mj-ea"/>
              </a:rPr>
              <a:t>发酵罐</a:t>
            </a:r>
            <a:r>
              <a:rPr lang="en-US" sz="1400" dirty="0">
                <a:latin typeface="+mj-ea"/>
                <a:ea typeface="+mj-ea"/>
              </a:rPr>
              <a:t>, </a:t>
            </a:r>
            <a:r>
              <a:rPr lang="zh-CN" altLang="en-US" sz="1400" dirty="0">
                <a:latin typeface="+mj-ea"/>
                <a:ea typeface="+mj-ea"/>
              </a:rPr>
              <a:t>生物反应器</a:t>
            </a:r>
            <a:r>
              <a:rPr lang="en-US" sz="1400" dirty="0">
                <a:latin typeface="+mj-ea"/>
                <a:ea typeface="+mj-ea"/>
              </a:rPr>
              <a:t>, </a:t>
            </a:r>
            <a:r>
              <a:rPr lang="zh-CN" altLang="en-US" sz="1400" dirty="0">
                <a:latin typeface="+mj-ea"/>
                <a:ea typeface="+mj-ea"/>
              </a:rPr>
              <a:t>搅拌器</a:t>
            </a:r>
            <a:r>
              <a:rPr lang="en-US" sz="1400" dirty="0">
                <a:latin typeface="+mj-ea"/>
                <a:ea typeface="+mj-ea"/>
              </a:rPr>
              <a:t>…</a:t>
            </a:r>
          </a:p>
          <a:p>
            <a:pPr eaLnBrk="1" hangingPunct="1"/>
            <a:endParaRPr lang="en-US" sz="1400" dirty="0">
              <a:latin typeface="+mj-ea"/>
              <a:ea typeface="+mj-ea"/>
            </a:endParaRPr>
          </a:p>
          <a:p>
            <a:pPr eaLnBrk="1" hangingPunct="1"/>
            <a:endParaRPr lang="en-US" sz="1400" dirty="0">
              <a:latin typeface="+mj-ea"/>
              <a:ea typeface="+mj-ea"/>
            </a:endParaRPr>
          </a:p>
          <a:p>
            <a:pPr eaLnBrk="1" hangingPunct="1"/>
            <a:r>
              <a:rPr lang="en-US" sz="1400" b="1" dirty="0">
                <a:latin typeface="+mj-ea"/>
                <a:ea typeface="+mj-ea"/>
              </a:rPr>
              <a:t>Customer:</a:t>
            </a:r>
            <a:r>
              <a:rPr lang="zh-CN" altLang="en-US" sz="1400" b="1" dirty="0">
                <a:latin typeface="+mj-ea"/>
                <a:ea typeface="+mj-ea"/>
              </a:rPr>
              <a:t>法国</a:t>
            </a:r>
            <a:r>
              <a:rPr lang="en-US" sz="1400" b="1" dirty="0">
                <a:latin typeface="+mj-ea"/>
                <a:ea typeface="+mj-ea"/>
              </a:rPr>
              <a:t>	 </a:t>
            </a:r>
            <a:endParaRPr lang="en-US" sz="1400" dirty="0">
              <a:latin typeface="+mj-ea"/>
              <a:ea typeface="+mj-ea"/>
            </a:endParaRPr>
          </a:p>
          <a:p>
            <a:pPr eaLnBrk="1" hangingPunct="1"/>
            <a:endParaRPr lang="en-US" sz="1400" b="1" dirty="0">
              <a:latin typeface="+mj-ea"/>
              <a:ea typeface="+mj-ea"/>
            </a:endParaRPr>
          </a:p>
          <a:p>
            <a:pPr eaLnBrk="1" hangingPunct="1"/>
            <a:endParaRPr lang="en-US" sz="1400" b="1" dirty="0">
              <a:latin typeface="+mj-ea"/>
              <a:ea typeface="+mj-ea"/>
            </a:endParaRPr>
          </a:p>
          <a:p>
            <a:pPr eaLnBrk="1" hangingPunct="1"/>
            <a:endParaRPr lang="en-US" sz="1400" b="1" dirty="0">
              <a:latin typeface="+mj-ea"/>
              <a:ea typeface="+mj-ea"/>
            </a:endParaRPr>
          </a:p>
          <a:p>
            <a:pPr eaLnBrk="1" hangingPunct="1"/>
            <a:endParaRPr lang="en-US" sz="1400" b="1" dirty="0">
              <a:latin typeface="+mj-ea"/>
              <a:ea typeface="+mj-ea"/>
            </a:endParaRPr>
          </a:p>
          <a:p>
            <a:pPr eaLnBrk="1" hangingPunct="1"/>
            <a:endParaRPr lang="en-US" sz="1400" dirty="0">
              <a:latin typeface="+mj-ea"/>
              <a:ea typeface="+mj-ea"/>
            </a:endParaRPr>
          </a:p>
          <a:p>
            <a:pPr eaLnBrk="1" hangingPunct="1"/>
            <a:endParaRPr lang="en-US" sz="1400" dirty="0">
              <a:latin typeface="+mj-ea"/>
              <a:ea typeface="+mj-ea"/>
            </a:endParaRPr>
          </a:p>
          <a:p>
            <a:r>
              <a:rPr lang="en-US" sz="1400" b="1" dirty="0">
                <a:latin typeface="+mj-ea"/>
                <a:ea typeface="+mj-ea"/>
              </a:rPr>
              <a:t>Product</a:t>
            </a:r>
            <a:r>
              <a:rPr lang="en-US" sz="1400" dirty="0">
                <a:latin typeface="+mj-ea"/>
                <a:ea typeface="+mj-ea"/>
              </a:rPr>
              <a:t>: 233.50.100 + 990.22 1 ½” </a:t>
            </a:r>
          </a:p>
          <a:p>
            <a:r>
              <a:rPr lang="zh-CN" altLang="en-US" sz="1400" dirty="0">
                <a:latin typeface="+mj-ea"/>
                <a:ea typeface="+mj-ea"/>
              </a:rPr>
              <a:t>电抛光加证书</a:t>
            </a:r>
            <a:endParaRPr lang="en-US" altLang="zh-CN" sz="1400" dirty="0">
              <a:latin typeface="+mj-ea"/>
              <a:ea typeface="+mj-ea"/>
            </a:endParaRPr>
          </a:p>
          <a:p>
            <a:endParaRPr lang="en-US" sz="1400" b="1" dirty="0">
              <a:latin typeface="+mj-ea"/>
              <a:ea typeface="+mj-ea"/>
            </a:endParaRPr>
          </a:p>
          <a:p>
            <a:r>
              <a:rPr lang="en-GB" sz="1400" b="1" dirty="0">
                <a:latin typeface="+mj-ea"/>
                <a:ea typeface="+mj-ea"/>
              </a:rPr>
              <a:t>Range:</a:t>
            </a:r>
            <a:r>
              <a:rPr lang="en-GB" sz="1400" dirty="0">
                <a:latin typeface="+mj-ea"/>
                <a:ea typeface="+mj-ea"/>
              </a:rPr>
              <a:t> 0/2 and 0/4 bar</a:t>
            </a:r>
          </a:p>
          <a:p>
            <a:r>
              <a:rPr lang="en-GB" sz="1400" dirty="0">
                <a:latin typeface="+mj-ea"/>
                <a:ea typeface="+mj-ea"/>
              </a:rPr>
              <a:t>             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6097588" y="3824288"/>
            <a:ext cx="28257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>
              <a:lnSpc>
                <a:spcPct val="125000"/>
              </a:lnSpc>
              <a:buClr>
                <a:srgbClr val="FE9900"/>
              </a:buClr>
              <a:buSzPct val="80000"/>
              <a:buFont typeface="Wingdings" pitchFamily="2" charset="2"/>
              <a:buNone/>
            </a:pPr>
            <a:endParaRPr lang="en-GB" sz="1400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685800" y="846138"/>
            <a:ext cx="519906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b="1">
                <a:solidFill>
                  <a:srgbClr val="676767"/>
                </a:solidFill>
                <a:ea typeface="ＭＳ 明朝" pitchFamily="49" charset="-128"/>
              </a:rPr>
              <a:t>Pressure measurement on mixer for food industry</a:t>
            </a:r>
          </a:p>
        </p:txBody>
      </p:sp>
      <p:pic>
        <p:nvPicPr>
          <p:cNvPr id="7174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849" y="2568724"/>
            <a:ext cx="1439614" cy="108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708" y="1904045"/>
            <a:ext cx="1895475" cy="15049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712" y="1844824"/>
            <a:ext cx="1971675" cy="14478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812" y="3284190"/>
            <a:ext cx="1857375" cy="21050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164" y="3264979"/>
            <a:ext cx="1638300" cy="23241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17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4437063"/>
            <a:ext cx="1416050" cy="185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80" name="Textfeld 11"/>
          <p:cNvSpPr txBox="1">
            <a:spLocks noChangeArrowheads="1"/>
          </p:cNvSpPr>
          <p:nvPr/>
        </p:nvSpPr>
        <p:spPr bwMode="auto">
          <a:xfrm>
            <a:off x="6118225" y="6610350"/>
            <a:ext cx="30257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sz="900" b="1">
                <a:solidFill>
                  <a:srgbClr val="676767"/>
                </a:solidFill>
              </a:rPr>
              <a:t>WIKA France / September 2011</a:t>
            </a:r>
          </a:p>
        </p:txBody>
      </p:sp>
      <p:sp>
        <p:nvSpPr>
          <p:cNvPr id="7181" name="Foliennummernplatzhalt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A2C2A7A-3A91-4014-9F8D-616B5459C427}" type="slidenum">
              <a:rPr lang="de-DE" sz="1200" smtClean="0"/>
              <a:pPr/>
              <a:t>39</a:t>
            </a:fld>
            <a:endParaRPr lang="de-DE" sz="1200">
              <a:solidFill>
                <a:srgbClr val="0D38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019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33399" y="5880139"/>
            <a:ext cx="63303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188913" indent="-188913" eaLnBrk="1" hangingPunct="1">
              <a:spcAft>
                <a:spcPct val="50000"/>
              </a:spcAft>
              <a:buClr>
                <a:srgbClr val="FE9900"/>
              </a:buClr>
              <a:buSzPct val="80000"/>
            </a:pPr>
            <a:r>
              <a:rPr lang="de-DE" sz="1600" dirty="0">
                <a:latin typeface="+mn-lt"/>
                <a:ea typeface="+mn-ea"/>
                <a:sym typeface="Wingdings" pitchFamily="2" charset="2"/>
              </a:rPr>
              <a:t>3-A </a:t>
            </a:r>
            <a:r>
              <a:rPr lang="de-DE" sz="1600" dirty="0" err="1">
                <a:latin typeface="+mn-lt"/>
                <a:ea typeface="+mn-ea"/>
                <a:sym typeface="Wingdings" pitchFamily="2" charset="2"/>
              </a:rPr>
              <a:t>and</a:t>
            </a:r>
            <a:r>
              <a:rPr lang="de-DE" sz="1600" dirty="0">
                <a:latin typeface="+mn-lt"/>
                <a:ea typeface="+mn-ea"/>
                <a:sym typeface="Wingdings" pitchFamily="2" charset="2"/>
              </a:rPr>
              <a:t> EHEDG </a:t>
            </a:r>
            <a:r>
              <a:rPr lang="de-DE" sz="1600" dirty="0" err="1">
                <a:latin typeface="+mn-lt"/>
                <a:ea typeface="+mn-ea"/>
                <a:sym typeface="Wingdings" pitchFamily="2" charset="2"/>
              </a:rPr>
              <a:t>certificates</a:t>
            </a:r>
            <a:r>
              <a:rPr lang="de-DE" sz="1600" dirty="0">
                <a:latin typeface="+mn-lt"/>
                <a:ea typeface="+mn-ea"/>
                <a:sym typeface="Wingdings" pitchFamily="2" charset="2"/>
              </a:rPr>
              <a:t> </a:t>
            </a:r>
            <a:r>
              <a:rPr lang="de-DE" sz="1600" dirty="0" err="1">
                <a:latin typeface="+mn-lt"/>
                <a:ea typeface="+mn-ea"/>
                <a:sym typeface="Wingdings" pitchFamily="2" charset="2"/>
              </a:rPr>
              <a:t>are</a:t>
            </a:r>
            <a:r>
              <a:rPr lang="de-DE" sz="1600" dirty="0">
                <a:latin typeface="+mn-lt"/>
                <a:ea typeface="+mn-ea"/>
                <a:sym typeface="Wingdings" pitchFamily="2" charset="2"/>
              </a:rPr>
              <a:t> </a:t>
            </a:r>
            <a:r>
              <a:rPr lang="de-DE" sz="1600" dirty="0" err="1">
                <a:latin typeface="+mn-lt"/>
                <a:ea typeface="+mn-ea"/>
                <a:sym typeface="Wingdings" pitchFamily="2" charset="2"/>
              </a:rPr>
              <a:t>available</a:t>
            </a:r>
            <a:r>
              <a:rPr lang="de-DE" sz="1600" dirty="0">
                <a:latin typeface="+mn-lt"/>
                <a:ea typeface="+mn-ea"/>
                <a:sym typeface="Wingdings" pitchFamily="2" charset="2"/>
              </a:rPr>
              <a:t> </a:t>
            </a:r>
            <a:r>
              <a:rPr lang="de-DE" sz="1600" dirty="0" err="1">
                <a:latin typeface="+mn-lt"/>
                <a:ea typeface="+mn-ea"/>
                <a:sym typeface="Wingdings" pitchFamily="2" charset="2"/>
              </a:rPr>
              <a:t>from</a:t>
            </a:r>
            <a:r>
              <a:rPr lang="de-DE" sz="1600" dirty="0">
                <a:latin typeface="+mn-lt"/>
                <a:ea typeface="+mn-ea"/>
                <a:sym typeface="Wingdings" pitchFamily="2" charset="2"/>
              </a:rPr>
              <a:t> </a:t>
            </a:r>
            <a:r>
              <a:rPr lang="de-DE" sz="1600" dirty="0" err="1">
                <a:latin typeface="+mn-lt"/>
                <a:ea typeface="+mn-ea"/>
                <a:sym typeface="Wingdings" pitchFamily="2" charset="2"/>
              </a:rPr>
              <a:t>the</a:t>
            </a:r>
            <a:r>
              <a:rPr lang="de-DE" sz="1600" dirty="0">
                <a:latin typeface="+mn-lt"/>
                <a:ea typeface="+mn-ea"/>
                <a:sym typeface="Wingdings" pitchFamily="2" charset="2"/>
              </a:rPr>
              <a:t> WIKA </a:t>
            </a:r>
            <a:r>
              <a:rPr lang="de-DE" sz="1600" dirty="0" err="1">
                <a:latin typeface="+mn-lt"/>
                <a:ea typeface="+mn-ea"/>
                <a:sym typeface="Wingdings" pitchFamily="2" charset="2"/>
              </a:rPr>
              <a:t>homepage</a:t>
            </a:r>
            <a:endParaRPr lang="de-DE" sz="1600" dirty="0">
              <a:latin typeface="+mn-lt"/>
              <a:ea typeface="+mn-ea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3950" y="1968480"/>
            <a:ext cx="2665413" cy="382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9925" y="1968480"/>
            <a:ext cx="2482850" cy="38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318" name="Rectangle 4"/>
          <p:cNvSpPr>
            <a:spLocks noChangeArrowheads="1"/>
          </p:cNvSpPr>
          <p:nvPr/>
        </p:nvSpPr>
        <p:spPr bwMode="auto">
          <a:xfrm>
            <a:off x="692150" y="863600"/>
            <a:ext cx="51816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endParaRPr lang="de-DE" b="1" dirty="0">
              <a:solidFill>
                <a:srgbClr val="676767"/>
              </a:solidFill>
              <a:ea typeface="ＭＳ 明朝" pitchFamily="49" charset="-128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ea typeface="ＭＳ 明朝" pitchFamily="49" charset="-128"/>
              </a:rPr>
              <a:t>Certificates</a:t>
            </a:r>
            <a:br>
              <a:rPr lang="de-DE" dirty="0">
                <a:ea typeface="ＭＳ 明朝" pitchFamily="49" charset="-128"/>
              </a:rPr>
            </a:br>
            <a:r>
              <a:rPr lang="zh-CN" altLang="en-US" dirty="0">
                <a:ea typeface="ＭＳ 明朝" pitchFamily="49" charset="-128"/>
              </a:rPr>
              <a:t>证书</a:t>
            </a:r>
            <a:br>
              <a:rPr lang="de-DE" dirty="0">
                <a:ea typeface="ＭＳ 明朝" pitchFamily="49" charset="-128"/>
              </a:rPr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3016663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6094413" y="3824288"/>
            <a:ext cx="28257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>
              <a:lnSpc>
                <a:spcPct val="125000"/>
              </a:lnSpc>
              <a:buClr>
                <a:srgbClr val="FE9900"/>
              </a:buClr>
              <a:buSzPct val="80000"/>
              <a:buFont typeface="Wingdings" pitchFamily="2" charset="2"/>
              <a:buNone/>
            </a:pPr>
            <a:endParaRPr lang="en-GB" sz="1400"/>
          </a:p>
        </p:txBody>
      </p:sp>
      <p:sp>
        <p:nvSpPr>
          <p:cNvPr id="9219" name="Rectangle 9"/>
          <p:cNvSpPr>
            <a:spLocks noChangeArrowheads="1"/>
          </p:cNvSpPr>
          <p:nvPr/>
        </p:nvSpPr>
        <p:spPr bwMode="auto">
          <a:xfrm>
            <a:off x="690563" y="452438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None/>
              <a:tabLst>
                <a:tab pos="665163" algn="l"/>
              </a:tabLst>
            </a:pPr>
            <a:r>
              <a:rPr lang="de-DE" sz="1400" b="1">
                <a:solidFill>
                  <a:srgbClr val="FE9900"/>
                </a:solidFill>
              </a:rPr>
              <a:t>International Product Manager Meeting 2011</a:t>
            </a:r>
          </a:p>
        </p:txBody>
      </p:sp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6094413" y="1484313"/>
            <a:ext cx="3049587" cy="388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Aft>
                <a:spcPct val="30000"/>
              </a:spcAft>
            </a:pPr>
            <a:r>
              <a:rPr lang="en-US" sz="1400" dirty="0">
                <a:latin typeface="+mj-ea"/>
                <a:ea typeface="+mj-ea"/>
              </a:rPr>
              <a:t>Level Measurement in Glucose Tanks</a:t>
            </a:r>
            <a:r>
              <a:rPr lang="zh-CN" altLang="en-US" sz="1400" dirty="0">
                <a:latin typeface="+mj-ea"/>
                <a:ea typeface="+mj-ea"/>
              </a:rPr>
              <a:t>葡萄糖罐的液位测量</a:t>
            </a:r>
            <a:endParaRPr lang="en-US" sz="1400" dirty="0">
              <a:latin typeface="+mj-ea"/>
              <a:ea typeface="+mj-ea"/>
            </a:endParaRPr>
          </a:p>
          <a:p>
            <a:pPr>
              <a:spcAft>
                <a:spcPct val="30000"/>
              </a:spcAft>
            </a:pPr>
            <a:endParaRPr lang="en-US" sz="1400" dirty="0">
              <a:latin typeface="+mj-ea"/>
              <a:ea typeface="+mj-ea"/>
            </a:endParaRPr>
          </a:p>
          <a:p>
            <a:pPr>
              <a:spcAft>
                <a:spcPct val="30000"/>
              </a:spcAft>
            </a:pPr>
            <a:r>
              <a:rPr lang="en-US" sz="1400" b="1" dirty="0">
                <a:latin typeface="+mj-ea"/>
                <a:ea typeface="+mj-ea"/>
              </a:rPr>
              <a:t>Customer</a:t>
            </a:r>
            <a:r>
              <a:rPr lang="zh-CN" altLang="en-US" sz="1400" b="1" dirty="0">
                <a:latin typeface="+mj-ea"/>
                <a:ea typeface="+mj-ea"/>
              </a:rPr>
              <a:t>：</a:t>
            </a:r>
            <a:r>
              <a:rPr lang="en-US" sz="1400" dirty="0">
                <a:latin typeface="+mj-ea"/>
                <a:ea typeface="+mj-ea"/>
              </a:rPr>
              <a:t>ARCOR</a:t>
            </a:r>
            <a:r>
              <a:rPr lang="en-US" altLang="zh-CN" sz="1400" dirty="0">
                <a:latin typeface="+mj-ea"/>
                <a:ea typeface="+mj-ea"/>
              </a:rPr>
              <a:t>(</a:t>
            </a:r>
            <a:r>
              <a:rPr lang="zh-CN" altLang="en-US" sz="1400" dirty="0">
                <a:latin typeface="+mj-ea"/>
                <a:ea typeface="+mj-ea"/>
              </a:rPr>
              <a:t>雅可</a:t>
            </a:r>
            <a:r>
              <a:rPr lang="en-US" altLang="zh-CN" sz="1400" dirty="0">
                <a:latin typeface="+mj-ea"/>
                <a:ea typeface="+mj-ea"/>
              </a:rPr>
              <a:t>)</a:t>
            </a:r>
            <a:endParaRPr lang="en-US" sz="1400" dirty="0">
              <a:latin typeface="+mj-ea"/>
              <a:ea typeface="+mj-ea"/>
            </a:endParaRPr>
          </a:p>
          <a:p>
            <a:pPr>
              <a:spcAft>
                <a:spcPct val="30000"/>
              </a:spcAft>
            </a:pPr>
            <a:r>
              <a:rPr lang="en-US" sz="1400" b="1" dirty="0">
                <a:latin typeface="+mj-ea"/>
                <a:ea typeface="+mj-ea"/>
              </a:rPr>
              <a:t>Quantity: </a:t>
            </a:r>
            <a:r>
              <a:rPr lang="en-US" sz="1400" dirty="0">
                <a:latin typeface="+mj-ea"/>
                <a:ea typeface="+mj-ea"/>
              </a:rPr>
              <a:t>15</a:t>
            </a:r>
          </a:p>
          <a:p>
            <a:pPr>
              <a:spcAft>
                <a:spcPct val="30000"/>
              </a:spcAft>
            </a:pPr>
            <a:endParaRPr lang="en-US" sz="1400" dirty="0">
              <a:latin typeface="+mj-ea"/>
              <a:ea typeface="+mj-ea"/>
            </a:endParaRPr>
          </a:p>
          <a:p>
            <a:pPr>
              <a:spcAft>
                <a:spcPct val="30000"/>
              </a:spcAft>
            </a:pPr>
            <a:r>
              <a:rPr lang="en-US" sz="1400" b="1" dirty="0">
                <a:latin typeface="+mj-ea"/>
                <a:ea typeface="+mj-ea"/>
              </a:rPr>
              <a:t>Product</a:t>
            </a:r>
            <a:r>
              <a:rPr lang="en-US" sz="1400" dirty="0">
                <a:latin typeface="+mj-ea"/>
                <a:ea typeface="+mj-ea"/>
              </a:rPr>
              <a:t>: IUT-11</a:t>
            </a:r>
            <a:r>
              <a:rPr lang="zh-CN" altLang="en-US" sz="1400" dirty="0">
                <a:latin typeface="+mj-ea"/>
                <a:ea typeface="+mj-ea"/>
              </a:rPr>
              <a:t>（</a:t>
            </a:r>
            <a:r>
              <a:rPr lang="en-US" altLang="zh-CN" sz="1400" dirty="0">
                <a:latin typeface="+mj-ea"/>
                <a:ea typeface="+mj-ea"/>
              </a:rPr>
              <a:t>UPT-21</a:t>
            </a:r>
            <a:r>
              <a:rPr lang="zh-CN" altLang="en-US" sz="1400" dirty="0">
                <a:latin typeface="+mj-ea"/>
                <a:ea typeface="+mj-ea"/>
              </a:rPr>
              <a:t>）</a:t>
            </a:r>
            <a:endParaRPr lang="en-US" sz="1400" dirty="0">
              <a:latin typeface="+mj-ea"/>
              <a:ea typeface="+mj-ea"/>
            </a:endParaRPr>
          </a:p>
          <a:p>
            <a:pPr>
              <a:spcAft>
                <a:spcPct val="30000"/>
              </a:spcAft>
            </a:pPr>
            <a:r>
              <a:rPr lang="en-GB" sz="1400" b="1" dirty="0">
                <a:latin typeface="+mj-ea"/>
                <a:ea typeface="+mj-ea"/>
              </a:rPr>
              <a:t>Range:</a:t>
            </a:r>
            <a:r>
              <a:rPr lang="en-GB" sz="1400" dirty="0">
                <a:latin typeface="+mj-ea"/>
                <a:ea typeface="+mj-ea"/>
              </a:rPr>
              <a:t> -0,2/0,2 bar</a:t>
            </a:r>
          </a:p>
          <a:p>
            <a:pPr>
              <a:spcAft>
                <a:spcPct val="30000"/>
              </a:spcAft>
            </a:pPr>
            <a:endParaRPr lang="en-GB" sz="1400" dirty="0">
              <a:latin typeface="+mj-ea"/>
              <a:ea typeface="+mj-ea"/>
            </a:endParaRPr>
          </a:p>
          <a:p>
            <a:pPr>
              <a:spcAft>
                <a:spcPct val="30000"/>
              </a:spcAft>
            </a:pPr>
            <a:r>
              <a:rPr lang="en-US" sz="1400" b="1" dirty="0">
                <a:latin typeface="+mj-ea"/>
                <a:ea typeface="+mj-ea"/>
              </a:rPr>
              <a:t>Why WIKA:</a:t>
            </a:r>
          </a:p>
          <a:p>
            <a:pPr>
              <a:spcAft>
                <a:spcPct val="30000"/>
              </a:spcAft>
            </a:pPr>
            <a:r>
              <a:rPr lang="zh-CN" altLang="en-US" sz="1400" dirty="0">
                <a:latin typeface="+mj-ea"/>
                <a:ea typeface="+mj-ea"/>
              </a:rPr>
              <a:t>量程可灵活调节</a:t>
            </a:r>
            <a:endParaRPr lang="en-US" altLang="zh-CN" sz="1400" dirty="0">
              <a:latin typeface="+mj-ea"/>
              <a:ea typeface="+mj-ea"/>
            </a:endParaRPr>
          </a:p>
          <a:p>
            <a:pPr>
              <a:spcAft>
                <a:spcPct val="30000"/>
              </a:spcAft>
            </a:pPr>
            <a:r>
              <a:rPr lang="zh-CN" altLang="en-US" sz="1400" dirty="0">
                <a:latin typeface="+mj-ea"/>
                <a:ea typeface="+mj-ea"/>
              </a:rPr>
              <a:t>多功能性</a:t>
            </a:r>
            <a:endParaRPr lang="en-US" altLang="zh-CN" sz="1400" dirty="0">
              <a:latin typeface="+mj-ea"/>
              <a:ea typeface="+mj-ea"/>
            </a:endParaRPr>
          </a:p>
          <a:p>
            <a:pPr>
              <a:spcAft>
                <a:spcPct val="30000"/>
              </a:spcAft>
            </a:pPr>
            <a:r>
              <a:rPr lang="zh-CN" altLang="en-US" sz="1400" dirty="0">
                <a:latin typeface="+mj-ea"/>
                <a:ea typeface="+mj-ea"/>
              </a:rPr>
              <a:t>高精度</a:t>
            </a:r>
            <a:endParaRPr lang="en-US" sz="1400" dirty="0">
              <a:latin typeface="+mj-ea"/>
              <a:ea typeface="+mj-ea"/>
            </a:endParaRPr>
          </a:p>
          <a:p>
            <a:pPr>
              <a:spcAft>
                <a:spcPct val="30000"/>
              </a:spcAft>
            </a:pPr>
            <a:endParaRPr lang="en-US" sz="1400" dirty="0">
              <a:latin typeface="+mj-ea"/>
              <a:ea typeface="+mj-ea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685800" y="846138"/>
            <a:ext cx="519906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b="1">
                <a:solidFill>
                  <a:srgbClr val="676767"/>
                </a:solidFill>
                <a:ea typeface="ＭＳ 明朝" pitchFamily="49" charset="-128"/>
              </a:rPr>
              <a:t>Level Measurement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349500"/>
            <a:ext cx="261302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773238"/>
            <a:ext cx="1871663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005263"/>
            <a:ext cx="17430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feld 11"/>
          <p:cNvSpPr txBox="1">
            <a:spLocks noChangeArrowheads="1"/>
          </p:cNvSpPr>
          <p:nvPr/>
        </p:nvSpPr>
        <p:spPr bwMode="auto">
          <a:xfrm>
            <a:off x="6118225" y="6610350"/>
            <a:ext cx="30257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sz="900" b="1">
                <a:solidFill>
                  <a:srgbClr val="676767"/>
                </a:solidFill>
              </a:rPr>
              <a:t>WIKA Argentina / September 2011</a:t>
            </a:r>
          </a:p>
        </p:txBody>
      </p:sp>
      <p:sp>
        <p:nvSpPr>
          <p:cNvPr id="9226" name="Foliennummernplatzhalt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E488F81-78DE-488E-B8A7-C90CAC9924F9}" type="slidenum">
              <a:rPr lang="de-DE" sz="1200" smtClean="0"/>
              <a:pPr/>
              <a:t>40</a:t>
            </a:fld>
            <a:endParaRPr lang="de-DE" sz="1200">
              <a:solidFill>
                <a:srgbClr val="0D38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72684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9"/>
          <p:cNvSpPr>
            <a:spLocks noChangeArrowheads="1"/>
          </p:cNvSpPr>
          <p:nvPr/>
        </p:nvSpPr>
        <p:spPr bwMode="auto">
          <a:xfrm>
            <a:off x="690563" y="452438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None/>
              <a:tabLst>
                <a:tab pos="665163" algn="l"/>
              </a:tabLst>
            </a:pPr>
            <a:r>
              <a:rPr lang="en-US" sz="1400" b="1">
                <a:solidFill>
                  <a:srgbClr val="FE9900"/>
                </a:solidFill>
              </a:rPr>
              <a:t>Application</a:t>
            </a:r>
          </a:p>
        </p:txBody>
      </p:sp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6094413" y="3824288"/>
            <a:ext cx="28257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>
              <a:lnSpc>
                <a:spcPct val="125000"/>
              </a:lnSpc>
              <a:buClr>
                <a:srgbClr val="FE9900"/>
              </a:buClr>
              <a:buSzPct val="80000"/>
              <a:buFont typeface="Wingdings" pitchFamily="2" charset="2"/>
              <a:buNone/>
            </a:pPr>
            <a:endParaRPr lang="en-GB" sz="1400"/>
          </a:p>
        </p:txBody>
      </p: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685800" y="846138"/>
            <a:ext cx="519906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b="1" dirty="0">
                <a:solidFill>
                  <a:srgbClr val="676767"/>
                </a:solidFill>
                <a:latin typeface="+mj-ea"/>
                <a:ea typeface="+mj-ea"/>
              </a:rPr>
              <a:t>Food industry</a:t>
            </a:r>
          </a:p>
          <a:p>
            <a:r>
              <a:rPr lang="en-US" b="1" dirty="0">
                <a:solidFill>
                  <a:srgbClr val="676767"/>
                </a:solidFill>
                <a:latin typeface="+mj-ea"/>
                <a:ea typeface="+mj-ea"/>
              </a:rPr>
              <a:t>Production of collagen cases</a:t>
            </a:r>
            <a:r>
              <a:rPr lang="zh-CN" altLang="en-US" b="1" dirty="0">
                <a:solidFill>
                  <a:srgbClr val="676767"/>
                </a:solidFill>
                <a:latin typeface="+mj-ea"/>
                <a:ea typeface="+mj-ea"/>
              </a:rPr>
              <a:t>胶原质产品</a:t>
            </a:r>
            <a:endParaRPr lang="en-US" b="1" dirty="0">
              <a:solidFill>
                <a:srgbClr val="676767"/>
              </a:solidFill>
              <a:latin typeface="+mj-ea"/>
              <a:ea typeface="+mj-ea"/>
            </a:endParaRPr>
          </a:p>
        </p:txBody>
      </p:sp>
      <p:sp>
        <p:nvSpPr>
          <p:cNvPr id="11269" name="Foliennummernplatzhalter 3"/>
          <p:cNvSpPr txBox="1">
            <a:spLocks noGrp="1"/>
          </p:cNvSpPr>
          <p:nvPr/>
        </p:nvSpPr>
        <p:spPr bwMode="auto">
          <a:xfrm>
            <a:off x="590550" y="66103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F359E26-5DAA-4389-AA88-9C83D9BAED00}" type="slidenum">
              <a:rPr lang="de-DE" sz="800" b="1">
                <a:solidFill>
                  <a:srgbClr val="676767"/>
                </a:solidFill>
              </a:rPr>
              <a:pPr/>
              <a:t>41</a:t>
            </a:fld>
            <a:endParaRPr lang="de-DE" sz="800" b="1">
              <a:solidFill>
                <a:srgbClr val="0D3886"/>
              </a:solidFill>
            </a:endParaRPr>
          </a:p>
        </p:txBody>
      </p:sp>
      <p:sp>
        <p:nvSpPr>
          <p:cNvPr id="11270" name="Text Box 3"/>
          <p:cNvSpPr txBox="1">
            <a:spLocks noChangeArrowheads="1"/>
          </p:cNvSpPr>
          <p:nvPr/>
        </p:nvSpPr>
        <p:spPr bwMode="auto">
          <a:xfrm>
            <a:off x="6032500" y="2370138"/>
            <a:ext cx="3049588" cy="274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10810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tabLst>
                <a:tab pos="10810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tabLst>
                <a:tab pos="10810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tabLst>
                <a:tab pos="10810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tabLst>
                <a:tab pos="10810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10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10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10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10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30000"/>
              </a:spcAft>
            </a:pPr>
            <a:r>
              <a:rPr lang="en-US" sz="1400" b="1" dirty="0">
                <a:latin typeface="+mj-ea"/>
                <a:ea typeface="+mj-ea"/>
              </a:rPr>
              <a:t>Customer:	</a:t>
            </a:r>
            <a:r>
              <a:rPr lang="en-US" sz="1400" dirty="0" err="1">
                <a:latin typeface="+mj-ea"/>
                <a:ea typeface="+mj-ea"/>
              </a:rPr>
              <a:t>Koteks-Viscofan</a:t>
            </a:r>
            <a:r>
              <a:rPr lang="en-US" sz="1400" dirty="0">
                <a:latin typeface="+mj-ea"/>
                <a:ea typeface="+mj-ea"/>
              </a:rPr>
              <a:t>,</a:t>
            </a:r>
          </a:p>
          <a:p>
            <a:pPr eaLnBrk="1" hangingPunct="1">
              <a:spcAft>
                <a:spcPct val="30000"/>
              </a:spcAft>
            </a:pPr>
            <a:r>
              <a:rPr lang="en-US" sz="1400" dirty="0">
                <a:latin typeface="+mj-ea"/>
                <a:ea typeface="+mj-ea"/>
              </a:rPr>
              <a:t>	</a:t>
            </a:r>
            <a:r>
              <a:rPr lang="zh-CN" altLang="en-US" sz="1400" dirty="0">
                <a:latin typeface="+mj-ea"/>
                <a:ea typeface="+mj-ea"/>
              </a:rPr>
              <a:t>塞尔维亚</a:t>
            </a:r>
            <a:endParaRPr lang="en-US" sz="1400" dirty="0"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endParaRPr lang="en-US" sz="800" dirty="0"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endParaRPr lang="en-US" sz="800" dirty="0"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r>
              <a:rPr lang="en-US" sz="1400" b="1" dirty="0">
                <a:latin typeface="+mj-ea"/>
                <a:ea typeface="+mj-ea"/>
              </a:rPr>
              <a:t>Product: 	</a:t>
            </a:r>
            <a:r>
              <a:rPr lang="en-US" sz="1400" dirty="0">
                <a:latin typeface="+mj-ea"/>
                <a:ea typeface="+mj-ea"/>
              </a:rPr>
              <a:t>S-11</a:t>
            </a:r>
            <a:endParaRPr lang="de-DE" sz="1400" dirty="0">
              <a:latin typeface="+mj-ea"/>
              <a:ea typeface="+mj-ea"/>
            </a:endParaRPr>
          </a:p>
          <a:p>
            <a:pPr>
              <a:spcAft>
                <a:spcPct val="30000"/>
              </a:spcAft>
            </a:pPr>
            <a:endParaRPr lang="en-GB" sz="800" dirty="0">
              <a:latin typeface="+mj-ea"/>
              <a:ea typeface="+mj-ea"/>
            </a:endParaRPr>
          </a:p>
          <a:p>
            <a:pPr>
              <a:spcAft>
                <a:spcPct val="30000"/>
              </a:spcAft>
            </a:pPr>
            <a:r>
              <a:rPr lang="en-US" sz="1400" b="1" dirty="0">
                <a:latin typeface="+mj-ea"/>
                <a:ea typeface="+mj-ea"/>
              </a:rPr>
              <a:t>Why WIKA:</a:t>
            </a:r>
          </a:p>
          <a:p>
            <a:pPr>
              <a:spcAft>
                <a:spcPct val="30000"/>
              </a:spcAft>
            </a:pPr>
            <a:r>
              <a:rPr lang="zh-CN" altLang="en-US" sz="1400" b="1" dirty="0">
                <a:latin typeface="+mj-ea"/>
                <a:ea typeface="+mj-ea"/>
              </a:rPr>
              <a:t>长期合作，稳定质量</a:t>
            </a:r>
            <a:endParaRPr lang="en-US" sz="800" b="1" dirty="0">
              <a:latin typeface="+mj-ea"/>
              <a:ea typeface="+mj-ea"/>
            </a:endParaRPr>
          </a:p>
          <a:p>
            <a:pPr>
              <a:spcAft>
                <a:spcPct val="30000"/>
              </a:spcAft>
            </a:pPr>
            <a:r>
              <a:rPr lang="en-US" sz="1400" b="1" dirty="0">
                <a:latin typeface="+mj-ea"/>
                <a:ea typeface="+mj-ea"/>
              </a:rPr>
              <a:t>Application:</a:t>
            </a:r>
          </a:p>
          <a:p>
            <a:pPr>
              <a:spcAft>
                <a:spcPct val="30000"/>
              </a:spcAft>
            </a:pPr>
            <a:r>
              <a:rPr lang="zh-CN" altLang="en-US" sz="1400" dirty="0">
                <a:latin typeface="+mj-ea"/>
                <a:ea typeface="+mj-ea"/>
              </a:rPr>
              <a:t>胶原，塑料，细胞膜等介质均可使用</a:t>
            </a:r>
            <a:endParaRPr lang="en-US" sz="1400" dirty="0">
              <a:latin typeface="+mj-ea"/>
              <a:ea typeface="+mj-ea"/>
            </a:endParaRPr>
          </a:p>
          <a:p>
            <a:pPr>
              <a:spcAft>
                <a:spcPct val="30000"/>
              </a:spcAft>
            </a:pPr>
            <a:endParaRPr lang="en-US" sz="1400" dirty="0">
              <a:latin typeface="+mj-ea"/>
              <a:ea typeface="+mj-ea"/>
            </a:endParaRPr>
          </a:p>
        </p:txBody>
      </p:sp>
      <p:pic>
        <p:nvPicPr>
          <p:cNvPr id="11271" name="Grafik 11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1676400"/>
            <a:ext cx="1714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Grafik 12" descr="sl_koko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844675"/>
            <a:ext cx="3182937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Grafik 13" descr="S_11_2496_249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8" r="17940"/>
          <a:stretch>
            <a:fillRect/>
          </a:stretch>
        </p:blipFill>
        <p:spPr bwMode="auto">
          <a:xfrm>
            <a:off x="4133850" y="3209925"/>
            <a:ext cx="1423988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Textfeld 10"/>
          <p:cNvSpPr txBox="1">
            <a:spLocks noChangeArrowheads="1"/>
          </p:cNvSpPr>
          <p:nvPr/>
        </p:nvSpPr>
        <p:spPr bwMode="auto">
          <a:xfrm>
            <a:off x="6215063" y="6610350"/>
            <a:ext cx="279241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sz="900" b="1">
                <a:solidFill>
                  <a:srgbClr val="676767"/>
                </a:solidFill>
              </a:rPr>
              <a:t>Antje Nickles, WIKA Austria, September 2011</a:t>
            </a:r>
          </a:p>
        </p:txBody>
      </p:sp>
    </p:spTree>
    <p:extLst>
      <p:ext uri="{BB962C8B-B14F-4D97-AF65-F5344CB8AC3E}">
        <p14:creationId xmlns:p14="http://schemas.microsoft.com/office/powerpoint/2010/main" val="13303050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ChangeArrowheads="1"/>
          </p:cNvSpPr>
          <p:nvPr/>
        </p:nvSpPr>
        <p:spPr bwMode="auto">
          <a:xfrm>
            <a:off x="690563" y="452438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None/>
              <a:tabLst>
                <a:tab pos="665163" algn="l"/>
              </a:tabLst>
            </a:pPr>
            <a:r>
              <a:rPr lang="en-US" sz="1400" b="1">
                <a:solidFill>
                  <a:srgbClr val="FE9900"/>
                </a:solidFill>
              </a:rPr>
              <a:t>Application</a:t>
            </a:r>
          </a:p>
        </p:txBody>
      </p:sp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6094413" y="3824288"/>
            <a:ext cx="28257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>
              <a:lnSpc>
                <a:spcPct val="125000"/>
              </a:lnSpc>
              <a:buClr>
                <a:srgbClr val="FE9900"/>
              </a:buClr>
              <a:buSzPct val="80000"/>
              <a:buFont typeface="Wingdings" pitchFamily="2" charset="2"/>
              <a:buNone/>
            </a:pPr>
            <a:endParaRPr lang="en-GB" sz="1400"/>
          </a:p>
        </p:txBody>
      </p:sp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685800" y="846138"/>
            <a:ext cx="519906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GB" b="1">
                <a:solidFill>
                  <a:srgbClr val="676767"/>
                </a:solidFill>
                <a:ea typeface="ＭＳ 明朝" pitchFamily="49" charset="-128"/>
              </a:rPr>
              <a:t>Food industry</a:t>
            </a:r>
          </a:p>
        </p:txBody>
      </p:sp>
      <p:sp>
        <p:nvSpPr>
          <p:cNvPr id="12293" name="Foliennummernplatzhalter 3"/>
          <p:cNvSpPr txBox="1">
            <a:spLocks noGrp="1"/>
          </p:cNvSpPr>
          <p:nvPr/>
        </p:nvSpPr>
        <p:spPr bwMode="auto">
          <a:xfrm>
            <a:off x="590550" y="66103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BF17B4A-BCCC-4261-A341-5FE693FC5DFA}" type="slidenum">
              <a:rPr lang="de-DE" sz="800" b="1">
                <a:solidFill>
                  <a:srgbClr val="676767"/>
                </a:solidFill>
              </a:rPr>
              <a:pPr/>
              <a:t>42</a:t>
            </a:fld>
            <a:endParaRPr lang="de-DE" sz="800" b="1">
              <a:solidFill>
                <a:srgbClr val="0D3886"/>
              </a:solidFill>
            </a:endParaRPr>
          </a:p>
        </p:txBody>
      </p:sp>
      <p:sp>
        <p:nvSpPr>
          <p:cNvPr id="12294" name="Text Box 3"/>
          <p:cNvSpPr txBox="1">
            <a:spLocks noChangeArrowheads="1"/>
          </p:cNvSpPr>
          <p:nvPr/>
        </p:nvSpPr>
        <p:spPr bwMode="auto">
          <a:xfrm>
            <a:off x="6032500" y="2370138"/>
            <a:ext cx="3049588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9890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tabLst>
                <a:tab pos="9890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tabLst>
                <a:tab pos="9890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tabLst>
                <a:tab pos="9890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tabLst>
                <a:tab pos="9890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890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890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890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890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30000"/>
              </a:spcAft>
            </a:pPr>
            <a:r>
              <a:rPr lang="en-GB" sz="1400" b="1" dirty="0"/>
              <a:t>Customer:	</a:t>
            </a:r>
            <a:r>
              <a:rPr lang="en-GB" sz="1400" dirty="0"/>
              <a:t>SBM, Bulgaria</a:t>
            </a:r>
            <a:r>
              <a:rPr lang="zh-CN" altLang="en-US" sz="1400" dirty="0"/>
              <a:t>保加利亚</a:t>
            </a:r>
            <a:endParaRPr lang="en-GB" sz="1400" dirty="0"/>
          </a:p>
          <a:p>
            <a:pPr eaLnBrk="1" hangingPunct="1">
              <a:spcAft>
                <a:spcPct val="30000"/>
              </a:spcAft>
            </a:pPr>
            <a:endParaRPr lang="en-GB" sz="800" dirty="0"/>
          </a:p>
          <a:p>
            <a:pPr eaLnBrk="1" hangingPunct="1">
              <a:spcAft>
                <a:spcPct val="30000"/>
              </a:spcAft>
            </a:pPr>
            <a:r>
              <a:rPr lang="en-GB" sz="1400" b="1" dirty="0"/>
              <a:t>Product: 	</a:t>
            </a:r>
            <a:r>
              <a:rPr lang="en-GB" sz="1400" dirty="0"/>
              <a:t>S-11</a:t>
            </a:r>
          </a:p>
          <a:p>
            <a:pPr eaLnBrk="1" hangingPunct="1">
              <a:spcAft>
                <a:spcPct val="30000"/>
              </a:spcAft>
            </a:pPr>
            <a:r>
              <a:rPr lang="en-GB" sz="1400" dirty="0"/>
              <a:t>	</a:t>
            </a:r>
            <a:r>
              <a:rPr lang="zh-CN" altLang="en-US" sz="1400" dirty="0"/>
              <a:t>各种量程</a:t>
            </a:r>
            <a:endParaRPr lang="en-GB" sz="1400" dirty="0"/>
          </a:p>
          <a:p>
            <a:pPr eaLnBrk="1" hangingPunct="1">
              <a:spcAft>
                <a:spcPct val="30000"/>
              </a:spcAft>
            </a:pPr>
            <a:endParaRPr lang="en-GB" sz="800" dirty="0"/>
          </a:p>
          <a:p>
            <a:pPr>
              <a:spcAft>
                <a:spcPct val="30000"/>
              </a:spcAft>
            </a:pPr>
            <a:endParaRPr lang="en-GB" sz="800" dirty="0"/>
          </a:p>
          <a:p>
            <a:pPr>
              <a:spcAft>
                <a:spcPct val="30000"/>
              </a:spcAft>
            </a:pPr>
            <a:r>
              <a:rPr lang="en-GB" sz="1400" b="1" dirty="0"/>
              <a:t>Application:</a:t>
            </a:r>
          </a:p>
          <a:p>
            <a:pPr>
              <a:spcAft>
                <a:spcPct val="30000"/>
              </a:spcAft>
            </a:pPr>
            <a:r>
              <a:rPr lang="zh-CN" altLang="en-US" sz="1400" dirty="0"/>
              <a:t>食品工业中的罐体压力测量</a:t>
            </a:r>
            <a:endParaRPr lang="en-GB" sz="1400" dirty="0"/>
          </a:p>
        </p:txBody>
      </p:sp>
      <p:pic>
        <p:nvPicPr>
          <p:cNvPr id="12295" name="Picture 9" descr="lagertank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25" y="1773238"/>
            <a:ext cx="3844263" cy="2883197"/>
          </a:xfrm>
        </p:spPr>
      </p:pic>
      <p:pic>
        <p:nvPicPr>
          <p:cNvPr id="12296" name="Grafik 10" descr="S_11_2496_249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8" r="17940"/>
          <a:stretch>
            <a:fillRect/>
          </a:stretch>
        </p:blipFill>
        <p:spPr bwMode="auto">
          <a:xfrm>
            <a:off x="4535488" y="3757613"/>
            <a:ext cx="1423987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feld 10"/>
          <p:cNvSpPr txBox="1">
            <a:spLocks noChangeArrowheads="1"/>
          </p:cNvSpPr>
          <p:nvPr/>
        </p:nvSpPr>
        <p:spPr bwMode="auto">
          <a:xfrm>
            <a:off x="6215063" y="6610350"/>
            <a:ext cx="279241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sz="900" b="1">
                <a:solidFill>
                  <a:srgbClr val="676767"/>
                </a:solidFill>
              </a:rPr>
              <a:t>Antje Nickles, WIKA Austria, September 2011</a:t>
            </a:r>
          </a:p>
        </p:txBody>
      </p:sp>
    </p:spTree>
    <p:extLst>
      <p:ext uri="{BB962C8B-B14F-4D97-AF65-F5344CB8AC3E}">
        <p14:creationId xmlns:p14="http://schemas.microsoft.com/office/powerpoint/2010/main" val="33496082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6094413" y="3824288"/>
            <a:ext cx="28257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>
              <a:lnSpc>
                <a:spcPct val="125000"/>
              </a:lnSpc>
              <a:buClr>
                <a:srgbClr val="FE9900"/>
              </a:buClr>
              <a:buSzPct val="80000"/>
              <a:buFont typeface="Wingdings" pitchFamily="2" charset="2"/>
              <a:buNone/>
            </a:pPr>
            <a:endParaRPr lang="en-GB" sz="1400"/>
          </a:p>
        </p:txBody>
      </p:sp>
      <p:sp>
        <p:nvSpPr>
          <p:cNvPr id="2051" name="Rectangle 9"/>
          <p:cNvSpPr>
            <a:spLocks noChangeArrowheads="1"/>
          </p:cNvSpPr>
          <p:nvPr/>
        </p:nvSpPr>
        <p:spPr bwMode="auto">
          <a:xfrm>
            <a:off x="690563" y="452438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eaLnBrk="1" hangingPunct="1"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None/>
              <a:tabLst>
                <a:tab pos="665163" algn="l"/>
              </a:tabLst>
            </a:pPr>
            <a:r>
              <a:rPr lang="en-US" sz="1400" b="1">
                <a:solidFill>
                  <a:srgbClr val="FE9900"/>
                </a:solidFill>
              </a:rPr>
              <a:t>Application</a:t>
            </a:r>
          </a:p>
        </p:txBody>
      </p:sp>
      <p:sp>
        <p:nvSpPr>
          <p:cNvPr id="2052" name="Rectangle 7"/>
          <p:cNvSpPr>
            <a:spLocks noChangeArrowheads="1"/>
          </p:cNvSpPr>
          <p:nvPr/>
        </p:nvSpPr>
        <p:spPr bwMode="auto">
          <a:xfrm>
            <a:off x="685800" y="846138"/>
            <a:ext cx="519906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b="1" dirty="0">
                <a:solidFill>
                  <a:srgbClr val="676767"/>
                </a:solidFill>
                <a:ea typeface="ＭＳ 明朝" pitchFamily="49" charset="-128"/>
              </a:rPr>
              <a:t>Candy production process</a:t>
            </a:r>
          </a:p>
          <a:p>
            <a:r>
              <a:rPr lang="zh-CN" altLang="en-US" b="1" dirty="0">
                <a:solidFill>
                  <a:srgbClr val="676767"/>
                </a:solidFill>
                <a:latin typeface="+mj-ea"/>
                <a:ea typeface="+mj-ea"/>
              </a:rPr>
              <a:t>糖果产品</a:t>
            </a:r>
            <a:endParaRPr lang="en-US" b="1" dirty="0">
              <a:solidFill>
                <a:srgbClr val="676767"/>
              </a:solidFill>
              <a:latin typeface="+mj-ea"/>
              <a:ea typeface="+mj-ea"/>
            </a:endParaRP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6084888" y="1484313"/>
            <a:ext cx="3049587" cy="313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9pPr>
          </a:lstStyle>
          <a:p>
            <a:pPr eaLnBrk="1" hangingPunct="1">
              <a:spcAft>
                <a:spcPct val="30000"/>
              </a:spcAft>
            </a:pPr>
            <a: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  <a:t>Measuring task: </a:t>
            </a:r>
            <a:br>
              <a:rPr lang="en-US" sz="1400" dirty="0">
                <a:solidFill>
                  <a:srgbClr val="000000"/>
                </a:solidFill>
                <a:latin typeface="+mj-ea"/>
                <a:ea typeface="+mj-ea"/>
              </a:rPr>
            </a:br>
            <a:r>
              <a:rPr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保障产线压力监控的安全设备</a:t>
            </a: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  <a:t>Customer: </a:t>
            </a:r>
            <a:r>
              <a:rPr lang="en-US" sz="1400" dirty="0" err="1">
                <a:solidFill>
                  <a:srgbClr val="000000"/>
                </a:solidFill>
                <a:latin typeface="+mj-ea"/>
                <a:ea typeface="+mj-ea"/>
              </a:rPr>
              <a:t>Fassin</a:t>
            </a:r>
            <a:r>
              <a:rPr lang="en-US" sz="1400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德国</a:t>
            </a: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endParaRPr lang="en-US" sz="1400" b="1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  <a:t>Product</a:t>
            </a:r>
            <a:r>
              <a:rPr lang="en-US" sz="1400" dirty="0">
                <a:solidFill>
                  <a:srgbClr val="000000"/>
                </a:solidFill>
                <a:latin typeface="+mj-ea"/>
                <a:ea typeface="+mj-ea"/>
              </a:rPr>
              <a:t>: 233.50.100 25 BAR 821.21 981.18 DN65 DIN11887 KN92</a:t>
            </a:r>
            <a:endParaRPr lang="en-GB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endParaRPr lang="en-GB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  <a:t>Why WIKA:</a:t>
            </a:r>
            <a:b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</a:br>
            <a:r>
              <a:rPr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良好的沟通与服务，快速的交货期</a:t>
            </a: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054" name="Textfeld 2"/>
          <p:cNvSpPr txBox="1">
            <a:spLocks noChangeArrowheads="1"/>
          </p:cNvSpPr>
          <p:nvPr/>
        </p:nvSpPr>
        <p:spPr bwMode="auto">
          <a:xfrm>
            <a:off x="611188" y="1989138"/>
            <a:ext cx="4679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9pPr>
          </a:lstStyle>
          <a:p>
            <a:pPr eaLnBrk="1" hangingPunct="1">
              <a:spcAft>
                <a:spcPct val="30000"/>
              </a:spcAft>
            </a:pPr>
            <a:r>
              <a:rPr lang="en-US" sz="1400" dirty="0" err="1"/>
              <a:t>Fassin</a:t>
            </a:r>
            <a:r>
              <a:rPr lang="en-US" sz="1400" dirty="0"/>
              <a:t> is a candy factory of sour candies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2055" name="Picture 9" descr="let_s-twist_popup_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312988"/>
            <a:ext cx="5173663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" descr="DSCF07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292600"/>
            <a:ext cx="32385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Textfeld 10"/>
          <p:cNvSpPr txBox="1">
            <a:spLocks noChangeArrowheads="1"/>
          </p:cNvSpPr>
          <p:nvPr/>
        </p:nvSpPr>
        <p:spPr bwMode="auto">
          <a:xfrm>
            <a:off x="6215063" y="6610350"/>
            <a:ext cx="27924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9pPr>
          </a:lstStyle>
          <a:p>
            <a:pPr algn="r"/>
            <a:r>
              <a:rPr lang="de-DE" sz="800" b="1">
                <a:solidFill>
                  <a:srgbClr val="676767"/>
                </a:solidFill>
              </a:rPr>
              <a:t>WIKA Benelux 2012</a:t>
            </a:r>
          </a:p>
        </p:txBody>
      </p:sp>
    </p:spTree>
    <p:extLst>
      <p:ext uri="{BB962C8B-B14F-4D97-AF65-F5344CB8AC3E}">
        <p14:creationId xmlns:p14="http://schemas.microsoft.com/office/powerpoint/2010/main" val="1629184831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6094413" y="3824288"/>
            <a:ext cx="28257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>
              <a:lnSpc>
                <a:spcPct val="125000"/>
              </a:lnSpc>
              <a:buClr>
                <a:srgbClr val="FE9900"/>
              </a:buClr>
              <a:buSzPct val="80000"/>
              <a:buFont typeface="Wingdings" pitchFamily="2" charset="2"/>
              <a:buNone/>
            </a:pPr>
            <a:endParaRPr lang="en-GB" sz="1400"/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690563" y="452438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eaLnBrk="1" hangingPunct="1"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None/>
              <a:tabLst>
                <a:tab pos="665163" algn="l"/>
              </a:tabLst>
            </a:pPr>
            <a:r>
              <a:rPr lang="en-US" sz="1400" b="1">
                <a:solidFill>
                  <a:srgbClr val="FE9900"/>
                </a:solidFill>
              </a:rPr>
              <a:t>Application</a:t>
            </a:r>
          </a:p>
        </p:txBody>
      </p:sp>
      <p:sp>
        <p:nvSpPr>
          <p:cNvPr id="3076" name="Rectangle 7"/>
          <p:cNvSpPr>
            <a:spLocks noChangeArrowheads="1"/>
          </p:cNvSpPr>
          <p:nvPr/>
        </p:nvSpPr>
        <p:spPr bwMode="auto">
          <a:xfrm>
            <a:off x="685800" y="846138"/>
            <a:ext cx="519906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b="1" dirty="0">
                <a:solidFill>
                  <a:srgbClr val="676767"/>
                </a:solidFill>
                <a:ea typeface="ＭＳ 明朝" pitchFamily="49" charset="-128"/>
              </a:rPr>
              <a:t>Food production process Meat</a:t>
            </a:r>
          </a:p>
          <a:p>
            <a:r>
              <a:rPr lang="zh-CN" altLang="en-US" b="1" dirty="0">
                <a:solidFill>
                  <a:srgbClr val="676767"/>
                </a:solidFill>
                <a:latin typeface="+mj-ea"/>
                <a:ea typeface="+mj-ea"/>
              </a:rPr>
              <a:t>肉类加工产品</a:t>
            </a:r>
            <a:endParaRPr lang="en-US" b="1" dirty="0">
              <a:solidFill>
                <a:srgbClr val="676767"/>
              </a:solidFill>
              <a:latin typeface="+mj-ea"/>
              <a:ea typeface="+mj-ea"/>
            </a:endParaRPr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5654552" y="1478538"/>
            <a:ext cx="3416756" cy="35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9pPr>
          </a:lstStyle>
          <a:p>
            <a:pPr eaLnBrk="1" hangingPunct="1">
              <a:spcAft>
                <a:spcPct val="30000"/>
              </a:spcAft>
            </a:pPr>
            <a: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  <a:t>Measuring task: </a:t>
            </a:r>
            <a:br>
              <a:rPr lang="en-US" sz="1400" dirty="0">
                <a:solidFill>
                  <a:srgbClr val="000000"/>
                </a:solidFill>
                <a:latin typeface="+mj-ea"/>
                <a:ea typeface="+mj-ea"/>
              </a:rPr>
            </a:br>
            <a:r>
              <a:rPr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判断过滤器是否被堵塞</a:t>
            </a:r>
            <a:r>
              <a:rPr lang="en-US" sz="1400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</a:p>
          <a:p>
            <a:pPr eaLnBrk="1" hangingPunct="1">
              <a:spcAft>
                <a:spcPct val="30000"/>
              </a:spcAft>
            </a:pP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spcAft>
                <a:spcPct val="30000"/>
              </a:spcAft>
            </a:pPr>
            <a: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  <a:t>Customer: </a:t>
            </a:r>
            <a:r>
              <a:rPr lang="en-US" sz="1400" dirty="0">
                <a:solidFill>
                  <a:srgbClr val="000000"/>
                </a:solidFill>
                <a:latin typeface="+mj-ea"/>
                <a:ea typeface="+mj-ea"/>
              </a:rPr>
              <a:t>GEA CFS</a:t>
            </a:r>
            <a:r>
              <a:rPr lang="zh-CN" altLang="en-US" sz="1400" dirty="0">
                <a:latin typeface="+mj-ea"/>
                <a:ea typeface="+mj-ea"/>
              </a:rPr>
              <a:t>荷兰制作熟食品机械的公司被</a:t>
            </a:r>
            <a:r>
              <a:rPr lang="en-US" altLang="zh-CN" sz="1400" dirty="0">
                <a:latin typeface="+mj-ea"/>
                <a:ea typeface="+mj-ea"/>
              </a:rPr>
              <a:t>GEA</a:t>
            </a:r>
            <a:r>
              <a:rPr lang="zh-CN" altLang="en-US" sz="1400" dirty="0">
                <a:latin typeface="+mj-ea"/>
                <a:ea typeface="+mj-ea"/>
              </a:rPr>
              <a:t>收购</a:t>
            </a: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  <a:t>Competitor: </a:t>
            </a:r>
            <a:r>
              <a:rPr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无</a:t>
            </a:r>
            <a:endParaRPr lang="en-US" altLang="zh-CN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endParaRPr lang="en-US" sz="1400" b="1" dirty="0">
              <a:solidFill>
                <a:srgbClr val="000000"/>
              </a:solidFill>
              <a:latin typeface="+mj-ea"/>
              <a:ea typeface="+mj-ea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  <a:t>Product</a:t>
            </a:r>
            <a:r>
              <a:rPr lang="en-US" sz="1400" dirty="0">
                <a:solidFill>
                  <a:srgbClr val="000000"/>
                </a:solidFill>
                <a:latin typeface="+mj-ea"/>
                <a:ea typeface="+mj-ea"/>
              </a:rPr>
              <a:t>: </a:t>
            </a:r>
            <a:r>
              <a:rPr lang="nl-NL" sz="1400" dirty="0">
                <a:latin typeface="+mj-ea"/>
                <a:ea typeface="+mj-ea"/>
              </a:rPr>
              <a:t>SA</a:t>
            </a:r>
            <a:r>
              <a:rPr lang="en-US" altLang="zh-CN" sz="1400" dirty="0">
                <a:latin typeface="+mj-ea"/>
                <a:ea typeface="+mj-ea"/>
              </a:rPr>
              <a:t>-</a:t>
            </a:r>
            <a:r>
              <a:rPr lang="nl-NL" sz="1400" dirty="0">
                <a:latin typeface="+mj-ea"/>
                <a:ea typeface="+mj-ea"/>
              </a:rPr>
              <a:t>11</a:t>
            </a:r>
          </a:p>
          <a:p>
            <a:r>
              <a:rPr lang="nl-NL" sz="1400" dirty="0">
                <a:latin typeface="+mj-ea"/>
                <a:ea typeface="+mj-ea"/>
              </a:rPr>
              <a:t>6 BAR TRICLAMP</a:t>
            </a:r>
          </a:p>
          <a:p>
            <a:r>
              <a:rPr lang="it-IT" sz="1400" dirty="0">
                <a:latin typeface="+mj-ea"/>
                <a:ea typeface="+mj-ea"/>
              </a:rPr>
              <a:t>DN 1 1/2" 4/20 MA FIELDCASE</a:t>
            </a:r>
            <a:endParaRPr lang="en-GB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endParaRPr lang="en-GB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  <a:t>Why WIKA:</a:t>
            </a:r>
            <a:b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</a:br>
            <a:r>
              <a:rPr lang="zh-CN" altLang="en-US" sz="1400" b="1" dirty="0">
                <a:solidFill>
                  <a:srgbClr val="000000"/>
                </a:solidFill>
                <a:latin typeface="+mj-ea"/>
                <a:ea typeface="+mj-ea"/>
              </a:rPr>
              <a:t>可靠的品牌</a:t>
            </a:r>
            <a:endParaRPr lang="en-US" altLang="zh-CN" sz="1400" b="1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r>
              <a:rPr lang="zh-CN" altLang="en-US" sz="1400" b="1" dirty="0">
                <a:solidFill>
                  <a:srgbClr val="000000"/>
                </a:solidFill>
                <a:latin typeface="+mj-ea"/>
                <a:ea typeface="+mj-ea"/>
              </a:rPr>
              <a:t>技术支持</a:t>
            </a: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3078" name="Textfeld 2"/>
          <p:cNvSpPr txBox="1">
            <a:spLocks noChangeArrowheads="1"/>
          </p:cNvSpPr>
          <p:nvPr/>
        </p:nvSpPr>
        <p:spPr bwMode="auto">
          <a:xfrm>
            <a:off x="539750" y="1653697"/>
            <a:ext cx="7272338" cy="5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9pPr>
          </a:lstStyle>
          <a:p>
            <a:pPr>
              <a:spcAft>
                <a:spcPct val="30000"/>
              </a:spcAft>
            </a:pPr>
            <a:r>
              <a:rPr lang="en-US" sz="1400" dirty="0"/>
              <a:t>Brine injector for pork, beef, poultry and fish products</a:t>
            </a:r>
          </a:p>
          <a:p>
            <a:pPr>
              <a:spcAft>
                <a:spcPct val="30000"/>
              </a:spcAft>
            </a:pPr>
            <a:r>
              <a:rPr lang="zh-CN" altLang="en-US" sz="1400" dirty="0">
                <a:latin typeface="+mj-ea"/>
                <a:ea typeface="+mj-ea"/>
              </a:rPr>
              <a:t>猪肉、牛肉、家禽与鱼肉制品的盐水注射器</a:t>
            </a:r>
            <a:endParaRPr lang="en-US" sz="1400" dirty="0">
              <a:latin typeface="+mj-ea"/>
              <a:ea typeface="+mj-ea"/>
            </a:endParaRPr>
          </a:p>
        </p:txBody>
      </p:sp>
      <p:pic>
        <p:nvPicPr>
          <p:cNvPr id="3079" name="Picture 8" descr="1_CFS_ProJec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41550"/>
            <a:ext cx="4419600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528888"/>
            <a:ext cx="1298575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1" name="Textfeld 10"/>
          <p:cNvSpPr txBox="1">
            <a:spLocks noChangeArrowheads="1"/>
          </p:cNvSpPr>
          <p:nvPr/>
        </p:nvSpPr>
        <p:spPr bwMode="auto">
          <a:xfrm>
            <a:off x="6215063" y="6610350"/>
            <a:ext cx="27924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9pPr>
          </a:lstStyle>
          <a:p>
            <a:pPr algn="r"/>
            <a:r>
              <a:rPr lang="de-DE" sz="800" b="1">
                <a:solidFill>
                  <a:srgbClr val="676767"/>
                </a:solidFill>
              </a:rPr>
              <a:t>WIKA Benelux 2012</a:t>
            </a:r>
          </a:p>
        </p:txBody>
      </p:sp>
    </p:spTree>
    <p:extLst>
      <p:ext uri="{BB962C8B-B14F-4D97-AF65-F5344CB8AC3E}">
        <p14:creationId xmlns:p14="http://schemas.microsoft.com/office/powerpoint/2010/main" val="586624528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6094413" y="3824288"/>
            <a:ext cx="28257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>
              <a:lnSpc>
                <a:spcPct val="125000"/>
              </a:lnSpc>
              <a:buClr>
                <a:srgbClr val="FE9900"/>
              </a:buClr>
              <a:buSzPct val="80000"/>
              <a:buFont typeface="Wingdings" pitchFamily="2" charset="2"/>
              <a:buNone/>
            </a:pPr>
            <a:endParaRPr lang="en-GB" sz="1400"/>
          </a:p>
        </p:txBody>
      </p:sp>
      <p:sp>
        <p:nvSpPr>
          <p:cNvPr id="4099" name="Rectangle 9"/>
          <p:cNvSpPr>
            <a:spLocks noChangeArrowheads="1"/>
          </p:cNvSpPr>
          <p:nvPr/>
        </p:nvSpPr>
        <p:spPr bwMode="auto">
          <a:xfrm>
            <a:off x="690563" y="452438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eaLnBrk="1" hangingPunct="1"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None/>
              <a:tabLst>
                <a:tab pos="665163" algn="l"/>
              </a:tabLst>
            </a:pPr>
            <a:r>
              <a:rPr lang="en-US" sz="1400" b="1">
                <a:solidFill>
                  <a:srgbClr val="FE9900"/>
                </a:solidFill>
              </a:rPr>
              <a:t>Application</a:t>
            </a:r>
          </a:p>
        </p:txBody>
      </p:sp>
      <p:sp>
        <p:nvSpPr>
          <p:cNvPr id="4100" name="Rectangle 7"/>
          <p:cNvSpPr>
            <a:spLocks noChangeArrowheads="1"/>
          </p:cNvSpPr>
          <p:nvPr/>
        </p:nvSpPr>
        <p:spPr bwMode="auto">
          <a:xfrm>
            <a:off x="685800" y="846138"/>
            <a:ext cx="519906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b="1" dirty="0">
                <a:solidFill>
                  <a:srgbClr val="676767"/>
                </a:solidFill>
                <a:ea typeface="ＭＳ 明朝" pitchFamily="49" charset="-128"/>
              </a:rPr>
              <a:t>Packaging Food</a:t>
            </a:r>
            <a:r>
              <a:rPr lang="zh-CN" altLang="en-US" b="1" dirty="0">
                <a:solidFill>
                  <a:srgbClr val="676767"/>
                </a:solidFill>
                <a:latin typeface="+mj-ea"/>
                <a:ea typeface="+mj-ea"/>
              </a:rPr>
              <a:t>食品包装胶制造过程</a:t>
            </a:r>
            <a:endParaRPr lang="en-US" b="1" dirty="0">
              <a:solidFill>
                <a:srgbClr val="676767"/>
              </a:solidFill>
              <a:latin typeface="+mj-ea"/>
              <a:ea typeface="+mj-ea"/>
            </a:endParaRPr>
          </a:p>
          <a:p>
            <a:r>
              <a:rPr lang="en-US" b="1" dirty="0">
                <a:solidFill>
                  <a:srgbClr val="676767"/>
                </a:solidFill>
                <a:ea typeface="ＭＳ 明朝" pitchFamily="49" charset="-128"/>
              </a:rPr>
              <a:t>Glue production process</a:t>
            </a: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6084888" y="1484313"/>
            <a:ext cx="3049587" cy="313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9pPr>
          </a:lstStyle>
          <a:p>
            <a:pPr eaLnBrk="1" hangingPunct="1">
              <a:spcAft>
                <a:spcPct val="30000"/>
              </a:spcAft>
            </a:pPr>
            <a:r>
              <a:rPr lang="en-US" sz="1400" b="1" dirty="0">
                <a:solidFill>
                  <a:srgbClr val="000000"/>
                </a:solidFill>
              </a:rPr>
              <a:t>Measuring task: 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Temperature of the glue</a:t>
            </a:r>
          </a:p>
          <a:p>
            <a:pPr eaLnBrk="1" hangingPunct="1">
              <a:spcAft>
                <a:spcPct val="30000"/>
              </a:spcAft>
            </a:pPr>
            <a:r>
              <a:rPr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测量胶的温度</a:t>
            </a: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endParaRPr lang="en-US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r>
              <a:rPr lang="en-US" sz="1400" b="1" dirty="0">
                <a:solidFill>
                  <a:srgbClr val="000000"/>
                </a:solidFill>
              </a:rPr>
              <a:t>Customer:	 </a:t>
            </a:r>
            <a:r>
              <a:rPr lang="en-US" sz="1400" dirty="0">
                <a:solidFill>
                  <a:srgbClr val="000000"/>
                </a:solidFill>
              </a:rPr>
              <a:t>SRP EUROPE </a:t>
            </a:r>
            <a:r>
              <a:rPr lang="zh-CN" altLang="en-US" sz="1400" dirty="0">
                <a:solidFill>
                  <a:srgbClr val="000000"/>
                </a:solidFill>
              </a:rPr>
              <a:t>西班牙</a:t>
            </a:r>
            <a:endParaRPr lang="en-US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endParaRPr lang="en-US" sz="1400" b="1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r>
              <a:rPr lang="en-US" sz="1400" b="1" dirty="0">
                <a:solidFill>
                  <a:srgbClr val="000000"/>
                </a:solidFill>
              </a:rPr>
              <a:t>Product</a:t>
            </a:r>
            <a:r>
              <a:rPr lang="en-US" sz="1400" dirty="0">
                <a:solidFill>
                  <a:srgbClr val="000000"/>
                </a:solidFill>
              </a:rPr>
              <a:t>: TR30-W 100ºC 2-WIRE G1/2B IL=100*8MM 4-20MA</a:t>
            </a:r>
            <a:endParaRPr lang="en-GB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endParaRPr lang="en-GB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r>
              <a:rPr lang="en-US" sz="1400" b="1" dirty="0">
                <a:solidFill>
                  <a:srgbClr val="000000"/>
                </a:solidFill>
              </a:rPr>
              <a:t>Why WIKA:</a:t>
            </a:r>
            <a:br>
              <a:rPr lang="en-US" sz="1400" b="1" dirty="0">
                <a:solidFill>
                  <a:srgbClr val="000000"/>
                </a:solidFill>
              </a:rPr>
            </a:br>
            <a:r>
              <a:rPr lang="zh-CN" altLang="en-US" sz="1400" b="1" dirty="0">
                <a:solidFill>
                  <a:srgbClr val="000000"/>
                </a:solidFill>
              </a:rPr>
              <a:t>良好的沟通，品牌的信任，本地化的技术支持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102" name="Textfeld 2"/>
          <p:cNvSpPr txBox="1">
            <a:spLocks noChangeArrowheads="1"/>
          </p:cNvSpPr>
          <p:nvPr/>
        </p:nvSpPr>
        <p:spPr bwMode="auto">
          <a:xfrm>
            <a:off x="539750" y="1844675"/>
            <a:ext cx="4679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9pPr>
          </a:lstStyle>
          <a:p>
            <a:pPr eaLnBrk="1" hangingPunct="1">
              <a:spcAft>
                <a:spcPct val="30000"/>
              </a:spcAft>
            </a:pPr>
            <a:r>
              <a:rPr lang="zh-CN" altLang="en-US" sz="1400" dirty="0"/>
              <a:t>为了在全自动系统中更好的控制胶的粘性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4103" name="Picture 9" descr="PIC_PR_TR30_de_de_29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2168525"/>
            <a:ext cx="1997075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rsp products_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49613"/>
            <a:ext cx="4219575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Textfeld 10"/>
          <p:cNvSpPr txBox="1">
            <a:spLocks noChangeArrowheads="1"/>
          </p:cNvSpPr>
          <p:nvPr/>
        </p:nvSpPr>
        <p:spPr bwMode="auto">
          <a:xfrm>
            <a:off x="6215063" y="6610350"/>
            <a:ext cx="27924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9pPr>
          </a:lstStyle>
          <a:p>
            <a:pPr algn="r"/>
            <a:r>
              <a:rPr lang="de-DE" sz="800" b="1">
                <a:solidFill>
                  <a:srgbClr val="676767"/>
                </a:solidFill>
              </a:rPr>
              <a:t>WIKA Benelux 2012</a:t>
            </a:r>
          </a:p>
        </p:txBody>
      </p:sp>
    </p:spTree>
    <p:extLst>
      <p:ext uri="{BB962C8B-B14F-4D97-AF65-F5344CB8AC3E}">
        <p14:creationId xmlns:p14="http://schemas.microsoft.com/office/powerpoint/2010/main" val="89323446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6094413" y="3824288"/>
            <a:ext cx="28257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>
              <a:lnSpc>
                <a:spcPct val="125000"/>
              </a:lnSpc>
              <a:buClr>
                <a:srgbClr val="FE9900"/>
              </a:buClr>
              <a:buSzPct val="80000"/>
              <a:buFont typeface="Wingdings" pitchFamily="2" charset="2"/>
              <a:buNone/>
            </a:pPr>
            <a:endParaRPr lang="en-GB" sz="1400"/>
          </a:p>
        </p:txBody>
      </p:sp>
      <p:sp>
        <p:nvSpPr>
          <p:cNvPr id="2051" name="Rectangle 9"/>
          <p:cNvSpPr>
            <a:spLocks noChangeArrowheads="1"/>
          </p:cNvSpPr>
          <p:nvPr/>
        </p:nvSpPr>
        <p:spPr bwMode="auto">
          <a:xfrm>
            <a:off x="690563" y="452438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eaLnBrk="1" hangingPunct="1"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None/>
              <a:tabLst>
                <a:tab pos="665163" algn="l"/>
              </a:tabLst>
            </a:pPr>
            <a:r>
              <a:rPr lang="en-US" sz="1400" b="1">
                <a:solidFill>
                  <a:srgbClr val="FE9900"/>
                </a:solidFill>
              </a:rPr>
              <a:t>Application</a:t>
            </a:r>
          </a:p>
        </p:txBody>
      </p:sp>
      <p:sp>
        <p:nvSpPr>
          <p:cNvPr id="2052" name="Rectangle 7"/>
          <p:cNvSpPr>
            <a:spLocks noChangeArrowheads="1"/>
          </p:cNvSpPr>
          <p:nvPr/>
        </p:nvSpPr>
        <p:spPr bwMode="auto">
          <a:xfrm>
            <a:off x="685800" y="846138"/>
            <a:ext cx="519906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b="1" dirty="0">
                <a:solidFill>
                  <a:srgbClr val="676767"/>
                </a:solidFill>
                <a:ea typeface="ＭＳ 明朝" pitchFamily="49" charset="-128"/>
              </a:rPr>
              <a:t>Food industry: </a:t>
            </a:r>
            <a:r>
              <a:rPr lang="zh-CN" altLang="en-US" b="1" dirty="0">
                <a:solidFill>
                  <a:srgbClr val="676767"/>
                </a:solidFill>
                <a:ea typeface="ＭＳ 明朝" pitchFamily="49" charset="-128"/>
              </a:rPr>
              <a:t>酒榨机</a:t>
            </a:r>
            <a:endParaRPr lang="en-US" b="1" dirty="0">
              <a:solidFill>
                <a:srgbClr val="676767"/>
              </a:solidFill>
              <a:ea typeface="ＭＳ 明朝" pitchFamily="49" charset="-128"/>
            </a:endParaRP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6084888" y="1484313"/>
            <a:ext cx="3049587" cy="291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30000"/>
              </a:spcAft>
            </a:pPr>
            <a: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  <a:t>Measuring task: </a:t>
            </a:r>
            <a:br>
              <a:rPr lang="en-US" sz="1400" dirty="0">
                <a:solidFill>
                  <a:srgbClr val="000000"/>
                </a:solidFill>
                <a:latin typeface="+mj-ea"/>
                <a:ea typeface="+mj-ea"/>
              </a:rPr>
            </a:br>
            <a:r>
              <a:rPr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蒸汽压力测量，为了更好的控制蒸汽温度</a:t>
            </a: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  <a:t>Customer: </a:t>
            </a:r>
            <a:r>
              <a:rPr lang="en-US" sz="1400" dirty="0">
                <a:solidFill>
                  <a:srgbClr val="000000"/>
                </a:solidFill>
                <a:latin typeface="+mj-ea"/>
                <a:ea typeface="+mj-ea"/>
              </a:rPr>
              <a:t>PERA </a:t>
            </a:r>
            <a:r>
              <a:rPr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法国</a:t>
            </a: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endParaRPr lang="en-US" sz="1400" b="1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  <a:t>Product</a:t>
            </a:r>
            <a:r>
              <a:rPr lang="en-US" sz="1400" dirty="0">
                <a:solidFill>
                  <a:srgbClr val="000000"/>
                </a:solidFill>
                <a:latin typeface="+mj-ea"/>
                <a:ea typeface="+mj-ea"/>
              </a:rPr>
              <a:t>: PSA-31</a:t>
            </a:r>
            <a:r>
              <a:rPr lang="en-GB" sz="1400" dirty="0">
                <a:solidFill>
                  <a:srgbClr val="000000"/>
                </a:solidFill>
                <a:latin typeface="+mj-ea"/>
                <a:ea typeface="+mj-ea"/>
              </a:rPr>
              <a:t> -1/10 bar </a:t>
            </a:r>
          </a:p>
          <a:p>
            <a:pPr eaLnBrk="1" hangingPunct="1">
              <a:spcAft>
                <a:spcPct val="30000"/>
              </a:spcAft>
            </a:pPr>
            <a:endParaRPr lang="en-GB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  <a:t>Why WIKA:</a:t>
            </a:r>
            <a:b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</a:br>
            <a:r>
              <a:rPr lang="en-US" sz="1400" dirty="0">
                <a:solidFill>
                  <a:srgbClr val="000000"/>
                </a:solidFill>
                <a:latin typeface="+mj-ea"/>
                <a:ea typeface="+mj-ea"/>
              </a:rPr>
              <a:t>PSD-10+990.22</a:t>
            </a:r>
            <a:r>
              <a:rPr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原始型号标准</a:t>
            </a: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r>
              <a:rPr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全球合作伙伴</a:t>
            </a: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054" name="Textfeld 2"/>
          <p:cNvSpPr txBox="1">
            <a:spLocks noChangeArrowheads="1"/>
          </p:cNvSpPr>
          <p:nvPr/>
        </p:nvSpPr>
        <p:spPr bwMode="auto">
          <a:xfrm>
            <a:off x="611188" y="1376363"/>
            <a:ext cx="4679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Aft>
                <a:spcPct val="30000"/>
              </a:spcAft>
            </a:pPr>
            <a:r>
              <a:rPr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关闭设备压榨出葡萄汁，同时向容器内注入二氧化碳与氮气为了保证索维农、希拉、梅洛等葡萄的芳香</a:t>
            </a: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pic>
        <p:nvPicPr>
          <p:cNvPr id="205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2665412"/>
            <a:ext cx="60213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9571" y="5207204"/>
            <a:ext cx="183315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Textfeld 10"/>
          <p:cNvSpPr txBox="1">
            <a:spLocks noChangeArrowheads="1"/>
          </p:cNvSpPr>
          <p:nvPr/>
        </p:nvSpPr>
        <p:spPr bwMode="auto">
          <a:xfrm>
            <a:off x="6215063" y="6610350"/>
            <a:ext cx="27924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de-DE" sz="800" b="1">
                <a:solidFill>
                  <a:srgbClr val="676767"/>
                </a:solidFill>
              </a:rPr>
              <a:t>WIKA France 2012</a:t>
            </a:r>
          </a:p>
        </p:txBody>
      </p:sp>
    </p:spTree>
    <p:extLst>
      <p:ext uri="{BB962C8B-B14F-4D97-AF65-F5344CB8AC3E}">
        <p14:creationId xmlns:p14="http://schemas.microsoft.com/office/powerpoint/2010/main" val="180235917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17704">
            <a:off x="419100" y="5022850"/>
            <a:ext cx="1338263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6094413" y="3824288"/>
            <a:ext cx="28257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>
              <a:lnSpc>
                <a:spcPct val="125000"/>
              </a:lnSpc>
              <a:buClr>
                <a:srgbClr val="FE9900"/>
              </a:buClr>
              <a:buSzPct val="80000"/>
              <a:buFont typeface="Wingdings" pitchFamily="2" charset="2"/>
              <a:buNone/>
            </a:pPr>
            <a:endParaRPr lang="en-GB" sz="1400"/>
          </a:p>
        </p:txBody>
      </p:sp>
      <p:sp>
        <p:nvSpPr>
          <p:cNvPr id="3076" name="Rectangle 9"/>
          <p:cNvSpPr>
            <a:spLocks noChangeArrowheads="1"/>
          </p:cNvSpPr>
          <p:nvPr/>
        </p:nvSpPr>
        <p:spPr bwMode="auto">
          <a:xfrm>
            <a:off x="690563" y="452438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eaLnBrk="1" hangingPunct="1"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None/>
              <a:tabLst>
                <a:tab pos="665163" algn="l"/>
              </a:tabLst>
            </a:pPr>
            <a:r>
              <a:rPr lang="en-US" sz="1400" b="1">
                <a:solidFill>
                  <a:srgbClr val="FE9900"/>
                </a:solidFill>
              </a:rPr>
              <a:t>Application</a:t>
            </a:r>
          </a:p>
        </p:txBody>
      </p:sp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685800" y="846138"/>
            <a:ext cx="519906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pl-PL"/>
              <a:t>Construction of the processing lines for food industry</a:t>
            </a:r>
          </a:p>
        </p:txBody>
      </p:sp>
      <p:sp>
        <p:nvSpPr>
          <p:cNvPr id="3078" name="Text Box 4"/>
          <p:cNvSpPr txBox="1">
            <a:spLocks noChangeArrowheads="1"/>
          </p:cNvSpPr>
          <p:nvPr/>
        </p:nvSpPr>
        <p:spPr bwMode="auto">
          <a:xfrm>
            <a:off x="5345723" y="1268413"/>
            <a:ext cx="4018403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30000"/>
              </a:spcAft>
            </a:pPr>
            <a:r>
              <a:rPr lang="en-US" sz="1300" b="1" dirty="0">
                <a:solidFill>
                  <a:srgbClr val="000000"/>
                </a:solidFill>
              </a:rPr>
              <a:t>Measuring task: </a:t>
            </a:r>
            <a:br>
              <a:rPr lang="en-US" sz="1300" dirty="0">
                <a:solidFill>
                  <a:srgbClr val="000000"/>
                </a:solidFill>
              </a:rPr>
            </a:br>
            <a:r>
              <a:rPr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生产线上的压力测量，罐体上的液位测量</a:t>
            </a: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endParaRPr lang="en-US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r>
              <a:rPr lang="en-US" sz="1400" b="1" dirty="0">
                <a:solidFill>
                  <a:srgbClr val="000000"/>
                </a:solidFill>
              </a:rPr>
              <a:t>Customer:	 </a:t>
            </a:r>
            <a:r>
              <a:rPr lang="pl-PL" sz="1200" dirty="0">
                <a:solidFill>
                  <a:srgbClr val="000000"/>
                </a:solidFill>
              </a:rPr>
              <a:t>RULAND Engineering &amp; Consulting</a:t>
            </a:r>
            <a:endParaRPr lang="en-US" sz="12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r>
              <a:rPr lang="en-US" altLang="zh-CN" sz="12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lang="zh-CN" altLang="en-US" sz="14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诺兰德工程</a:t>
            </a:r>
            <a:endParaRPr lang="pl-PL" sz="14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eaLnBrk="1" hangingPunct="1">
              <a:spcAft>
                <a:spcPct val="30000"/>
              </a:spcAft>
            </a:pPr>
            <a:endParaRPr lang="en-US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r>
              <a:rPr lang="en-US" sz="1400" b="1" dirty="0">
                <a:solidFill>
                  <a:srgbClr val="000000"/>
                </a:solidFill>
              </a:rPr>
              <a:t>Product</a:t>
            </a:r>
            <a:r>
              <a:rPr lang="en-US" sz="1400" dirty="0">
                <a:solidFill>
                  <a:srgbClr val="000000"/>
                </a:solidFill>
              </a:rPr>
              <a:t>: S-1</a:t>
            </a:r>
            <a:r>
              <a:rPr lang="pl-PL" sz="1400" dirty="0">
                <a:solidFill>
                  <a:srgbClr val="000000"/>
                </a:solidFill>
              </a:rPr>
              <a:t>1, SA-11</a:t>
            </a:r>
            <a:endParaRPr lang="en-US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endParaRPr lang="pl-PL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r>
              <a:rPr lang="en-GB" sz="1400" b="1" dirty="0"/>
              <a:t>Special features</a:t>
            </a:r>
            <a:r>
              <a:rPr lang="zh-CN" altLang="en-US" sz="1400" b="1" dirty="0"/>
              <a:t>特殊要求</a:t>
            </a:r>
            <a:r>
              <a:rPr lang="en-GB" sz="1400" b="1" dirty="0"/>
              <a:t>:</a:t>
            </a:r>
            <a:r>
              <a:rPr lang="en-GB" sz="1400" dirty="0"/>
              <a:t> </a:t>
            </a:r>
          </a:p>
          <a:p>
            <a:pPr eaLnBrk="1" hangingPunct="1">
              <a:spcAft>
                <a:spcPct val="30000"/>
              </a:spcAft>
            </a:pPr>
            <a:r>
              <a:rPr lang="pl-PL" sz="1400" dirty="0"/>
              <a:t>S-11 EHEDG</a:t>
            </a:r>
            <a:br>
              <a:rPr lang="pl-PL" sz="1400" dirty="0"/>
            </a:br>
            <a:r>
              <a:rPr lang="pl-PL" sz="1400" dirty="0"/>
              <a:t>SA-11 Varivent</a:t>
            </a:r>
            <a:endParaRPr lang="en-GB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br>
              <a:rPr lang="pl-PL" sz="1400" b="1" dirty="0">
                <a:solidFill>
                  <a:srgbClr val="000000"/>
                </a:solidFill>
              </a:rPr>
            </a:br>
            <a:r>
              <a:rPr lang="en-US" sz="1300" b="1" dirty="0">
                <a:solidFill>
                  <a:srgbClr val="000000"/>
                </a:solidFill>
              </a:rPr>
              <a:t>Why WIKA:</a:t>
            </a:r>
            <a:br>
              <a:rPr lang="en-US" sz="1300" b="1" dirty="0">
                <a:solidFill>
                  <a:srgbClr val="000000"/>
                </a:solidFill>
              </a:rPr>
            </a:br>
            <a:r>
              <a:rPr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比对手公司拥有更长的研制周期</a:t>
            </a: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r>
              <a:rPr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比对手在</a:t>
            </a:r>
            <a:r>
              <a:rPr lang="pl-PL" sz="1400" dirty="0">
                <a:solidFill>
                  <a:srgbClr val="000000"/>
                </a:solidFill>
                <a:latin typeface="+mj-ea"/>
                <a:ea typeface="+mj-ea"/>
              </a:rPr>
              <a:t>Varivent</a:t>
            </a:r>
            <a:r>
              <a:rPr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连接上有更加优惠的价格</a:t>
            </a: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3079" name="Textfeld 2"/>
          <p:cNvSpPr txBox="1">
            <a:spLocks noChangeArrowheads="1"/>
          </p:cNvSpPr>
          <p:nvPr/>
        </p:nvSpPr>
        <p:spPr bwMode="auto">
          <a:xfrm>
            <a:off x="576263" y="1825625"/>
            <a:ext cx="4679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l-PL" sz="1400" dirty="0"/>
              <a:t>construction of the processing lines</a:t>
            </a:r>
            <a:endParaRPr lang="en-US" sz="1400" dirty="0"/>
          </a:p>
          <a:p>
            <a:r>
              <a:rPr lang="zh-CN" altLang="en-US" sz="1400" dirty="0">
                <a:latin typeface="+mj-ea"/>
                <a:ea typeface="+mj-ea"/>
              </a:rPr>
              <a:t>食品行业工艺产线建设</a:t>
            </a:r>
            <a:endParaRPr lang="pl-PL" sz="1400" dirty="0">
              <a:latin typeface="+mj-ea"/>
              <a:ea typeface="+mj-ea"/>
            </a:endParaRPr>
          </a:p>
        </p:txBody>
      </p:sp>
      <p:pic>
        <p:nvPicPr>
          <p:cNvPr id="3080" name="Picture 10" descr="http://rulandec.de/uploads/pics/REC_plant_16_9_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4" y="2351950"/>
            <a:ext cx="44831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59794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6094413" y="3824288"/>
            <a:ext cx="28257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>
              <a:lnSpc>
                <a:spcPct val="125000"/>
              </a:lnSpc>
              <a:buClr>
                <a:srgbClr val="FE9900"/>
              </a:buClr>
              <a:buSzPct val="80000"/>
              <a:buFont typeface="Wingdings" pitchFamily="2" charset="2"/>
              <a:buNone/>
            </a:pPr>
            <a:endParaRPr lang="en-GB" sz="1400"/>
          </a:p>
        </p:txBody>
      </p:sp>
      <p:sp>
        <p:nvSpPr>
          <p:cNvPr id="2051" name="Rectangle 9"/>
          <p:cNvSpPr>
            <a:spLocks noChangeArrowheads="1"/>
          </p:cNvSpPr>
          <p:nvPr/>
        </p:nvSpPr>
        <p:spPr bwMode="auto">
          <a:xfrm>
            <a:off x="690563" y="452438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eaLnBrk="1" hangingPunct="1"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None/>
              <a:tabLst>
                <a:tab pos="665163" algn="l"/>
              </a:tabLst>
            </a:pPr>
            <a:r>
              <a:rPr lang="en-US" sz="1400" b="1">
                <a:solidFill>
                  <a:srgbClr val="FE9900"/>
                </a:solidFill>
              </a:rPr>
              <a:t>Application</a:t>
            </a:r>
          </a:p>
        </p:txBody>
      </p:sp>
      <p:sp>
        <p:nvSpPr>
          <p:cNvPr id="2052" name="Rectangle 7"/>
          <p:cNvSpPr>
            <a:spLocks noChangeArrowheads="1"/>
          </p:cNvSpPr>
          <p:nvPr/>
        </p:nvSpPr>
        <p:spPr bwMode="auto">
          <a:xfrm>
            <a:off x="685800" y="846138"/>
            <a:ext cx="519906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b="1" dirty="0">
                <a:solidFill>
                  <a:srgbClr val="676767"/>
                </a:solidFill>
                <a:ea typeface="ＭＳ 明朝" pitchFamily="49" charset="-128"/>
              </a:rPr>
              <a:t>Food products equipment</a:t>
            </a:r>
          </a:p>
          <a:p>
            <a:r>
              <a:rPr lang="en-US" b="1" dirty="0">
                <a:solidFill>
                  <a:srgbClr val="676767"/>
                </a:solidFill>
                <a:ea typeface="ＭＳ 明朝" pitchFamily="49" charset="-128"/>
              </a:rPr>
              <a:t>Filter-press</a:t>
            </a:r>
            <a:r>
              <a:rPr lang="zh-CN" altLang="en-US" b="1" dirty="0">
                <a:solidFill>
                  <a:srgbClr val="676767"/>
                </a:solidFill>
                <a:latin typeface="+mj-ea"/>
                <a:ea typeface="+mj-ea"/>
              </a:rPr>
              <a:t>压滤器</a:t>
            </a:r>
            <a:endParaRPr lang="en-US" b="1" dirty="0">
              <a:solidFill>
                <a:srgbClr val="676767"/>
              </a:solidFill>
              <a:latin typeface="+mj-ea"/>
              <a:ea typeface="+mj-ea"/>
            </a:endParaRP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6084888" y="1484313"/>
            <a:ext cx="3049587" cy="297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9pPr>
          </a:lstStyle>
          <a:p>
            <a:pPr eaLnBrk="1" hangingPunct="1">
              <a:spcAft>
                <a:spcPct val="30000"/>
              </a:spcAft>
            </a:pPr>
            <a:r>
              <a:rPr lang="en-US" sz="1400" b="1" dirty="0">
                <a:latin typeface="+mj-ea"/>
                <a:ea typeface="+mj-ea"/>
              </a:rPr>
              <a:t>Measuring task: </a:t>
            </a:r>
            <a:br>
              <a:rPr lang="en-US" sz="1400" dirty="0">
                <a:latin typeface="+mj-ea"/>
                <a:ea typeface="+mj-ea"/>
              </a:rPr>
            </a:br>
            <a:r>
              <a:rPr lang="zh-CN" altLang="en-US" sz="1400" dirty="0">
                <a:latin typeface="+mj-ea"/>
                <a:ea typeface="+mj-ea"/>
              </a:rPr>
              <a:t>控制介质压力</a:t>
            </a:r>
            <a:endParaRPr lang="en-US" altLang="zh-CN" sz="1400" dirty="0"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  <a:t>Customer: </a:t>
            </a:r>
            <a:r>
              <a:rPr lang="en-US" sz="1400" dirty="0">
                <a:solidFill>
                  <a:srgbClr val="000000"/>
                </a:solidFill>
                <a:latin typeface="+mj-ea"/>
                <a:ea typeface="+mj-ea"/>
              </a:rPr>
              <a:t>NT-Prom (</a:t>
            </a:r>
            <a:r>
              <a:rPr lang="zh-CN" altLang="en-US" sz="1400" dirty="0">
                <a:solidFill>
                  <a:srgbClr val="000000"/>
                </a:solidFill>
                <a:latin typeface="+mj-ea"/>
                <a:ea typeface="+mj-ea"/>
              </a:rPr>
              <a:t>俄罗斯）</a:t>
            </a: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endParaRPr lang="en-US" sz="1400" b="1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r>
              <a:rPr lang="en-US" sz="1400" b="1" dirty="0">
                <a:solidFill>
                  <a:srgbClr val="000000"/>
                </a:solidFill>
                <a:latin typeface="+mj-ea"/>
                <a:ea typeface="+mj-ea"/>
              </a:rPr>
              <a:t>Product</a:t>
            </a:r>
            <a:r>
              <a:rPr lang="en-US" sz="1400" dirty="0">
                <a:solidFill>
                  <a:srgbClr val="000000"/>
                </a:solidFill>
                <a:latin typeface="+mj-ea"/>
                <a:ea typeface="+mj-ea"/>
              </a:rPr>
              <a:t>: S-11</a:t>
            </a:r>
          </a:p>
          <a:p>
            <a:pPr eaLnBrk="1" hangingPunct="1">
              <a:spcAft>
                <a:spcPct val="30000"/>
              </a:spcAft>
            </a:pPr>
            <a:endParaRPr lang="en-GB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r>
              <a:rPr lang="en-US" sz="1400" b="1" dirty="0">
                <a:latin typeface="+mj-ea"/>
                <a:ea typeface="+mj-ea"/>
              </a:rPr>
              <a:t>Why WIKA:</a:t>
            </a:r>
            <a:br>
              <a:rPr lang="en-US" sz="1400" b="1" dirty="0">
                <a:latin typeface="+mj-ea"/>
                <a:ea typeface="+mj-ea"/>
              </a:rPr>
            </a:br>
            <a:r>
              <a:rPr lang="zh-CN" altLang="en-US" sz="1400" dirty="0">
                <a:latin typeface="+mj-ea"/>
                <a:ea typeface="+mj-ea"/>
              </a:rPr>
              <a:t>稳定的食品行业应用</a:t>
            </a:r>
            <a:endParaRPr lang="en-US" altLang="zh-CN" sz="1400" dirty="0">
              <a:latin typeface="+mj-ea"/>
              <a:ea typeface="+mj-ea"/>
            </a:endParaRPr>
          </a:p>
          <a:p>
            <a:pPr eaLnBrk="1" hangingPunct="1">
              <a:spcAft>
                <a:spcPct val="30000"/>
              </a:spcAft>
            </a:pPr>
            <a:r>
              <a:rPr lang="zh-CN" altLang="en-US" sz="1400" dirty="0">
                <a:latin typeface="+mj-ea"/>
                <a:ea typeface="+mj-ea"/>
              </a:rPr>
              <a:t>可靠性高</a:t>
            </a:r>
            <a:r>
              <a:rPr lang="en-US" sz="1400" dirty="0">
                <a:latin typeface="+mj-ea"/>
                <a:ea typeface="+mj-ea"/>
              </a:rPr>
              <a:t> </a:t>
            </a:r>
          </a:p>
          <a:p>
            <a:pPr eaLnBrk="1" hangingPunct="1">
              <a:spcAft>
                <a:spcPct val="30000"/>
              </a:spcAft>
            </a:pPr>
            <a:endParaRPr lang="en-US" sz="1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054" name="Textfeld 2"/>
          <p:cNvSpPr txBox="1">
            <a:spLocks noChangeArrowheads="1"/>
          </p:cNvSpPr>
          <p:nvPr/>
        </p:nvSpPr>
        <p:spPr bwMode="auto">
          <a:xfrm>
            <a:off x="576263" y="1825625"/>
            <a:ext cx="4679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9pPr>
          </a:lstStyle>
          <a:p>
            <a:pPr eaLnBrk="1" hangingPunct="1">
              <a:spcAft>
                <a:spcPct val="30000"/>
              </a:spcAft>
            </a:pPr>
            <a:r>
              <a:rPr lang="en-US" sz="1400">
                <a:solidFill>
                  <a:srgbClr val="000000"/>
                </a:solidFill>
              </a:rPr>
              <a:t>Filter-press for production of sugar</a:t>
            </a:r>
          </a:p>
        </p:txBody>
      </p:sp>
      <p:pic>
        <p:nvPicPr>
          <p:cNvPr id="205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2382838"/>
            <a:ext cx="2808288" cy="373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4383088"/>
            <a:ext cx="720725" cy="140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10328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6094413" y="3824288"/>
            <a:ext cx="28257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>
              <a:lnSpc>
                <a:spcPct val="125000"/>
              </a:lnSpc>
              <a:buClr>
                <a:srgbClr val="FE9900"/>
              </a:buClr>
              <a:buSzPct val="80000"/>
              <a:buFont typeface="Wingdings" pitchFamily="2" charset="2"/>
              <a:buNone/>
            </a:pPr>
            <a:endParaRPr lang="en-GB" sz="1400"/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690563" y="452438"/>
            <a:ext cx="5213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eaLnBrk="1" hangingPunct="1"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None/>
              <a:tabLst>
                <a:tab pos="665163" algn="l"/>
              </a:tabLst>
            </a:pPr>
            <a:r>
              <a:rPr lang="en-US" sz="1400" b="1" dirty="0">
                <a:solidFill>
                  <a:srgbClr val="FE9900"/>
                </a:solidFill>
              </a:rPr>
              <a:t>Application</a:t>
            </a:r>
          </a:p>
        </p:txBody>
      </p:sp>
      <p:sp>
        <p:nvSpPr>
          <p:cNvPr id="3076" name="Rectangle 7"/>
          <p:cNvSpPr>
            <a:spLocks noChangeArrowheads="1"/>
          </p:cNvSpPr>
          <p:nvPr/>
        </p:nvSpPr>
        <p:spPr bwMode="auto">
          <a:xfrm>
            <a:off x="685800" y="846138"/>
            <a:ext cx="521811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b="1" dirty="0">
                <a:solidFill>
                  <a:srgbClr val="676767"/>
                </a:solidFill>
                <a:ea typeface="ＭＳ 明朝" pitchFamily="49" charset="-128"/>
              </a:rPr>
              <a:t>Truck Refrigeration Control</a:t>
            </a:r>
          </a:p>
          <a:p>
            <a:r>
              <a:rPr lang="zh-CN" altLang="en-US" b="1" dirty="0">
                <a:solidFill>
                  <a:srgbClr val="676767"/>
                </a:solidFill>
                <a:latin typeface="+mj-ea"/>
                <a:ea typeface="+mj-ea"/>
              </a:rPr>
              <a:t>冷藏车温度控制</a:t>
            </a:r>
            <a:r>
              <a:rPr lang="en-US" b="1" dirty="0">
                <a:solidFill>
                  <a:srgbClr val="676767"/>
                </a:solidFill>
                <a:latin typeface="+mj-ea"/>
                <a:ea typeface="+mj-ea"/>
              </a:rPr>
              <a:t> </a:t>
            </a:r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5724525" y="1484313"/>
            <a:ext cx="3409950" cy="347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30000"/>
              </a:spcAft>
            </a:pPr>
            <a:r>
              <a:rPr lang="en-US" sz="1400" b="1" dirty="0">
                <a:solidFill>
                  <a:srgbClr val="000000"/>
                </a:solidFill>
              </a:rPr>
              <a:t>Measuring task: 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zh-CN" altLang="en-US" sz="1400" dirty="0">
                <a:solidFill>
                  <a:srgbClr val="000000"/>
                </a:solidFill>
              </a:rPr>
              <a:t>测量冷藏车的温度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endParaRPr lang="en-US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r>
              <a:rPr lang="en-US" sz="1400" b="1" dirty="0">
                <a:solidFill>
                  <a:srgbClr val="000000"/>
                </a:solidFill>
              </a:rPr>
              <a:t>Customer:	 </a:t>
            </a:r>
            <a:r>
              <a:rPr lang="en-US" sz="1400" dirty="0">
                <a:solidFill>
                  <a:srgbClr val="000000"/>
                </a:solidFill>
              </a:rPr>
              <a:t>W.A.Y.</a:t>
            </a:r>
          </a:p>
          <a:p>
            <a:pPr eaLnBrk="1" hangingPunct="1">
              <a:spcAft>
                <a:spcPct val="30000"/>
              </a:spcAft>
            </a:pPr>
            <a:r>
              <a:rPr lang="en-US" sz="1400" b="1" dirty="0">
                <a:solidFill>
                  <a:srgbClr val="000000"/>
                </a:solidFill>
              </a:rPr>
              <a:t>Competitor: </a:t>
            </a:r>
            <a:r>
              <a:rPr lang="zh-CN" altLang="en-US" sz="1400" dirty="0">
                <a:solidFill>
                  <a:srgbClr val="000000"/>
                </a:solidFill>
              </a:rPr>
              <a:t>无</a:t>
            </a:r>
            <a:endParaRPr lang="en-US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endParaRPr lang="en-US" sz="1400" b="1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r>
              <a:rPr lang="en-US" sz="1400" b="1" dirty="0">
                <a:solidFill>
                  <a:srgbClr val="000000"/>
                </a:solidFill>
              </a:rPr>
              <a:t>Product</a:t>
            </a:r>
            <a:r>
              <a:rPr lang="en-US" sz="1400" dirty="0">
                <a:solidFill>
                  <a:srgbClr val="000000"/>
                </a:solidFill>
              </a:rPr>
              <a:t>: </a:t>
            </a:r>
            <a:r>
              <a:rPr lang="zh-CN" altLang="en-US" sz="1400" dirty="0">
                <a:solidFill>
                  <a:srgbClr val="000000"/>
                </a:solidFill>
              </a:rPr>
              <a:t>定制化产品</a:t>
            </a:r>
            <a:r>
              <a:rPr lang="en-US" sz="1400" dirty="0">
                <a:solidFill>
                  <a:srgbClr val="000000"/>
                </a:solidFill>
              </a:rPr>
              <a:t>TR60A + T24.10 + TF45</a:t>
            </a:r>
            <a:endParaRPr lang="en-GB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endParaRPr lang="en-GB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r>
              <a:rPr lang="en-US" sz="1400" b="1" dirty="0">
                <a:solidFill>
                  <a:srgbClr val="000000"/>
                </a:solidFill>
              </a:rPr>
              <a:t>Why WIKA:</a:t>
            </a:r>
            <a:br>
              <a:rPr lang="en-US" sz="1400" b="1" dirty="0">
                <a:solidFill>
                  <a:srgbClr val="000000"/>
                </a:solidFill>
              </a:rPr>
            </a:br>
            <a:r>
              <a:rPr lang="zh-CN" altLang="en-US" sz="1400" dirty="0">
                <a:solidFill>
                  <a:srgbClr val="000000"/>
                </a:solidFill>
              </a:rPr>
              <a:t>良好的客户关系，产品的灵活性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endParaRPr lang="en-US" sz="1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30000"/>
              </a:spcAft>
            </a:pP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078" name="Picture 11" descr="http://www.sicurezzaonline.it/homep/infcro/infcro2007/infcro200706/infcro20070628_11_07_camion_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1900238"/>
            <a:ext cx="4392612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9" descr="P:\Domenico\Documenti temperatura\ETM\Clienti\WAY\WAY\IMG001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8" y="4841875"/>
            <a:ext cx="17637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52805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bgerundetes Rechteck 18"/>
          <p:cNvSpPr/>
          <p:nvPr/>
        </p:nvSpPr>
        <p:spPr bwMode="auto">
          <a:xfrm>
            <a:off x="2555776" y="2007991"/>
            <a:ext cx="3240360" cy="4337333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69850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4" name="Gruppieren 3"/>
          <p:cNvGrpSpPr>
            <a:grpSpLocks/>
          </p:cNvGrpSpPr>
          <p:nvPr/>
        </p:nvGrpSpPr>
        <p:grpSpPr bwMode="auto">
          <a:xfrm>
            <a:off x="468313" y="2025650"/>
            <a:ext cx="1800225" cy="4248150"/>
            <a:chOff x="468313" y="2026177"/>
            <a:chExt cx="1799431" cy="4247139"/>
          </a:xfrm>
        </p:grpSpPr>
        <p:sp>
          <p:nvSpPr>
            <p:cNvPr id="2" name="Abgerundetes Rechteck 1"/>
            <p:cNvSpPr/>
            <p:nvPr/>
          </p:nvSpPr>
          <p:spPr bwMode="auto">
            <a:xfrm>
              <a:off x="503548" y="2026177"/>
              <a:ext cx="1764196" cy="4247139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69850"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3357" name="Picture 2" descr="N:\_Project\230-00002_Hygienelinie\10_Produkte\Bilder\TR21-X\PR002507_TR21-A.tif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263" y="2565840"/>
              <a:ext cx="547394" cy="1764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8" name="Picture 4" descr="N:\_Project\230-00002_Hygienelinie\10_Produkte\Bilder\TR21-X\PR002508_TR21-B.tif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013" y="2602353"/>
              <a:ext cx="592049" cy="1623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9" name="Picture 5" descr="N:\_Project\230-00002_Hygienelinie\10_Produkte\Bilder\TR21-X\PR002509_TR21-C.tif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2673790"/>
              <a:ext cx="469606" cy="982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60" name="Picture 6" descr="N:\_Project\230-00002_Hygienelinie\10_Produkte\Bilder\TR22-X\TR22_komp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564" y="4906497"/>
              <a:ext cx="710171" cy="1240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61" name="Picture 7" descr="N:\_Project\230-00002_Hygienelinie\10_Produkte\Bilder\TR22-X\PR002398_TR22withTW61.tif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4469" y="5013765"/>
              <a:ext cx="877271" cy="1078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62" name="Textfeld 9"/>
            <p:cNvSpPr txBox="1">
              <a:spLocks noChangeArrowheads="1"/>
            </p:cNvSpPr>
            <p:nvPr/>
          </p:nvSpPr>
          <p:spPr bwMode="auto">
            <a:xfrm>
              <a:off x="468313" y="2278503"/>
              <a:ext cx="71881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9pPr>
            </a:lstStyle>
            <a:p>
              <a:pPr algn="ctr"/>
              <a:r>
                <a:rPr lang="de-DE" sz="1000" b="1">
                  <a:solidFill>
                    <a:schemeClr val="bg1"/>
                  </a:solidFill>
                </a:rPr>
                <a:t>TR21-A</a:t>
              </a:r>
            </a:p>
          </p:txBody>
        </p:sp>
        <p:sp>
          <p:nvSpPr>
            <p:cNvPr id="13363" name="Textfeld 10"/>
            <p:cNvSpPr txBox="1">
              <a:spLocks noChangeArrowheads="1"/>
            </p:cNvSpPr>
            <p:nvPr/>
          </p:nvSpPr>
          <p:spPr bwMode="auto">
            <a:xfrm>
              <a:off x="1079612" y="2278205"/>
              <a:ext cx="65255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9pPr>
            </a:lstStyle>
            <a:p>
              <a:pPr algn="ctr"/>
              <a:r>
                <a:rPr lang="de-DE" sz="1000" b="1">
                  <a:solidFill>
                    <a:schemeClr val="bg1"/>
                  </a:solidFill>
                </a:rPr>
                <a:t>TR21-B</a:t>
              </a:r>
            </a:p>
          </p:txBody>
        </p:sp>
        <p:sp>
          <p:nvSpPr>
            <p:cNvPr id="13364" name="Textfeld 11"/>
            <p:cNvSpPr txBox="1">
              <a:spLocks noChangeArrowheads="1"/>
            </p:cNvSpPr>
            <p:nvPr/>
          </p:nvSpPr>
          <p:spPr bwMode="auto">
            <a:xfrm>
              <a:off x="1583668" y="2278205"/>
              <a:ext cx="65399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9pPr>
            </a:lstStyle>
            <a:p>
              <a:pPr algn="ctr"/>
              <a:r>
                <a:rPr lang="de-DE" sz="1000" b="1">
                  <a:solidFill>
                    <a:schemeClr val="bg1"/>
                  </a:solidFill>
                </a:rPr>
                <a:t>TR21-C</a:t>
              </a:r>
            </a:p>
          </p:txBody>
        </p:sp>
        <p:sp>
          <p:nvSpPr>
            <p:cNvPr id="13365" name="Textfeld 12"/>
            <p:cNvSpPr txBox="1">
              <a:spLocks noChangeArrowheads="1"/>
            </p:cNvSpPr>
            <p:nvPr/>
          </p:nvSpPr>
          <p:spPr bwMode="auto">
            <a:xfrm>
              <a:off x="576264" y="4582461"/>
              <a:ext cx="84990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9pPr>
            </a:lstStyle>
            <a:p>
              <a:pPr algn="ctr"/>
              <a:r>
                <a:rPr lang="de-DE" sz="1000" b="1">
                  <a:solidFill>
                    <a:schemeClr val="bg1"/>
                  </a:solidFill>
                </a:rPr>
                <a:t>TR22-A</a:t>
              </a:r>
            </a:p>
          </p:txBody>
        </p:sp>
        <p:sp>
          <p:nvSpPr>
            <p:cNvPr id="13366" name="Textfeld 13"/>
            <p:cNvSpPr txBox="1">
              <a:spLocks noChangeArrowheads="1"/>
            </p:cNvSpPr>
            <p:nvPr/>
          </p:nvSpPr>
          <p:spPr bwMode="auto">
            <a:xfrm>
              <a:off x="1331640" y="4624272"/>
              <a:ext cx="84846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9pPr>
            </a:lstStyle>
            <a:p>
              <a:pPr algn="ctr"/>
              <a:r>
                <a:rPr lang="de-DE" sz="1000" b="1">
                  <a:solidFill>
                    <a:schemeClr val="bg1"/>
                  </a:solidFill>
                </a:rPr>
                <a:t>TR22-B</a:t>
              </a:r>
            </a:p>
          </p:txBody>
        </p:sp>
      </p:grpSp>
      <p:sp>
        <p:nvSpPr>
          <p:cNvPr id="13318" name="Foliennummernplatzhalter 2"/>
          <p:cNvSpPr txBox="1">
            <a:spLocks/>
          </p:cNvSpPr>
          <p:nvPr/>
        </p:nvSpPr>
        <p:spPr bwMode="auto">
          <a:xfrm>
            <a:off x="615950" y="66103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9pPr>
          </a:lstStyle>
          <a:p>
            <a:fld id="{90FFD735-A902-4E1E-92FD-5141289E3C59}" type="slidenum">
              <a:rPr lang="de-DE" sz="800" b="1">
                <a:solidFill>
                  <a:srgbClr val="676767"/>
                </a:solidFill>
              </a:rPr>
              <a:pPr/>
              <a:t>5</a:t>
            </a:fld>
            <a:endParaRPr lang="de-DE" sz="800" b="1">
              <a:solidFill>
                <a:srgbClr val="676767"/>
              </a:solidFill>
            </a:endParaRPr>
          </a:p>
        </p:txBody>
      </p:sp>
      <p:pic>
        <p:nvPicPr>
          <p:cNvPr id="13334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8288" y="2332038"/>
            <a:ext cx="498475" cy="196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71901" y="2007991"/>
            <a:ext cx="1833468" cy="2483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ieren 4"/>
          <p:cNvGrpSpPr>
            <a:grpSpLocks/>
          </p:cNvGrpSpPr>
          <p:nvPr/>
        </p:nvGrpSpPr>
        <p:grpSpPr bwMode="auto">
          <a:xfrm>
            <a:off x="2700338" y="4818063"/>
            <a:ext cx="3033712" cy="1304925"/>
            <a:chOff x="2700276" y="4818226"/>
            <a:chExt cx="3033814" cy="1304115"/>
          </a:xfrm>
        </p:grpSpPr>
        <p:pic>
          <p:nvPicPr>
            <p:cNvPr id="13352" name="Picture 2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427" y="5103977"/>
              <a:ext cx="2840780" cy="1018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337" name="Textfeld 16"/>
            <p:cNvSpPr txBox="1">
              <a:spLocks noChangeArrowheads="1"/>
            </p:cNvSpPr>
            <p:nvPr/>
          </p:nvSpPr>
          <p:spPr bwMode="auto">
            <a:xfrm>
              <a:off x="2700276" y="4818226"/>
              <a:ext cx="3033814" cy="431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2" charset="-128"/>
                </a:defRPr>
              </a:lvl9pPr>
            </a:lstStyle>
            <a:p>
              <a:pPr>
                <a:spcAft>
                  <a:spcPct val="50000"/>
                </a:spcAft>
                <a:defRPr/>
              </a:pPr>
              <a:r>
                <a:rPr lang="en-GB" sz="1050" b="1" i="1" dirty="0">
                  <a:solidFill>
                    <a:schemeClr val="bg1"/>
                  </a:solidFill>
                  <a:latin typeface="Century Gothic" pitchFamily="34" charset="0"/>
                </a:rPr>
                <a:t>FFG/FLM-HD   NMG/FLR-HD   &amp;   SMS/FLS-HD		</a:t>
              </a:r>
            </a:p>
          </p:txBody>
        </p:sp>
      </p:grpSp>
      <p:grpSp>
        <p:nvGrpSpPr>
          <p:cNvPr id="7" name="Gruppieren 6"/>
          <p:cNvGrpSpPr>
            <a:grpSpLocks/>
          </p:cNvGrpSpPr>
          <p:nvPr/>
        </p:nvGrpSpPr>
        <p:grpSpPr bwMode="auto">
          <a:xfrm>
            <a:off x="7596188" y="2060575"/>
            <a:ext cx="1260475" cy="4321175"/>
            <a:chOff x="7596336" y="2060848"/>
            <a:chExt cx="1260140" cy="4320480"/>
          </a:xfrm>
        </p:grpSpPr>
        <p:sp>
          <p:nvSpPr>
            <p:cNvPr id="25" name="Abgerundetes Rechteck 24"/>
            <p:cNvSpPr/>
            <p:nvPr/>
          </p:nvSpPr>
          <p:spPr bwMode="auto">
            <a:xfrm>
              <a:off x="7596336" y="2060848"/>
              <a:ext cx="1260140" cy="432048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69850"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3349" name="Picture 2" descr="http://de-de.wika.de/upload/PIC_PR0809_de_de_11588.jp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588" y="3321621"/>
              <a:ext cx="7874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0" name="Picture 3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026" y="2205608"/>
              <a:ext cx="552450" cy="817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1" name="Grafik 4" descr="PR002006_WII0719A.tif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588" y="4329683"/>
              <a:ext cx="911225" cy="977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343" name="Grafik 5" descr="PR002222_PG43SA.tif"/>
          <p:cNvPicPr>
            <a:picLocks noGrp="1" noChangeAspect="1"/>
          </p:cNvPicPr>
          <p:nvPr>
            <p:ph sz="quarter" idx="4294967295"/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77163" y="5481638"/>
            <a:ext cx="682625" cy="782637"/>
          </a:xfrm>
          <a:prstGeom prst="rect">
            <a:avLst/>
          </a:prstGeom>
        </p:spPr>
      </p:pic>
      <p:grpSp>
        <p:nvGrpSpPr>
          <p:cNvPr id="6" name="Gruppieren 5"/>
          <p:cNvGrpSpPr>
            <a:grpSpLocks/>
          </p:cNvGrpSpPr>
          <p:nvPr/>
        </p:nvGrpSpPr>
        <p:grpSpPr bwMode="auto">
          <a:xfrm>
            <a:off x="6119813" y="2060575"/>
            <a:ext cx="1189037" cy="4284663"/>
            <a:chOff x="6120172" y="2060848"/>
            <a:chExt cx="1188132" cy="4284476"/>
          </a:xfrm>
        </p:grpSpPr>
        <p:sp>
          <p:nvSpPr>
            <p:cNvPr id="28" name="Abgerundetes Rechteck 27"/>
            <p:cNvSpPr/>
            <p:nvPr/>
          </p:nvSpPr>
          <p:spPr bwMode="auto">
            <a:xfrm>
              <a:off x="6120172" y="2060848"/>
              <a:ext cx="1188132" cy="4284476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69850"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3342" name="Picture 15" descr="http://de-de.wika.de/upload/PIC_PR_CTB9100_TH_de_de_4175.jp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5651" y="2312876"/>
              <a:ext cx="757237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7" descr="http://de-de.wika.de/upload/PIC_PR_CTH6500_TH_de_de_4191.jp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5651" y="4401542"/>
              <a:ext cx="757237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4" name="Picture 19" descr="http://de-de.wika.de/upload/ctd93xx_th_4181.jp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5651" y="3391843"/>
              <a:ext cx="757237" cy="757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5" name="Picture 21" descr="http://de-de.wika.de/upload/PIC_PR_CEP6000_TH_de_de_8646.jp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163" y="5409754"/>
              <a:ext cx="720725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Abgerundetes Rechteck 2"/>
          <p:cNvSpPr/>
          <p:nvPr/>
        </p:nvSpPr>
        <p:spPr bwMode="auto">
          <a:xfrm>
            <a:off x="719572" y="1520788"/>
            <a:ext cx="1332148" cy="360040"/>
          </a:xfrm>
          <a:prstGeom prst="roundRect">
            <a:avLst/>
          </a:prstGeom>
          <a:solidFill>
            <a:srgbClr val="0046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n-US" sz="1800" b="1" dirty="0">
                <a:solidFill>
                  <a:schemeClr val="bg1"/>
                </a:solidFill>
              </a:rPr>
              <a:t>ETM</a:t>
            </a:r>
          </a:p>
        </p:txBody>
      </p:sp>
      <p:sp>
        <p:nvSpPr>
          <p:cNvPr id="32" name="Abgerundetes Rechteck 31"/>
          <p:cNvSpPr/>
          <p:nvPr/>
        </p:nvSpPr>
        <p:spPr bwMode="auto">
          <a:xfrm>
            <a:off x="3347864" y="1520788"/>
            <a:ext cx="1332148" cy="360040"/>
          </a:xfrm>
          <a:prstGeom prst="roundRect">
            <a:avLst/>
          </a:prstGeom>
          <a:solidFill>
            <a:srgbClr val="0046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n-US" sz="1800" b="1" dirty="0">
                <a:solidFill>
                  <a:schemeClr val="bg1"/>
                </a:solidFill>
              </a:rPr>
              <a:t>LVL</a:t>
            </a:r>
          </a:p>
        </p:txBody>
      </p:sp>
      <p:sp>
        <p:nvSpPr>
          <p:cNvPr id="33" name="Abgerundetes Rechteck 32"/>
          <p:cNvSpPr/>
          <p:nvPr/>
        </p:nvSpPr>
        <p:spPr bwMode="auto">
          <a:xfrm>
            <a:off x="6192180" y="1520788"/>
            <a:ext cx="1044116" cy="360040"/>
          </a:xfrm>
          <a:prstGeom prst="roundRect">
            <a:avLst/>
          </a:prstGeom>
          <a:solidFill>
            <a:srgbClr val="0046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n-US" sz="1800" b="1" dirty="0">
                <a:solidFill>
                  <a:schemeClr val="bg1"/>
                </a:solidFill>
              </a:rPr>
              <a:t>CT</a:t>
            </a:r>
          </a:p>
        </p:txBody>
      </p:sp>
      <p:sp>
        <p:nvSpPr>
          <p:cNvPr id="34" name="Abgerundetes Rechteck 33"/>
          <p:cNvSpPr/>
          <p:nvPr/>
        </p:nvSpPr>
        <p:spPr bwMode="auto">
          <a:xfrm>
            <a:off x="7668344" y="1520788"/>
            <a:ext cx="1044116" cy="360040"/>
          </a:xfrm>
          <a:prstGeom prst="roundRect">
            <a:avLst/>
          </a:prstGeom>
          <a:solidFill>
            <a:srgbClr val="0046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n-US" sz="1800" b="1" dirty="0">
                <a:solidFill>
                  <a:schemeClr val="bg1"/>
                </a:solidFill>
              </a:rPr>
              <a:t>PG/TR</a:t>
            </a: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33B8FE59-4B41-400C-8CCD-6BCBA62EA84D}"/>
              </a:ext>
            </a:extLst>
          </p:cNvPr>
          <p:cNvSpPr txBox="1">
            <a:spLocks/>
          </p:cNvSpPr>
          <p:nvPr/>
        </p:nvSpPr>
        <p:spPr>
          <a:xfrm>
            <a:off x="468313" y="501952"/>
            <a:ext cx="5500030" cy="9271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67676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我们的产品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849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4"/>
          <p:cNvSpPr>
            <a:spLocks noGrp="1" noChangeArrowheads="1"/>
          </p:cNvSpPr>
          <p:nvPr>
            <p:ph type="title"/>
          </p:nvPr>
        </p:nvSpPr>
        <p:spPr>
          <a:xfrm>
            <a:off x="468313" y="908050"/>
            <a:ext cx="5181600" cy="9271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zh-CN" dirty="0"/>
              <a:t>WIKA</a:t>
            </a:r>
            <a:r>
              <a:rPr lang="zh-CN" altLang="en-US" dirty="0"/>
              <a:t>的伙伴们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578D48-17DF-49F0-B31C-00CA689AACBF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  <p:sp>
        <p:nvSpPr>
          <p:cNvPr id="9" name="Foliennummernplatzhalter 3"/>
          <p:cNvSpPr txBox="1">
            <a:spLocks/>
          </p:cNvSpPr>
          <p:nvPr/>
        </p:nvSpPr>
        <p:spPr bwMode="auto">
          <a:xfrm>
            <a:off x="590550" y="6610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5A4E45-5D8A-45D6-ABD9-86B008A117BB}" type="slidenum">
              <a:rPr kumimoji="0" lang="de-DE" sz="800" b="1" i="0" u="none" strike="noStrike" kern="1200" cap="none" spc="0" normalizeH="0" baseline="0" noProof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pitchFamily="-12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de-DE" sz="800" b="1" i="0" u="none" strike="noStrike" kern="1200" cap="none" spc="0" normalizeH="0" baseline="0" noProof="0" dirty="0">
              <a:ln>
                <a:noFill/>
              </a:ln>
              <a:solidFill>
                <a:srgbClr val="0D3886"/>
              </a:solidFill>
              <a:effectLst/>
              <a:uLnTx/>
              <a:uFillTx/>
              <a:latin typeface="Arial" charset="0"/>
              <a:ea typeface="ＭＳ Ｐゴシック" pitchFamily="-12" charset="-128"/>
              <a:cs typeface="+mn-cs"/>
            </a:endParaRPr>
          </a:p>
        </p:txBody>
      </p:sp>
      <p:sp>
        <p:nvSpPr>
          <p:cNvPr id="14" name="Rectangle 62"/>
          <p:cNvSpPr>
            <a:spLocks noChangeArrowheads="1"/>
          </p:cNvSpPr>
          <p:nvPr/>
        </p:nvSpPr>
        <p:spPr bwMode="auto">
          <a:xfrm>
            <a:off x="475020" y="188640"/>
            <a:ext cx="4233338" cy="81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>
              <a:lnSpc>
                <a:spcPct val="240000"/>
              </a:lnSpc>
              <a:spcAft>
                <a:spcPct val="50000"/>
              </a:spcAft>
              <a:buClr>
                <a:srgbClr val="FE9900"/>
              </a:buClr>
              <a:buSzPct val="70000"/>
              <a:defRPr/>
            </a:pPr>
            <a:r>
              <a:rPr lang="zh-CN" altLang="en-US" sz="2800" b="1" dirty="0">
                <a:solidFill>
                  <a:srgbClr val="FE9900"/>
                </a:solidFill>
                <a:latin typeface="+mj-ea"/>
                <a:ea typeface="+mj-ea"/>
              </a:rPr>
              <a:t>业绩</a:t>
            </a:r>
            <a:endParaRPr lang="de-DE" sz="2800" dirty="0">
              <a:latin typeface="+mj-ea"/>
              <a:ea typeface="+mj-ea"/>
            </a:endParaRPr>
          </a:p>
        </p:txBody>
      </p:sp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6971" y="2556995"/>
            <a:ext cx="1296937" cy="36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5155" y="2348880"/>
            <a:ext cx="794897" cy="767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2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484" y="2485626"/>
            <a:ext cx="1199318" cy="58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4" name="Picture 24" descr="Hochwald - Logo">
            <a:hlinkClick r:id="rId5" tooltip="Startseite"/>
          </p:cNvPr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 bwMode="auto">
          <a:xfrm>
            <a:off x="5801045" y="2494393"/>
            <a:ext cx="1039207" cy="484965"/>
          </a:xfrm>
          <a:prstGeom prst="rect">
            <a:avLst/>
          </a:prstGeom>
          <a:noFill/>
        </p:spPr>
      </p:pic>
      <p:pic>
        <p:nvPicPr>
          <p:cNvPr id="35866" name="Picture 26" descr="http://de.emmi.ch/fileadmin/templates/images/logo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grayscl/>
          </a:blip>
          <a:srcRect/>
          <a:stretch>
            <a:fillRect/>
          </a:stretch>
        </p:blipFill>
        <p:spPr bwMode="auto">
          <a:xfrm>
            <a:off x="575556" y="3385128"/>
            <a:ext cx="1054270" cy="532993"/>
          </a:xfrm>
          <a:prstGeom prst="rect">
            <a:avLst/>
          </a:prstGeom>
          <a:noFill/>
        </p:spPr>
      </p:pic>
      <p:pic>
        <p:nvPicPr>
          <p:cNvPr id="35868" name="Picture 28" descr="http://www.kraftfoodscompany.com/assets/images/header/kraftLogo.gif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grayscl/>
          </a:blip>
          <a:srcRect/>
          <a:stretch>
            <a:fillRect/>
          </a:stretch>
        </p:blipFill>
        <p:spPr bwMode="auto">
          <a:xfrm>
            <a:off x="2429383" y="3386745"/>
            <a:ext cx="1265124" cy="456173"/>
          </a:xfrm>
          <a:prstGeom prst="rect">
            <a:avLst/>
          </a:prstGeom>
          <a:noFill/>
        </p:spPr>
      </p:pic>
      <p:pic>
        <p:nvPicPr>
          <p:cNvPr id="35876" name="Picture 36" descr="The Coca-Cola Company">
            <a:hlinkClick r:id="rId11" tooltip="The Coca-Cola Company"/>
          </p:cNvPr>
          <p:cNvPicPr>
            <a:picLocks noChangeAspect="1" noChangeArrowheads="1"/>
          </p:cNvPicPr>
          <p:nvPr/>
        </p:nvPicPr>
        <p:blipFill>
          <a:blip r:embed="rId12" cstate="print">
            <a:grayscl/>
          </a:blip>
          <a:srcRect/>
          <a:stretch>
            <a:fillRect/>
          </a:stretch>
        </p:blipFill>
        <p:spPr bwMode="auto">
          <a:xfrm>
            <a:off x="4173770" y="3474774"/>
            <a:ext cx="2450458" cy="421708"/>
          </a:xfrm>
          <a:prstGeom prst="rect">
            <a:avLst/>
          </a:prstGeom>
          <a:noFill/>
        </p:spPr>
      </p:pic>
      <p:pic>
        <p:nvPicPr>
          <p:cNvPr id="35881" name="Picture 41"/>
          <p:cNvPicPr>
            <a:picLocks noChangeAspect="1" noChangeArrowheads="1"/>
          </p:cNvPicPr>
          <p:nvPr/>
        </p:nvPicPr>
        <p:blipFill>
          <a:blip r:embed="rId13" cstate="print">
            <a:grayscl/>
          </a:blip>
          <a:srcRect/>
          <a:stretch>
            <a:fillRect/>
          </a:stretch>
        </p:blipFill>
        <p:spPr bwMode="auto">
          <a:xfrm>
            <a:off x="7085917" y="3244625"/>
            <a:ext cx="1122487" cy="73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83" name="Picture 43" descr="Cargill collaborates with farmers, food makers and industrial customers to bring new ideas to the table.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>
            <a:grayscl/>
          </a:blip>
          <a:srcRect/>
          <a:stretch>
            <a:fillRect/>
          </a:stretch>
        </p:blipFill>
        <p:spPr bwMode="auto">
          <a:xfrm>
            <a:off x="7106736" y="2415994"/>
            <a:ext cx="1173676" cy="706485"/>
          </a:xfrm>
          <a:prstGeom prst="rect">
            <a:avLst/>
          </a:prstGeom>
          <a:noFill/>
        </p:spPr>
      </p:pic>
      <p:pic>
        <p:nvPicPr>
          <p:cNvPr id="17" name="Picture 4"/>
          <p:cNvPicPr>
            <a:picLocks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040052" y="4475125"/>
            <a:ext cx="3732161" cy="1546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167975" y="4509120"/>
            <a:ext cx="1499475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Grafik 9" descr="AP000053.t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102691" y="4496513"/>
            <a:ext cx="1524775" cy="1524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915028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578D48-17DF-49F0-B31C-00CA689AACBF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  <p:sp>
        <p:nvSpPr>
          <p:cNvPr id="9" name="Foliennummernplatzhalter 3"/>
          <p:cNvSpPr txBox="1">
            <a:spLocks/>
          </p:cNvSpPr>
          <p:nvPr/>
        </p:nvSpPr>
        <p:spPr bwMode="auto">
          <a:xfrm>
            <a:off x="590550" y="6610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5A4E45-5D8A-45D6-ABD9-86B008A117BB}" type="slidenum">
              <a:rPr kumimoji="0" lang="de-DE" sz="800" b="1" i="0" u="none" strike="noStrike" kern="1200" cap="none" spc="0" normalizeH="0" baseline="0" noProof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pitchFamily="-12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de-DE" sz="800" b="1" i="0" u="none" strike="noStrike" kern="1200" cap="none" spc="0" normalizeH="0" baseline="0" noProof="0" dirty="0">
              <a:ln>
                <a:noFill/>
              </a:ln>
              <a:solidFill>
                <a:srgbClr val="0D3886"/>
              </a:solidFill>
              <a:effectLst/>
              <a:uLnTx/>
              <a:uFillTx/>
              <a:latin typeface="Arial" charset="0"/>
              <a:ea typeface="ＭＳ Ｐゴシック" pitchFamily="-12" charset="-128"/>
              <a:cs typeface="+mn-cs"/>
            </a:endParaRPr>
          </a:p>
        </p:txBody>
      </p:sp>
      <p:sp>
        <p:nvSpPr>
          <p:cNvPr id="13" name="Rectangle 55"/>
          <p:cNvSpPr>
            <a:spLocks noChangeArrowheads="1"/>
          </p:cNvSpPr>
          <p:nvPr/>
        </p:nvSpPr>
        <p:spPr bwMode="auto">
          <a:xfrm>
            <a:off x="468313" y="620713"/>
            <a:ext cx="4876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>
              <a:lnSpc>
                <a:spcPct val="13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 pitchFamily="1" charset="2"/>
              <a:buNone/>
            </a:pPr>
            <a:r>
              <a:rPr lang="zh-CN" altLang="en-US" sz="2800" b="1" dirty="0">
                <a:solidFill>
                  <a:srgbClr val="FE9900"/>
                </a:solidFill>
                <a:latin typeface="+mj-ea"/>
                <a:ea typeface="+mj-ea"/>
              </a:rPr>
              <a:t>业绩</a:t>
            </a:r>
            <a:r>
              <a:rPr lang="en-US" altLang="zh-CN" sz="2800" b="1" dirty="0">
                <a:solidFill>
                  <a:srgbClr val="FE9900"/>
                </a:solidFill>
                <a:latin typeface="+mj-ea"/>
                <a:ea typeface="+mj-ea"/>
              </a:rPr>
              <a:t>-</a:t>
            </a:r>
            <a:r>
              <a:rPr lang="zh-CN" altLang="en-US" sz="2800" b="1" dirty="0">
                <a:solidFill>
                  <a:srgbClr val="FE9900"/>
                </a:solidFill>
                <a:latin typeface="+mj-ea"/>
                <a:ea typeface="+mj-ea"/>
              </a:rPr>
              <a:t>设备制造商</a:t>
            </a:r>
            <a:endParaRPr lang="de-DE" sz="2800" b="1" dirty="0">
              <a:solidFill>
                <a:srgbClr val="FE9900"/>
              </a:solidFill>
              <a:latin typeface="+mj-ea"/>
              <a:ea typeface="+mj-ea"/>
            </a:endParaRPr>
          </a:p>
        </p:txBody>
      </p:sp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2068" y="2612190"/>
            <a:ext cx="1380610" cy="552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8" name="Picture 18" descr="KHS GmbH logo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25217" y="2564904"/>
            <a:ext cx="1379257" cy="611767"/>
          </a:xfrm>
          <a:prstGeom prst="rect">
            <a:avLst/>
          </a:prstGeom>
          <a:noFill/>
        </p:spPr>
      </p:pic>
      <p:pic>
        <p:nvPicPr>
          <p:cNvPr id="35860" name="Picture 20" descr="Datei:TetraPak-Logo.sv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b="35537"/>
          <a:stretch>
            <a:fillRect/>
          </a:stretch>
        </p:blipFill>
        <p:spPr bwMode="auto">
          <a:xfrm>
            <a:off x="3664332" y="2664943"/>
            <a:ext cx="2319392" cy="463879"/>
          </a:xfrm>
          <a:prstGeom prst="rect">
            <a:avLst/>
          </a:prstGeom>
          <a:noFill/>
        </p:spPr>
      </p:pic>
      <p:pic>
        <p:nvPicPr>
          <p:cNvPr id="35862" name="Picture 22" descr="Datei:GEA Group 2010 logo.sv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3548" y="3734005"/>
            <a:ext cx="1304423" cy="420677"/>
          </a:xfrm>
          <a:prstGeom prst="rect">
            <a:avLst/>
          </a:prstGeom>
          <a:noFill/>
        </p:spPr>
      </p:pic>
      <p:pic>
        <p:nvPicPr>
          <p:cNvPr id="35870" name="Picture 30" descr="Startseite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grayscl/>
          </a:blip>
          <a:srcRect/>
          <a:stretch>
            <a:fillRect/>
          </a:stretch>
        </p:blipFill>
        <p:spPr bwMode="auto">
          <a:xfrm>
            <a:off x="1911516" y="3593630"/>
            <a:ext cx="2783270" cy="671404"/>
          </a:xfrm>
          <a:prstGeom prst="rect">
            <a:avLst/>
          </a:prstGeom>
          <a:noFill/>
        </p:spPr>
      </p:pic>
      <p:pic>
        <p:nvPicPr>
          <p:cNvPr id="35872" name="Picture 32" descr="http://www.sig.biz/site/media/images/global/logo.gif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grayscl/>
          </a:blip>
          <a:srcRect/>
          <a:stretch>
            <a:fillRect/>
          </a:stretch>
        </p:blipFill>
        <p:spPr bwMode="auto">
          <a:xfrm>
            <a:off x="4808502" y="3621913"/>
            <a:ext cx="985742" cy="632160"/>
          </a:xfrm>
          <a:prstGeom prst="rect">
            <a:avLst/>
          </a:prstGeom>
          <a:noFill/>
        </p:spPr>
      </p:pic>
      <p:pic>
        <p:nvPicPr>
          <p:cNvPr id="35885" name="Picture 45" descr="http://www.kloeckner-haensel.de/assets/header_logo.gif"/>
          <p:cNvPicPr>
            <a:picLocks noChangeAspect="1" noChangeArrowheads="1"/>
          </p:cNvPicPr>
          <p:nvPr/>
        </p:nvPicPr>
        <p:blipFill>
          <a:blip r:embed="rId12" cstate="print">
            <a:grayscl/>
          </a:blip>
          <a:srcRect/>
          <a:stretch>
            <a:fillRect/>
          </a:stretch>
        </p:blipFill>
        <p:spPr bwMode="auto">
          <a:xfrm>
            <a:off x="6462794" y="3683486"/>
            <a:ext cx="1565590" cy="471684"/>
          </a:xfrm>
          <a:prstGeom prst="rect">
            <a:avLst/>
          </a:prstGeom>
          <a:noFill/>
        </p:spPr>
      </p:pic>
      <p:pic>
        <p:nvPicPr>
          <p:cNvPr id="35887" name="Picture 47" descr="Pall Corporation (PLL): Filtration, Separations, Purification &amp; Environmental Technology"/>
          <p:cNvPicPr>
            <a:picLocks noChangeAspect="1" noChangeArrowheads="1"/>
          </p:cNvPicPr>
          <p:nvPr/>
        </p:nvPicPr>
        <p:blipFill>
          <a:blip r:embed="rId13" cstate="print">
            <a:grayscl/>
          </a:blip>
          <a:srcRect/>
          <a:stretch>
            <a:fillRect/>
          </a:stretch>
        </p:blipFill>
        <p:spPr bwMode="auto">
          <a:xfrm>
            <a:off x="6206593" y="2728133"/>
            <a:ext cx="2203422" cy="385910"/>
          </a:xfrm>
          <a:prstGeom prst="rect">
            <a:avLst/>
          </a:prstGeom>
          <a:noFill/>
        </p:spPr>
      </p:pic>
      <p:pic>
        <p:nvPicPr>
          <p:cNvPr id="16" name="Picture 4"/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114845" y="4581128"/>
            <a:ext cx="1617528" cy="1619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4"/>
          <p:cNvPicPr>
            <a:picLocks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189156" y="4581128"/>
            <a:ext cx="2605088" cy="1619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6"/>
          <p:cNvPicPr>
            <a:picLocks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198249" y="4581128"/>
            <a:ext cx="2276475" cy="1628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Rectangle 54">
            <a:extLst>
              <a:ext uri="{FF2B5EF4-FFF2-40B4-BE49-F238E27FC236}">
                <a16:creationId xmlns:a16="http://schemas.microsoft.com/office/drawing/2014/main" id="{F3AB418C-8B11-43A9-85FF-F950CCF840A0}"/>
              </a:ext>
            </a:extLst>
          </p:cNvPr>
          <p:cNvSpPr txBox="1">
            <a:spLocks noChangeArrowheads="1"/>
          </p:cNvSpPr>
          <p:nvPr/>
        </p:nvSpPr>
        <p:spPr>
          <a:xfrm>
            <a:off x="468313" y="908050"/>
            <a:ext cx="5181600" cy="9271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67676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/>
              <a:t>WIKA</a:t>
            </a:r>
            <a:r>
              <a:rPr lang="zh-CN" altLang="en-US"/>
              <a:t>的伙伴们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30904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634" y="2415304"/>
            <a:ext cx="4503147" cy="162017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19672" y="4113076"/>
            <a:ext cx="5904656" cy="9271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Thanks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726626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PR000918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7479" y="4267996"/>
            <a:ext cx="1199410" cy="1663970"/>
          </a:xfrm>
          <a:prstGeom prst="rect">
            <a:avLst/>
          </a:prstGeom>
        </p:spPr>
      </p:pic>
      <p:sp>
        <p:nvSpPr>
          <p:cNvPr id="32778" name="Rectangle 4"/>
          <p:cNvSpPr>
            <a:spLocks noChangeArrowheads="1"/>
          </p:cNvSpPr>
          <p:nvPr/>
        </p:nvSpPr>
        <p:spPr bwMode="auto">
          <a:xfrm>
            <a:off x="692150" y="863600"/>
            <a:ext cx="51816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endParaRPr lang="de-DE" b="1" dirty="0">
              <a:solidFill>
                <a:srgbClr val="676767"/>
              </a:solidFill>
              <a:ea typeface="ＭＳ 明朝" pitchFamily="49" charset="-128"/>
            </a:endParaRPr>
          </a:p>
        </p:txBody>
      </p:sp>
      <p:pic>
        <p:nvPicPr>
          <p:cNvPr id="11" name="Grafik 10" descr="PR002006.t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453" y="3999441"/>
            <a:ext cx="1569660" cy="1689744"/>
          </a:xfrm>
          <a:prstGeom prst="rect">
            <a:avLst/>
          </a:prstGeom>
        </p:spPr>
      </p:pic>
      <p:sp>
        <p:nvSpPr>
          <p:cNvPr id="14" name="Inhaltsplatzhalter 13"/>
          <p:cNvSpPr>
            <a:spLocks noGrp="1"/>
          </p:cNvSpPr>
          <p:nvPr>
            <p:ph idx="1"/>
          </p:nvPr>
        </p:nvSpPr>
        <p:spPr>
          <a:xfrm>
            <a:off x="691197" y="1477679"/>
            <a:ext cx="3845455" cy="4114800"/>
          </a:xfrm>
        </p:spPr>
        <p:txBody>
          <a:bodyPr/>
          <a:lstStyle/>
          <a:p>
            <a:pPr>
              <a:buClr>
                <a:srgbClr val="FE9905"/>
              </a:buClr>
              <a:tabLst>
                <a:tab pos="269875" algn="l"/>
              </a:tabLst>
            </a:pP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机械压力（压力表，隔膜压力表，牛奶接头压力表）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4F2655-0826-4F6A-AD89-F5D0C65183C8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sp>
        <p:nvSpPr>
          <p:cNvPr id="13" name="Titel 12"/>
          <p:cNvSpPr>
            <a:spLocks noGrp="1"/>
          </p:cNvSpPr>
          <p:nvPr>
            <p:ph type="title" idx="4294967295"/>
          </p:nvPr>
        </p:nvSpPr>
        <p:spPr>
          <a:xfrm>
            <a:off x="272826" y="504716"/>
            <a:ext cx="5181600" cy="927100"/>
          </a:xfrm>
        </p:spPr>
        <p:txBody>
          <a:bodyPr/>
          <a:lstStyle/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压力产品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9" name="Picture 18" descr="http://de-de.wika.de/upload/432_55_2425_242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915" y="2276872"/>
            <a:ext cx="1724737" cy="172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Grafik 28" descr="PR002172_IPT-11.t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19318" y="2314003"/>
            <a:ext cx="967015" cy="191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7479" y="2367312"/>
            <a:ext cx="1356867" cy="176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fik 18" descr="PIC_NE_PR2409_de_de_15469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19605" y="4251244"/>
            <a:ext cx="1615573" cy="1715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54B1FCD-DBC7-4A08-85E4-24405F3F9B8C}"/>
              </a:ext>
            </a:extLst>
          </p:cNvPr>
          <p:cNvSpPr txBox="1"/>
          <p:nvPr/>
        </p:nvSpPr>
        <p:spPr>
          <a:xfrm>
            <a:off x="1829094" y="595104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机械压力产品</a:t>
            </a:r>
            <a:endParaRPr 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E0AE676-6A8B-4A5B-AFAE-18C0D1193290}"/>
              </a:ext>
            </a:extLst>
          </p:cNvPr>
          <p:cNvSpPr txBox="1"/>
          <p:nvPr/>
        </p:nvSpPr>
        <p:spPr>
          <a:xfrm>
            <a:off x="6134488" y="607586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电子压力产品</a:t>
            </a:r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EDEB99-6A45-4AF0-8B2A-5E39A473C2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6000" y="3964448"/>
            <a:ext cx="1316373" cy="172473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C2A5D2-F9BA-451C-A8E4-53964B22E3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3924" y="2324512"/>
            <a:ext cx="1279736" cy="167709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7CB31BC-FA7A-4942-9817-36136E8FDF72}"/>
              </a:ext>
            </a:extLst>
          </p:cNvPr>
          <p:cNvSpPr txBox="1"/>
          <p:nvPr/>
        </p:nvSpPr>
        <p:spPr>
          <a:xfrm>
            <a:off x="5112661" y="1477679"/>
            <a:ext cx="3672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电子压力（压力变送器，静压变送器，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差压变送器等带信号输出的仪表）</a:t>
            </a:r>
            <a:endParaRPr 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4203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06587"/>
            <a:ext cx="1512168" cy="277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435" y="3429000"/>
            <a:ext cx="883626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547" y="1876604"/>
            <a:ext cx="1423758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5376" y="4787900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A74.100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40702" y="4456064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TR-2X</a:t>
            </a:r>
            <a:r>
              <a:rPr lang="zh-CN" altLang="en-US" dirty="0"/>
              <a:t>系列</a:t>
            </a:r>
            <a:endParaRPr lang="en-US" dirty="0"/>
          </a:p>
        </p:txBody>
      </p:sp>
      <p:sp>
        <p:nvSpPr>
          <p:cNvPr id="16" name="Titel 12">
            <a:extLst>
              <a:ext uri="{FF2B5EF4-FFF2-40B4-BE49-F238E27FC236}">
                <a16:creationId xmlns:a16="http://schemas.microsoft.com/office/drawing/2014/main" id="{6B7218C7-C227-473F-BF48-1F8A9ADAB4DC}"/>
              </a:ext>
            </a:extLst>
          </p:cNvPr>
          <p:cNvSpPr txBox="1">
            <a:spLocks/>
          </p:cNvSpPr>
          <p:nvPr/>
        </p:nvSpPr>
        <p:spPr>
          <a:xfrm>
            <a:off x="272826" y="504716"/>
            <a:ext cx="5181600" cy="927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67676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温度产品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7" name="Picture 2" descr="N:\_Project\230-00002_Hygienelinie\10_Produkte\Bilder\TR22-X\winzig\TR21-A.jpg">
            <a:extLst>
              <a:ext uri="{FF2B5EF4-FFF2-40B4-BE49-F238E27FC236}">
                <a16:creationId xmlns:a16="http://schemas.microsoft.com/office/drawing/2014/main" id="{81DC86FE-9B97-4AB5-90A4-1F07FFC9A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3816" y="1959463"/>
            <a:ext cx="85725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E45A36A-73CA-4284-A8DD-177A82D0DE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7104" y="1842518"/>
            <a:ext cx="1974698" cy="251704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C2578A4-AB01-43AE-ADFD-2C8A7BB7C4BE}"/>
              </a:ext>
            </a:extLst>
          </p:cNvPr>
          <p:cNvSpPr txBox="1"/>
          <p:nvPr/>
        </p:nvSpPr>
        <p:spPr>
          <a:xfrm>
            <a:off x="1266890" y="534189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机械类温度计</a:t>
            </a:r>
            <a:endParaRPr 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C921FD0-6486-4A27-8F95-8CEA5DF7359A}"/>
              </a:ext>
            </a:extLst>
          </p:cNvPr>
          <p:cNvSpPr txBox="1"/>
          <p:nvPr/>
        </p:nvSpPr>
        <p:spPr>
          <a:xfrm>
            <a:off x="6796097" y="534189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电子温度测量</a:t>
            </a:r>
            <a:endParaRPr 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33463B0-542D-4335-A188-0C7CEB648BD9}"/>
              </a:ext>
            </a:extLst>
          </p:cNvPr>
          <p:cNvSpPr txBox="1"/>
          <p:nvPr/>
        </p:nvSpPr>
        <p:spPr>
          <a:xfrm>
            <a:off x="4419435" y="621420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护套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584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7"/>
          <p:cNvGrpSpPr>
            <a:grpSpLocks/>
          </p:cNvGrpSpPr>
          <p:nvPr/>
        </p:nvGrpSpPr>
        <p:grpSpPr bwMode="auto">
          <a:xfrm>
            <a:off x="783981" y="1052514"/>
            <a:ext cx="2724150" cy="452437"/>
            <a:chOff x="0" y="2043005"/>
            <a:chExt cx="3528392" cy="452790"/>
          </a:xfrm>
        </p:grpSpPr>
        <p:sp>
          <p:nvSpPr>
            <p:cNvPr id="5" name="Rounded Rectangle 4"/>
            <p:cNvSpPr/>
            <p:nvPr/>
          </p:nvSpPr>
          <p:spPr>
            <a:xfrm>
              <a:off x="0" y="2043005"/>
              <a:ext cx="3528392" cy="452790"/>
            </a:xfrm>
            <a:prstGeom prst="roundRect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ounded Rectangle 4"/>
            <p:cNvSpPr/>
            <p:nvPr/>
          </p:nvSpPr>
          <p:spPr>
            <a:xfrm>
              <a:off x="22776" y="2065247"/>
              <a:ext cx="3482840" cy="4083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8580" tIns="68580" rIns="68580" bIns="68580" spcCol="1270" anchor="ctr"/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2000" b="1" dirty="0"/>
                <a:t>通用压力温度仪表</a:t>
              </a:r>
              <a:endParaRPr lang="en-US" sz="2000" b="1" dirty="0"/>
            </a:p>
          </p:txBody>
        </p:sp>
      </p:grp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123" y="692150"/>
            <a:ext cx="1462454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682" y="549276"/>
            <a:ext cx="1912326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66" y="2636838"/>
            <a:ext cx="864577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812" y="3573464"/>
            <a:ext cx="127781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008" y="2852739"/>
            <a:ext cx="1452197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TextBox 12"/>
          <p:cNvSpPr txBox="1">
            <a:spLocks noChangeArrowheads="1"/>
          </p:cNvSpPr>
          <p:nvPr/>
        </p:nvSpPr>
        <p:spPr bwMode="auto">
          <a:xfrm>
            <a:off x="983273" y="1916113"/>
            <a:ext cx="1338828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233.50.100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zh-CN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2000" dirty="0"/>
              <a:t>A-10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2000" dirty="0"/>
              <a:t>A52.100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2000" dirty="0"/>
              <a:t>SD500G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2000" dirty="0"/>
              <a:t>T32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2000" dirty="0"/>
              <a:t>TR-10</a:t>
            </a:r>
            <a:endParaRPr lang="en-US" altLang="en-US" sz="2000" dirty="0"/>
          </a:p>
        </p:txBody>
      </p:sp>
      <p:pic>
        <p:nvPicPr>
          <p:cNvPr id="615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869" y="908051"/>
            <a:ext cx="1055077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5722939"/>
            <a:ext cx="32099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58" y="5722939"/>
            <a:ext cx="10715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596" y="5722939"/>
            <a:ext cx="9271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121" y="5722939"/>
            <a:ext cx="9366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695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ext Box 2"/>
          <p:cNvSpPr txBox="1">
            <a:spLocks noChangeArrowheads="1"/>
          </p:cNvSpPr>
          <p:nvPr/>
        </p:nvSpPr>
        <p:spPr bwMode="auto">
          <a:xfrm>
            <a:off x="304800" y="2590800"/>
            <a:ext cx="15097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777875" eaLnBrk="1" hangingPunct="1">
              <a:spcBef>
                <a:spcPct val="50000"/>
              </a:spcBef>
            </a:pPr>
            <a:endParaRPr lang="de-DE" altLang="de-DE" sz="1200" b="1">
              <a:latin typeface="Helvetica 55 Roman" pitchFamily="34" charset="0"/>
            </a:endParaRPr>
          </a:p>
        </p:txBody>
      </p:sp>
      <p:sp>
        <p:nvSpPr>
          <p:cNvPr id="194563" name="Rectangle 3"/>
          <p:cNvSpPr>
            <a:spLocks noChangeArrowheads="1"/>
          </p:cNvSpPr>
          <p:nvPr/>
        </p:nvSpPr>
        <p:spPr bwMode="auto">
          <a:xfrm>
            <a:off x="374650" y="465138"/>
            <a:ext cx="8534400" cy="4111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eaLnBrk="1" hangingPunct="1"/>
            <a:endParaRPr lang="de-DE" sz="28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8" name="Titel 37"/>
          <p:cNvSpPr>
            <a:spLocks noGrp="1"/>
          </p:cNvSpPr>
          <p:nvPr>
            <p:ph type="title"/>
          </p:nvPr>
        </p:nvSpPr>
        <p:spPr>
          <a:xfrm>
            <a:off x="631842" y="658185"/>
            <a:ext cx="5181600" cy="927100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多种变化组合</a:t>
            </a:r>
            <a:endParaRPr lang="de-DE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A8BDE-69E1-40F4-80C5-DDEC0C7C15B2}" type="slidenum">
              <a:rPr lang="de-DE" smtClean="0"/>
              <a:pPr>
                <a:defRPr/>
              </a:pPr>
              <a:t>9</a:t>
            </a:fld>
            <a:endParaRPr lang="de-DE">
              <a:solidFill>
                <a:srgbClr val="0D3886"/>
              </a:solidFill>
            </a:endParaRPr>
          </a:p>
        </p:txBody>
      </p:sp>
      <p:grpSp>
        <p:nvGrpSpPr>
          <p:cNvPr id="37" name="Gruppieren 36"/>
          <p:cNvGrpSpPr/>
          <p:nvPr/>
        </p:nvGrpSpPr>
        <p:grpSpPr>
          <a:xfrm>
            <a:off x="304050" y="4731468"/>
            <a:ext cx="8686023" cy="1769179"/>
            <a:chOff x="304050" y="4731468"/>
            <a:chExt cx="8686023" cy="1769179"/>
          </a:xfrm>
        </p:grpSpPr>
        <p:sp>
          <p:nvSpPr>
            <p:cNvPr id="24" name="Text Box 32"/>
            <p:cNvSpPr txBox="1">
              <a:spLocks noChangeArrowheads="1"/>
            </p:cNvSpPr>
            <p:nvPr/>
          </p:nvSpPr>
          <p:spPr bwMode="auto">
            <a:xfrm>
              <a:off x="304050" y="5197750"/>
              <a:ext cx="2830513" cy="904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381000">
                <a:lnSpc>
                  <a:spcPct val="110000"/>
                </a:lnSpc>
                <a:buFont typeface="Wingdings" pitchFamily="2" charset="2"/>
                <a:buNone/>
              </a:pPr>
              <a:r>
                <a:rPr lang="zh-CN" altLang="en-US" sz="1600" dirty="0">
                  <a:solidFill>
                    <a:schemeClr val="tx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隔膜密封</a:t>
              </a:r>
              <a:endParaRPr lang="en-US" altLang="zh-CN" sz="16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381000">
                <a:lnSpc>
                  <a:spcPct val="110000"/>
                </a:lnSpc>
                <a:buFont typeface="Wingdings" pitchFamily="2" charset="2"/>
                <a:buNone/>
              </a:pPr>
              <a:r>
                <a:rPr lang="zh-CN" altLang="en-US" sz="1600" dirty="0">
                  <a:solidFill>
                    <a:schemeClr val="tx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配隔膜</a:t>
              </a:r>
              <a:endParaRPr lang="de-DE" sz="16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381000">
                <a:lnSpc>
                  <a:spcPct val="110000"/>
                </a:lnSpc>
                <a:buFont typeface="Wingdings" pitchFamily="2" charset="2"/>
                <a:buNone/>
              </a:pPr>
              <a:r>
                <a:rPr lang="de-DE" sz="1600" dirty="0">
                  <a:solidFill>
                    <a:schemeClr val="tx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In-line</a:t>
              </a:r>
              <a:r>
                <a:rPr lang="zh-CN" altLang="en-US" sz="1600" dirty="0">
                  <a:solidFill>
                    <a:schemeClr val="tx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在线式</a:t>
              </a:r>
              <a:endParaRPr lang="de-DE" sz="16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3" name="Rechteck 22"/>
            <p:cNvSpPr/>
            <p:nvPr/>
          </p:nvSpPr>
          <p:spPr bwMode="auto">
            <a:xfrm>
              <a:off x="2527272" y="4779980"/>
              <a:ext cx="3176630" cy="1643085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pic>
          <p:nvPicPr>
            <p:cNvPr id="26" name="Inhaltsplatzhalter 22" descr="aus PR000405_WIA0609B_990_60 lose.tif"/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623925" y="5400702"/>
              <a:ext cx="1359039" cy="9826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Grafik 26" descr="99022.TIF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477678">
              <a:off x="3634478" y="4730400"/>
              <a:ext cx="1023023" cy="1025159"/>
            </a:xfrm>
            <a:prstGeom prst="rect">
              <a:avLst/>
            </a:prstGeom>
          </p:spPr>
        </p:pic>
        <p:pic>
          <p:nvPicPr>
            <p:cNvPr id="28" name="Grafik 27" descr="990_18_2986_2986.jpg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88197">
              <a:off x="4530931" y="5262980"/>
              <a:ext cx="1237667" cy="1237667"/>
            </a:xfrm>
            <a:prstGeom prst="rect">
              <a:avLst/>
            </a:prstGeom>
          </p:spPr>
        </p:pic>
        <p:sp>
          <p:nvSpPr>
            <p:cNvPr id="29" name="Rechteck 28"/>
            <p:cNvSpPr/>
            <p:nvPr/>
          </p:nvSpPr>
          <p:spPr bwMode="auto">
            <a:xfrm>
              <a:off x="5813442" y="4779981"/>
              <a:ext cx="3176630" cy="1643085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pic>
          <p:nvPicPr>
            <p:cNvPr id="30" name="Grafik 29" descr="PR001261.jpg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6468" y="4779981"/>
              <a:ext cx="1219200" cy="841248"/>
            </a:xfrm>
            <a:prstGeom prst="rect">
              <a:avLst/>
            </a:prstGeom>
          </p:spPr>
        </p:pic>
        <p:grpSp>
          <p:nvGrpSpPr>
            <p:cNvPr id="31" name="Gruppieren 30"/>
            <p:cNvGrpSpPr/>
            <p:nvPr/>
          </p:nvGrpSpPr>
          <p:grpSpPr>
            <a:xfrm>
              <a:off x="7258155" y="4779982"/>
              <a:ext cx="1731918" cy="1022364"/>
              <a:chOff x="7258155" y="4779982"/>
              <a:chExt cx="1731918" cy="1022364"/>
            </a:xfrm>
          </p:grpSpPr>
          <p:pic>
            <p:nvPicPr>
              <p:cNvPr id="32" name="Grafik 31" descr="PR000179.tif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258155" y="4779982"/>
                <a:ext cx="1731918" cy="1022364"/>
              </a:xfrm>
              <a:prstGeom prst="rect">
                <a:avLst/>
              </a:prstGeom>
            </p:spPr>
          </p:pic>
          <p:sp>
            <p:nvSpPr>
              <p:cNvPr id="33" name="Rechteck 32"/>
              <p:cNvSpPr/>
              <p:nvPr/>
            </p:nvSpPr>
            <p:spPr bwMode="auto">
              <a:xfrm>
                <a:off x="7929715" y="4779982"/>
                <a:ext cx="459488" cy="247417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12" charset="-128"/>
                </a:endParaRPr>
              </a:p>
            </p:txBody>
          </p:sp>
        </p:grpSp>
        <p:grpSp>
          <p:nvGrpSpPr>
            <p:cNvPr id="34" name="Gruppieren 33"/>
            <p:cNvGrpSpPr/>
            <p:nvPr/>
          </p:nvGrpSpPr>
          <p:grpSpPr>
            <a:xfrm>
              <a:off x="6288111" y="5619780"/>
              <a:ext cx="1716111" cy="854753"/>
              <a:chOff x="6288111" y="5619780"/>
              <a:chExt cx="1716111" cy="854753"/>
            </a:xfrm>
          </p:grpSpPr>
          <p:pic>
            <p:nvPicPr>
              <p:cNvPr id="35" name="Grafik 34" descr="PR000205.tif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288111" y="5640840"/>
                <a:ext cx="1716111" cy="833693"/>
              </a:xfrm>
              <a:prstGeom prst="rect">
                <a:avLst/>
              </a:prstGeom>
            </p:spPr>
          </p:pic>
          <p:sp>
            <p:nvSpPr>
              <p:cNvPr id="36" name="Rechteck 35"/>
              <p:cNvSpPr/>
              <p:nvPr/>
            </p:nvSpPr>
            <p:spPr bwMode="auto">
              <a:xfrm>
                <a:off x="6945346" y="5619780"/>
                <a:ext cx="438156" cy="109539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12" charset="-128"/>
                </a:endParaRPr>
              </a:p>
            </p:txBody>
          </p:sp>
        </p:grpSp>
      </p:grpSp>
      <p:grpSp>
        <p:nvGrpSpPr>
          <p:cNvPr id="40" name="Group 37"/>
          <p:cNvGrpSpPr>
            <a:grpSpLocks/>
          </p:cNvGrpSpPr>
          <p:nvPr/>
        </p:nvGrpSpPr>
        <p:grpSpPr bwMode="auto">
          <a:xfrm>
            <a:off x="153927" y="1360488"/>
            <a:ext cx="8990073" cy="1462841"/>
            <a:chOff x="202" y="543"/>
            <a:chExt cx="5558" cy="1085"/>
          </a:xfrm>
        </p:grpSpPr>
        <p:sp>
          <p:nvSpPr>
            <p:cNvPr id="41" name="Text Box 26"/>
            <p:cNvSpPr txBox="1">
              <a:spLocks noChangeArrowheads="1"/>
            </p:cNvSpPr>
            <p:nvPr/>
          </p:nvSpPr>
          <p:spPr bwMode="auto">
            <a:xfrm>
              <a:off x="202" y="555"/>
              <a:ext cx="1477" cy="1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381000">
                <a:lnSpc>
                  <a:spcPct val="110000"/>
                </a:lnSpc>
                <a:buFont typeface="Wingdings" pitchFamily="2" charset="2"/>
                <a:buNone/>
              </a:pPr>
              <a:r>
                <a:rPr lang="zh-CN" altLang="en-US" sz="1600" b="1" dirty="0">
                  <a:solidFill>
                    <a:schemeClr val="tx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仪表</a:t>
              </a:r>
              <a:endParaRPr lang="en-US" sz="1600" b="1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381000">
                <a:lnSpc>
                  <a:spcPct val="110000"/>
                </a:lnSpc>
                <a:buFont typeface="Wingdings" pitchFamily="2" charset="2"/>
                <a:buNone/>
              </a:pPr>
              <a:r>
                <a:rPr lang="zh-CN" altLang="en-US" sz="1600" dirty="0">
                  <a:solidFill>
                    <a:schemeClr val="tx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压力表</a:t>
              </a:r>
              <a:br>
                <a:rPr lang="en-US" sz="1600" dirty="0">
                  <a:solidFill>
                    <a:schemeClr val="tx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</a:br>
              <a:r>
                <a:rPr lang="zh-CN" altLang="en-US" sz="1600" dirty="0">
                  <a:solidFill>
                    <a:schemeClr val="tx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压力变送器</a:t>
              </a:r>
              <a:endParaRPr lang="en-US" altLang="zh-CN" sz="16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381000">
                <a:lnSpc>
                  <a:spcPct val="110000"/>
                </a:lnSpc>
                <a:buFont typeface="Wingdings" pitchFamily="2" charset="2"/>
                <a:buNone/>
              </a:pPr>
              <a:r>
                <a:rPr lang="zh-CN" altLang="en-US" sz="1600" dirty="0">
                  <a:solidFill>
                    <a:schemeClr val="tx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工艺变送器</a:t>
              </a:r>
              <a:endParaRPr lang="en-US" altLang="zh-CN" sz="16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381000">
                <a:lnSpc>
                  <a:spcPct val="110000"/>
                </a:lnSpc>
                <a:buFont typeface="Wingdings" pitchFamily="2" charset="2"/>
                <a:buNone/>
              </a:pPr>
              <a:r>
                <a:rPr lang="zh-CN" altLang="en-US" sz="1600" dirty="0">
                  <a:solidFill>
                    <a:schemeClr val="tx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压力开关</a:t>
              </a:r>
              <a:endParaRPr lang="en-US" sz="16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42" name="Picture 34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3" y="543"/>
              <a:ext cx="3797" cy="1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3" name="Group 38"/>
          <p:cNvGrpSpPr>
            <a:grpSpLocks/>
          </p:cNvGrpSpPr>
          <p:nvPr/>
        </p:nvGrpSpPr>
        <p:grpSpPr bwMode="auto">
          <a:xfrm>
            <a:off x="250749" y="2881305"/>
            <a:ext cx="8488377" cy="1611312"/>
            <a:chOff x="322" y="1573"/>
            <a:chExt cx="4936" cy="1015"/>
          </a:xfrm>
        </p:grpSpPr>
        <p:sp>
          <p:nvSpPr>
            <p:cNvPr id="44" name="Text Box 29"/>
            <p:cNvSpPr txBox="1">
              <a:spLocks noChangeArrowheads="1"/>
            </p:cNvSpPr>
            <p:nvPr/>
          </p:nvSpPr>
          <p:spPr bwMode="auto">
            <a:xfrm>
              <a:off x="322" y="1768"/>
              <a:ext cx="1405" cy="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381000">
                <a:lnSpc>
                  <a:spcPct val="110000"/>
                </a:lnSpc>
                <a:buFont typeface="Wingdings" pitchFamily="2" charset="2"/>
                <a:buNone/>
              </a:pPr>
              <a:r>
                <a:rPr lang="zh-CN" altLang="en-US" sz="1600" b="1" dirty="0">
                  <a:solidFill>
                    <a:schemeClr val="tx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组合</a:t>
              </a:r>
              <a:endParaRPr lang="en-US" sz="1600" b="1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381000">
                <a:lnSpc>
                  <a:spcPct val="110000"/>
                </a:lnSpc>
                <a:buFont typeface="Wingdings" pitchFamily="2" charset="2"/>
                <a:buNone/>
              </a:pPr>
              <a:r>
                <a:rPr lang="zh-CN" altLang="en-US" sz="1600" dirty="0">
                  <a:solidFill>
                    <a:schemeClr val="tx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直接组合</a:t>
              </a:r>
              <a:endParaRPr lang="en-US" sz="16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381000">
                <a:lnSpc>
                  <a:spcPct val="110000"/>
                </a:lnSpc>
                <a:buFont typeface="Wingdings" pitchFamily="2" charset="2"/>
                <a:buNone/>
              </a:pPr>
              <a:r>
                <a:rPr lang="zh-CN" altLang="en-US" sz="1600" dirty="0">
                  <a:solidFill>
                    <a:schemeClr val="tx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冷却塔</a:t>
              </a:r>
              <a:endParaRPr lang="en-US" sz="16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381000">
                <a:lnSpc>
                  <a:spcPct val="110000"/>
                </a:lnSpc>
                <a:buFont typeface="Wingdings" pitchFamily="2" charset="2"/>
                <a:buNone/>
              </a:pPr>
              <a:r>
                <a:rPr lang="zh-CN" altLang="en-US" sz="1600" dirty="0">
                  <a:solidFill>
                    <a:schemeClr val="tx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毛细管</a:t>
              </a:r>
              <a:endParaRPr lang="en-US" sz="16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45" name="Picture 35"/>
            <p:cNvPicPr>
              <a:picLocks noChangeAspect="1" noChangeArrowheads="1"/>
            </p:cNvPicPr>
            <p:nvPr/>
          </p:nvPicPr>
          <p:blipFill>
            <a:blip r:embed="rId10" cstate="screen"/>
            <a:srcRect/>
            <a:stretch>
              <a:fillRect/>
            </a:stretch>
          </p:blipFill>
          <p:spPr bwMode="auto">
            <a:xfrm>
              <a:off x="2180" y="1573"/>
              <a:ext cx="3078" cy="1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9635824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4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2" grpId="0" autoUpdateAnimBg="0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8">
      <a:majorFont>
        <a:latin typeface="Arial"/>
        <a:ea typeface="微软雅黑"/>
        <a:cs typeface=""/>
      </a:majorFont>
      <a:minorFont>
        <a:latin typeface="Calibri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</TotalTime>
  <Words>1332</Words>
  <Application>Microsoft Office PowerPoint</Application>
  <PresentationFormat>全屏显示(4:3)</PresentationFormat>
  <Paragraphs>539</Paragraphs>
  <Slides>52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68" baseType="lpstr">
      <vt:lpstr>Helvetica 55 Roman</vt:lpstr>
      <vt:lpstr>ＭＳ 明朝</vt:lpstr>
      <vt:lpstr>ＭＳ 明朝</vt:lpstr>
      <vt:lpstr>ＭＳ Ｐゴシック</vt:lpstr>
      <vt:lpstr>ＭＳ Ｐゴシック</vt:lpstr>
      <vt:lpstr>Zapf Dingbats</vt:lpstr>
      <vt:lpstr>华文细黑</vt:lpstr>
      <vt:lpstr>宋体</vt:lpstr>
      <vt:lpstr>Microsoft YaHei</vt:lpstr>
      <vt:lpstr>Microsoft YaHei</vt:lpstr>
      <vt:lpstr>Arial</vt:lpstr>
      <vt:lpstr>Calibri</vt:lpstr>
      <vt:lpstr>Century Gothic</vt:lpstr>
      <vt:lpstr>Times New Roman</vt:lpstr>
      <vt:lpstr>Wingdings</vt:lpstr>
      <vt:lpstr>Theme1</vt:lpstr>
      <vt:lpstr>压力，温度，液位仪表在乳品行业的应用</vt:lpstr>
      <vt:lpstr>关于WIKA 我们在全世界43个国家设有分支机构</vt:lpstr>
      <vt:lpstr>我们的认证</vt:lpstr>
      <vt:lpstr>Certificates 证书 </vt:lpstr>
      <vt:lpstr>PowerPoint 演示文稿</vt:lpstr>
      <vt:lpstr>压力产品</vt:lpstr>
      <vt:lpstr>PowerPoint 演示文稿</vt:lpstr>
      <vt:lpstr>PowerPoint 演示文稿</vt:lpstr>
      <vt:lpstr>多种变化组合</vt:lpstr>
      <vt:lpstr>卫生过程连接 </vt:lpstr>
      <vt:lpstr>暖通仪表HVAC系统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荷兰皇家菲仕兰公司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WIKA的伙伴们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Clark Xu</dc:creator>
  <cp:lastModifiedBy>Clark Xu</cp:lastModifiedBy>
  <cp:revision>48</cp:revision>
  <dcterms:created xsi:type="dcterms:W3CDTF">2013-11-14T03:35:24Z</dcterms:created>
  <dcterms:modified xsi:type="dcterms:W3CDTF">2018-06-12T15:07:02Z</dcterms:modified>
</cp:coreProperties>
</file>