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1"/>
  </p:notesMasterIdLst>
  <p:sldIdLst>
    <p:sldId id="256" r:id="rId2"/>
    <p:sldId id="319" r:id="rId3"/>
    <p:sldId id="288" r:id="rId4"/>
    <p:sldId id="309" r:id="rId5"/>
    <p:sldId id="257" r:id="rId6"/>
    <p:sldId id="301" r:id="rId7"/>
    <p:sldId id="289" r:id="rId8"/>
    <p:sldId id="258" r:id="rId9"/>
    <p:sldId id="259" r:id="rId10"/>
    <p:sldId id="260" r:id="rId11"/>
    <p:sldId id="310" r:id="rId12"/>
    <p:sldId id="290" r:id="rId13"/>
    <p:sldId id="266" r:id="rId14"/>
    <p:sldId id="284" r:id="rId15"/>
    <p:sldId id="285" r:id="rId16"/>
    <p:sldId id="286" r:id="rId17"/>
    <p:sldId id="287" r:id="rId18"/>
    <p:sldId id="264" r:id="rId19"/>
    <p:sldId id="282" r:id="rId20"/>
    <p:sldId id="261" r:id="rId21"/>
    <p:sldId id="316" r:id="rId22"/>
    <p:sldId id="317" r:id="rId23"/>
    <p:sldId id="314" r:id="rId24"/>
    <p:sldId id="273" r:id="rId25"/>
    <p:sldId id="320" r:id="rId26"/>
    <p:sldId id="267" r:id="rId27"/>
    <p:sldId id="268" r:id="rId28"/>
    <p:sldId id="269" r:id="rId29"/>
    <p:sldId id="270" r:id="rId30"/>
    <p:sldId id="271" r:id="rId31"/>
    <p:sldId id="272" r:id="rId32"/>
    <p:sldId id="303" r:id="rId33"/>
    <p:sldId id="311" r:id="rId34"/>
    <p:sldId id="304" r:id="rId35"/>
    <p:sldId id="305" r:id="rId36"/>
    <p:sldId id="306" r:id="rId37"/>
    <p:sldId id="307" r:id="rId38"/>
    <p:sldId id="308" r:id="rId39"/>
    <p:sldId id="298" r:id="rId40"/>
    <p:sldId id="297" r:id="rId41"/>
    <p:sldId id="302" r:id="rId42"/>
    <p:sldId id="274" r:id="rId43"/>
    <p:sldId id="278" r:id="rId44"/>
    <p:sldId id="279" r:id="rId45"/>
    <p:sldId id="280" r:id="rId46"/>
    <p:sldId id="281" r:id="rId47"/>
    <p:sldId id="276" r:id="rId48"/>
    <p:sldId id="315" r:id="rId49"/>
    <p:sldId id="277"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0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816"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5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D7CE3-4625-4934-81DC-3A3FA53A4153}" type="datetimeFigureOut">
              <a:rPr lang="zh-CN" altLang="en-US" smtClean="0"/>
              <a:t>2017/11/27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BD6B97-9244-47EA-BC6A-1F0174BC4DFE}" type="slidenum">
              <a:rPr lang="zh-CN" altLang="en-US" smtClean="0"/>
              <a:t>‹#›</a:t>
            </a:fld>
            <a:endParaRPr lang="zh-CN" altLang="en-US"/>
          </a:p>
        </p:txBody>
      </p:sp>
    </p:spTree>
    <p:extLst>
      <p:ext uri="{BB962C8B-B14F-4D97-AF65-F5344CB8AC3E}">
        <p14:creationId xmlns:p14="http://schemas.microsoft.com/office/powerpoint/2010/main" val="126197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BD6B97-9244-47EA-BC6A-1F0174BC4DFE}" type="slidenum">
              <a:rPr lang="zh-CN" altLang="en-US" smtClean="0"/>
              <a:t>3</a:t>
            </a:fld>
            <a:endParaRPr lang="zh-CN" altLang="en-US"/>
          </a:p>
        </p:txBody>
      </p:sp>
    </p:spTree>
    <p:extLst>
      <p:ext uri="{BB962C8B-B14F-4D97-AF65-F5344CB8AC3E}">
        <p14:creationId xmlns:p14="http://schemas.microsoft.com/office/powerpoint/2010/main" val="93209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BD6B97-9244-47EA-BC6A-1F0174BC4DFE}" type="slidenum">
              <a:rPr lang="zh-CN" altLang="en-US" smtClean="0"/>
              <a:t>4</a:t>
            </a:fld>
            <a:endParaRPr lang="zh-CN" altLang="en-US"/>
          </a:p>
        </p:txBody>
      </p:sp>
    </p:spTree>
    <p:extLst>
      <p:ext uri="{BB962C8B-B14F-4D97-AF65-F5344CB8AC3E}">
        <p14:creationId xmlns:p14="http://schemas.microsoft.com/office/powerpoint/2010/main" val="93209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BD6B97-9244-47EA-BC6A-1F0174BC4DFE}" type="slidenum">
              <a:rPr lang="zh-CN" altLang="en-US" smtClean="0"/>
              <a:t>25</a:t>
            </a:fld>
            <a:endParaRPr lang="zh-CN" altLang="en-US"/>
          </a:p>
        </p:txBody>
      </p:sp>
    </p:spTree>
    <p:extLst>
      <p:ext uri="{BB962C8B-B14F-4D97-AF65-F5344CB8AC3E}">
        <p14:creationId xmlns:p14="http://schemas.microsoft.com/office/powerpoint/2010/main" val="2484335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839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857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1669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09813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290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9407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9560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248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823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11" name="矩形 10"/>
          <p:cNvSpPr/>
          <p:nvPr userDrawn="1"/>
        </p:nvSpPr>
        <p:spPr>
          <a:xfrm>
            <a:off x="335361" y="836712"/>
            <a:ext cx="11617290" cy="5544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sz="1800"/>
          </a:p>
        </p:txBody>
      </p:sp>
      <p:pic>
        <p:nvPicPr>
          <p:cNvPr id="14" name="Picture 2" descr="C:\Users\Administrator\Desktop\套抽象线性汽车剪影-43866315.jpg"/>
          <p:cNvPicPr>
            <a:picLocks noChangeAspect="1" noChangeArrowheads="1"/>
          </p:cNvPicPr>
          <p:nvPr userDrawn="1"/>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t="58054" b="7047"/>
          <a:stretch/>
        </p:blipFill>
        <p:spPr bwMode="auto">
          <a:xfrm>
            <a:off x="10650925" y="390664"/>
            <a:ext cx="1301726" cy="28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4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541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9717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307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Content Placeholder 3"/>
          <p:cNvSpPr>
            <a:spLocks noGrp="1"/>
          </p:cNvSpPr>
          <p:nvPr>
            <p:ph sz="quarter" idx="13"/>
          </p:nvPr>
        </p:nvSpPr>
        <p:spPr>
          <a:xfrm>
            <a:off x="913775" y="3051014"/>
            <a:ext cx="5106027"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3" name="Content Placeholder 5"/>
          <p:cNvSpPr>
            <a:spLocks noGrp="1"/>
          </p:cNvSpPr>
          <p:nvPr>
            <p:ph sz="quarter" idx="14"/>
          </p:nvPr>
        </p:nvSpPr>
        <p:spPr>
          <a:xfrm>
            <a:off x="6172201" y="3051014"/>
            <a:ext cx="5105401"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655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286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328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1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276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1D8BD707-D9CF-40AE-B4C6-C98DA3205C09}" type="datetimeFigureOut">
              <a:rPr lang="en-US" smtClean="0"/>
              <a:pPr/>
              <a:t>11/27/2017</a:t>
            </a:fld>
            <a:endParaRPr lang="en-US"/>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82165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676400"/>
            <a:ext cx="6324600" cy="1829761"/>
          </a:xfrm>
        </p:spPr>
        <p:txBody>
          <a:bodyPr>
            <a:noAutofit/>
          </a:bodyPr>
          <a:lstStyle/>
          <a:p>
            <a:pPr algn="ctr"/>
            <a:br>
              <a:rPr lang="en-US" altLang="zh-CN" sz="5400" dirty="0"/>
            </a:br>
            <a:r>
              <a:rPr lang="zh-CN" altLang="en-US" sz="5400" dirty="0"/>
              <a:t>纯电驱动系统技术</a:t>
            </a:r>
            <a:br>
              <a:rPr lang="en-US" altLang="zh-CN" sz="5400" dirty="0"/>
            </a:br>
            <a:endParaRPr lang="en-AU" sz="5400" dirty="0"/>
          </a:p>
        </p:txBody>
      </p:sp>
      <p:sp>
        <p:nvSpPr>
          <p:cNvPr id="3" name="Subtitle 2"/>
          <p:cNvSpPr>
            <a:spLocks noGrp="1"/>
          </p:cNvSpPr>
          <p:nvPr>
            <p:ph type="subTitle" idx="1"/>
          </p:nvPr>
        </p:nvSpPr>
        <p:spPr>
          <a:xfrm>
            <a:off x="2209800" y="2838896"/>
            <a:ext cx="7772400" cy="1199704"/>
          </a:xfrm>
        </p:spPr>
        <p:txBody>
          <a:bodyPr/>
          <a:lstStyle/>
          <a:p>
            <a:r>
              <a:rPr lang="en-US" altLang="zh-CN" dirty="0"/>
              <a:t>——</a:t>
            </a:r>
            <a:r>
              <a:rPr lang="zh-CN" altLang="en-US" dirty="0"/>
              <a:t>打造</a:t>
            </a:r>
            <a:r>
              <a:rPr lang="en-US" altLang="zh-CN" dirty="0"/>
              <a:t>BEV/PHEV/REEV/FCV</a:t>
            </a:r>
            <a:r>
              <a:rPr lang="zh-CN" altLang="en-US" dirty="0"/>
              <a:t>共用平台？</a:t>
            </a:r>
            <a:endParaRPr lang="en-US" altLang="zh-CN" dirty="0"/>
          </a:p>
          <a:p>
            <a:endParaRPr lang="en-US" dirty="0"/>
          </a:p>
          <a:p>
            <a:endParaRPr lang="en-AU" dirty="0"/>
          </a:p>
        </p:txBody>
      </p:sp>
      <p:sp>
        <p:nvSpPr>
          <p:cNvPr id="4" name="TextBox 3"/>
          <p:cNvSpPr txBox="1"/>
          <p:nvPr/>
        </p:nvSpPr>
        <p:spPr>
          <a:xfrm>
            <a:off x="3258879" y="4191000"/>
            <a:ext cx="5257800" cy="1384995"/>
          </a:xfrm>
          <a:prstGeom prst="rect">
            <a:avLst/>
          </a:prstGeom>
          <a:noFill/>
        </p:spPr>
        <p:txBody>
          <a:bodyPr wrap="square" rtlCol="0">
            <a:spAutoFit/>
          </a:bodyPr>
          <a:lstStyle/>
          <a:p>
            <a:pPr algn="ctr"/>
            <a:r>
              <a:rPr lang="zh-CN" altLang="en-US" sz="2800" dirty="0"/>
              <a:t>詹文章 博士</a:t>
            </a:r>
            <a:endParaRPr lang="en-US" altLang="zh-CN" sz="2800" dirty="0"/>
          </a:p>
          <a:p>
            <a:pPr algn="ctr"/>
            <a:r>
              <a:rPr lang="zh-CN" altLang="en-US" sz="2800" dirty="0"/>
              <a:t>北汽嘉庆新能源汽车技术研究院</a:t>
            </a:r>
            <a:endParaRPr lang="en-US" altLang="zh-CN" sz="2800" dirty="0"/>
          </a:p>
          <a:p>
            <a:pPr algn="ctr"/>
            <a:r>
              <a:rPr lang="zh-CN" altLang="en-US" sz="2800" dirty="0"/>
              <a:t>京焱新能源科技有限公司</a:t>
            </a:r>
          </a:p>
        </p:txBody>
      </p:sp>
      <p:pic>
        <p:nvPicPr>
          <p:cNvPr id="6" name="图片 5">
            <a:extLst>
              <a:ext uri="{FF2B5EF4-FFF2-40B4-BE49-F238E27FC236}">
                <a16:creationId xmlns:a16="http://schemas.microsoft.com/office/drawing/2014/main" id="{9EED49B9-7456-4916-A4C8-ABD5C3B6F4CA}"/>
              </a:ext>
            </a:extLst>
          </p:cNvPr>
          <p:cNvPicPr>
            <a:picLocks noChangeAspect="1"/>
          </p:cNvPicPr>
          <p:nvPr/>
        </p:nvPicPr>
        <p:blipFill rotWithShape="1">
          <a:blip r:embed="rId2">
            <a:extLst>
              <a:ext uri="{28A0092B-C50C-407E-A947-70E740481C1C}">
                <a14:useLocalDpi xmlns:a14="http://schemas.microsoft.com/office/drawing/2010/main" val="0"/>
              </a:ext>
            </a:extLst>
          </a:blip>
          <a:srcRect t="4444" r="2716" b="84445"/>
          <a:stretch/>
        </p:blipFill>
        <p:spPr>
          <a:xfrm>
            <a:off x="152400" y="58441"/>
            <a:ext cx="1905000" cy="293077"/>
          </a:xfrm>
          <a:prstGeom prst="rect">
            <a:avLst/>
          </a:prstGeom>
        </p:spPr>
      </p:pic>
      <p:sp>
        <p:nvSpPr>
          <p:cNvPr id="7" name="文本框 6">
            <a:extLst>
              <a:ext uri="{FF2B5EF4-FFF2-40B4-BE49-F238E27FC236}">
                <a16:creationId xmlns:a16="http://schemas.microsoft.com/office/drawing/2014/main" id="{3FBB7ECB-E122-4C23-BD03-730EB50D828F}"/>
              </a:ext>
            </a:extLst>
          </p:cNvPr>
          <p:cNvSpPr txBox="1"/>
          <p:nvPr/>
        </p:nvSpPr>
        <p:spPr>
          <a:xfrm>
            <a:off x="2057400" y="1772"/>
            <a:ext cx="7391400" cy="369332"/>
          </a:xfrm>
          <a:prstGeom prst="rect">
            <a:avLst/>
          </a:prstGeom>
          <a:noFill/>
        </p:spPr>
        <p:txBody>
          <a:bodyPr wrap="square" rtlCol="0">
            <a:spAutoFit/>
          </a:bodyPr>
          <a:lstStyle/>
          <a:p>
            <a:r>
              <a:rPr lang="en-US" altLang="zh-CN" dirty="0"/>
              <a:t>2017</a:t>
            </a:r>
            <a:r>
              <a:rPr lang="zh-CN" altLang="en-US" dirty="0"/>
              <a:t>（第十届）国际汽车技术年会</a:t>
            </a:r>
            <a:r>
              <a:rPr lang="en-US" altLang="zh-CN" dirty="0"/>
              <a:t>International Automotive Congress 2017</a:t>
            </a:r>
            <a:endParaRPr lang="zh-CN" altLang="en-US" dirty="0"/>
          </a:p>
        </p:txBody>
      </p:sp>
    </p:spTree>
    <p:extLst>
      <p:ext uri="{BB962C8B-B14F-4D97-AF65-F5344CB8AC3E}">
        <p14:creationId xmlns:p14="http://schemas.microsoft.com/office/powerpoint/2010/main" val="149250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231"/>
          <p:cNvSpPr txBox="1"/>
          <p:nvPr/>
        </p:nvSpPr>
        <p:spPr>
          <a:xfrm>
            <a:off x="2895601" y="1490684"/>
            <a:ext cx="1905001" cy="707886"/>
          </a:xfrm>
          <a:prstGeom prst="rect">
            <a:avLst/>
          </a:prstGeom>
          <a:noFill/>
        </p:spPr>
        <p:txBody>
          <a:bodyPr wrap="square" rtlCol="0">
            <a:spAutoFit/>
          </a:bodyPr>
          <a:lstStyle/>
          <a:p>
            <a:r>
              <a:rPr lang="en-AU" sz="2000" dirty="0" err="1"/>
              <a:t>Voltec</a:t>
            </a:r>
            <a:r>
              <a:rPr lang="en-AU" sz="2000" dirty="0"/>
              <a:t> Gen I</a:t>
            </a:r>
          </a:p>
          <a:p>
            <a:r>
              <a:rPr lang="zh-CN" altLang="en-US" sz="2000" dirty="0"/>
              <a:t>单行星排结构</a:t>
            </a:r>
            <a:endParaRPr lang="en-AU" sz="2000" dirty="0"/>
          </a:p>
        </p:txBody>
      </p:sp>
      <p:sp>
        <p:nvSpPr>
          <p:cNvPr id="233" name="TextBox 232"/>
          <p:cNvSpPr txBox="1"/>
          <p:nvPr/>
        </p:nvSpPr>
        <p:spPr>
          <a:xfrm>
            <a:off x="7963807" y="4269182"/>
            <a:ext cx="1905000" cy="707886"/>
          </a:xfrm>
          <a:prstGeom prst="rect">
            <a:avLst/>
          </a:prstGeom>
          <a:noFill/>
        </p:spPr>
        <p:txBody>
          <a:bodyPr wrap="square" rtlCol="0">
            <a:spAutoFit/>
          </a:bodyPr>
          <a:lstStyle/>
          <a:p>
            <a:r>
              <a:rPr lang="en-AU" sz="2000" dirty="0" err="1"/>
              <a:t>Voltec</a:t>
            </a:r>
            <a:r>
              <a:rPr lang="en-AU" sz="2000" dirty="0"/>
              <a:t> Gen II</a:t>
            </a:r>
          </a:p>
          <a:p>
            <a:r>
              <a:rPr lang="zh-CN" altLang="en-US" sz="2000" dirty="0"/>
              <a:t>双行星排结构</a:t>
            </a:r>
            <a:endParaRPr lang="en-AU" sz="2000"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2" y="3237168"/>
            <a:ext cx="4873626" cy="3617145"/>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60383"/>
            <a:ext cx="3758292" cy="3144438"/>
          </a:xfrm>
          <a:prstGeom prst="rect">
            <a:avLst/>
          </a:prstGeom>
        </p:spPr>
      </p:pic>
    </p:spTree>
    <p:extLst>
      <p:ext uri="{BB962C8B-B14F-4D97-AF65-F5344CB8AC3E}">
        <p14:creationId xmlns:p14="http://schemas.microsoft.com/office/powerpoint/2010/main" val="68812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801101" y="792056"/>
            <a:ext cx="225669" cy="2209800"/>
          </a:xfrm>
          <a:prstGeom prst="roundRect">
            <a:avLst/>
          </a:prstGeom>
          <a:solidFill>
            <a:schemeClr val="tx2">
              <a:lumMod val="20000"/>
              <a:lumOff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Oval 5"/>
          <p:cNvSpPr/>
          <p:nvPr/>
        </p:nvSpPr>
        <p:spPr>
          <a:xfrm>
            <a:off x="8798170" y="792056"/>
            <a:ext cx="228600" cy="228600"/>
          </a:xfrm>
          <a:prstGeom prst="ellipse">
            <a:avLst/>
          </a:prstGeom>
          <a:solidFill>
            <a:schemeClr val="accent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Oval 6"/>
          <p:cNvSpPr/>
          <p:nvPr/>
        </p:nvSpPr>
        <p:spPr>
          <a:xfrm>
            <a:off x="8801101" y="1554056"/>
            <a:ext cx="228600" cy="228600"/>
          </a:xfrm>
          <a:prstGeom prst="ellipse">
            <a:avLst/>
          </a:prstGeom>
          <a:solidFill>
            <a:schemeClr val="tx2">
              <a:lumMod val="60000"/>
              <a:lumOff val="4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Oval 7"/>
          <p:cNvSpPr/>
          <p:nvPr/>
        </p:nvSpPr>
        <p:spPr>
          <a:xfrm>
            <a:off x="8786447" y="2773256"/>
            <a:ext cx="228600" cy="228600"/>
          </a:xfrm>
          <a:prstGeom prst="ellipse">
            <a:avLst/>
          </a:prstGeom>
          <a:solidFill>
            <a:srgbClr val="0070C0"/>
          </a:solidFill>
          <a:ln w="19050">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AU"/>
          </a:p>
        </p:txBody>
      </p:sp>
      <p:sp>
        <p:nvSpPr>
          <p:cNvPr id="10" name="Rectangle 9"/>
          <p:cNvSpPr/>
          <p:nvPr/>
        </p:nvSpPr>
        <p:spPr>
          <a:xfrm>
            <a:off x="4572000" y="726117"/>
            <a:ext cx="838202" cy="495300"/>
          </a:xfrm>
          <a:prstGeom prst="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Engine</a:t>
            </a:r>
          </a:p>
        </p:txBody>
      </p:sp>
      <p:sp>
        <p:nvSpPr>
          <p:cNvPr id="11" name="Rectangle 10"/>
          <p:cNvSpPr/>
          <p:nvPr/>
        </p:nvSpPr>
        <p:spPr>
          <a:xfrm>
            <a:off x="6122379" y="721716"/>
            <a:ext cx="762000" cy="495300"/>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MG 2</a:t>
            </a:r>
          </a:p>
        </p:txBody>
      </p:sp>
      <p:sp>
        <p:nvSpPr>
          <p:cNvPr id="12" name="Rectangle 11"/>
          <p:cNvSpPr/>
          <p:nvPr/>
        </p:nvSpPr>
        <p:spPr>
          <a:xfrm>
            <a:off x="7329858" y="2576159"/>
            <a:ext cx="946637" cy="622795"/>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MG 1</a:t>
            </a:r>
          </a:p>
        </p:txBody>
      </p:sp>
      <p:sp>
        <p:nvSpPr>
          <p:cNvPr id="38" name="Rounded Rectangle 37"/>
          <p:cNvSpPr/>
          <p:nvPr/>
        </p:nvSpPr>
        <p:spPr>
          <a:xfrm>
            <a:off x="9483970" y="1477856"/>
            <a:ext cx="914400" cy="419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Axle Output</a:t>
            </a:r>
          </a:p>
        </p:txBody>
      </p:sp>
      <p:cxnSp>
        <p:nvCxnSpPr>
          <p:cNvPr id="40" name="Straight Connector 39"/>
          <p:cNvCxnSpPr/>
          <p:nvPr/>
        </p:nvCxnSpPr>
        <p:spPr>
          <a:xfrm>
            <a:off x="8276495" y="2887556"/>
            <a:ext cx="509953" cy="1"/>
          </a:xfrm>
          <a:prstGeom prst="line">
            <a:avLst/>
          </a:prstGeom>
        </p:spPr>
        <p:style>
          <a:lnRef idx="3">
            <a:schemeClr val="dk1"/>
          </a:lnRef>
          <a:fillRef idx="0">
            <a:schemeClr val="dk1"/>
          </a:fillRef>
          <a:effectRef idx="2">
            <a:schemeClr val="dk1"/>
          </a:effectRef>
          <a:fontRef idx="minor">
            <a:schemeClr val="tx1"/>
          </a:fontRef>
        </p:style>
      </p:cxnSp>
      <p:cxnSp>
        <p:nvCxnSpPr>
          <p:cNvPr id="77" name="Straight Connector 76"/>
          <p:cNvCxnSpPr/>
          <p:nvPr/>
        </p:nvCxnSpPr>
        <p:spPr>
          <a:xfrm>
            <a:off x="5433649" y="967906"/>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a:off x="5562602" y="1132029"/>
            <a:ext cx="257908" cy="0"/>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flipV="1">
            <a:off x="5791202" y="796456"/>
            <a:ext cx="0" cy="323850"/>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a:off x="5562602" y="796456"/>
            <a:ext cx="257908" cy="0"/>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a:off x="6893171" y="953981"/>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a:off x="7057294" y="1118104"/>
            <a:ext cx="257908" cy="0"/>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flipV="1">
            <a:off x="7315202" y="782531"/>
            <a:ext cx="0" cy="323850"/>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a:off x="7057294" y="782531"/>
            <a:ext cx="257908" cy="0"/>
          </a:xfrm>
          <a:prstGeom prst="line">
            <a:avLst/>
          </a:prstGeom>
        </p:spPr>
        <p:style>
          <a:lnRef idx="2">
            <a:schemeClr val="dk1"/>
          </a:lnRef>
          <a:fillRef idx="0">
            <a:schemeClr val="dk1"/>
          </a:fillRef>
          <a:effectRef idx="1">
            <a:schemeClr val="dk1"/>
          </a:effectRef>
          <a:fontRef idx="minor">
            <a:schemeClr val="tx1"/>
          </a:fontRef>
        </p:style>
      </p:cxnSp>
      <p:cxnSp>
        <p:nvCxnSpPr>
          <p:cNvPr id="86" name="Straight Connector 85"/>
          <p:cNvCxnSpPr/>
          <p:nvPr/>
        </p:nvCxnSpPr>
        <p:spPr>
          <a:xfrm>
            <a:off x="7333541" y="938598"/>
            <a:ext cx="1452906" cy="0"/>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Connector 92"/>
          <p:cNvCxnSpPr>
            <a:endCxn id="11" idx="1"/>
          </p:cNvCxnSpPr>
          <p:nvPr/>
        </p:nvCxnSpPr>
        <p:spPr>
          <a:xfrm>
            <a:off x="5838095" y="969366"/>
            <a:ext cx="284285" cy="0"/>
          </a:xfrm>
          <a:prstGeom prst="line">
            <a:avLst/>
          </a:prstGeom>
        </p:spPr>
        <p:style>
          <a:lnRef idx="2">
            <a:schemeClr val="dk1"/>
          </a:lnRef>
          <a:fillRef idx="0">
            <a:schemeClr val="dk1"/>
          </a:fillRef>
          <a:effectRef idx="1">
            <a:schemeClr val="dk1"/>
          </a:effectRef>
          <a:fontRef idx="minor">
            <a:schemeClr val="tx1"/>
          </a:fontRef>
        </p:style>
      </p:cxnSp>
      <p:cxnSp>
        <p:nvCxnSpPr>
          <p:cNvPr id="98" name="Straight Connector 97"/>
          <p:cNvCxnSpPr>
            <a:endCxn id="38" idx="1"/>
          </p:cNvCxnSpPr>
          <p:nvPr/>
        </p:nvCxnSpPr>
        <p:spPr>
          <a:xfrm>
            <a:off x="9015048" y="1687406"/>
            <a:ext cx="468923" cy="0"/>
          </a:xfrm>
          <a:prstGeom prst="line">
            <a:avLst/>
          </a:prstGeom>
        </p:spPr>
        <p:style>
          <a:lnRef idx="3">
            <a:schemeClr val="dk1"/>
          </a:lnRef>
          <a:fillRef idx="0">
            <a:schemeClr val="dk1"/>
          </a:fillRef>
          <a:effectRef idx="2">
            <a:schemeClr val="dk1"/>
          </a:effectRef>
          <a:fontRef idx="minor">
            <a:schemeClr val="tx1"/>
          </a:fontRef>
        </p:style>
      </p:cxnSp>
      <p:cxnSp>
        <p:nvCxnSpPr>
          <p:cNvPr id="100" name="Straight Connector 99"/>
          <p:cNvCxnSpPr/>
          <p:nvPr/>
        </p:nvCxnSpPr>
        <p:spPr>
          <a:xfrm>
            <a:off x="9026770" y="938598"/>
            <a:ext cx="293077" cy="0"/>
          </a:xfrm>
          <a:prstGeom prst="line">
            <a:avLst/>
          </a:prstGeom>
        </p:spPr>
        <p:style>
          <a:lnRef idx="2">
            <a:schemeClr val="dk1"/>
          </a:lnRef>
          <a:fillRef idx="0">
            <a:schemeClr val="dk1"/>
          </a:fillRef>
          <a:effectRef idx="1">
            <a:schemeClr val="dk1"/>
          </a:effectRef>
          <a:fontRef idx="minor">
            <a:schemeClr val="tx1"/>
          </a:fontRef>
        </p:style>
      </p:cxnSp>
      <p:cxnSp>
        <p:nvCxnSpPr>
          <p:cNvPr id="101" name="Straight Connector 100"/>
          <p:cNvCxnSpPr/>
          <p:nvPr/>
        </p:nvCxnSpPr>
        <p:spPr>
          <a:xfrm>
            <a:off x="9155722" y="1110776"/>
            <a:ext cx="293077" cy="0"/>
          </a:xfrm>
          <a:prstGeom prst="line">
            <a:avLst/>
          </a:prstGeom>
        </p:spPr>
        <p:style>
          <a:lnRef idx="2">
            <a:schemeClr val="dk1"/>
          </a:lnRef>
          <a:fillRef idx="0">
            <a:schemeClr val="dk1"/>
          </a:fillRef>
          <a:effectRef idx="1">
            <a:schemeClr val="dk1"/>
          </a:effectRef>
          <a:fontRef idx="minor">
            <a:schemeClr val="tx1"/>
          </a:fontRef>
        </p:style>
      </p:cxnSp>
      <p:cxnSp>
        <p:nvCxnSpPr>
          <p:cNvPr id="102" name="Straight Connector 101"/>
          <p:cNvCxnSpPr/>
          <p:nvPr/>
        </p:nvCxnSpPr>
        <p:spPr>
          <a:xfrm>
            <a:off x="9161583" y="753222"/>
            <a:ext cx="293077" cy="0"/>
          </a:xfrm>
          <a:prstGeom prst="line">
            <a:avLst/>
          </a:prstGeom>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a:off x="9466384" y="609616"/>
            <a:ext cx="0" cy="592012"/>
          </a:xfrm>
          <a:prstGeom prst="line">
            <a:avLst/>
          </a:prstGeom>
        </p:spPr>
        <p:style>
          <a:lnRef idx="2">
            <a:schemeClr val="dk1"/>
          </a:lnRef>
          <a:fillRef idx="0">
            <a:schemeClr val="dk1"/>
          </a:fillRef>
          <a:effectRef idx="1">
            <a:schemeClr val="dk1"/>
          </a:effectRef>
          <a:fontRef idx="minor">
            <a:schemeClr val="tx1"/>
          </a:fontRef>
        </p:style>
      </p:cxnSp>
      <p:cxnSp>
        <p:nvCxnSpPr>
          <p:cNvPr id="105" name="Straight Connector 104"/>
          <p:cNvCxnSpPr/>
          <p:nvPr/>
        </p:nvCxnSpPr>
        <p:spPr>
          <a:xfrm flipV="1">
            <a:off x="9466384" y="669696"/>
            <a:ext cx="146538" cy="60080"/>
          </a:xfrm>
          <a:prstGeom prst="line">
            <a:avLst/>
          </a:prstGeom>
        </p:spPr>
        <p:style>
          <a:lnRef idx="2">
            <a:schemeClr val="dk1"/>
          </a:lnRef>
          <a:fillRef idx="0">
            <a:schemeClr val="dk1"/>
          </a:fillRef>
          <a:effectRef idx="1">
            <a:schemeClr val="dk1"/>
          </a:effectRef>
          <a:fontRef idx="minor">
            <a:schemeClr val="tx1"/>
          </a:fontRef>
        </p:style>
      </p:cxnSp>
      <p:cxnSp>
        <p:nvCxnSpPr>
          <p:cNvPr id="107" name="Straight Connector 106"/>
          <p:cNvCxnSpPr/>
          <p:nvPr/>
        </p:nvCxnSpPr>
        <p:spPr>
          <a:xfrm flipV="1">
            <a:off x="9466384" y="822096"/>
            <a:ext cx="146538" cy="60079"/>
          </a:xfrm>
          <a:prstGeom prst="line">
            <a:avLst/>
          </a:prstGeom>
        </p:spPr>
        <p:style>
          <a:lnRef idx="2">
            <a:schemeClr val="dk1"/>
          </a:lnRef>
          <a:fillRef idx="0">
            <a:schemeClr val="dk1"/>
          </a:fillRef>
          <a:effectRef idx="1">
            <a:schemeClr val="dk1"/>
          </a:effectRef>
          <a:fontRef idx="minor">
            <a:schemeClr val="tx1"/>
          </a:fontRef>
        </p:style>
      </p:cxnSp>
      <p:cxnSp>
        <p:nvCxnSpPr>
          <p:cNvPr id="108" name="Straight Connector 107"/>
          <p:cNvCxnSpPr/>
          <p:nvPr/>
        </p:nvCxnSpPr>
        <p:spPr>
          <a:xfrm flipV="1">
            <a:off x="9466384" y="974496"/>
            <a:ext cx="146538" cy="60079"/>
          </a:xfrm>
          <a:prstGeom prst="line">
            <a:avLst/>
          </a:prstGeom>
        </p:spPr>
        <p:style>
          <a:lnRef idx="2">
            <a:schemeClr val="dk1"/>
          </a:lnRef>
          <a:fillRef idx="0">
            <a:schemeClr val="dk1"/>
          </a:fillRef>
          <a:effectRef idx="1">
            <a:schemeClr val="dk1"/>
          </a:effectRef>
          <a:fontRef idx="minor">
            <a:schemeClr val="tx1"/>
          </a:fontRef>
        </p:style>
      </p:cxnSp>
      <p:cxnSp>
        <p:nvCxnSpPr>
          <p:cNvPr id="109" name="Straight Connector 108"/>
          <p:cNvCxnSpPr/>
          <p:nvPr/>
        </p:nvCxnSpPr>
        <p:spPr>
          <a:xfrm flipV="1">
            <a:off x="9466384" y="1110776"/>
            <a:ext cx="146538" cy="76198"/>
          </a:xfrm>
          <a:prstGeom prst="line">
            <a:avLst/>
          </a:prstGeom>
        </p:spPr>
        <p:style>
          <a:lnRef idx="2">
            <a:schemeClr val="dk1"/>
          </a:lnRef>
          <a:fillRef idx="0">
            <a:schemeClr val="dk1"/>
          </a:fillRef>
          <a:effectRef idx="1">
            <a:schemeClr val="dk1"/>
          </a:effectRef>
          <a:fontRef idx="minor">
            <a:schemeClr val="tx1"/>
          </a:fontRef>
        </p:style>
      </p:cxnSp>
      <p:sp>
        <p:nvSpPr>
          <p:cNvPr id="110" name="TextBox 109"/>
          <p:cNvSpPr txBox="1"/>
          <p:nvPr/>
        </p:nvSpPr>
        <p:spPr>
          <a:xfrm>
            <a:off x="5738449" y="260851"/>
            <a:ext cx="399468" cy="369332"/>
          </a:xfrm>
          <a:prstGeom prst="rect">
            <a:avLst/>
          </a:prstGeom>
          <a:noFill/>
        </p:spPr>
        <p:txBody>
          <a:bodyPr wrap="none" rtlCol="0">
            <a:spAutoFit/>
          </a:bodyPr>
          <a:lstStyle/>
          <a:p>
            <a:r>
              <a:rPr lang="en-AU" b="1" dirty="0"/>
              <a:t>c1</a:t>
            </a:r>
          </a:p>
        </p:txBody>
      </p:sp>
      <p:sp>
        <p:nvSpPr>
          <p:cNvPr id="111" name="TextBox 110"/>
          <p:cNvSpPr txBox="1"/>
          <p:nvPr/>
        </p:nvSpPr>
        <p:spPr>
          <a:xfrm>
            <a:off x="7004541" y="260851"/>
            <a:ext cx="399468" cy="369332"/>
          </a:xfrm>
          <a:prstGeom prst="rect">
            <a:avLst/>
          </a:prstGeom>
          <a:noFill/>
        </p:spPr>
        <p:txBody>
          <a:bodyPr wrap="none" rtlCol="0">
            <a:spAutoFit/>
          </a:bodyPr>
          <a:lstStyle/>
          <a:p>
            <a:r>
              <a:rPr lang="en-AU" b="1" dirty="0"/>
              <a:t>c2</a:t>
            </a:r>
          </a:p>
        </p:txBody>
      </p:sp>
      <p:sp>
        <p:nvSpPr>
          <p:cNvPr id="112" name="TextBox 111"/>
          <p:cNvSpPr txBox="1"/>
          <p:nvPr/>
        </p:nvSpPr>
        <p:spPr>
          <a:xfrm>
            <a:off x="9121286" y="240284"/>
            <a:ext cx="428322" cy="369332"/>
          </a:xfrm>
          <a:prstGeom prst="rect">
            <a:avLst/>
          </a:prstGeom>
          <a:noFill/>
        </p:spPr>
        <p:txBody>
          <a:bodyPr wrap="none" rtlCol="0">
            <a:spAutoFit/>
          </a:bodyPr>
          <a:lstStyle/>
          <a:p>
            <a:r>
              <a:rPr lang="en-AU" b="1" dirty="0"/>
              <a:t>B1</a:t>
            </a:r>
          </a:p>
        </p:txBody>
      </p:sp>
      <p:sp>
        <p:nvSpPr>
          <p:cNvPr id="113" name="Rectangle 112"/>
          <p:cNvSpPr/>
          <p:nvPr/>
        </p:nvSpPr>
        <p:spPr>
          <a:xfrm>
            <a:off x="4812327" y="1792917"/>
            <a:ext cx="926123" cy="495300"/>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Battery</a:t>
            </a:r>
          </a:p>
        </p:txBody>
      </p:sp>
      <p:sp>
        <p:nvSpPr>
          <p:cNvPr id="114" name="Rectangle 113"/>
          <p:cNvSpPr/>
          <p:nvPr/>
        </p:nvSpPr>
        <p:spPr>
          <a:xfrm>
            <a:off x="5849819" y="2669217"/>
            <a:ext cx="1154722" cy="495300"/>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Converter</a:t>
            </a:r>
          </a:p>
        </p:txBody>
      </p:sp>
      <p:cxnSp>
        <p:nvCxnSpPr>
          <p:cNvPr id="116" name="Straight Connector 115"/>
          <p:cNvCxnSpPr/>
          <p:nvPr/>
        </p:nvCxnSpPr>
        <p:spPr>
          <a:xfrm>
            <a:off x="6443672" y="1225083"/>
            <a:ext cx="2932" cy="567835"/>
          </a:xfrm>
          <a:prstGeom prst="line">
            <a:avLst/>
          </a:prstGeom>
          <a:ln w="38100">
            <a:prstDash val="sysDot"/>
          </a:ln>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a:xfrm>
            <a:off x="6523894" y="1221407"/>
            <a:ext cx="0" cy="550988"/>
          </a:xfrm>
          <a:prstGeom prst="line">
            <a:avLst/>
          </a:prstGeom>
          <a:ln w="38100">
            <a:prstDash val="sysDot"/>
          </a:ln>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a:xfrm>
            <a:off x="5756034" y="1986344"/>
            <a:ext cx="310662"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21" name="Straight Connector 120"/>
          <p:cNvCxnSpPr/>
          <p:nvPr/>
        </p:nvCxnSpPr>
        <p:spPr>
          <a:xfrm>
            <a:off x="5756035" y="2112360"/>
            <a:ext cx="298939" cy="0"/>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131" name="Rectangle 130"/>
          <p:cNvSpPr/>
          <p:nvPr/>
        </p:nvSpPr>
        <p:spPr>
          <a:xfrm>
            <a:off x="6089051" y="1782656"/>
            <a:ext cx="896816" cy="495300"/>
          </a:xfrm>
          <a:prstGeom prst="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Charger</a:t>
            </a:r>
          </a:p>
        </p:txBody>
      </p:sp>
      <p:cxnSp>
        <p:nvCxnSpPr>
          <p:cNvPr id="135" name="Straight Connector 134"/>
          <p:cNvCxnSpPr>
            <a:stCxn id="114" idx="0"/>
          </p:cNvCxnSpPr>
          <p:nvPr/>
        </p:nvCxnSpPr>
        <p:spPr>
          <a:xfrm flipV="1">
            <a:off x="6427180" y="2277959"/>
            <a:ext cx="0" cy="391259"/>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42" name="Straight Connector 141"/>
          <p:cNvCxnSpPr/>
          <p:nvPr/>
        </p:nvCxnSpPr>
        <p:spPr>
          <a:xfrm flipH="1" flipV="1">
            <a:off x="6523895" y="2277957"/>
            <a:ext cx="13565" cy="39126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43" name="Straight Connector 142"/>
          <p:cNvCxnSpPr/>
          <p:nvPr/>
        </p:nvCxnSpPr>
        <p:spPr>
          <a:xfrm>
            <a:off x="6371494" y="1233505"/>
            <a:ext cx="0" cy="550988"/>
          </a:xfrm>
          <a:prstGeom prst="line">
            <a:avLst/>
          </a:prstGeom>
          <a:ln w="38100">
            <a:prstDash val="sysDot"/>
          </a:ln>
        </p:spPr>
        <p:style>
          <a:lnRef idx="2">
            <a:schemeClr val="dk1"/>
          </a:lnRef>
          <a:fillRef idx="0">
            <a:schemeClr val="dk1"/>
          </a:fillRef>
          <a:effectRef idx="1">
            <a:schemeClr val="dk1"/>
          </a:effectRef>
          <a:fontRef idx="minor">
            <a:schemeClr val="tx1"/>
          </a:fontRef>
        </p:style>
      </p:cxnSp>
      <p:cxnSp>
        <p:nvCxnSpPr>
          <p:cNvPr id="155" name="Straight Connector 154"/>
          <p:cNvCxnSpPr/>
          <p:nvPr/>
        </p:nvCxnSpPr>
        <p:spPr>
          <a:xfrm>
            <a:off x="5433649" y="2787899"/>
            <a:ext cx="427892"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57" name="Straight Connector 156"/>
          <p:cNvCxnSpPr/>
          <p:nvPr/>
        </p:nvCxnSpPr>
        <p:spPr>
          <a:xfrm flipH="1" flipV="1">
            <a:off x="5407270" y="2277957"/>
            <a:ext cx="2932" cy="437041"/>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59" name="Straight Connector 158"/>
          <p:cNvCxnSpPr/>
          <p:nvPr/>
        </p:nvCxnSpPr>
        <p:spPr>
          <a:xfrm>
            <a:off x="5257802" y="2944692"/>
            <a:ext cx="609600"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61" name="Straight Connector 160"/>
          <p:cNvCxnSpPr/>
          <p:nvPr/>
        </p:nvCxnSpPr>
        <p:spPr>
          <a:xfrm flipH="1" flipV="1">
            <a:off x="5260733" y="2277956"/>
            <a:ext cx="14655" cy="602986"/>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63" name="Straight Connector 162"/>
          <p:cNvCxnSpPr/>
          <p:nvPr/>
        </p:nvCxnSpPr>
        <p:spPr>
          <a:xfrm>
            <a:off x="7019197" y="2859717"/>
            <a:ext cx="310661" cy="0"/>
          </a:xfrm>
          <a:prstGeom prst="line">
            <a:avLst/>
          </a:prstGeom>
          <a:ln w="38100">
            <a:prstDash val="sysDot"/>
          </a:ln>
        </p:spPr>
        <p:style>
          <a:lnRef idx="2">
            <a:schemeClr val="dk1"/>
          </a:lnRef>
          <a:fillRef idx="0">
            <a:schemeClr val="dk1"/>
          </a:fillRef>
          <a:effectRef idx="1">
            <a:schemeClr val="dk1"/>
          </a:effectRef>
          <a:fontRef idx="minor">
            <a:schemeClr val="tx1"/>
          </a:fontRef>
        </p:style>
      </p:cxnSp>
      <p:cxnSp>
        <p:nvCxnSpPr>
          <p:cNvPr id="165" name="Straight Connector 164"/>
          <p:cNvCxnSpPr/>
          <p:nvPr/>
        </p:nvCxnSpPr>
        <p:spPr>
          <a:xfrm>
            <a:off x="6985868" y="2944692"/>
            <a:ext cx="310661" cy="0"/>
          </a:xfrm>
          <a:prstGeom prst="line">
            <a:avLst/>
          </a:prstGeom>
          <a:ln w="38100">
            <a:prstDash val="sysDot"/>
          </a:ln>
        </p:spPr>
        <p:style>
          <a:lnRef idx="2">
            <a:schemeClr val="dk1"/>
          </a:lnRef>
          <a:fillRef idx="0">
            <a:schemeClr val="dk1"/>
          </a:fillRef>
          <a:effectRef idx="1">
            <a:schemeClr val="dk1"/>
          </a:effectRef>
          <a:fontRef idx="minor">
            <a:schemeClr val="tx1"/>
          </a:fontRef>
        </p:style>
      </p:cxnSp>
      <p:cxnSp>
        <p:nvCxnSpPr>
          <p:cNvPr id="166" name="Straight Connector 165"/>
          <p:cNvCxnSpPr/>
          <p:nvPr/>
        </p:nvCxnSpPr>
        <p:spPr>
          <a:xfrm>
            <a:off x="7007475" y="3012117"/>
            <a:ext cx="310661" cy="0"/>
          </a:xfrm>
          <a:prstGeom prst="line">
            <a:avLst/>
          </a:prstGeom>
          <a:ln w="38100">
            <a:prstDash val="sysDot"/>
          </a:ln>
        </p:spPr>
        <p:style>
          <a:lnRef idx="2">
            <a:schemeClr val="dk1"/>
          </a:lnRef>
          <a:fillRef idx="0">
            <a:schemeClr val="dk1"/>
          </a:fillRef>
          <a:effectRef idx="1">
            <a:schemeClr val="dk1"/>
          </a:effectRef>
          <a:fontRef idx="minor">
            <a:schemeClr val="tx1"/>
          </a:fontRef>
        </p:style>
      </p:cxnSp>
      <p:sp>
        <p:nvSpPr>
          <p:cNvPr id="171" name="Rounded Rectangle 170"/>
          <p:cNvSpPr/>
          <p:nvPr/>
        </p:nvSpPr>
        <p:spPr>
          <a:xfrm>
            <a:off x="6052043" y="3859101"/>
            <a:ext cx="225669" cy="2209800"/>
          </a:xfrm>
          <a:prstGeom prst="roundRect">
            <a:avLst/>
          </a:prstGeom>
          <a:solidFill>
            <a:schemeClr val="tx2">
              <a:lumMod val="20000"/>
              <a:lumOff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2" name="Oval 171"/>
          <p:cNvSpPr/>
          <p:nvPr/>
        </p:nvSpPr>
        <p:spPr>
          <a:xfrm>
            <a:off x="6049112" y="3859101"/>
            <a:ext cx="228600" cy="228600"/>
          </a:xfrm>
          <a:prstGeom prst="ellipse">
            <a:avLst/>
          </a:prstGeom>
          <a:solidFill>
            <a:schemeClr val="accent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3" name="Oval 172"/>
          <p:cNvSpPr/>
          <p:nvPr/>
        </p:nvSpPr>
        <p:spPr>
          <a:xfrm>
            <a:off x="6052043" y="4621101"/>
            <a:ext cx="228600" cy="228600"/>
          </a:xfrm>
          <a:prstGeom prst="ellipse">
            <a:avLst/>
          </a:prstGeom>
          <a:solidFill>
            <a:schemeClr val="tx2">
              <a:lumMod val="60000"/>
              <a:lumOff val="4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4" name="Oval 173"/>
          <p:cNvSpPr/>
          <p:nvPr/>
        </p:nvSpPr>
        <p:spPr>
          <a:xfrm>
            <a:off x="6037389" y="5840301"/>
            <a:ext cx="228600" cy="228600"/>
          </a:xfrm>
          <a:prstGeom prst="ellipse">
            <a:avLst/>
          </a:prstGeom>
          <a:solidFill>
            <a:srgbClr val="0070C0"/>
          </a:solidFill>
          <a:ln w="19050">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AU"/>
          </a:p>
        </p:txBody>
      </p:sp>
      <p:sp>
        <p:nvSpPr>
          <p:cNvPr id="175" name="Rounded Rectangle 174"/>
          <p:cNvSpPr/>
          <p:nvPr/>
        </p:nvSpPr>
        <p:spPr>
          <a:xfrm>
            <a:off x="8168054" y="3859101"/>
            <a:ext cx="225669" cy="2209800"/>
          </a:xfrm>
          <a:prstGeom prst="roundRect">
            <a:avLst/>
          </a:prstGeom>
          <a:solidFill>
            <a:schemeClr val="tx2">
              <a:lumMod val="20000"/>
              <a:lumOff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6" name="Oval 175"/>
          <p:cNvSpPr/>
          <p:nvPr/>
        </p:nvSpPr>
        <p:spPr>
          <a:xfrm>
            <a:off x="8165123" y="3859101"/>
            <a:ext cx="228600" cy="228600"/>
          </a:xfrm>
          <a:prstGeom prst="ellipse">
            <a:avLst/>
          </a:prstGeom>
          <a:solidFill>
            <a:schemeClr val="accent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7" name="Oval 176"/>
          <p:cNvSpPr/>
          <p:nvPr/>
        </p:nvSpPr>
        <p:spPr>
          <a:xfrm>
            <a:off x="8168054" y="4621101"/>
            <a:ext cx="228600" cy="228600"/>
          </a:xfrm>
          <a:prstGeom prst="ellipse">
            <a:avLst/>
          </a:prstGeom>
          <a:solidFill>
            <a:schemeClr val="tx2">
              <a:lumMod val="60000"/>
              <a:lumOff val="4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8" name="Oval 177"/>
          <p:cNvSpPr/>
          <p:nvPr/>
        </p:nvSpPr>
        <p:spPr>
          <a:xfrm>
            <a:off x="8153400" y="5840301"/>
            <a:ext cx="228600" cy="228600"/>
          </a:xfrm>
          <a:prstGeom prst="ellipse">
            <a:avLst/>
          </a:prstGeom>
          <a:solidFill>
            <a:srgbClr val="0070C0"/>
          </a:solidFill>
          <a:ln w="19050">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AU"/>
          </a:p>
        </p:txBody>
      </p:sp>
      <p:sp>
        <p:nvSpPr>
          <p:cNvPr id="179" name="Rectangle 178"/>
          <p:cNvSpPr/>
          <p:nvPr/>
        </p:nvSpPr>
        <p:spPr>
          <a:xfrm>
            <a:off x="4152899" y="3725751"/>
            <a:ext cx="838202" cy="495300"/>
          </a:xfrm>
          <a:prstGeom prst="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Engine</a:t>
            </a:r>
          </a:p>
        </p:txBody>
      </p:sp>
      <p:sp>
        <p:nvSpPr>
          <p:cNvPr id="180" name="Rectangle 179"/>
          <p:cNvSpPr/>
          <p:nvPr/>
        </p:nvSpPr>
        <p:spPr>
          <a:xfrm>
            <a:off x="6512171" y="3739300"/>
            <a:ext cx="762000" cy="495300"/>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MG 2</a:t>
            </a:r>
          </a:p>
        </p:txBody>
      </p:sp>
      <p:sp>
        <p:nvSpPr>
          <p:cNvPr id="181" name="Rectangle 180"/>
          <p:cNvSpPr/>
          <p:nvPr/>
        </p:nvSpPr>
        <p:spPr>
          <a:xfrm>
            <a:off x="9372601" y="3657601"/>
            <a:ext cx="946637" cy="622795"/>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MG 1</a:t>
            </a:r>
          </a:p>
        </p:txBody>
      </p:sp>
      <p:cxnSp>
        <p:nvCxnSpPr>
          <p:cNvPr id="182" name="Straight Connector 181"/>
          <p:cNvCxnSpPr>
            <a:stCxn id="179" idx="3"/>
          </p:cNvCxnSpPr>
          <p:nvPr/>
        </p:nvCxnSpPr>
        <p:spPr>
          <a:xfrm>
            <a:off x="4991101" y="3973401"/>
            <a:ext cx="1047752" cy="0"/>
          </a:xfrm>
          <a:prstGeom prst="line">
            <a:avLst/>
          </a:prstGeom>
        </p:spPr>
        <p:style>
          <a:lnRef idx="2">
            <a:schemeClr val="dk1"/>
          </a:lnRef>
          <a:fillRef idx="0">
            <a:schemeClr val="dk1"/>
          </a:fillRef>
          <a:effectRef idx="1">
            <a:schemeClr val="dk1"/>
          </a:effectRef>
          <a:fontRef idx="minor">
            <a:schemeClr val="tx1"/>
          </a:fontRef>
        </p:style>
      </p:cxnSp>
      <p:cxnSp>
        <p:nvCxnSpPr>
          <p:cNvPr id="185" name="Straight Connector 184"/>
          <p:cNvCxnSpPr/>
          <p:nvPr/>
        </p:nvCxnSpPr>
        <p:spPr>
          <a:xfrm>
            <a:off x="6280643" y="5973651"/>
            <a:ext cx="612528" cy="0"/>
          </a:xfrm>
          <a:prstGeom prst="line">
            <a:avLst/>
          </a:prstGeom>
        </p:spPr>
        <p:style>
          <a:lnRef idx="2">
            <a:schemeClr val="dk1"/>
          </a:lnRef>
          <a:fillRef idx="0">
            <a:schemeClr val="dk1"/>
          </a:fillRef>
          <a:effectRef idx="1">
            <a:schemeClr val="dk1"/>
          </a:effectRef>
          <a:fontRef idx="minor">
            <a:schemeClr val="tx1"/>
          </a:fontRef>
        </p:style>
      </p:cxnSp>
      <p:cxnSp>
        <p:nvCxnSpPr>
          <p:cNvPr id="190" name="Straight Connector 189"/>
          <p:cNvCxnSpPr/>
          <p:nvPr/>
        </p:nvCxnSpPr>
        <p:spPr>
          <a:xfrm>
            <a:off x="9829800" y="4289187"/>
            <a:ext cx="0" cy="1684464"/>
          </a:xfrm>
          <a:prstGeom prst="line">
            <a:avLst/>
          </a:prstGeom>
        </p:spPr>
        <p:style>
          <a:lnRef idx="2">
            <a:schemeClr val="dk1"/>
          </a:lnRef>
          <a:fillRef idx="0">
            <a:schemeClr val="dk1"/>
          </a:fillRef>
          <a:effectRef idx="1">
            <a:schemeClr val="dk1"/>
          </a:effectRef>
          <a:fontRef idx="minor">
            <a:schemeClr val="tx1"/>
          </a:fontRef>
        </p:style>
      </p:cxnSp>
      <p:cxnSp>
        <p:nvCxnSpPr>
          <p:cNvPr id="192" name="Straight Connector 191"/>
          <p:cNvCxnSpPr/>
          <p:nvPr/>
        </p:nvCxnSpPr>
        <p:spPr>
          <a:xfrm>
            <a:off x="8396654" y="5973651"/>
            <a:ext cx="1449264" cy="0"/>
          </a:xfrm>
          <a:prstGeom prst="line">
            <a:avLst/>
          </a:prstGeom>
        </p:spPr>
        <p:style>
          <a:lnRef idx="2">
            <a:schemeClr val="dk1"/>
          </a:lnRef>
          <a:fillRef idx="0">
            <a:schemeClr val="dk1"/>
          </a:fillRef>
          <a:effectRef idx="1">
            <a:schemeClr val="dk1"/>
          </a:effectRef>
          <a:fontRef idx="minor">
            <a:schemeClr val="tx1"/>
          </a:fontRef>
        </p:style>
      </p:cxnSp>
      <p:cxnSp>
        <p:nvCxnSpPr>
          <p:cNvPr id="194" name="Straight Connector 193"/>
          <p:cNvCxnSpPr/>
          <p:nvPr/>
        </p:nvCxnSpPr>
        <p:spPr>
          <a:xfrm>
            <a:off x="6879272" y="4262442"/>
            <a:ext cx="2" cy="1737954"/>
          </a:xfrm>
          <a:prstGeom prst="line">
            <a:avLst/>
          </a:prstGeom>
        </p:spPr>
        <p:style>
          <a:lnRef idx="2">
            <a:schemeClr val="dk1"/>
          </a:lnRef>
          <a:fillRef idx="0">
            <a:schemeClr val="dk1"/>
          </a:fillRef>
          <a:effectRef idx="1">
            <a:schemeClr val="dk1"/>
          </a:effectRef>
          <a:fontRef idx="minor">
            <a:schemeClr val="tx1"/>
          </a:fontRef>
        </p:style>
      </p:cxnSp>
      <p:cxnSp>
        <p:nvCxnSpPr>
          <p:cNvPr id="198" name="Straight Connector 197"/>
          <p:cNvCxnSpPr/>
          <p:nvPr/>
        </p:nvCxnSpPr>
        <p:spPr>
          <a:xfrm>
            <a:off x="7274171" y="3969014"/>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199" name="Straight Connector 198"/>
          <p:cNvCxnSpPr/>
          <p:nvPr/>
        </p:nvCxnSpPr>
        <p:spPr>
          <a:xfrm>
            <a:off x="7514492" y="4133137"/>
            <a:ext cx="257908" cy="0"/>
          </a:xfrm>
          <a:prstGeom prst="line">
            <a:avLst/>
          </a:prstGeom>
        </p:spPr>
        <p:style>
          <a:lnRef idx="2">
            <a:schemeClr val="dk1"/>
          </a:lnRef>
          <a:fillRef idx="0">
            <a:schemeClr val="dk1"/>
          </a:fillRef>
          <a:effectRef idx="1">
            <a:schemeClr val="dk1"/>
          </a:effectRef>
          <a:fontRef idx="minor">
            <a:schemeClr val="tx1"/>
          </a:fontRef>
        </p:style>
      </p:cxnSp>
      <p:cxnSp>
        <p:nvCxnSpPr>
          <p:cNvPr id="200" name="Straight Connector 199"/>
          <p:cNvCxnSpPr/>
          <p:nvPr/>
        </p:nvCxnSpPr>
        <p:spPr>
          <a:xfrm flipV="1">
            <a:off x="7772400" y="3797564"/>
            <a:ext cx="0" cy="323850"/>
          </a:xfrm>
          <a:prstGeom prst="line">
            <a:avLst/>
          </a:prstGeom>
        </p:spPr>
        <p:style>
          <a:lnRef idx="2">
            <a:schemeClr val="dk1"/>
          </a:lnRef>
          <a:fillRef idx="0">
            <a:schemeClr val="dk1"/>
          </a:fillRef>
          <a:effectRef idx="1">
            <a:schemeClr val="dk1"/>
          </a:effectRef>
          <a:fontRef idx="minor">
            <a:schemeClr val="tx1"/>
          </a:fontRef>
        </p:style>
      </p:cxnSp>
      <p:cxnSp>
        <p:nvCxnSpPr>
          <p:cNvPr id="201" name="Straight Connector 200"/>
          <p:cNvCxnSpPr/>
          <p:nvPr/>
        </p:nvCxnSpPr>
        <p:spPr>
          <a:xfrm>
            <a:off x="7514492" y="3797564"/>
            <a:ext cx="257908" cy="0"/>
          </a:xfrm>
          <a:prstGeom prst="line">
            <a:avLst/>
          </a:prstGeom>
        </p:spPr>
        <p:style>
          <a:lnRef idx="2">
            <a:schemeClr val="dk1"/>
          </a:lnRef>
          <a:fillRef idx="0">
            <a:schemeClr val="dk1"/>
          </a:fillRef>
          <a:effectRef idx="1">
            <a:schemeClr val="dk1"/>
          </a:effectRef>
          <a:fontRef idx="minor">
            <a:schemeClr val="tx1"/>
          </a:fontRef>
        </p:style>
      </p:cxnSp>
      <p:cxnSp>
        <p:nvCxnSpPr>
          <p:cNvPr id="203" name="Straight Connector 202"/>
          <p:cNvCxnSpPr/>
          <p:nvPr/>
        </p:nvCxnSpPr>
        <p:spPr>
          <a:xfrm>
            <a:off x="7772400" y="3986950"/>
            <a:ext cx="372208" cy="0"/>
          </a:xfrm>
          <a:prstGeom prst="line">
            <a:avLst/>
          </a:prstGeom>
        </p:spPr>
        <p:style>
          <a:lnRef idx="2">
            <a:schemeClr val="dk1"/>
          </a:lnRef>
          <a:fillRef idx="0">
            <a:schemeClr val="dk1"/>
          </a:fillRef>
          <a:effectRef idx="1">
            <a:schemeClr val="dk1"/>
          </a:effectRef>
          <a:fontRef idx="minor">
            <a:schemeClr val="tx1"/>
          </a:fontRef>
        </p:style>
      </p:cxnSp>
      <p:cxnSp>
        <p:nvCxnSpPr>
          <p:cNvPr id="213" name="Straight Connector 212"/>
          <p:cNvCxnSpPr/>
          <p:nvPr/>
        </p:nvCxnSpPr>
        <p:spPr>
          <a:xfrm>
            <a:off x="8575431" y="4175986"/>
            <a:ext cx="293077" cy="0"/>
          </a:xfrm>
          <a:prstGeom prst="line">
            <a:avLst/>
          </a:prstGeom>
        </p:spPr>
        <p:style>
          <a:lnRef idx="2">
            <a:schemeClr val="dk1"/>
          </a:lnRef>
          <a:fillRef idx="0">
            <a:schemeClr val="dk1"/>
          </a:fillRef>
          <a:effectRef idx="1">
            <a:schemeClr val="dk1"/>
          </a:effectRef>
          <a:fontRef idx="minor">
            <a:schemeClr val="tx1"/>
          </a:fontRef>
        </p:style>
      </p:cxnSp>
      <p:cxnSp>
        <p:nvCxnSpPr>
          <p:cNvPr id="214" name="Straight Connector 213"/>
          <p:cNvCxnSpPr/>
          <p:nvPr/>
        </p:nvCxnSpPr>
        <p:spPr>
          <a:xfrm>
            <a:off x="8581292" y="3818432"/>
            <a:ext cx="293077" cy="0"/>
          </a:xfrm>
          <a:prstGeom prst="line">
            <a:avLst/>
          </a:prstGeom>
        </p:spPr>
        <p:style>
          <a:lnRef idx="2">
            <a:schemeClr val="dk1"/>
          </a:lnRef>
          <a:fillRef idx="0">
            <a:schemeClr val="dk1"/>
          </a:fillRef>
          <a:effectRef idx="1">
            <a:schemeClr val="dk1"/>
          </a:effectRef>
          <a:fontRef idx="minor">
            <a:schemeClr val="tx1"/>
          </a:fontRef>
        </p:style>
      </p:cxnSp>
      <p:cxnSp>
        <p:nvCxnSpPr>
          <p:cNvPr id="215" name="Straight Connector 214"/>
          <p:cNvCxnSpPr/>
          <p:nvPr/>
        </p:nvCxnSpPr>
        <p:spPr>
          <a:xfrm>
            <a:off x="8886093" y="3674826"/>
            <a:ext cx="0" cy="592012"/>
          </a:xfrm>
          <a:prstGeom prst="line">
            <a:avLst/>
          </a:prstGeom>
        </p:spPr>
        <p:style>
          <a:lnRef idx="2">
            <a:schemeClr val="dk1"/>
          </a:lnRef>
          <a:fillRef idx="0">
            <a:schemeClr val="dk1"/>
          </a:fillRef>
          <a:effectRef idx="1">
            <a:schemeClr val="dk1"/>
          </a:effectRef>
          <a:fontRef idx="minor">
            <a:schemeClr val="tx1"/>
          </a:fontRef>
        </p:style>
      </p:cxnSp>
      <p:cxnSp>
        <p:nvCxnSpPr>
          <p:cNvPr id="216" name="Straight Connector 215"/>
          <p:cNvCxnSpPr/>
          <p:nvPr/>
        </p:nvCxnSpPr>
        <p:spPr>
          <a:xfrm flipV="1">
            <a:off x="8886093" y="3734906"/>
            <a:ext cx="146538" cy="60080"/>
          </a:xfrm>
          <a:prstGeom prst="line">
            <a:avLst/>
          </a:prstGeom>
        </p:spPr>
        <p:style>
          <a:lnRef idx="2">
            <a:schemeClr val="dk1"/>
          </a:lnRef>
          <a:fillRef idx="0">
            <a:schemeClr val="dk1"/>
          </a:fillRef>
          <a:effectRef idx="1">
            <a:schemeClr val="dk1"/>
          </a:effectRef>
          <a:fontRef idx="minor">
            <a:schemeClr val="tx1"/>
          </a:fontRef>
        </p:style>
      </p:cxnSp>
      <p:cxnSp>
        <p:nvCxnSpPr>
          <p:cNvPr id="217" name="Straight Connector 216"/>
          <p:cNvCxnSpPr/>
          <p:nvPr/>
        </p:nvCxnSpPr>
        <p:spPr>
          <a:xfrm flipV="1">
            <a:off x="8886093" y="3887306"/>
            <a:ext cx="146538" cy="60079"/>
          </a:xfrm>
          <a:prstGeom prst="line">
            <a:avLst/>
          </a:prstGeom>
        </p:spPr>
        <p:style>
          <a:lnRef idx="2">
            <a:schemeClr val="dk1"/>
          </a:lnRef>
          <a:fillRef idx="0">
            <a:schemeClr val="dk1"/>
          </a:fillRef>
          <a:effectRef idx="1">
            <a:schemeClr val="dk1"/>
          </a:effectRef>
          <a:fontRef idx="minor">
            <a:schemeClr val="tx1"/>
          </a:fontRef>
        </p:style>
      </p:cxnSp>
      <p:cxnSp>
        <p:nvCxnSpPr>
          <p:cNvPr id="218" name="Straight Connector 217"/>
          <p:cNvCxnSpPr/>
          <p:nvPr/>
        </p:nvCxnSpPr>
        <p:spPr>
          <a:xfrm flipV="1">
            <a:off x="8886093" y="4039706"/>
            <a:ext cx="146538" cy="60079"/>
          </a:xfrm>
          <a:prstGeom prst="line">
            <a:avLst/>
          </a:prstGeom>
        </p:spPr>
        <p:style>
          <a:lnRef idx="2">
            <a:schemeClr val="dk1"/>
          </a:lnRef>
          <a:fillRef idx="0">
            <a:schemeClr val="dk1"/>
          </a:fillRef>
          <a:effectRef idx="1">
            <a:schemeClr val="dk1"/>
          </a:effectRef>
          <a:fontRef idx="minor">
            <a:schemeClr val="tx1"/>
          </a:fontRef>
        </p:style>
      </p:cxnSp>
      <p:cxnSp>
        <p:nvCxnSpPr>
          <p:cNvPr id="219" name="Straight Connector 218"/>
          <p:cNvCxnSpPr/>
          <p:nvPr/>
        </p:nvCxnSpPr>
        <p:spPr>
          <a:xfrm flipV="1">
            <a:off x="8886093" y="4175986"/>
            <a:ext cx="146538" cy="76198"/>
          </a:xfrm>
          <a:prstGeom prst="line">
            <a:avLst/>
          </a:prstGeom>
        </p:spPr>
        <p:style>
          <a:lnRef idx="2">
            <a:schemeClr val="dk1"/>
          </a:lnRef>
          <a:fillRef idx="0">
            <a:schemeClr val="dk1"/>
          </a:fillRef>
          <a:effectRef idx="1">
            <a:schemeClr val="dk1"/>
          </a:effectRef>
          <a:fontRef idx="minor">
            <a:schemeClr val="tx1"/>
          </a:fontRef>
        </p:style>
      </p:cxnSp>
      <p:cxnSp>
        <p:nvCxnSpPr>
          <p:cNvPr id="220" name="Straight Connector 219"/>
          <p:cNvCxnSpPr/>
          <p:nvPr/>
        </p:nvCxnSpPr>
        <p:spPr>
          <a:xfrm>
            <a:off x="8393724" y="3986950"/>
            <a:ext cx="293077" cy="0"/>
          </a:xfrm>
          <a:prstGeom prst="line">
            <a:avLst/>
          </a:prstGeom>
        </p:spPr>
        <p:style>
          <a:lnRef idx="2">
            <a:schemeClr val="dk1"/>
          </a:lnRef>
          <a:fillRef idx="0">
            <a:schemeClr val="dk1"/>
          </a:fillRef>
          <a:effectRef idx="1">
            <a:schemeClr val="dk1"/>
          </a:effectRef>
          <a:fontRef idx="minor">
            <a:schemeClr val="tx1"/>
          </a:fontRef>
        </p:style>
      </p:cxnSp>
      <p:cxnSp>
        <p:nvCxnSpPr>
          <p:cNvPr id="222" name="Straight Connector 221"/>
          <p:cNvCxnSpPr/>
          <p:nvPr/>
        </p:nvCxnSpPr>
        <p:spPr>
          <a:xfrm>
            <a:off x="7696205" y="4711955"/>
            <a:ext cx="2" cy="1737954"/>
          </a:xfrm>
          <a:prstGeom prst="line">
            <a:avLst/>
          </a:prstGeom>
        </p:spPr>
        <p:style>
          <a:lnRef idx="2">
            <a:schemeClr val="dk1"/>
          </a:lnRef>
          <a:fillRef idx="0">
            <a:schemeClr val="dk1"/>
          </a:fillRef>
          <a:effectRef idx="1">
            <a:schemeClr val="dk1"/>
          </a:effectRef>
          <a:fontRef idx="minor">
            <a:schemeClr val="tx1"/>
          </a:fontRef>
        </p:style>
      </p:cxnSp>
      <p:cxnSp>
        <p:nvCxnSpPr>
          <p:cNvPr id="223" name="Straight Connector 222"/>
          <p:cNvCxnSpPr/>
          <p:nvPr/>
        </p:nvCxnSpPr>
        <p:spPr>
          <a:xfrm>
            <a:off x="5591912" y="4711955"/>
            <a:ext cx="2" cy="1737954"/>
          </a:xfrm>
          <a:prstGeom prst="line">
            <a:avLst/>
          </a:prstGeom>
        </p:spPr>
        <p:style>
          <a:lnRef idx="2">
            <a:schemeClr val="dk1"/>
          </a:lnRef>
          <a:fillRef idx="0">
            <a:schemeClr val="dk1"/>
          </a:fillRef>
          <a:effectRef idx="1">
            <a:schemeClr val="dk1"/>
          </a:effectRef>
          <a:fontRef idx="minor">
            <a:schemeClr val="tx1"/>
          </a:fontRef>
        </p:style>
      </p:cxnSp>
      <p:cxnSp>
        <p:nvCxnSpPr>
          <p:cNvPr id="224" name="Straight Connector 223"/>
          <p:cNvCxnSpPr/>
          <p:nvPr/>
        </p:nvCxnSpPr>
        <p:spPr>
          <a:xfrm>
            <a:off x="5591915" y="4739806"/>
            <a:ext cx="451335" cy="0"/>
          </a:xfrm>
          <a:prstGeom prst="line">
            <a:avLst/>
          </a:prstGeom>
        </p:spPr>
        <p:style>
          <a:lnRef idx="2">
            <a:schemeClr val="dk1"/>
          </a:lnRef>
          <a:fillRef idx="0">
            <a:schemeClr val="dk1"/>
          </a:fillRef>
          <a:effectRef idx="1">
            <a:schemeClr val="dk1"/>
          </a:effectRef>
          <a:fontRef idx="minor">
            <a:schemeClr val="tx1"/>
          </a:fontRef>
        </p:style>
      </p:cxnSp>
      <p:cxnSp>
        <p:nvCxnSpPr>
          <p:cNvPr id="226" name="Straight Connector 225"/>
          <p:cNvCxnSpPr/>
          <p:nvPr/>
        </p:nvCxnSpPr>
        <p:spPr>
          <a:xfrm>
            <a:off x="7702066" y="4741280"/>
            <a:ext cx="451335" cy="0"/>
          </a:xfrm>
          <a:prstGeom prst="line">
            <a:avLst/>
          </a:prstGeom>
        </p:spPr>
        <p:style>
          <a:lnRef idx="2">
            <a:schemeClr val="dk1"/>
          </a:lnRef>
          <a:fillRef idx="0">
            <a:schemeClr val="dk1"/>
          </a:fillRef>
          <a:effectRef idx="1">
            <a:schemeClr val="dk1"/>
          </a:effectRef>
          <a:fontRef idx="minor">
            <a:schemeClr val="tx1"/>
          </a:fontRef>
        </p:style>
      </p:cxnSp>
      <p:cxnSp>
        <p:nvCxnSpPr>
          <p:cNvPr id="227" name="Straight Connector 226"/>
          <p:cNvCxnSpPr/>
          <p:nvPr/>
        </p:nvCxnSpPr>
        <p:spPr>
          <a:xfrm>
            <a:off x="5586053" y="6449909"/>
            <a:ext cx="3141777" cy="0"/>
          </a:xfrm>
          <a:prstGeom prst="line">
            <a:avLst/>
          </a:prstGeom>
        </p:spPr>
        <p:style>
          <a:lnRef idx="2">
            <a:schemeClr val="dk1"/>
          </a:lnRef>
          <a:fillRef idx="0">
            <a:schemeClr val="dk1"/>
          </a:fillRef>
          <a:effectRef idx="1">
            <a:schemeClr val="dk1"/>
          </a:effectRef>
          <a:fontRef idx="minor">
            <a:schemeClr val="tx1"/>
          </a:fontRef>
        </p:style>
      </p:cxnSp>
      <p:sp>
        <p:nvSpPr>
          <p:cNvPr id="229" name="Rounded Rectangle 228"/>
          <p:cNvSpPr/>
          <p:nvPr/>
        </p:nvSpPr>
        <p:spPr>
          <a:xfrm>
            <a:off x="8721970" y="6240359"/>
            <a:ext cx="914400" cy="419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Axle Output</a:t>
            </a:r>
          </a:p>
        </p:txBody>
      </p:sp>
      <p:sp>
        <p:nvSpPr>
          <p:cNvPr id="230" name="TextBox 229"/>
          <p:cNvSpPr txBox="1"/>
          <p:nvPr/>
        </p:nvSpPr>
        <p:spPr>
          <a:xfrm>
            <a:off x="7282631" y="4280395"/>
            <a:ext cx="399468" cy="369332"/>
          </a:xfrm>
          <a:prstGeom prst="rect">
            <a:avLst/>
          </a:prstGeom>
          <a:noFill/>
        </p:spPr>
        <p:txBody>
          <a:bodyPr wrap="none" rtlCol="0">
            <a:spAutoFit/>
          </a:bodyPr>
          <a:lstStyle/>
          <a:p>
            <a:r>
              <a:rPr lang="en-AU" b="1" dirty="0"/>
              <a:t>c1</a:t>
            </a:r>
          </a:p>
        </p:txBody>
      </p:sp>
      <p:sp>
        <p:nvSpPr>
          <p:cNvPr id="231" name="TextBox 230"/>
          <p:cNvSpPr txBox="1"/>
          <p:nvPr/>
        </p:nvSpPr>
        <p:spPr>
          <a:xfrm>
            <a:off x="8703859" y="4389494"/>
            <a:ext cx="428322" cy="369332"/>
          </a:xfrm>
          <a:prstGeom prst="rect">
            <a:avLst/>
          </a:prstGeom>
          <a:noFill/>
        </p:spPr>
        <p:txBody>
          <a:bodyPr wrap="none" rtlCol="0">
            <a:spAutoFit/>
          </a:bodyPr>
          <a:lstStyle/>
          <a:p>
            <a:r>
              <a:rPr lang="en-AU" b="1" dirty="0"/>
              <a:t>B1</a:t>
            </a:r>
          </a:p>
        </p:txBody>
      </p:sp>
      <p:sp>
        <p:nvSpPr>
          <p:cNvPr id="232" name="TextBox 231"/>
          <p:cNvSpPr txBox="1"/>
          <p:nvPr/>
        </p:nvSpPr>
        <p:spPr>
          <a:xfrm>
            <a:off x="2362199" y="1508999"/>
            <a:ext cx="1905001" cy="707886"/>
          </a:xfrm>
          <a:prstGeom prst="rect">
            <a:avLst/>
          </a:prstGeom>
          <a:noFill/>
        </p:spPr>
        <p:txBody>
          <a:bodyPr wrap="square" rtlCol="0">
            <a:spAutoFit/>
          </a:bodyPr>
          <a:lstStyle/>
          <a:p>
            <a:r>
              <a:rPr lang="en-AU" sz="2000" dirty="0" err="1"/>
              <a:t>Voltec</a:t>
            </a:r>
            <a:r>
              <a:rPr lang="en-AU" sz="2000" dirty="0"/>
              <a:t> Gen I</a:t>
            </a:r>
          </a:p>
          <a:p>
            <a:r>
              <a:rPr lang="zh-CN" altLang="en-US" sz="2000" dirty="0"/>
              <a:t>单行星排结构</a:t>
            </a:r>
            <a:endParaRPr lang="en-AU" sz="2000" dirty="0"/>
          </a:p>
        </p:txBody>
      </p:sp>
      <p:sp>
        <p:nvSpPr>
          <p:cNvPr id="233" name="TextBox 232"/>
          <p:cNvSpPr txBox="1"/>
          <p:nvPr/>
        </p:nvSpPr>
        <p:spPr>
          <a:xfrm>
            <a:off x="2362199" y="4964001"/>
            <a:ext cx="1905000" cy="707886"/>
          </a:xfrm>
          <a:prstGeom prst="rect">
            <a:avLst/>
          </a:prstGeom>
          <a:noFill/>
        </p:spPr>
        <p:txBody>
          <a:bodyPr wrap="square" rtlCol="0">
            <a:spAutoFit/>
          </a:bodyPr>
          <a:lstStyle/>
          <a:p>
            <a:r>
              <a:rPr lang="en-AU" sz="2000" dirty="0" err="1"/>
              <a:t>Voltec</a:t>
            </a:r>
            <a:r>
              <a:rPr lang="en-AU" sz="2000" dirty="0"/>
              <a:t> Gen II</a:t>
            </a:r>
          </a:p>
          <a:p>
            <a:r>
              <a:rPr lang="zh-CN" altLang="en-US" sz="2000" dirty="0"/>
              <a:t>双行星排结构</a:t>
            </a:r>
            <a:endParaRPr lang="en-AU" sz="2000" dirty="0"/>
          </a:p>
        </p:txBody>
      </p:sp>
      <p:sp>
        <p:nvSpPr>
          <p:cNvPr id="2" name="TextBox 1"/>
          <p:cNvSpPr txBox="1"/>
          <p:nvPr/>
        </p:nvSpPr>
        <p:spPr>
          <a:xfrm>
            <a:off x="6019072" y="3472934"/>
            <a:ext cx="288680" cy="369332"/>
          </a:xfrm>
          <a:prstGeom prst="rect">
            <a:avLst/>
          </a:prstGeom>
          <a:noFill/>
        </p:spPr>
        <p:txBody>
          <a:bodyPr wrap="square" rtlCol="0">
            <a:spAutoFit/>
          </a:bodyPr>
          <a:lstStyle/>
          <a:p>
            <a:r>
              <a:rPr lang="en-US" altLang="zh-CN" dirty="0"/>
              <a:t>S</a:t>
            </a:r>
            <a:endParaRPr lang="zh-CN" altLang="en-US" dirty="0"/>
          </a:p>
        </p:txBody>
      </p:sp>
      <p:sp>
        <p:nvSpPr>
          <p:cNvPr id="90" name="TextBox 89"/>
          <p:cNvSpPr txBox="1"/>
          <p:nvPr/>
        </p:nvSpPr>
        <p:spPr>
          <a:xfrm>
            <a:off x="6302264" y="4527289"/>
            <a:ext cx="288680" cy="369332"/>
          </a:xfrm>
          <a:prstGeom prst="rect">
            <a:avLst/>
          </a:prstGeom>
          <a:noFill/>
        </p:spPr>
        <p:txBody>
          <a:bodyPr wrap="square" rtlCol="0">
            <a:spAutoFit/>
          </a:bodyPr>
          <a:lstStyle/>
          <a:p>
            <a:r>
              <a:rPr lang="en-US" altLang="zh-CN" dirty="0"/>
              <a:t>C</a:t>
            </a:r>
            <a:endParaRPr lang="zh-CN" altLang="en-US" dirty="0"/>
          </a:p>
        </p:txBody>
      </p:sp>
      <p:sp>
        <p:nvSpPr>
          <p:cNvPr id="91" name="TextBox 90"/>
          <p:cNvSpPr txBox="1"/>
          <p:nvPr/>
        </p:nvSpPr>
        <p:spPr>
          <a:xfrm>
            <a:off x="5712595" y="5815730"/>
            <a:ext cx="288680" cy="369332"/>
          </a:xfrm>
          <a:prstGeom prst="rect">
            <a:avLst/>
          </a:prstGeom>
          <a:noFill/>
        </p:spPr>
        <p:txBody>
          <a:bodyPr wrap="square" rtlCol="0">
            <a:spAutoFit/>
          </a:bodyPr>
          <a:lstStyle/>
          <a:p>
            <a:r>
              <a:rPr lang="en-US" altLang="zh-CN" dirty="0"/>
              <a:t>R</a:t>
            </a:r>
            <a:endParaRPr lang="zh-CN" altLang="en-US" dirty="0"/>
          </a:p>
        </p:txBody>
      </p:sp>
      <p:sp>
        <p:nvSpPr>
          <p:cNvPr id="92" name="TextBox 91"/>
          <p:cNvSpPr txBox="1"/>
          <p:nvPr/>
        </p:nvSpPr>
        <p:spPr>
          <a:xfrm>
            <a:off x="8769594" y="395167"/>
            <a:ext cx="288680" cy="369332"/>
          </a:xfrm>
          <a:prstGeom prst="rect">
            <a:avLst/>
          </a:prstGeom>
          <a:noFill/>
        </p:spPr>
        <p:txBody>
          <a:bodyPr wrap="square" rtlCol="0">
            <a:spAutoFit/>
          </a:bodyPr>
          <a:lstStyle/>
          <a:p>
            <a:r>
              <a:rPr lang="en-US" altLang="zh-CN" dirty="0"/>
              <a:t>S</a:t>
            </a:r>
            <a:endParaRPr lang="zh-CN" altLang="en-US" dirty="0"/>
          </a:p>
        </p:txBody>
      </p:sp>
      <p:sp>
        <p:nvSpPr>
          <p:cNvPr id="94" name="TextBox 93"/>
          <p:cNvSpPr txBox="1"/>
          <p:nvPr/>
        </p:nvSpPr>
        <p:spPr>
          <a:xfrm>
            <a:off x="8144608" y="3463614"/>
            <a:ext cx="288680" cy="369332"/>
          </a:xfrm>
          <a:prstGeom prst="rect">
            <a:avLst/>
          </a:prstGeom>
          <a:noFill/>
        </p:spPr>
        <p:txBody>
          <a:bodyPr wrap="square" rtlCol="0">
            <a:spAutoFit/>
          </a:bodyPr>
          <a:lstStyle/>
          <a:p>
            <a:r>
              <a:rPr lang="en-US" altLang="zh-CN" dirty="0"/>
              <a:t>S</a:t>
            </a:r>
            <a:endParaRPr lang="zh-CN" altLang="en-US" dirty="0"/>
          </a:p>
        </p:txBody>
      </p:sp>
      <p:sp>
        <p:nvSpPr>
          <p:cNvPr id="95" name="TextBox 94"/>
          <p:cNvSpPr txBox="1"/>
          <p:nvPr/>
        </p:nvSpPr>
        <p:spPr>
          <a:xfrm>
            <a:off x="8398120" y="4527289"/>
            <a:ext cx="288680" cy="369332"/>
          </a:xfrm>
          <a:prstGeom prst="rect">
            <a:avLst/>
          </a:prstGeom>
          <a:noFill/>
        </p:spPr>
        <p:txBody>
          <a:bodyPr wrap="square" rtlCol="0">
            <a:spAutoFit/>
          </a:bodyPr>
          <a:lstStyle/>
          <a:p>
            <a:r>
              <a:rPr lang="en-US" altLang="zh-CN" dirty="0"/>
              <a:t>C</a:t>
            </a:r>
            <a:endParaRPr lang="zh-CN" altLang="en-US" dirty="0"/>
          </a:p>
        </p:txBody>
      </p:sp>
      <p:sp>
        <p:nvSpPr>
          <p:cNvPr id="96" name="TextBox 95"/>
          <p:cNvSpPr txBox="1"/>
          <p:nvPr/>
        </p:nvSpPr>
        <p:spPr>
          <a:xfrm>
            <a:off x="8480914" y="1493610"/>
            <a:ext cx="288680" cy="369332"/>
          </a:xfrm>
          <a:prstGeom prst="rect">
            <a:avLst/>
          </a:prstGeom>
          <a:noFill/>
        </p:spPr>
        <p:txBody>
          <a:bodyPr wrap="square" rtlCol="0">
            <a:spAutoFit/>
          </a:bodyPr>
          <a:lstStyle/>
          <a:p>
            <a:r>
              <a:rPr lang="en-US" altLang="zh-CN" dirty="0"/>
              <a:t>C</a:t>
            </a:r>
            <a:endParaRPr lang="zh-CN" altLang="en-US" dirty="0"/>
          </a:p>
        </p:txBody>
      </p:sp>
      <p:sp>
        <p:nvSpPr>
          <p:cNvPr id="97" name="TextBox 96"/>
          <p:cNvSpPr txBox="1"/>
          <p:nvPr/>
        </p:nvSpPr>
        <p:spPr>
          <a:xfrm>
            <a:off x="7879374" y="5788985"/>
            <a:ext cx="288680" cy="369332"/>
          </a:xfrm>
          <a:prstGeom prst="rect">
            <a:avLst/>
          </a:prstGeom>
          <a:noFill/>
        </p:spPr>
        <p:txBody>
          <a:bodyPr wrap="square" rtlCol="0">
            <a:spAutoFit/>
          </a:bodyPr>
          <a:lstStyle/>
          <a:p>
            <a:r>
              <a:rPr lang="en-US" altLang="zh-CN" dirty="0"/>
              <a:t>R</a:t>
            </a:r>
            <a:endParaRPr lang="zh-CN" altLang="en-US" dirty="0"/>
          </a:p>
        </p:txBody>
      </p:sp>
    </p:spTree>
    <p:extLst>
      <p:ext uri="{BB962C8B-B14F-4D97-AF65-F5344CB8AC3E}">
        <p14:creationId xmlns:p14="http://schemas.microsoft.com/office/powerpoint/2010/main" val="382874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图片 98"/>
          <p:cNvPicPr>
            <a:picLocks noChangeAspect="1"/>
          </p:cNvPicPr>
          <p:nvPr/>
        </p:nvPicPr>
        <p:blipFill>
          <a:blip r:embed="rId2"/>
          <a:stretch>
            <a:fillRect/>
          </a:stretch>
        </p:blipFill>
        <p:spPr>
          <a:xfrm>
            <a:off x="1752600" y="533401"/>
            <a:ext cx="8534400" cy="2960371"/>
          </a:xfrm>
          <a:prstGeom prst="rect">
            <a:avLst/>
          </a:prstGeom>
        </p:spPr>
      </p:pic>
      <p:sp>
        <p:nvSpPr>
          <p:cNvPr id="232" name="TextBox 231"/>
          <p:cNvSpPr txBox="1"/>
          <p:nvPr/>
        </p:nvSpPr>
        <p:spPr>
          <a:xfrm>
            <a:off x="1905000" y="209490"/>
            <a:ext cx="4267200" cy="400110"/>
          </a:xfrm>
          <a:prstGeom prst="rect">
            <a:avLst/>
          </a:prstGeom>
          <a:noFill/>
        </p:spPr>
        <p:txBody>
          <a:bodyPr wrap="square" rtlCol="0">
            <a:spAutoFit/>
          </a:bodyPr>
          <a:lstStyle/>
          <a:p>
            <a:r>
              <a:rPr lang="en-AU" sz="2000" dirty="0" err="1"/>
              <a:t>Voltec</a:t>
            </a:r>
            <a:r>
              <a:rPr lang="en-AU" sz="2000" dirty="0"/>
              <a:t> Gen I</a:t>
            </a:r>
            <a:r>
              <a:rPr lang="zh-CN" altLang="en-US" sz="2000" dirty="0"/>
              <a:t>单行星排结构</a:t>
            </a:r>
            <a:endParaRPr lang="en-AU" sz="2000" dirty="0"/>
          </a:p>
        </p:txBody>
      </p:sp>
      <p:pic>
        <p:nvPicPr>
          <p:cNvPr id="115" name="图片 114"/>
          <p:cNvPicPr>
            <a:picLocks noChangeAspect="1"/>
          </p:cNvPicPr>
          <p:nvPr/>
        </p:nvPicPr>
        <p:blipFill>
          <a:blip r:embed="rId3"/>
          <a:stretch>
            <a:fillRect/>
          </a:stretch>
        </p:blipFill>
        <p:spPr>
          <a:xfrm>
            <a:off x="1828800" y="3657601"/>
            <a:ext cx="8534400" cy="3053715"/>
          </a:xfrm>
          <a:prstGeom prst="rect">
            <a:avLst/>
          </a:prstGeom>
        </p:spPr>
      </p:pic>
      <p:sp>
        <p:nvSpPr>
          <p:cNvPr id="117" name="TextBox 116"/>
          <p:cNvSpPr txBox="1"/>
          <p:nvPr/>
        </p:nvSpPr>
        <p:spPr>
          <a:xfrm>
            <a:off x="1767114" y="3352800"/>
            <a:ext cx="4267200" cy="400110"/>
          </a:xfrm>
          <a:prstGeom prst="rect">
            <a:avLst/>
          </a:prstGeom>
          <a:noFill/>
        </p:spPr>
        <p:txBody>
          <a:bodyPr wrap="square" rtlCol="0">
            <a:spAutoFit/>
          </a:bodyPr>
          <a:lstStyle/>
          <a:p>
            <a:r>
              <a:rPr lang="en-US" altLang="zh-CN" sz="2000" dirty="0"/>
              <a:t>Cadillac CT6 Hybrid</a:t>
            </a:r>
            <a:r>
              <a:rPr lang="zh-CN" altLang="en-US" sz="2000" dirty="0"/>
              <a:t>三行星排结构</a:t>
            </a:r>
            <a:endParaRPr lang="en-AU" sz="2000" dirty="0"/>
          </a:p>
        </p:txBody>
      </p:sp>
    </p:spTree>
    <p:extLst>
      <p:ext uri="{BB962C8B-B14F-4D97-AF65-F5344CB8AC3E}">
        <p14:creationId xmlns:p14="http://schemas.microsoft.com/office/powerpoint/2010/main" val="201234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11486634\Desktop\Audi-Q7-e-tron-30-TDI-quattro-drivetr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114800" y="2362200"/>
            <a:ext cx="0" cy="129540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14800" y="2362200"/>
            <a:ext cx="1447800"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14800" y="3657600"/>
            <a:ext cx="1447800"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62600" y="2362200"/>
            <a:ext cx="0" cy="129540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15000" y="1905001"/>
            <a:ext cx="2895600" cy="584775"/>
          </a:xfrm>
          <a:prstGeom prst="rect">
            <a:avLst/>
          </a:prstGeom>
          <a:noFill/>
        </p:spPr>
        <p:txBody>
          <a:bodyPr wrap="square" rtlCol="0">
            <a:spAutoFit/>
          </a:bodyPr>
          <a:lstStyle/>
          <a:p>
            <a:r>
              <a:rPr lang="zh-CN" altLang="en-US" sz="3200" dirty="0">
                <a:solidFill>
                  <a:srgbClr val="FF0000"/>
                </a:solidFill>
              </a:rPr>
              <a:t>混合动力系统</a:t>
            </a:r>
          </a:p>
        </p:txBody>
      </p:sp>
      <p:sp>
        <p:nvSpPr>
          <p:cNvPr id="2" name="TextBox 1"/>
          <p:cNvSpPr txBox="1"/>
          <p:nvPr/>
        </p:nvSpPr>
        <p:spPr>
          <a:xfrm>
            <a:off x="1676400" y="0"/>
            <a:ext cx="6934200" cy="523220"/>
          </a:xfrm>
          <a:prstGeom prst="rect">
            <a:avLst/>
          </a:prstGeom>
          <a:noFill/>
        </p:spPr>
        <p:txBody>
          <a:bodyPr wrap="square" rtlCol="0">
            <a:spAutoFit/>
          </a:bodyPr>
          <a:lstStyle/>
          <a:p>
            <a:r>
              <a:rPr lang="en-US" altLang="zh-CN" sz="2800" dirty="0"/>
              <a:t>3</a:t>
            </a:r>
            <a:r>
              <a:rPr lang="zh-CN" altLang="en-US" sz="2800" dirty="0"/>
              <a:t>、奥迪</a:t>
            </a:r>
            <a:r>
              <a:rPr lang="en-US" altLang="zh-CN" sz="2800" dirty="0"/>
              <a:t>Q7</a:t>
            </a:r>
            <a:r>
              <a:rPr lang="zh-CN" altLang="en-US" sz="2800" dirty="0"/>
              <a:t>混动系统</a:t>
            </a:r>
          </a:p>
        </p:txBody>
      </p:sp>
    </p:spTree>
    <p:extLst>
      <p:ext uri="{BB962C8B-B14F-4D97-AF65-F5344CB8AC3E}">
        <p14:creationId xmlns:p14="http://schemas.microsoft.com/office/powerpoint/2010/main" val="202507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AU"/>
          </a:p>
        </p:txBody>
      </p:sp>
      <p:pic>
        <p:nvPicPr>
          <p:cNvPr id="5" name="Picture 3" descr="C:\Users\11486634\Desktop\2016_audi_q7_e-tron_tdi_driveun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7"/>
          <p:cNvSpPr txBox="1"/>
          <p:nvPr/>
        </p:nvSpPr>
        <p:spPr>
          <a:xfrm>
            <a:off x="3962400" y="5867401"/>
            <a:ext cx="64008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solidFill>
                  <a:srgbClr val="FF0000"/>
                </a:solidFill>
              </a:rPr>
              <a:t>驱动系统：发动机</a:t>
            </a:r>
            <a:r>
              <a:rPr lang="en-US" altLang="zh-CN" sz="3200" dirty="0">
                <a:solidFill>
                  <a:srgbClr val="FF0000"/>
                </a:solidFill>
              </a:rPr>
              <a:t> &amp; </a:t>
            </a:r>
            <a:r>
              <a:rPr lang="zh-CN" altLang="en-US" sz="3200" dirty="0">
                <a:solidFill>
                  <a:srgbClr val="FF0000"/>
                </a:solidFill>
              </a:rPr>
              <a:t>电机</a:t>
            </a:r>
            <a:r>
              <a:rPr lang="en-US" altLang="zh-CN" sz="3200" dirty="0">
                <a:solidFill>
                  <a:srgbClr val="FF0000"/>
                </a:solidFill>
              </a:rPr>
              <a:t> &amp; 8AT</a:t>
            </a:r>
            <a:endParaRPr lang="zh-CN" altLang="en-US" sz="3200" dirty="0">
              <a:solidFill>
                <a:srgbClr val="FF0000"/>
              </a:solidFill>
            </a:endParaRPr>
          </a:p>
        </p:txBody>
      </p:sp>
      <p:cxnSp>
        <p:nvCxnSpPr>
          <p:cNvPr id="17" name="Straight Connector 5"/>
          <p:cNvCxnSpPr/>
          <p:nvPr/>
        </p:nvCxnSpPr>
        <p:spPr>
          <a:xfrm rot="5400000">
            <a:off x="5219700" y="3695700"/>
            <a:ext cx="1600200"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3"/>
          <p:cNvCxnSpPr/>
          <p:nvPr/>
        </p:nvCxnSpPr>
        <p:spPr>
          <a:xfrm>
            <a:off x="6019800" y="2895600"/>
            <a:ext cx="1600200"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6"/>
          <p:cNvCxnSpPr/>
          <p:nvPr/>
        </p:nvCxnSpPr>
        <p:spPr>
          <a:xfrm>
            <a:off x="6019800" y="4495800"/>
            <a:ext cx="1600200"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20"/>
          <p:cNvCxnSpPr/>
          <p:nvPr/>
        </p:nvCxnSpPr>
        <p:spPr>
          <a:xfrm rot="5400000">
            <a:off x="6858000" y="3733800"/>
            <a:ext cx="1524000"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541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11486634\Desktop\big_Q7e150031_large_4_3.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68664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7"/>
          <p:cNvSpPr txBox="1"/>
          <p:nvPr/>
        </p:nvSpPr>
        <p:spPr>
          <a:xfrm>
            <a:off x="2362200" y="6019801"/>
            <a:ext cx="78486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solidFill>
                  <a:srgbClr val="FF0000"/>
                </a:solidFill>
              </a:rPr>
              <a:t>动力耦合：摩擦盘 </a:t>
            </a:r>
            <a:r>
              <a:rPr lang="en-US" altLang="zh-CN" sz="3200" dirty="0">
                <a:solidFill>
                  <a:srgbClr val="FF0000"/>
                </a:solidFill>
              </a:rPr>
              <a:t>&amp; </a:t>
            </a:r>
            <a:r>
              <a:rPr lang="zh-CN" altLang="en-US" sz="3200" dirty="0">
                <a:solidFill>
                  <a:srgbClr val="FF0000"/>
                </a:solidFill>
              </a:rPr>
              <a:t>扭转减震器</a:t>
            </a:r>
            <a:r>
              <a:rPr lang="en-US" altLang="zh-CN" sz="3200" dirty="0">
                <a:solidFill>
                  <a:srgbClr val="FF0000"/>
                </a:solidFill>
              </a:rPr>
              <a:t> &amp; </a:t>
            </a:r>
            <a:r>
              <a:rPr lang="zh-CN" altLang="en-US" sz="3200" dirty="0">
                <a:solidFill>
                  <a:srgbClr val="FF0000"/>
                </a:solidFill>
              </a:rPr>
              <a:t>电机</a:t>
            </a:r>
          </a:p>
        </p:txBody>
      </p:sp>
    </p:spTree>
    <p:extLst>
      <p:ext uri="{BB962C8B-B14F-4D97-AF65-F5344CB8AC3E}">
        <p14:creationId xmlns:p14="http://schemas.microsoft.com/office/powerpoint/2010/main" val="3205398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1486634\Dropbox\Referrence\En\Hybrid\ZF\Q7e150069_medi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24600" y="5562601"/>
            <a:ext cx="2895600" cy="584775"/>
          </a:xfrm>
          <a:prstGeom prst="rect">
            <a:avLst/>
          </a:prstGeom>
          <a:noFill/>
        </p:spPr>
        <p:txBody>
          <a:bodyPr wrap="square" rtlCol="0">
            <a:spAutoFit/>
          </a:bodyPr>
          <a:lstStyle/>
          <a:p>
            <a:r>
              <a:rPr lang="zh-CN" altLang="en-US" sz="3200" dirty="0">
                <a:solidFill>
                  <a:srgbClr val="FF0000"/>
                </a:solidFill>
              </a:rPr>
              <a:t>直驱电机</a:t>
            </a:r>
          </a:p>
        </p:txBody>
      </p:sp>
    </p:spTree>
    <p:extLst>
      <p:ext uri="{BB962C8B-B14F-4D97-AF65-F5344CB8AC3E}">
        <p14:creationId xmlns:p14="http://schemas.microsoft.com/office/powerpoint/2010/main" val="320539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76" y="152400"/>
            <a:ext cx="10364451" cy="1596177"/>
          </a:xfrm>
        </p:spPr>
        <p:txBody>
          <a:bodyPr/>
          <a:lstStyle/>
          <a:p>
            <a:r>
              <a:rPr lang="en-US" altLang="zh-CN" dirty="0"/>
              <a:t>Audi e-</a:t>
            </a:r>
            <a:r>
              <a:rPr lang="en-US" altLang="zh-CN" dirty="0" err="1"/>
              <a:t>tron</a:t>
            </a:r>
            <a:r>
              <a:rPr lang="zh-CN" altLang="en-US" dirty="0"/>
              <a:t>的</a:t>
            </a:r>
            <a:r>
              <a:rPr lang="en-US" altLang="zh-CN" dirty="0"/>
              <a:t>4</a:t>
            </a:r>
            <a:r>
              <a:rPr lang="zh-CN" altLang="en-US" dirty="0"/>
              <a:t>行星排结构</a:t>
            </a:r>
            <a:endParaRPr lang="en-AU" dirty="0"/>
          </a:p>
        </p:txBody>
      </p:sp>
      <p:pic>
        <p:nvPicPr>
          <p:cNvPr id="4" name="Picture 6" descr="C:\Users\11486634\Desktop\QQ截图201602101027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900" y="1371600"/>
            <a:ext cx="7696200" cy="4518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39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DB5CAD5-1BA0-4B20-8E2E-C6AE3064362E}"/>
              </a:ext>
            </a:extLst>
          </p:cNvPr>
          <p:cNvPicPr>
            <a:picLocks noChangeAspect="1"/>
          </p:cNvPicPr>
          <p:nvPr/>
        </p:nvPicPr>
        <p:blipFill rotWithShape="1">
          <a:blip r:embed="rId2">
            <a:extLst>
              <a:ext uri="{28A0092B-C50C-407E-A947-70E740481C1C}">
                <a14:useLocalDpi xmlns:a14="http://schemas.microsoft.com/office/drawing/2010/main" val="0"/>
              </a:ext>
            </a:extLst>
          </a:blip>
          <a:srcRect l="18000" t="31334" r="8999" b="8667"/>
          <a:stretch/>
        </p:blipFill>
        <p:spPr>
          <a:xfrm>
            <a:off x="8839200" y="4035488"/>
            <a:ext cx="3124200" cy="1925877"/>
          </a:xfrm>
          <a:prstGeom prst="rect">
            <a:avLst/>
          </a:prstGeom>
        </p:spPr>
      </p:pic>
      <p:sp>
        <p:nvSpPr>
          <p:cNvPr id="3" name="Title 2"/>
          <p:cNvSpPr>
            <a:spLocks noGrp="1"/>
          </p:cNvSpPr>
          <p:nvPr>
            <p:ph type="title"/>
          </p:nvPr>
        </p:nvSpPr>
        <p:spPr>
          <a:xfrm>
            <a:off x="609600" y="228600"/>
            <a:ext cx="10515600" cy="1143000"/>
          </a:xfrm>
        </p:spPr>
        <p:txBody>
          <a:bodyPr>
            <a:normAutofit fontScale="90000"/>
          </a:bodyPr>
          <a:lstStyle/>
          <a:p>
            <a:pPr algn="l"/>
            <a:r>
              <a:rPr lang="en-US" altLang="zh-CN" sz="4000" dirty="0"/>
              <a:t>4</a:t>
            </a:r>
            <a:r>
              <a:rPr lang="zh-CN" altLang="en-US" sz="4000" dirty="0"/>
              <a:t>、科力远混合动系统</a:t>
            </a:r>
            <a:r>
              <a:rPr lang="en-US" altLang="zh-CN" sz="4000" dirty="0" err="1"/>
              <a:t>Corun</a:t>
            </a:r>
            <a:r>
              <a:rPr lang="en-US" altLang="zh-CN" sz="4000" dirty="0"/>
              <a:t> Hybrid system</a:t>
            </a:r>
            <a:r>
              <a:rPr lang="zh-CN" altLang="en-US" sz="4000" dirty="0"/>
              <a:t>（</a:t>
            </a:r>
            <a:r>
              <a:rPr lang="en-US" altLang="zh-CN" sz="4000" dirty="0"/>
              <a:t>CHS</a:t>
            </a:r>
            <a:r>
              <a:rPr lang="zh-CN" altLang="en-US" sz="4000" dirty="0"/>
              <a:t>）</a:t>
            </a:r>
            <a:endParaRPr lang="en-AU" sz="4000" dirty="0"/>
          </a:p>
        </p:txBody>
      </p:sp>
      <p:pic>
        <p:nvPicPr>
          <p:cNvPr id="4" name="图片 6"/>
          <p:cNvPicPr>
            <a:picLocks noGrp="1" noChangeAspect="1"/>
          </p:cNvPicPr>
          <p:nvPr>
            <p:ph sz="quarter" idx="13"/>
          </p:nvPr>
        </p:nvPicPr>
        <p:blipFill>
          <a:blip r:embed="rId3" cstate="print"/>
          <a:stretch>
            <a:fillRect/>
          </a:stretch>
        </p:blipFill>
        <p:spPr>
          <a:xfrm>
            <a:off x="809847" y="1220279"/>
            <a:ext cx="8229600" cy="4714505"/>
          </a:xfrm>
          <a:prstGeom prst="rect">
            <a:avLst/>
          </a:prstGeom>
        </p:spPr>
      </p:pic>
    </p:spTree>
    <p:extLst>
      <p:ext uri="{BB962C8B-B14F-4D97-AF65-F5344CB8AC3E}">
        <p14:creationId xmlns:p14="http://schemas.microsoft.com/office/powerpoint/2010/main" val="106648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Group 191"/>
          <p:cNvGraphicFramePr>
            <a:graphicFrameLocks noGrp="1"/>
          </p:cNvGraphicFramePr>
          <p:nvPr>
            <p:extLst>
              <p:ext uri="{D42A27DB-BD31-4B8C-83A1-F6EECF244321}">
                <p14:modId xmlns:p14="http://schemas.microsoft.com/office/powerpoint/2010/main" val="2033477969"/>
              </p:ext>
            </p:extLst>
          </p:nvPr>
        </p:nvGraphicFramePr>
        <p:xfrm>
          <a:off x="1668477" y="224985"/>
          <a:ext cx="7627922" cy="2759087"/>
        </p:xfrm>
        <a:graphic>
          <a:graphicData uri="http://schemas.openxmlformats.org/drawingml/2006/table">
            <a:tbl>
              <a:tblPr>
                <a:tableStyleId>{5940675A-B579-460E-94D1-54222C63F5DA}</a:tableStyleId>
              </a:tblPr>
              <a:tblGrid>
                <a:gridCol w="961026">
                  <a:extLst>
                    <a:ext uri="{9D8B030D-6E8A-4147-A177-3AD203B41FA5}">
                      <a16:colId xmlns:a16="http://schemas.microsoft.com/office/drawing/2014/main" val="20000"/>
                    </a:ext>
                  </a:extLst>
                </a:gridCol>
                <a:gridCol w="3427310">
                  <a:extLst>
                    <a:ext uri="{9D8B030D-6E8A-4147-A177-3AD203B41FA5}">
                      <a16:colId xmlns:a16="http://schemas.microsoft.com/office/drawing/2014/main" val="20001"/>
                    </a:ext>
                  </a:extLst>
                </a:gridCol>
                <a:gridCol w="166651">
                  <a:extLst>
                    <a:ext uri="{9D8B030D-6E8A-4147-A177-3AD203B41FA5}">
                      <a16:colId xmlns:a16="http://schemas.microsoft.com/office/drawing/2014/main" val="20002"/>
                    </a:ext>
                  </a:extLst>
                </a:gridCol>
                <a:gridCol w="3072935">
                  <a:extLst>
                    <a:ext uri="{9D8B030D-6E8A-4147-A177-3AD203B41FA5}">
                      <a16:colId xmlns:a16="http://schemas.microsoft.com/office/drawing/2014/main" val="20003"/>
                    </a:ext>
                  </a:extLst>
                </a:gridCol>
              </a:tblGrid>
              <a:tr h="45066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zh-CN" sz="1600" b="1" i="0" u="none" strike="noStrike" cap="none" normalizeH="0" baseline="0" dirty="0">
                        <a:ln>
                          <a:noFill/>
                        </a:ln>
                        <a:solidFill>
                          <a:schemeClr val="accent2"/>
                        </a:solidFill>
                        <a:effectLst>
                          <a:outerShdw blurRad="38100" dist="38100" dir="2700000" algn="tl">
                            <a:srgbClr val="C0C0C0"/>
                          </a:outerShdw>
                        </a:effectLst>
                        <a:latin typeface="Arial" charset="0"/>
                        <a:ea typeface="宋体" pitchFamily="2" charset="-122"/>
                      </a:endParaRPr>
                    </a:p>
                  </a:txBody>
                  <a:tcPr marL="91441" marR="91441" marT="34282" marB="34282"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2800" b="1" u="none" strike="noStrike" cap="none" normalizeH="0" baseline="0" dirty="0">
                          <a:ln>
                            <a:noFill/>
                          </a:ln>
                          <a:effectLst/>
                        </a:rPr>
                        <a:t>CHS</a:t>
                      </a:r>
                      <a:endParaRPr kumimoji="0" lang="zh-CN" altLang="zh-CN" sz="2800" b="1" i="0" u="none" strike="noStrike" cap="none" normalizeH="0" baseline="0" dirty="0">
                        <a:ln>
                          <a:noFill/>
                        </a:ln>
                        <a:solidFill>
                          <a:srgbClr val="FF0000"/>
                        </a:solidFill>
                        <a:effectLst/>
                        <a:latin typeface="Times New Roman" pitchFamily="18" charset="0"/>
                        <a:ea typeface="华文中宋" pitchFamily="2" charset="-122"/>
                        <a:cs typeface="Times New Roman" pitchFamily="18" charset="0"/>
                      </a:endParaRPr>
                    </a:p>
                  </a:txBody>
                  <a:tcPr marL="91441" marR="91441" marT="34282" marB="34282"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200" b="1" i="0" u="none" strike="noStrike" cap="none" normalizeH="0" baseline="0" dirty="0">
                        <a:ln>
                          <a:noFill/>
                        </a:ln>
                        <a:solidFill>
                          <a:srgbClr val="FF0000"/>
                        </a:solidFill>
                        <a:effectLst/>
                        <a:latin typeface="Times New Roman" pitchFamily="18" charset="0"/>
                        <a:ea typeface="华文中宋" pitchFamily="2" charset="-122"/>
                        <a:cs typeface="Times New Roman" pitchFamily="18" charset="0"/>
                      </a:endParaRPr>
                    </a:p>
                  </a:txBody>
                  <a:tcPr marL="91441" marR="91441" marT="34282" marB="3428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2800" b="1" u="none" strike="noStrike" cap="none" normalizeH="0" baseline="0" dirty="0">
                          <a:ln>
                            <a:noFill/>
                          </a:ln>
                          <a:effectLst/>
                        </a:rPr>
                        <a:t>Prius</a:t>
                      </a:r>
                      <a:endParaRPr kumimoji="0" lang="zh-CN" altLang="zh-CN" sz="2800" b="1" i="0" u="none" strike="noStrike" cap="none" normalizeH="0" baseline="0" dirty="0">
                        <a:ln>
                          <a:noFill/>
                        </a:ln>
                        <a:solidFill>
                          <a:srgbClr val="FF0000"/>
                        </a:solidFill>
                        <a:effectLst/>
                        <a:latin typeface="Times New Roman" pitchFamily="18" charset="0"/>
                        <a:ea typeface="华文中宋" pitchFamily="2" charset="-122"/>
                        <a:cs typeface="Times New Roman" pitchFamily="18" charset="0"/>
                      </a:endParaRPr>
                    </a:p>
                  </a:txBody>
                  <a:tcPr marL="91441" marR="91441" marT="34282" marB="34282" anchor="ctr" horzOverflow="overflow"/>
                </a:tc>
                <a:extLst>
                  <a:ext uri="{0D108BD9-81ED-4DB2-BD59-A6C34878D82A}">
                    <a16:rowId xmlns:a16="http://schemas.microsoft.com/office/drawing/2014/main" val="10000"/>
                  </a:ext>
                </a:extLst>
              </a:tr>
              <a:tr h="381598">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zh-CN" altLang="en-US" sz="1600" b="0" u="none" strike="noStrike" cap="none" normalizeH="0" baseline="0" dirty="0">
                          <a:ln>
                            <a:noFill/>
                          </a:ln>
                          <a:effectLst/>
                        </a:rPr>
                        <a:t>结构</a:t>
                      </a:r>
                      <a:endParaRPr kumimoji="0" lang="zh-CN" altLang="en-US" sz="16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1" marR="91441" marT="34282" marB="34282" anchor="ctr"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pPr>
                      <a:r>
                        <a:rPr kumimoji="0" lang="zh-CN" altLang="en-US" sz="1600" b="0" u="none" strike="noStrike" cap="none" normalizeH="0" baseline="0" dirty="0">
                          <a:ln>
                            <a:noFill/>
                          </a:ln>
                          <a:effectLst>
                            <a:outerShdw blurRad="38100" dist="38100" dir="2700000" algn="tl">
                              <a:srgbClr val="C0C0C0"/>
                            </a:outerShdw>
                          </a:effectLst>
                        </a:rPr>
                        <a:t>复合行星排</a:t>
                      </a:r>
                      <a:r>
                        <a:rPr kumimoji="0" lang="en-US" altLang="zh-CN" sz="1600" b="0" u="sng" strike="noStrike" cap="none" normalizeH="0" baseline="0" dirty="0">
                          <a:ln>
                            <a:noFill/>
                          </a:ln>
                          <a:effectLst>
                            <a:outerShdw blurRad="38100" dist="38100" dir="2700000" algn="tl">
                              <a:srgbClr val="C0C0C0"/>
                            </a:outerShdw>
                          </a:effectLst>
                        </a:rPr>
                        <a:t>4</a:t>
                      </a:r>
                      <a:r>
                        <a:rPr kumimoji="0" lang="zh-CN" altLang="en-US" sz="1600" b="0" u="sng" strike="noStrike" cap="none" normalizeH="0" baseline="0" dirty="0">
                          <a:ln>
                            <a:noFill/>
                          </a:ln>
                          <a:effectLst>
                            <a:outerShdw blurRad="38100" dist="38100" dir="2700000" algn="tl">
                              <a:srgbClr val="C0C0C0"/>
                            </a:outerShdw>
                          </a:effectLst>
                        </a:rPr>
                        <a:t>轴</a:t>
                      </a:r>
                      <a:r>
                        <a:rPr kumimoji="0" lang="zh-CN" altLang="en-US" sz="1600" b="0" u="none" strike="noStrike" cap="none" normalizeH="0" baseline="0" dirty="0">
                          <a:ln>
                            <a:noFill/>
                          </a:ln>
                          <a:effectLst>
                            <a:outerShdw blurRad="38100" dist="38100" dir="2700000" algn="tl">
                              <a:srgbClr val="C0C0C0"/>
                            </a:outerShdw>
                          </a:effectLst>
                        </a:rPr>
                        <a:t>传动、</a:t>
                      </a:r>
                      <a:r>
                        <a:rPr kumimoji="0" lang="en-US" altLang="zh-CN" sz="1600" b="0" u="none" strike="noStrike" cap="none" normalizeH="0" baseline="0" dirty="0">
                          <a:ln>
                            <a:noFill/>
                          </a:ln>
                          <a:effectLst>
                            <a:outerShdw blurRad="38100" dist="38100" dir="2700000" algn="tl">
                              <a:srgbClr val="C0C0C0"/>
                            </a:outerShdw>
                          </a:effectLst>
                        </a:rPr>
                        <a:t>2</a:t>
                      </a:r>
                      <a:r>
                        <a:rPr kumimoji="0" lang="zh-CN" altLang="en-US" sz="1600" b="0" u="none" strike="noStrike" cap="none" normalizeH="0" baseline="0" dirty="0">
                          <a:ln>
                            <a:noFill/>
                          </a:ln>
                          <a:effectLst>
                            <a:outerShdw blurRad="38100" dist="38100" dir="2700000" algn="tl">
                              <a:srgbClr val="C0C0C0"/>
                            </a:outerShdw>
                          </a:effectLst>
                        </a:rPr>
                        <a:t>个制动器</a:t>
                      </a:r>
                      <a:endParaRPr kumimoji="0" lang="zh-CN" altLang="en-US" sz="1600" b="0" i="0" u="none" strike="noStrike" cap="none" normalizeH="0" baseline="0" dirty="0">
                        <a:ln>
                          <a:noFill/>
                        </a:ln>
                        <a:solidFill>
                          <a:srgbClr val="FF0000"/>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41" marR="91441" marT="34282" marB="34282" anchor="ct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endParaRPr kumimoji="0" lang="en-US" altLang="zh-CN" sz="1200" b="1" i="0" u="none" strike="noStrike" cap="none" normalizeH="0" baseline="0" dirty="0">
                        <a:ln>
                          <a:noFill/>
                        </a:ln>
                        <a:solidFill>
                          <a:schemeClr val="tx2">
                            <a:lumMod val="75000"/>
                          </a:schemeClr>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41" marR="91441" marT="34282" marB="3428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defRPr/>
                      </a:pPr>
                      <a:r>
                        <a:rPr kumimoji="0" lang="zh-CN" altLang="en-US" sz="1600" b="0" u="none" strike="noStrike" cap="none" normalizeH="0" baseline="0" dirty="0">
                          <a:ln>
                            <a:noFill/>
                          </a:ln>
                          <a:effectLst>
                            <a:outerShdw blurRad="38100" dist="38100" dir="2700000" algn="tl">
                              <a:srgbClr val="C0C0C0"/>
                            </a:outerShdw>
                          </a:effectLst>
                        </a:rPr>
                        <a:t>单行星排</a:t>
                      </a:r>
                      <a:r>
                        <a:rPr kumimoji="0" lang="en-US" altLang="zh-CN" sz="1600" b="0" u="sng" strike="noStrike" cap="none" normalizeH="0" baseline="0" dirty="0">
                          <a:ln>
                            <a:noFill/>
                          </a:ln>
                          <a:effectLst>
                            <a:outerShdw blurRad="38100" dist="38100" dir="2700000" algn="tl">
                              <a:srgbClr val="C0C0C0"/>
                            </a:outerShdw>
                          </a:effectLst>
                        </a:rPr>
                        <a:t>3</a:t>
                      </a:r>
                      <a:r>
                        <a:rPr kumimoji="0" lang="zh-CN" altLang="en-US" sz="1600" b="0" u="sng" strike="noStrike" cap="none" normalizeH="0" baseline="0" dirty="0">
                          <a:ln>
                            <a:noFill/>
                          </a:ln>
                          <a:effectLst>
                            <a:outerShdw blurRad="38100" dist="38100" dir="2700000" algn="tl">
                              <a:srgbClr val="C0C0C0"/>
                            </a:outerShdw>
                          </a:effectLst>
                        </a:rPr>
                        <a:t>轴</a:t>
                      </a:r>
                      <a:r>
                        <a:rPr kumimoji="0" lang="zh-CN" altLang="en-US" sz="1600" b="0" u="none" strike="noStrike" cap="none" normalizeH="0" baseline="0" dirty="0">
                          <a:ln>
                            <a:noFill/>
                          </a:ln>
                          <a:effectLst>
                            <a:outerShdw blurRad="38100" dist="38100" dir="2700000" algn="tl">
                              <a:srgbClr val="C0C0C0"/>
                            </a:outerShdw>
                          </a:effectLst>
                        </a:rPr>
                        <a:t>传动</a:t>
                      </a:r>
                      <a:endParaRPr kumimoji="0" lang="en-US" altLang="zh-CN" sz="1600" b="0" i="0" u="none" strike="noStrike" cap="none" normalizeH="0" baseline="0" dirty="0">
                        <a:ln>
                          <a:noFill/>
                        </a:ln>
                        <a:solidFill>
                          <a:schemeClr val="tx2">
                            <a:lumMod val="75000"/>
                          </a:schemeClr>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41" marR="91441" marT="34282" marB="34282" anchor="ctr" horzOverflow="overflow"/>
                </a:tc>
                <a:extLst>
                  <a:ext uri="{0D108BD9-81ED-4DB2-BD59-A6C34878D82A}">
                    <a16:rowId xmlns:a16="http://schemas.microsoft.com/office/drawing/2014/main" val="10002"/>
                  </a:ext>
                </a:extLst>
              </a:tr>
              <a:tr h="524241">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zh-CN" altLang="en-US" sz="1600" b="0" u="none" strike="noStrike" cap="none" normalizeH="0" baseline="0">
                          <a:ln>
                            <a:noFill/>
                          </a:ln>
                          <a:effectLst/>
                        </a:rPr>
                        <a:t>控制</a:t>
                      </a:r>
                      <a:endParaRPr kumimoji="0" lang="zh-CN" altLang="en-US" sz="16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1" marR="91441" marT="34282" marB="34282" anchor="ctr"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zh-CN" altLang="en-US" sz="1600" b="0" u="none" strike="noStrike" cap="none" normalizeH="0" baseline="0" dirty="0">
                          <a:ln>
                            <a:noFill/>
                          </a:ln>
                          <a:effectLst>
                            <a:outerShdw blurRad="38100" dist="38100" dir="2700000" algn="tl">
                              <a:srgbClr val="C0C0C0"/>
                            </a:outerShdw>
                          </a:effectLst>
                        </a:rPr>
                        <a:t>三个自由度控制模式、</a:t>
                      </a:r>
                      <a:r>
                        <a:rPr kumimoji="0" lang="en-US" altLang="zh-CN" sz="1600" b="0" u="none" strike="noStrike" cap="none" normalizeH="0" baseline="0" dirty="0">
                          <a:ln>
                            <a:noFill/>
                          </a:ln>
                          <a:effectLst>
                            <a:outerShdw blurRad="38100" dist="38100" dir="2700000" algn="tl">
                              <a:srgbClr val="C0C0C0"/>
                            </a:outerShdw>
                          </a:effectLst>
                        </a:rPr>
                        <a:t>2</a:t>
                      </a:r>
                      <a:r>
                        <a:rPr kumimoji="0" lang="zh-CN" altLang="en-US" sz="1600" b="0" u="none" strike="noStrike" cap="none" normalizeH="0" baseline="0" dirty="0">
                          <a:ln>
                            <a:noFill/>
                          </a:ln>
                          <a:effectLst>
                            <a:outerShdw blurRad="38100" dist="38100" dir="2700000" algn="tl">
                              <a:srgbClr val="C0C0C0"/>
                            </a:outerShdw>
                          </a:effectLst>
                        </a:rPr>
                        <a:t>个固定速比</a:t>
                      </a:r>
                      <a:endParaRPr kumimoji="0" lang="zh-CN" altLang="en-US" sz="1600" b="0" i="0" u="none" strike="noStrike" cap="none" normalizeH="0" baseline="0" dirty="0">
                        <a:ln>
                          <a:noFill/>
                        </a:ln>
                        <a:solidFill>
                          <a:srgbClr val="FF0000"/>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41" marR="91441" marT="34282" marB="34282" anchor="ct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defRPr/>
                      </a:pPr>
                      <a:endParaRPr kumimoji="0" lang="zh-CN" altLang="en-US" sz="1200" b="1" i="0" u="none" strike="noStrike" cap="none" normalizeH="0" baseline="0" dirty="0">
                        <a:ln>
                          <a:noFill/>
                        </a:ln>
                        <a:solidFill>
                          <a:schemeClr val="tx2">
                            <a:lumMod val="75000"/>
                          </a:schemeClr>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41" marR="91441" marT="34282" marB="3428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defRPr/>
                      </a:pPr>
                      <a:r>
                        <a:rPr kumimoji="0" lang="zh-CN" altLang="en-US" sz="1600" b="0" u="none" strike="noStrike" cap="none" normalizeH="0" baseline="0" dirty="0">
                          <a:ln>
                            <a:noFill/>
                          </a:ln>
                          <a:effectLst>
                            <a:outerShdw blurRad="38100" dist="38100" dir="2700000" algn="tl">
                              <a:srgbClr val="C0C0C0"/>
                            </a:outerShdw>
                          </a:effectLst>
                        </a:rPr>
                        <a:t>两个自由度控制模式</a:t>
                      </a:r>
                      <a:endParaRPr kumimoji="0" lang="zh-CN" altLang="en-US" sz="1600" b="0" i="0" u="none" strike="noStrike" cap="none" normalizeH="0" baseline="0" dirty="0">
                        <a:ln>
                          <a:noFill/>
                        </a:ln>
                        <a:solidFill>
                          <a:schemeClr val="tx2">
                            <a:lumMod val="75000"/>
                          </a:schemeClr>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41" marR="91441" marT="34282" marB="34282" anchor="ctr" horzOverflow="overflow"/>
                </a:tc>
                <a:extLst>
                  <a:ext uri="{0D108BD9-81ED-4DB2-BD59-A6C34878D82A}">
                    <a16:rowId xmlns:a16="http://schemas.microsoft.com/office/drawing/2014/main" val="10003"/>
                  </a:ext>
                </a:extLst>
              </a:tr>
              <a:tr h="704517">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zh-CN" altLang="en-US" sz="1600" b="0" u="none" strike="noStrike" cap="none" normalizeH="0" baseline="0" dirty="0">
                          <a:ln>
                            <a:noFill/>
                          </a:ln>
                          <a:effectLst/>
                        </a:rPr>
                        <a:t>效率</a:t>
                      </a:r>
                      <a:endParaRPr kumimoji="0" lang="zh-CN" altLang="en-US" sz="16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1" marR="91441" marT="34282" marB="34282" anchor="ctr" horzOverflow="overflow"/>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zh-CN" altLang="en-US" sz="1600" b="0" u="none" strike="noStrike" cap="none" normalizeH="0" baseline="0" dirty="0">
                          <a:ln>
                            <a:noFill/>
                          </a:ln>
                          <a:effectLst>
                            <a:outerShdw blurRad="38100" dist="38100" dir="2700000" algn="tl">
                              <a:srgbClr val="C0C0C0"/>
                            </a:outerShdw>
                          </a:effectLst>
                        </a:rPr>
                        <a:t>采用制动器</a:t>
                      </a:r>
                      <a:r>
                        <a:rPr kumimoji="0" lang="en-US" altLang="zh-CN" sz="1600" b="0" u="none" strike="noStrike" cap="none" normalizeH="0" baseline="0" dirty="0">
                          <a:ln>
                            <a:noFill/>
                          </a:ln>
                          <a:effectLst>
                            <a:outerShdw blurRad="38100" dist="38100" dir="2700000" algn="tl">
                              <a:srgbClr val="C0C0C0"/>
                            </a:outerShdw>
                          </a:effectLst>
                        </a:rPr>
                        <a:t>B1</a:t>
                      </a:r>
                      <a:r>
                        <a:rPr kumimoji="0" lang="zh-CN" altLang="en-US" sz="1600" b="0" u="none" strike="noStrike" cap="none" normalizeH="0" baseline="0" dirty="0">
                          <a:ln>
                            <a:noFill/>
                          </a:ln>
                          <a:effectLst>
                            <a:outerShdw blurRad="38100" dist="38100" dir="2700000" algn="tl">
                              <a:srgbClr val="C0C0C0"/>
                            </a:outerShdw>
                          </a:effectLst>
                        </a:rPr>
                        <a:t>可以提高纯电动效率；</a:t>
                      </a:r>
                      <a:endParaRPr kumimoji="0" lang="en-US" altLang="zh-CN" sz="1600" b="0" u="none" strike="noStrike" cap="none" normalizeH="0" baseline="0" dirty="0">
                        <a:ln>
                          <a:noFill/>
                        </a:ln>
                        <a:effectLst>
                          <a:outerShdw blurRad="38100" dist="38100" dir="2700000" algn="tl">
                            <a:srgbClr val="C0C0C0"/>
                          </a:outerShdw>
                        </a:effectLst>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defRPr/>
                      </a:pPr>
                      <a:r>
                        <a:rPr kumimoji="0" lang="zh-CN" altLang="en-US" sz="1600" b="0" u="none" strike="noStrike" cap="none" normalizeH="0" baseline="0" dirty="0">
                          <a:ln>
                            <a:noFill/>
                          </a:ln>
                          <a:effectLst>
                            <a:outerShdw blurRad="38100" dist="38100" dir="2700000" algn="tl">
                              <a:srgbClr val="C0C0C0"/>
                            </a:outerShdw>
                          </a:effectLst>
                        </a:rPr>
                        <a:t>采用制动器</a:t>
                      </a:r>
                      <a:r>
                        <a:rPr kumimoji="0" lang="en-US" altLang="zh-CN" sz="1600" b="0" u="none" strike="noStrike" cap="none" normalizeH="0" baseline="0" dirty="0">
                          <a:ln>
                            <a:noFill/>
                          </a:ln>
                          <a:effectLst>
                            <a:outerShdw blurRad="38100" dist="38100" dir="2700000" algn="tl">
                              <a:srgbClr val="C0C0C0"/>
                            </a:outerShdw>
                          </a:effectLst>
                        </a:rPr>
                        <a:t>B2</a:t>
                      </a:r>
                      <a:r>
                        <a:rPr kumimoji="0" lang="zh-CN" altLang="en-US" sz="1600" b="0" u="none" strike="noStrike" cap="none" normalizeH="0" baseline="0" dirty="0">
                          <a:ln>
                            <a:noFill/>
                          </a:ln>
                          <a:effectLst>
                            <a:outerShdw blurRad="38100" dist="38100" dir="2700000" algn="tl">
                              <a:srgbClr val="C0C0C0"/>
                            </a:outerShdw>
                          </a:effectLst>
                        </a:rPr>
                        <a:t>可以提高中高速混动效率；</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zh-CN" sz="1600" b="0" u="none" strike="noStrike" cap="none" normalizeH="0" baseline="0" dirty="0">
                          <a:ln>
                            <a:noFill/>
                          </a:ln>
                          <a:effectLst>
                            <a:outerShdw blurRad="38100" dist="38100" dir="2700000" algn="tl">
                              <a:srgbClr val="C0C0C0"/>
                            </a:outerShdw>
                          </a:effectLst>
                        </a:rPr>
                        <a:t>3</a:t>
                      </a:r>
                      <a:r>
                        <a:rPr kumimoji="0" lang="zh-CN" altLang="en-US" sz="1600" b="0" u="none" strike="noStrike" cap="none" normalizeH="0" baseline="0" dirty="0">
                          <a:ln>
                            <a:noFill/>
                          </a:ln>
                          <a:effectLst>
                            <a:outerShdw blurRad="38100" dist="38100" dir="2700000" algn="tl">
                              <a:srgbClr val="C0C0C0"/>
                            </a:outerShdw>
                          </a:effectLst>
                        </a:rPr>
                        <a:t>自由度控制，在低速混动时，有更大的优化空间；</a:t>
                      </a:r>
                      <a:endParaRPr kumimoji="0" lang="en-US" altLang="zh-CN" sz="1600" b="0" i="0" u="none" strike="noStrike" cap="none" normalizeH="0" baseline="0" dirty="0">
                        <a:ln>
                          <a:noFill/>
                        </a:ln>
                        <a:solidFill>
                          <a:srgbClr val="FF0000"/>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1441" marR="91441" marT="34282" marB="34282"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defRPr/>
                      </a:pPr>
                      <a:endParaRPr kumimoji="0" lang="zh-CN" altLang="en-US" sz="1200" b="1" i="0" u="none" strike="noStrike" cap="none" normalizeH="0" baseline="0" dirty="0">
                        <a:ln>
                          <a:noFill/>
                        </a:ln>
                        <a:solidFill>
                          <a:schemeClr val="tx2">
                            <a:lumMod val="75000"/>
                          </a:schemeClr>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21921" marR="121921"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4"/>
                  </a:ext>
                </a:extLst>
              </a:tr>
              <a:tr h="526215">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zh-CN" altLang="en-US" sz="1600" b="0" u="none" strike="noStrike" cap="none" normalizeH="0" baseline="0" dirty="0">
                          <a:ln>
                            <a:noFill/>
                          </a:ln>
                          <a:effectLst/>
                        </a:rPr>
                        <a:t>油耗</a:t>
                      </a:r>
                      <a:endParaRPr kumimoji="0" lang="zh-CN" altLang="en-US" sz="16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41" marR="91441" marT="34282" marB="3428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altLang="zh-CN" sz="1600" b="0" u="none" strike="noStrike" cap="none" normalizeH="0" baseline="0" dirty="0">
                          <a:ln>
                            <a:noFill/>
                          </a:ln>
                          <a:effectLst>
                            <a:outerShdw blurRad="38100" dist="38100" dir="2700000" algn="tl">
                              <a:srgbClr val="C0C0C0"/>
                            </a:outerShdw>
                          </a:effectLst>
                        </a:rPr>
                        <a:t>4.9 L (NEDC ) </a:t>
                      </a:r>
                      <a:r>
                        <a:rPr kumimoji="0" lang="zh-CN" altLang="en-US" sz="1600" b="0" u="none" strike="noStrike" cap="none" normalizeH="0" baseline="0" dirty="0">
                          <a:ln>
                            <a:noFill/>
                          </a:ln>
                          <a:effectLst>
                            <a:outerShdw blurRad="38100" dist="38100" dir="2700000" algn="tl">
                              <a:srgbClr val="C0C0C0"/>
                            </a:outerShdw>
                          </a:effectLst>
                        </a:rPr>
                        <a:t>（车重</a:t>
                      </a:r>
                      <a:r>
                        <a:rPr kumimoji="0" lang="en-US" altLang="zh-CN" sz="1600" b="0" u="none" strike="noStrike" cap="none" normalizeH="0" baseline="0" dirty="0">
                          <a:ln>
                            <a:noFill/>
                          </a:ln>
                          <a:effectLst>
                            <a:outerShdw blurRad="38100" dist="38100" dir="2700000" algn="tl">
                              <a:srgbClr val="C0C0C0"/>
                            </a:outerShdw>
                          </a:effectLst>
                        </a:rPr>
                        <a:t>1.5</a:t>
                      </a:r>
                      <a:r>
                        <a:rPr kumimoji="0" lang="zh-CN" altLang="en-US" sz="1600" b="0" u="none" strike="noStrike" cap="none" normalizeH="0" baseline="0" dirty="0">
                          <a:ln>
                            <a:noFill/>
                          </a:ln>
                          <a:effectLst>
                            <a:outerShdw blurRad="38100" dist="38100" dir="2700000" algn="tl">
                              <a:srgbClr val="C0C0C0"/>
                            </a:outerShdw>
                          </a:effectLst>
                        </a:rPr>
                        <a:t>吨，风阻系数为</a:t>
                      </a:r>
                      <a:r>
                        <a:rPr kumimoji="0" lang="en-US" altLang="zh-CN" sz="1600" b="0" u="none" strike="noStrike" cap="none" normalizeH="0" baseline="0" dirty="0">
                          <a:ln>
                            <a:noFill/>
                          </a:ln>
                          <a:effectLst>
                            <a:outerShdw blurRad="38100" dist="38100" dir="2700000" algn="tl">
                              <a:srgbClr val="C0C0C0"/>
                            </a:outerShdw>
                          </a:effectLst>
                        </a:rPr>
                        <a:t>0.32</a:t>
                      </a:r>
                      <a:r>
                        <a:rPr kumimoji="0" lang="zh-CN" altLang="en-US" sz="1600" b="0" u="none" strike="noStrike" cap="none" normalizeH="0" baseline="0" dirty="0">
                          <a:ln>
                            <a:noFill/>
                          </a:ln>
                          <a:effectLst>
                            <a:outerShdw blurRad="38100" dist="38100" dir="2700000" algn="tl">
                              <a:srgbClr val="C0C0C0"/>
                            </a:outerShdw>
                          </a:effectLst>
                        </a:rPr>
                        <a:t>）</a:t>
                      </a:r>
                      <a:endParaRPr kumimoji="0" lang="en-US" altLang="zh-CN" sz="1600" b="0" i="0" u="none" strike="noStrike" cap="none" normalizeH="0" baseline="0" dirty="0">
                        <a:ln>
                          <a:noFill/>
                        </a:ln>
                        <a:solidFill>
                          <a:srgbClr val="FF0000"/>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0007" marR="90007" marT="35100" marB="35100" anchor="ctr" horzOverflow="overflow"/>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CN" sz="1600" b="0" u="none" strike="noStrike" cap="none" normalizeH="0" baseline="0" dirty="0">
                          <a:ln>
                            <a:noFill/>
                          </a:ln>
                          <a:effectLst>
                            <a:outerShdw blurRad="38100" dist="38100" dir="2700000" algn="tl">
                              <a:srgbClr val="C0C0C0"/>
                            </a:outerShdw>
                          </a:effectLst>
                        </a:rPr>
                        <a:t>4.3L(NEDC)</a:t>
                      </a:r>
                      <a:r>
                        <a:rPr kumimoji="0" lang="zh-CN" altLang="en-US" sz="1600" b="0" u="none" strike="noStrike" cap="none" normalizeH="0" baseline="0" dirty="0">
                          <a:ln>
                            <a:noFill/>
                          </a:ln>
                          <a:effectLst>
                            <a:outerShdw blurRad="38100" dist="38100" dir="2700000" algn="tl">
                              <a:srgbClr val="C0C0C0"/>
                            </a:outerShdw>
                          </a:effectLst>
                        </a:rPr>
                        <a:t>（车重</a:t>
                      </a:r>
                      <a:r>
                        <a:rPr kumimoji="0" lang="en-US" altLang="zh-CN" sz="1600" b="0" u="none" strike="noStrike" cap="none" normalizeH="0" baseline="0" dirty="0">
                          <a:ln>
                            <a:noFill/>
                          </a:ln>
                          <a:effectLst>
                            <a:outerShdw blurRad="38100" dist="38100" dir="2700000" algn="tl">
                              <a:srgbClr val="C0C0C0"/>
                            </a:outerShdw>
                          </a:effectLst>
                        </a:rPr>
                        <a:t>1.5</a:t>
                      </a:r>
                      <a:r>
                        <a:rPr kumimoji="0" lang="zh-CN" altLang="en-US" sz="1600" b="0" u="none" strike="noStrike" cap="none" normalizeH="0" baseline="0" dirty="0">
                          <a:ln>
                            <a:noFill/>
                          </a:ln>
                          <a:effectLst>
                            <a:outerShdw blurRad="38100" dist="38100" dir="2700000" algn="tl">
                              <a:srgbClr val="C0C0C0"/>
                            </a:outerShdw>
                          </a:effectLst>
                        </a:rPr>
                        <a:t>吨 </a:t>
                      </a:r>
                      <a:r>
                        <a:rPr kumimoji="0" lang="en-US" altLang="zh-CN" sz="1600" b="0" u="none" strike="noStrike" cap="none" normalizeH="0" baseline="0" dirty="0">
                          <a:ln>
                            <a:noFill/>
                          </a:ln>
                          <a:effectLst>
                            <a:outerShdw blurRad="38100" dist="38100" dir="2700000" algn="tl">
                              <a:srgbClr val="C0C0C0"/>
                            </a:outerShdw>
                          </a:effectLst>
                        </a:rPr>
                        <a:t>, </a:t>
                      </a:r>
                      <a:r>
                        <a:rPr kumimoji="0" lang="zh-CN" altLang="en-US" sz="1600" b="0" u="none" strike="noStrike" cap="none" normalizeH="0" baseline="0" dirty="0">
                          <a:ln>
                            <a:noFill/>
                          </a:ln>
                          <a:effectLst>
                            <a:outerShdw blurRad="38100" dist="38100" dir="2700000" algn="tl">
                              <a:srgbClr val="C0C0C0"/>
                            </a:outerShdw>
                          </a:effectLst>
                        </a:rPr>
                        <a:t>风阻系数为 </a:t>
                      </a:r>
                      <a:r>
                        <a:rPr kumimoji="0" lang="en-US" altLang="zh-CN" sz="1600" b="0" u="none" strike="noStrike" cap="none" normalizeH="0" baseline="0" dirty="0">
                          <a:ln>
                            <a:noFill/>
                          </a:ln>
                          <a:effectLst>
                            <a:outerShdw blurRad="38100" dist="38100" dir="2700000" algn="tl">
                              <a:srgbClr val="C0C0C0"/>
                            </a:outerShdw>
                          </a:effectLst>
                        </a:rPr>
                        <a:t>0.25</a:t>
                      </a:r>
                      <a:r>
                        <a:rPr kumimoji="0" lang="zh-CN" altLang="en-US" sz="1600" b="0" u="none" strike="noStrike" cap="none" normalizeH="0" baseline="0" dirty="0">
                          <a:ln>
                            <a:noFill/>
                          </a:ln>
                          <a:effectLst>
                            <a:outerShdw blurRad="38100" dist="38100" dir="2700000" algn="tl">
                              <a:srgbClr val="C0C0C0"/>
                            </a:outerShdw>
                          </a:effectLst>
                        </a:rPr>
                        <a:t>）</a:t>
                      </a:r>
                      <a:endParaRPr kumimoji="0" lang="en-US" altLang="zh-CN" sz="1600" b="0" i="0" u="none" strike="noStrike" cap="none" normalizeH="0" baseline="0" dirty="0">
                        <a:ln>
                          <a:noFill/>
                        </a:ln>
                        <a:solidFill>
                          <a:schemeClr val="tx2">
                            <a:lumMod val="75000"/>
                          </a:schemeClr>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0007" marR="90007" marT="35100" marB="35100" anchor="ctr" horzOverflow="overflow"/>
                </a:tc>
                <a:tc hMerge="1">
                  <a:txBody>
                    <a:bodyPr/>
                    <a:lstStyle/>
                    <a:p>
                      <a:endParaRPr lang="zh-CN" altLang="en-US"/>
                    </a:p>
                  </a:txBody>
                  <a:tcPr/>
                </a:tc>
                <a:extLst>
                  <a:ext uri="{0D108BD9-81ED-4DB2-BD59-A6C34878D82A}">
                    <a16:rowId xmlns:a16="http://schemas.microsoft.com/office/drawing/2014/main" val="10010"/>
                  </a:ext>
                </a:extLst>
              </a:tr>
            </a:tbl>
          </a:graphicData>
        </a:graphic>
      </p:graphicFrame>
      <p:grpSp>
        <p:nvGrpSpPr>
          <p:cNvPr id="3" name="组合 2"/>
          <p:cNvGrpSpPr/>
          <p:nvPr/>
        </p:nvGrpSpPr>
        <p:grpSpPr>
          <a:xfrm>
            <a:off x="2946248" y="1981200"/>
            <a:ext cx="7493153" cy="4737168"/>
            <a:chOff x="1497355" y="1879417"/>
            <a:chExt cx="7493153" cy="4737168"/>
          </a:xfrm>
        </p:grpSpPr>
        <p:sp>
          <p:nvSpPr>
            <p:cNvPr id="4" name="Rounded Rectangle 3"/>
            <p:cNvSpPr/>
            <p:nvPr/>
          </p:nvSpPr>
          <p:spPr>
            <a:xfrm>
              <a:off x="3402360" y="3792867"/>
              <a:ext cx="225669" cy="2209800"/>
            </a:xfrm>
            <a:prstGeom prst="roundRect">
              <a:avLst/>
            </a:prstGeom>
            <a:solidFill>
              <a:schemeClr val="tx2">
                <a:lumMod val="20000"/>
                <a:lumOff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Oval 4"/>
            <p:cNvSpPr/>
            <p:nvPr/>
          </p:nvSpPr>
          <p:spPr>
            <a:xfrm>
              <a:off x="3399430" y="3792867"/>
              <a:ext cx="228600" cy="228600"/>
            </a:xfrm>
            <a:prstGeom prst="ellipse">
              <a:avLst/>
            </a:prstGeom>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Oval 5"/>
            <p:cNvSpPr/>
            <p:nvPr/>
          </p:nvSpPr>
          <p:spPr>
            <a:xfrm>
              <a:off x="3402361" y="4554867"/>
              <a:ext cx="228600" cy="228600"/>
            </a:xfrm>
            <a:prstGeom prst="ellipse">
              <a:avLst/>
            </a:prstGeom>
            <a:solidFill>
              <a:schemeClr val="tx2">
                <a:lumMod val="60000"/>
                <a:lumOff val="4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Oval 6"/>
            <p:cNvSpPr/>
            <p:nvPr/>
          </p:nvSpPr>
          <p:spPr>
            <a:xfrm>
              <a:off x="3387707" y="5774067"/>
              <a:ext cx="228600" cy="228600"/>
            </a:xfrm>
            <a:prstGeom prst="ellipse">
              <a:avLst/>
            </a:prstGeom>
            <a:solidFill>
              <a:schemeClr val="accent2"/>
            </a:solidFill>
            <a:ln w="19050">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AU"/>
            </a:p>
          </p:txBody>
        </p:sp>
        <p:sp>
          <p:nvSpPr>
            <p:cNvPr id="8" name="Rounded Rectangle 7"/>
            <p:cNvSpPr/>
            <p:nvPr/>
          </p:nvSpPr>
          <p:spPr>
            <a:xfrm>
              <a:off x="5518371" y="3792867"/>
              <a:ext cx="225669" cy="2209800"/>
            </a:xfrm>
            <a:prstGeom prst="roundRect">
              <a:avLst/>
            </a:prstGeom>
            <a:solidFill>
              <a:schemeClr val="tx2">
                <a:lumMod val="20000"/>
                <a:lumOff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Oval 8"/>
            <p:cNvSpPr/>
            <p:nvPr/>
          </p:nvSpPr>
          <p:spPr>
            <a:xfrm>
              <a:off x="5515441" y="3792867"/>
              <a:ext cx="228600" cy="228600"/>
            </a:xfrm>
            <a:prstGeom prst="ellipse">
              <a:avLst/>
            </a:prstGeom>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Oval 9"/>
            <p:cNvSpPr/>
            <p:nvPr/>
          </p:nvSpPr>
          <p:spPr>
            <a:xfrm>
              <a:off x="5518372" y="4554867"/>
              <a:ext cx="228600" cy="228600"/>
            </a:xfrm>
            <a:prstGeom prst="ellipse">
              <a:avLst/>
            </a:prstGeom>
            <a:solidFill>
              <a:schemeClr val="tx2">
                <a:lumMod val="60000"/>
                <a:lumOff val="4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Oval 10"/>
            <p:cNvSpPr/>
            <p:nvPr/>
          </p:nvSpPr>
          <p:spPr>
            <a:xfrm>
              <a:off x="5503718" y="5774067"/>
              <a:ext cx="228600" cy="228600"/>
            </a:xfrm>
            <a:prstGeom prst="ellipse">
              <a:avLst/>
            </a:prstGeom>
            <a:solidFill>
              <a:schemeClr val="accent2"/>
            </a:solidFill>
            <a:ln w="19050">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AU"/>
            </a:p>
          </p:txBody>
        </p:sp>
        <p:sp>
          <p:nvSpPr>
            <p:cNvPr id="12" name="Rectangle 11"/>
            <p:cNvSpPr/>
            <p:nvPr/>
          </p:nvSpPr>
          <p:spPr>
            <a:xfrm>
              <a:off x="1497355" y="4421517"/>
              <a:ext cx="838202" cy="495300"/>
            </a:xfrm>
            <a:prstGeom prst="rect">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Engine</a:t>
              </a:r>
            </a:p>
          </p:txBody>
        </p:sp>
        <p:sp>
          <p:nvSpPr>
            <p:cNvPr id="13" name="Rectangle 12"/>
            <p:cNvSpPr/>
            <p:nvPr/>
          </p:nvSpPr>
          <p:spPr>
            <a:xfrm>
              <a:off x="2002915" y="5668693"/>
              <a:ext cx="762000" cy="495300"/>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MG 2</a:t>
              </a:r>
            </a:p>
          </p:txBody>
        </p:sp>
        <p:sp>
          <p:nvSpPr>
            <p:cNvPr id="14" name="Rectangle 13"/>
            <p:cNvSpPr/>
            <p:nvPr/>
          </p:nvSpPr>
          <p:spPr>
            <a:xfrm>
              <a:off x="4095220" y="5640717"/>
              <a:ext cx="832603" cy="523276"/>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MG 1</a:t>
              </a:r>
            </a:p>
          </p:txBody>
        </p:sp>
        <p:cxnSp>
          <p:nvCxnSpPr>
            <p:cNvPr id="15" name="Straight Connector 14"/>
            <p:cNvCxnSpPr>
              <a:stCxn id="12" idx="3"/>
            </p:cNvCxnSpPr>
            <p:nvPr/>
          </p:nvCxnSpPr>
          <p:spPr>
            <a:xfrm>
              <a:off x="2335557" y="4669167"/>
              <a:ext cx="1047752"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5732318" y="4680280"/>
              <a:ext cx="612528"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5131510" y="3904598"/>
              <a:ext cx="372208"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6225886" y="4840654"/>
              <a:ext cx="293077" cy="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6231747" y="4483100"/>
              <a:ext cx="293077" cy="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6536549" y="4339494"/>
              <a:ext cx="0" cy="592012"/>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flipV="1">
              <a:off x="6536549" y="4399574"/>
              <a:ext cx="146538" cy="6008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V="1">
              <a:off x="6536549" y="4551973"/>
              <a:ext cx="146538" cy="60079"/>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flipV="1">
              <a:off x="6536549" y="4704373"/>
              <a:ext cx="146538" cy="60079"/>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flipV="1">
              <a:off x="6536549" y="4840654"/>
              <a:ext cx="146538" cy="76198"/>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a:off x="2936370" y="3307193"/>
              <a:ext cx="2" cy="613523"/>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2951026" y="3938301"/>
              <a:ext cx="451335"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3630961" y="4675046"/>
              <a:ext cx="1872757" cy="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a:endCxn id="42" idx="1"/>
            </p:cNvCxnSpPr>
            <p:nvPr/>
          </p:nvCxnSpPr>
          <p:spPr>
            <a:xfrm flipV="1">
              <a:off x="7000519" y="3270872"/>
              <a:ext cx="1075589" cy="1398"/>
            </a:xfrm>
            <a:prstGeom prst="line">
              <a:avLst/>
            </a:prstGeom>
          </p:spPr>
          <p:style>
            <a:lnRef idx="2">
              <a:schemeClr val="dk1"/>
            </a:lnRef>
            <a:fillRef idx="0">
              <a:schemeClr val="dk1"/>
            </a:fillRef>
            <a:effectRef idx="1">
              <a:schemeClr val="dk1"/>
            </a:effectRef>
            <a:fontRef idx="minor">
              <a:schemeClr val="tx1"/>
            </a:fontRef>
          </p:style>
        </p:cxnSp>
        <p:sp>
          <p:nvSpPr>
            <p:cNvPr id="38" name="Rounded Rectangle 37"/>
            <p:cNvSpPr/>
            <p:nvPr/>
          </p:nvSpPr>
          <p:spPr>
            <a:xfrm>
              <a:off x="6079349" y="3044384"/>
              <a:ext cx="914400" cy="419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Axle Output</a:t>
              </a:r>
            </a:p>
          </p:txBody>
        </p:sp>
        <p:sp>
          <p:nvSpPr>
            <p:cNvPr id="40" name="TextBox 39"/>
            <p:cNvSpPr txBox="1"/>
            <p:nvPr/>
          </p:nvSpPr>
          <p:spPr>
            <a:xfrm>
              <a:off x="6219499" y="5039166"/>
              <a:ext cx="428322" cy="369332"/>
            </a:xfrm>
            <a:prstGeom prst="rect">
              <a:avLst/>
            </a:prstGeom>
            <a:noFill/>
          </p:spPr>
          <p:txBody>
            <a:bodyPr wrap="none" rtlCol="0">
              <a:spAutoFit/>
            </a:bodyPr>
            <a:lstStyle/>
            <a:p>
              <a:r>
                <a:rPr lang="en-AU" b="1" dirty="0"/>
                <a:t>B1</a:t>
              </a:r>
            </a:p>
          </p:txBody>
        </p:sp>
        <p:sp>
          <p:nvSpPr>
            <p:cNvPr id="41" name="矩形 8"/>
            <p:cNvSpPr/>
            <p:nvPr/>
          </p:nvSpPr>
          <p:spPr>
            <a:xfrm>
              <a:off x="7923708" y="1899272"/>
              <a:ext cx="10668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42" name="圆角矩形 10"/>
            <p:cNvSpPr/>
            <p:nvPr/>
          </p:nvSpPr>
          <p:spPr>
            <a:xfrm>
              <a:off x="8076108" y="3113709"/>
              <a:ext cx="762000" cy="314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Diff</a:t>
              </a:r>
              <a:endParaRPr lang="en-AU" b="1" dirty="0"/>
            </a:p>
          </p:txBody>
        </p:sp>
        <p:cxnSp>
          <p:nvCxnSpPr>
            <p:cNvPr id="43" name="直接连接符 14"/>
            <p:cNvCxnSpPr>
              <a:stCxn id="42" idx="0"/>
              <a:endCxn id="41" idx="2"/>
            </p:cNvCxnSpPr>
            <p:nvPr/>
          </p:nvCxnSpPr>
          <p:spPr>
            <a:xfrm flipV="1">
              <a:off x="8457108" y="2204072"/>
              <a:ext cx="0" cy="909637"/>
            </a:xfrm>
            <a:prstGeom prst="line">
              <a:avLst/>
            </a:prstGeom>
          </p:spPr>
          <p:style>
            <a:lnRef idx="2">
              <a:schemeClr val="dk1"/>
            </a:lnRef>
            <a:fillRef idx="0">
              <a:schemeClr val="dk1"/>
            </a:fillRef>
            <a:effectRef idx="1">
              <a:schemeClr val="dk1"/>
            </a:effectRef>
            <a:fontRef idx="minor">
              <a:schemeClr val="tx1"/>
            </a:fontRef>
          </p:style>
        </p:cxnSp>
        <p:cxnSp>
          <p:nvCxnSpPr>
            <p:cNvPr id="44" name="直接连接符 16"/>
            <p:cNvCxnSpPr>
              <a:stCxn id="42" idx="2"/>
            </p:cNvCxnSpPr>
            <p:nvPr/>
          </p:nvCxnSpPr>
          <p:spPr>
            <a:xfrm>
              <a:off x="8457108" y="3428034"/>
              <a:ext cx="0" cy="1138238"/>
            </a:xfrm>
            <a:prstGeom prst="line">
              <a:avLst/>
            </a:prstGeom>
          </p:spPr>
          <p:style>
            <a:lnRef idx="2">
              <a:schemeClr val="dk1"/>
            </a:lnRef>
            <a:fillRef idx="0">
              <a:schemeClr val="dk1"/>
            </a:fillRef>
            <a:effectRef idx="1">
              <a:schemeClr val="dk1"/>
            </a:effectRef>
            <a:fontRef idx="minor">
              <a:schemeClr val="tx1"/>
            </a:fontRef>
          </p:style>
        </p:cxnSp>
        <p:cxnSp>
          <p:nvCxnSpPr>
            <p:cNvPr id="45" name="直接连接符 18"/>
            <p:cNvCxnSpPr/>
            <p:nvPr/>
          </p:nvCxnSpPr>
          <p:spPr>
            <a:xfrm flipV="1">
              <a:off x="7923708" y="1899272"/>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46" name="直接连接符 20"/>
            <p:cNvCxnSpPr/>
            <p:nvPr/>
          </p:nvCxnSpPr>
          <p:spPr>
            <a:xfrm flipV="1">
              <a:off x="8114208" y="1899272"/>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47" name="直接连接符 21"/>
            <p:cNvCxnSpPr/>
            <p:nvPr/>
          </p:nvCxnSpPr>
          <p:spPr>
            <a:xfrm flipV="1">
              <a:off x="8358101" y="1879417"/>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48" name="直接连接符 22"/>
            <p:cNvCxnSpPr/>
            <p:nvPr/>
          </p:nvCxnSpPr>
          <p:spPr>
            <a:xfrm flipV="1">
              <a:off x="8571408" y="1883308"/>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49" name="直接连接符 23"/>
            <p:cNvCxnSpPr/>
            <p:nvPr/>
          </p:nvCxnSpPr>
          <p:spPr>
            <a:xfrm flipV="1">
              <a:off x="8744468" y="1915706"/>
              <a:ext cx="152400" cy="304800"/>
            </a:xfrm>
            <a:prstGeom prst="line">
              <a:avLst/>
            </a:prstGeom>
          </p:spPr>
          <p:style>
            <a:lnRef idx="2">
              <a:schemeClr val="dk1"/>
            </a:lnRef>
            <a:fillRef idx="0">
              <a:schemeClr val="dk1"/>
            </a:fillRef>
            <a:effectRef idx="1">
              <a:schemeClr val="dk1"/>
            </a:effectRef>
            <a:fontRef idx="minor">
              <a:schemeClr val="tx1"/>
            </a:fontRef>
          </p:style>
        </p:cxnSp>
        <p:sp>
          <p:nvSpPr>
            <p:cNvPr id="50" name="矩形 26"/>
            <p:cNvSpPr/>
            <p:nvPr/>
          </p:nvSpPr>
          <p:spPr>
            <a:xfrm>
              <a:off x="7923708" y="4608732"/>
              <a:ext cx="10668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cxnSp>
          <p:nvCxnSpPr>
            <p:cNvPr id="51" name="直接连接符 27"/>
            <p:cNvCxnSpPr/>
            <p:nvPr/>
          </p:nvCxnSpPr>
          <p:spPr>
            <a:xfrm flipV="1">
              <a:off x="7923708" y="4608732"/>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52" name="直接连接符 28"/>
            <p:cNvCxnSpPr/>
            <p:nvPr/>
          </p:nvCxnSpPr>
          <p:spPr>
            <a:xfrm flipV="1">
              <a:off x="8114208" y="4608732"/>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53" name="直接连接符 29"/>
            <p:cNvCxnSpPr/>
            <p:nvPr/>
          </p:nvCxnSpPr>
          <p:spPr>
            <a:xfrm flipV="1">
              <a:off x="8358101" y="4588877"/>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54" name="直接连接符 30"/>
            <p:cNvCxnSpPr/>
            <p:nvPr/>
          </p:nvCxnSpPr>
          <p:spPr>
            <a:xfrm flipV="1">
              <a:off x="8571408" y="4592768"/>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55" name="直接连接符 31"/>
            <p:cNvCxnSpPr/>
            <p:nvPr/>
          </p:nvCxnSpPr>
          <p:spPr>
            <a:xfrm flipV="1">
              <a:off x="8744468" y="4625166"/>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5124189" y="3308534"/>
              <a:ext cx="2" cy="613523"/>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a:off x="2912400" y="3272270"/>
              <a:ext cx="3141777" cy="0"/>
            </a:xfrm>
            <a:prstGeom prst="line">
              <a:avLst/>
            </a:prstGeom>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a:xfrm>
              <a:off x="2775179" y="5916343"/>
              <a:ext cx="612528" cy="0"/>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a:off x="4927823" y="5902355"/>
              <a:ext cx="612528" cy="0"/>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a:off x="5765758" y="5888367"/>
              <a:ext cx="612528" cy="0"/>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a:off x="6259326" y="6048741"/>
              <a:ext cx="293077" cy="0"/>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a:off x="6265187" y="5691187"/>
              <a:ext cx="293077" cy="0"/>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a:off x="6569989" y="5547581"/>
              <a:ext cx="0" cy="592012"/>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flipV="1">
              <a:off x="6569989" y="5607661"/>
              <a:ext cx="146538" cy="60080"/>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flipV="1">
              <a:off x="6569989" y="5760060"/>
              <a:ext cx="146538" cy="60079"/>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flipV="1">
              <a:off x="6569989" y="5912460"/>
              <a:ext cx="146538" cy="60079"/>
            </a:xfrm>
            <a:prstGeom prst="line">
              <a:avLst/>
            </a:prstGeom>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flipV="1">
              <a:off x="6569989" y="6048741"/>
              <a:ext cx="146538" cy="76198"/>
            </a:xfrm>
            <a:prstGeom prst="line">
              <a:avLst/>
            </a:prstGeom>
          </p:spPr>
          <p:style>
            <a:lnRef idx="2">
              <a:schemeClr val="dk1"/>
            </a:lnRef>
            <a:fillRef idx="0">
              <a:schemeClr val="dk1"/>
            </a:fillRef>
            <a:effectRef idx="1">
              <a:schemeClr val="dk1"/>
            </a:effectRef>
            <a:fontRef idx="minor">
              <a:schemeClr val="tx1"/>
            </a:fontRef>
          </p:style>
        </p:cxnSp>
        <p:sp>
          <p:nvSpPr>
            <p:cNvPr id="72" name="TextBox 71"/>
            <p:cNvSpPr txBox="1"/>
            <p:nvPr/>
          </p:nvSpPr>
          <p:spPr>
            <a:xfrm>
              <a:off x="6252939" y="6247253"/>
              <a:ext cx="428322" cy="369332"/>
            </a:xfrm>
            <a:prstGeom prst="rect">
              <a:avLst/>
            </a:prstGeom>
            <a:noFill/>
          </p:spPr>
          <p:txBody>
            <a:bodyPr wrap="none" rtlCol="0">
              <a:spAutoFit/>
            </a:bodyPr>
            <a:lstStyle/>
            <a:p>
              <a:r>
                <a:rPr lang="en-AU" b="1" dirty="0"/>
                <a:t>B2</a:t>
              </a:r>
            </a:p>
          </p:txBody>
        </p:sp>
        <p:sp>
          <p:nvSpPr>
            <p:cNvPr id="2" name="TextBox 1"/>
            <p:cNvSpPr txBox="1"/>
            <p:nvPr/>
          </p:nvSpPr>
          <p:spPr>
            <a:xfrm>
              <a:off x="3376052" y="6016337"/>
              <a:ext cx="228600" cy="369332"/>
            </a:xfrm>
            <a:prstGeom prst="rect">
              <a:avLst/>
            </a:prstGeom>
            <a:noFill/>
          </p:spPr>
          <p:txBody>
            <a:bodyPr wrap="square" rtlCol="0">
              <a:spAutoFit/>
            </a:bodyPr>
            <a:lstStyle/>
            <a:p>
              <a:r>
                <a:rPr lang="en-US" altLang="zh-CN" dirty="0"/>
                <a:t>S</a:t>
              </a:r>
              <a:endParaRPr lang="zh-CN" altLang="en-US" dirty="0"/>
            </a:p>
          </p:txBody>
        </p:sp>
        <p:sp>
          <p:nvSpPr>
            <p:cNvPr id="60" name="TextBox 59"/>
            <p:cNvSpPr txBox="1"/>
            <p:nvPr/>
          </p:nvSpPr>
          <p:spPr>
            <a:xfrm>
              <a:off x="5486400" y="6019800"/>
              <a:ext cx="228600" cy="369332"/>
            </a:xfrm>
            <a:prstGeom prst="rect">
              <a:avLst/>
            </a:prstGeom>
            <a:noFill/>
          </p:spPr>
          <p:txBody>
            <a:bodyPr wrap="square" rtlCol="0">
              <a:spAutoFit/>
            </a:bodyPr>
            <a:lstStyle/>
            <a:p>
              <a:r>
                <a:rPr lang="en-US" altLang="zh-CN" dirty="0"/>
                <a:t>S</a:t>
              </a:r>
              <a:endParaRPr lang="zh-CN" altLang="en-US" dirty="0"/>
            </a:p>
          </p:txBody>
        </p:sp>
        <p:sp>
          <p:nvSpPr>
            <p:cNvPr id="74" name="TextBox 73"/>
            <p:cNvSpPr txBox="1"/>
            <p:nvPr/>
          </p:nvSpPr>
          <p:spPr>
            <a:xfrm>
              <a:off x="3647861" y="4713101"/>
              <a:ext cx="228600" cy="369332"/>
            </a:xfrm>
            <a:prstGeom prst="rect">
              <a:avLst/>
            </a:prstGeom>
            <a:noFill/>
          </p:spPr>
          <p:txBody>
            <a:bodyPr wrap="square" rtlCol="0">
              <a:spAutoFit/>
            </a:bodyPr>
            <a:lstStyle/>
            <a:p>
              <a:r>
                <a:rPr lang="en-US" altLang="zh-CN" dirty="0"/>
                <a:t>C</a:t>
              </a:r>
              <a:endParaRPr lang="zh-CN" altLang="en-US" dirty="0"/>
            </a:p>
          </p:txBody>
        </p:sp>
        <p:sp>
          <p:nvSpPr>
            <p:cNvPr id="75" name="TextBox 74"/>
            <p:cNvSpPr txBox="1"/>
            <p:nvPr/>
          </p:nvSpPr>
          <p:spPr>
            <a:xfrm>
              <a:off x="5715000" y="4724400"/>
              <a:ext cx="228600" cy="369332"/>
            </a:xfrm>
            <a:prstGeom prst="rect">
              <a:avLst/>
            </a:prstGeom>
            <a:noFill/>
          </p:spPr>
          <p:txBody>
            <a:bodyPr wrap="square" rtlCol="0">
              <a:spAutoFit/>
            </a:bodyPr>
            <a:lstStyle/>
            <a:p>
              <a:r>
                <a:rPr lang="en-US" altLang="zh-CN" dirty="0"/>
                <a:t>C</a:t>
              </a:r>
              <a:endParaRPr lang="zh-CN" altLang="en-US" dirty="0"/>
            </a:p>
          </p:txBody>
        </p:sp>
        <p:sp>
          <p:nvSpPr>
            <p:cNvPr id="76" name="TextBox 75"/>
            <p:cNvSpPr txBox="1"/>
            <p:nvPr/>
          </p:nvSpPr>
          <p:spPr>
            <a:xfrm>
              <a:off x="3581400" y="3810000"/>
              <a:ext cx="228600" cy="369332"/>
            </a:xfrm>
            <a:prstGeom prst="rect">
              <a:avLst/>
            </a:prstGeom>
            <a:noFill/>
          </p:spPr>
          <p:txBody>
            <a:bodyPr wrap="square" rtlCol="0">
              <a:spAutoFit/>
            </a:bodyPr>
            <a:lstStyle/>
            <a:p>
              <a:r>
                <a:rPr lang="en-US" altLang="zh-CN" dirty="0"/>
                <a:t>R</a:t>
              </a:r>
              <a:endParaRPr lang="zh-CN" altLang="en-US" dirty="0"/>
            </a:p>
          </p:txBody>
        </p:sp>
        <p:sp>
          <p:nvSpPr>
            <p:cNvPr id="77" name="TextBox 76"/>
            <p:cNvSpPr txBox="1"/>
            <p:nvPr/>
          </p:nvSpPr>
          <p:spPr>
            <a:xfrm>
              <a:off x="5715000" y="3733800"/>
              <a:ext cx="228600" cy="369332"/>
            </a:xfrm>
            <a:prstGeom prst="rect">
              <a:avLst/>
            </a:prstGeom>
            <a:noFill/>
          </p:spPr>
          <p:txBody>
            <a:bodyPr wrap="square" rtlCol="0">
              <a:spAutoFit/>
            </a:bodyPr>
            <a:lstStyle/>
            <a:p>
              <a:r>
                <a:rPr lang="en-US" altLang="zh-CN" dirty="0"/>
                <a:t>R</a:t>
              </a:r>
              <a:endParaRPr lang="zh-CN" altLang="en-US" dirty="0"/>
            </a:p>
          </p:txBody>
        </p:sp>
      </p:grpSp>
    </p:spTree>
    <p:extLst>
      <p:ext uri="{BB962C8B-B14F-4D97-AF65-F5344CB8AC3E}">
        <p14:creationId xmlns:p14="http://schemas.microsoft.com/office/powerpoint/2010/main" val="251784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10711" y="959691"/>
            <a:ext cx="6919140" cy="2123658"/>
          </a:xfrm>
          <a:prstGeom prst="rect">
            <a:avLst/>
          </a:prstGeom>
          <a:noFill/>
        </p:spPr>
        <p:txBody>
          <a:bodyPr wrap="square" rtlCol="0">
            <a:spAutoFit/>
          </a:bodyPr>
          <a:lstStyle/>
          <a:p>
            <a:r>
              <a:rPr lang="zh-CN" altLang="en-US" sz="2000" dirty="0"/>
              <a:t>詹文章 博士 研究员高工 北京理工大学博导</a:t>
            </a:r>
            <a:endParaRPr lang="en-US" altLang="zh-CN" sz="2000" dirty="0"/>
          </a:p>
          <a:p>
            <a:endParaRPr lang="en-US" altLang="zh-CN" sz="2000" dirty="0"/>
          </a:p>
          <a:p>
            <a:r>
              <a:rPr lang="en-US" altLang="zh-CN" dirty="0"/>
              <a:t>2014~2016 </a:t>
            </a:r>
            <a:r>
              <a:rPr lang="zh-CN" altLang="en-US" dirty="0"/>
              <a:t>北汽集团新能源汽车管理部部长</a:t>
            </a:r>
            <a:endParaRPr lang="en-US" altLang="zh-CN" dirty="0"/>
          </a:p>
          <a:p>
            <a:r>
              <a:rPr lang="en-US" altLang="zh-CN" dirty="0"/>
              <a:t>2012~2014 </a:t>
            </a:r>
            <a:r>
              <a:rPr lang="zh-CN" altLang="en-US" dirty="0"/>
              <a:t>北汽集团战略规划部副部长</a:t>
            </a:r>
            <a:endParaRPr lang="en-US" altLang="zh-CN" dirty="0"/>
          </a:p>
          <a:p>
            <a:r>
              <a:rPr lang="en-US" altLang="zh-CN" dirty="0"/>
              <a:t>2009~2011 </a:t>
            </a:r>
            <a:r>
              <a:rPr lang="zh-CN" altLang="en-US" dirty="0"/>
              <a:t>北汽新能源有限公司副总经理</a:t>
            </a:r>
            <a:endParaRPr lang="en-US" altLang="zh-CN" dirty="0"/>
          </a:p>
          <a:p>
            <a:r>
              <a:rPr lang="en-US" altLang="zh-CN" dirty="0"/>
              <a:t>2007~2009 </a:t>
            </a:r>
            <a:r>
              <a:rPr lang="zh-CN" altLang="en-US" dirty="0"/>
              <a:t>北汽研究总院新技术研究部部长</a:t>
            </a:r>
            <a:endParaRPr lang="en-US" altLang="zh-CN" dirty="0"/>
          </a:p>
          <a:p>
            <a:endParaRPr lang="zh-CN" altLang="en-US" dirty="0"/>
          </a:p>
        </p:txBody>
      </p:sp>
      <p:sp>
        <p:nvSpPr>
          <p:cNvPr id="5" name="文本框 4"/>
          <p:cNvSpPr txBox="1"/>
          <p:nvPr/>
        </p:nvSpPr>
        <p:spPr>
          <a:xfrm>
            <a:off x="408685" y="3721316"/>
            <a:ext cx="4024649" cy="2369880"/>
          </a:xfrm>
          <a:prstGeom prst="rect">
            <a:avLst/>
          </a:prstGeom>
          <a:noFill/>
        </p:spPr>
        <p:txBody>
          <a:bodyPr wrap="square" rtlCol="0">
            <a:spAutoFit/>
          </a:bodyPr>
          <a:lstStyle/>
          <a:p>
            <a:r>
              <a:rPr lang="zh-CN" altLang="en-US" sz="1600" dirty="0">
                <a:latin typeface="微软雅黑 Light" panose="020B0502040204020203" pitchFamily="34" charset="-122"/>
                <a:ea typeface="微软雅黑 Light" panose="020B0502040204020203" pitchFamily="34" charset="-122"/>
              </a:rPr>
              <a:t>科技部十三五新能源汽车领域咨询专家、项目评审专家</a:t>
            </a:r>
            <a:endParaRPr lang="en-US" altLang="zh-CN" sz="1600" dirty="0">
              <a:latin typeface="微软雅黑 Light" panose="020B0502040204020203" pitchFamily="34" charset="-122"/>
              <a:ea typeface="微软雅黑 Light" panose="020B0502040204020203" pitchFamily="34" charset="-122"/>
            </a:endParaRPr>
          </a:p>
          <a:p>
            <a:r>
              <a:rPr lang="zh-CN" altLang="en-US" sz="1600" dirty="0">
                <a:latin typeface="微软雅黑 Light" panose="020B0502040204020203" pitchFamily="34" charset="-122"/>
                <a:ea typeface="微软雅黑 Light" panose="020B0502040204020203" pitchFamily="34" charset="-122"/>
              </a:rPr>
              <a:t>工信部新能源汽车动力电池准入专家组成员</a:t>
            </a:r>
            <a:endParaRPr lang="en-US" altLang="zh-CN" sz="1600" dirty="0">
              <a:latin typeface="微软雅黑 Light" panose="020B0502040204020203" pitchFamily="34" charset="-122"/>
              <a:ea typeface="微软雅黑 Light" panose="020B0502040204020203" pitchFamily="34" charset="-122"/>
            </a:endParaRPr>
          </a:p>
          <a:p>
            <a:r>
              <a:rPr lang="zh-CN" altLang="en-US" sz="1600" dirty="0">
                <a:latin typeface="微软雅黑 Light" panose="020B0502040204020203" pitchFamily="34" charset="-122"/>
                <a:ea typeface="微软雅黑 Light" panose="020B0502040204020203" pitchFamily="34" charset="-122"/>
              </a:rPr>
              <a:t>发改委新能源乘用车企业准入标准制定、审核专家组成员</a:t>
            </a:r>
            <a:endParaRPr lang="en-US" altLang="zh-CN" sz="1600" dirty="0">
              <a:latin typeface="微软雅黑 Light" panose="020B0502040204020203" pitchFamily="34" charset="-122"/>
              <a:ea typeface="微软雅黑 Light" panose="020B0502040204020203" pitchFamily="34" charset="-122"/>
            </a:endParaRPr>
          </a:p>
          <a:p>
            <a:r>
              <a:rPr lang="zh-CN" altLang="en-US" sz="1600" dirty="0">
                <a:latin typeface="微软雅黑 Light" panose="020B0502040204020203" pitchFamily="34" charset="-122"/>
                <a:ea typeface="微软雅黑 Light" panose="020B0502040204020203" pitchFamily="34" charset="-122"/>
              </a:rPr>
              <a:t>第六届中国汽车工业奖励基金会评审专家</a:t>
            </a:r>
            <a:endParaRPr lang="en-US" altLang="zh-CN" sz="1600" dirty="0">
              <a:latin typeface="微软雅黑 Light" panose="020B0502040204020203" pitchFamily="34" charset="-122"/>
              <a:ea typeface="微软雅黑 Light" panose="020B0502040204020203" pitchFamily="34" charset="-122"/>
            </a:endParaRPr>
          </a:p>
          <a:p>
            <a:r>
              <a:rPr lang="zh-CN" altLang="en-US" sz="1600" dirty="0">
                <a:latin typeface="微软雅黑 Light" panose="020B0502040204020203" pitchFamily="34" charset="-122"/>
                <a:ea typeface="微软雅黑 Light" panose="020B0502040204020203" pitchFamily="34" charset="-122"/>
              </a:rPr>
              <a:t>北京市新能源汽车专家组成员</a:t>
            </a:r>
            <a:endParaRPr lang="en-US" altLang="zh-CN" sz="1600" dirty="0">
              <a:latin typeface="微软雅黑 Light" panose="020B0502040204020203" pitchFamily="34" charset="-122"/>
              <a:ea typeface="微软雅黑 Light" panose="020B0502040204020203" pitchFamily="34" charset="-122"/>
            </a:endParaRPr>
          </a:p>
          <a:p>
            <a:r>
              <a:rPr lang="zh-CN" altLang="en-US" sz="1600" dirty="0">
                <a:latin typeface="微软雅黑 Light" panose="020B0502040204020203" pitchFamily="34" charset="-122"/>
                <a:ea typeface="微软雅黑 Light" panose="020B0502040204020203" pitchFamily="34" charset="-122"/>
              </a:rPr>
              <a:t>北京市智能网联汽车专家组成员</a:t>
            </a:r>
          </a:p>
        </p:txBody>
      </p:sp>
      <p:sp>
        <p:nvSpPr>
          <p:cNvPr id="6" name="文本框 5"/>
          <p:cNvSpPr txBox="1"/>
          <p:nvPr/>
        </p:nvSpPr>
        <p:spPr>
          <a:xfrm>
            <a:off x="4223116" y="3001533"/>
            <a:ext cx="7467599" cy="1769715"/>
          </a:xfrm>
          <a:prstGeom prst="rect">
            <a:avLst/>
          </a:prstGeom>
          <a:noFill/>
        </p:spPr>
        <p:txBody>
          <a:bodyPr wrap="square" rtlCol="0">
            <a:spAutoFit/>
          </a:bodyPr>
          <a:lstStyle/>
          <a:p>
            <a:r>
              <a:rPr lang="zh-CN" altLang="en-US" sz="1900" dirty="0"/>
              <a:t>工作业绩：</a:t>
            </a:r>
            <a:r>
              <a:rPr lang="zh-CN" altLang="en-US" sz="2000" dirty="0">
                <a:solidFill>
                  <a:srgbClr val="000000"/>
                </a:solidFill>
                <a:latin typeface="Arial" panose="020B0604020202020204" pitchFamily="34" charset="0"/>
                <a:ea typeface="华文楷体" panose="02010600040101010101" pitchFamily="2" charset="-122"/>
                <a:cs typeface="Arial" panose="020B0604020202020204" pitchFamily="34" charset="0"/>
              </a:rPr>
              <a:t>北汽新能源汽车产业的创始人</a:t>
            </a:r>
            <a:endParaRPr lang="en-US" altLang="zh-CN" sz="1900" dirty="0"/>
          </a:p>
          <a:p>
            <a:r>
              <a:rPr lang="zh-CN" altLang="en-US" dirty="0"/>
              <a:t>从无到有：组建北汽新能源汽车研发团队</a:t>
            </a:r>
            <a:endParaRPr lang="en-US" altLang="zh-CN" dirty="0"/>
          </a:p>
          <a:p>
            <a:r>
              <a:rPr lang="zh-CN" altLang="en-US" dirty="0"/>
              <a:t>从小到大：筹建北汽新能源汽车有限公司</a:t>
            </a:r>
            <a:endParaRPr lang="en-US" altLang="zh-CN" dirty="0"/>
          </a:p>
          <a:p>
            <a:r>
              <a:rPr lang="zh-CN" altLang="en-US" dirty="0"/>
              <a:t>从弱到强：产能建设和供应链开发、产品开发，产品销量据世界前列</a:t>
            </a:r>
            <a:endParaRPr lang="en-US" altLang="zh-CN" dirty="0"/>
          </a:p>
          <a:p>
            <a:r>
              <a:rPr lang="zh-CN" altLang="en-US" dirty="0"/>
              <a:t>战略引领：为北汽集团新能源汽车产业快速发展制定战略规划</a:t>
            </a:r>
            <a:endParaRPr lang="en-US" altLang="zh-CN" dirty="0"/>
          </a:p>
          <a:p>
            <a:r>
              <a:rPr lang="zh-CN" altLang="en-US" dirty="0"/>
              <a:t>国际竞争：代表工信部参与</a:t>
            </a:r>
            <a:r>
              <a:rPr lang="en-US" altLang="zh-CN" dirty="0"/>
              <a:t>WP29</a:t>
            </a:r>
            <a:r>
              <a:rPr lang="zh-CN" altLang="en-US" dirty="0"/>
              <a:t>的</a:t>
            </a:r>
            <a:r>
              <a:rPr lang="en-US" altLang="zh-CN" dirty="0"/>
              <a:t>EVS GTR</a:t>
            </a:r>
            <a:r>
              <a:rPr lang="zh-CN" altLang="en-US" dirty="0"/>
              <a:t>会议</a:t>
            </a:r>
            <a:endParaRPr lang="en-US" altLang="zh-CN" dirty="0"/>
          </a:p>
        </p:txBody>
      </p:sp>
      <p:sp>
        <p:nvSpPr>
          <p:cNvPr id="7" name="文本框 6"/>
          <p:cNvSpPr txBox="1"/>
          <p:nvPr/>
        </p:nvSpPr>
        <p:spPr>
          <a:xfrm>
            <a:off x="4223116" y="4939711"/>
            <a:ext cx="7211315" cy="1200329"/>
          </a:xfrm>
          <a:prstGeom prst="rect">
            <a:avLst/>
          </a:prstGeom>
          <a:noFill/>
        </p:spPr>
        <p:txBody>
          <a:bodyPr wrap="square" rtlCol="0">
            <a:spAutoFit/>
          </a:bodyPr>
          <a:lstStyle/>
          <a:p>
            <a:r>
              <a:rPr lang="en-US" altLang="zh-CN" dirty="0"/>
              <a:t>2011</a:t>
            </a:r>
            <a:r>
              <a:rPr lang="zh-CN" altLang="en-US" dirty="0"/>
              <a:t>年北京市五一劳动奖章获得者</a:t>
            </a:r>
            <a:endParaRPr lang="en-US" altLang="zh-CN" dirty="0"/>
          </a:p>
          <a:p>
            <a:r>
              <a:rPr lang="en-US" altLang="zh-CN" dirty="0"/>
              <a:t>2012</a:t>
            </a:r>
            <a:r>
              <a:rPr lang="zh-CN" altLang="en-US" dirty="0"/>
              <a:t>年科技部中青年科技领军人才 北京市百名科技领军人才首批入选</a:t>
            </a:r>
            <a:endParaRPr lang="en-US" altLang="zh-CN" dirty="0"/>
          </a:p>
          <a:p>
            <a:r>
              <a:rPr lang="en-US" altLang="zh-CN" dirty="0"/>
              <a:t>2014</a:t>
            </a:r>
            <a:r>
              <a:rPr lang="zh-CN" altLang="en-US" dirty="0"/>
              <a:t>年中组部第二批万人计划入选</a:t>
            </a:r>
            <a:endParaRPr lang="en-US" altLang="zh-CN" dirty="0"/>
          </a:p>
          <a:p>
            <a:r>
              <a:rPr lang="en-US" altLang="zh-CN" dirty="0"/>
              <a:t>2015</a:t>
            </a:r>
            <a:r>
              <a:rPr lang="zh-CN" altLang="en-US" dirty="0"/>
              <a:t>年中国汽车工业科技一等奖第一完成人</a:t>
            </a:r>
          </a:p>
        </p:txBody>
      </p:sp>
      <p:sp>
        <p:nvSpPr>
          <p:cNvPr id="2" name="文本框 1">
            <a:extLst>
              <a:ext uri="{FF2B5EF4-FFF2-40B4-BE49-F238E27FC236}">
                <a16:creationId xmlns:a16="http://schemas.microsoft.com/office/drawing/2014/main" id="{0D2A9B85-0FBC-442E-B935-9BAE44D40EF3}"/>
              </a:ext>
            </a:extLst>
          </p:cNvPr>
          <p:cNvSpPr txBox="1"/>
          <p:nvPr/>
        </p:nvSpPr>
        <p:spPr>
          <a:xfrm>
            <a:off x="408685" y="381000"/>
            <a:ext cx="3172715" cy="381000"/>
          </a:xfrm>
          <a:prstGeom prst="rect">
            <a:avLst/>
          </a:prstGeom>
          <a:noFill/>
        </p:spPr>
        <p:txBody>
          <a:bodyPr wrap="square" rtlCol="0">
            <a:spAutoFit/>
          </a:bodyPr>
          <a:lstStyle/>
          <a:p>
            <a:r>
              <a:rPr lang="zh-CN" altLang="en-US" dirty="0"/>
              <a:t>个人简介</a:t>
            </a:r>
          </a:p>
        </p:txBody>
      </p:sp>
      <p:pic>
        <p:nvPicPr>
          <p:cNvPr id="11" name="图片 10">
            <a:extLst>
              <a:ext uri="{FF2B5EF4-FFF2-40B4-BE49-F238E27FC236}">
                <a16:creationId xmlns:a16="http://schemas.microsoft.com/office/drawing/2014/main" id="{98B306D7-9F60-452A-83E9-1981C1743A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4064" y="1219200"/>
            <a:ext cx="3009624" cy="2029224"/>
          </a:xfrm>
          <a:prstGeom prst="rect">
            <a:avLst/>
          </a:prstGeom>
        </p:spPr>
      </p:pic>
      <p:pic>
        <p:nvPicPr>
          <p:cNvPr id="13" name="图片 12">
            <a:extLst>
              <a:ext uri="{FF2B5EF4-FFF2-40B4-BE49-F238E27FC236}">
                <a16:creationId xmlns:a16="http://schemas.microsoft.com/office/drawing/2014/main" id="{3D2EA113-E0FE-4935-B6A1-DCB1B89EE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878691"/>
            <a:ext cx="1905000" cy="2770414"/>
          </a:xfrm>
          <a:prstGeom prst="rect">
            <a:avLst/>
          </a:prstGeom>
        </p:spPr>
      </p:pic>
    </p:spTree>
    <p:extLst>
      <p:ext uri="{BB962C8B-B14F-4D97-AF65-F5344CB8AC3E}">
        <p14:creationId xmlns:p14="http://schemas.microsoft.com/office/powerpoint/2010/main" val="3240535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9144000" cy="1143000"/>
          </a:xfrm>
        </p:spPr>
        <p:txBody>
          <a:bodyPr>
            <a:normAutofit/>
          </a:bodyPr>
          <a:lstStyle/>
          <a:p>
            <a:pPr algn="l"/>
            <a:r>
              <a:rPr lang="en-US" altLang="zh-CN" dirty="0"/>
              <a:t>5</a:t>
            </a:r>
            <a:r>
              <a:rPr lang="zh-CN" altLang="en-US" dirty="0"/>
              <a:t>、</a:t>
            </a:r>
            <a:r>
              <a:rPr lang="en-US" dirty="0"/>
              <a:t>BYD Dual Model (</a:t>
            </a:r>
            <a:r>
              <a:rPr lang="en-US" altLang="zh-CN" dirty="0"/>
              <a:t>DM</a:t>
            </a:r>
            <a:r>
              <a:rPr lang="zh-CN" altLang="en-US" dirty="0"/>
              <a:t>双模</a:t>
            </a:r>
            <a:r>
              <a:rPr lang="en-US" dirty="0"/>
              <a:t>)</a:t>
            </a:r>
            <a:endParaRPr lang="en-AU"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369411" y="1822585"/>
            <a:ext cx="1935480" cy="1256789"/>
          </a:xfrm>
        </p:spPr>
      </p:pic>
      <p:cxnSp>
        <p:nvCxnSpPr>
          <p:cNvPr id="4" name="Straight Arrow Connector 3"/>
          <p:cNvCxnSpPr>
            <a:cxnSpLocks/>
          </p:cNvCxnSpPr>
          <p:nvPr/>
        </p:nvCxnSpPr>
        <p:spPr>
          <a:xfrm>
            <a:off x="838200" y="3886200"/>
            <a:ext cx="10515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4769311" y="3268113"/>
            <a:ext cx="986167" cy="369332"/>
          </a:xfrm>
          <a:prstGeom prst="rect">
            <a:avLst/>
          </a:prstGeom>
          <a:noFill/>
        </p:spPr>
        <p:txBody>
          <a:bodyPr wrap="none" rtlCol="0">
            <a:spAutoFit/>
          </a:bodyPr>
          <a:lstStyle/>
          <a:p>
            <a:r>
              <a:rPr lang="zh-CN" altLang="en-US" dirty="0"/>
              <a:t>秦 </a:t>
            </a:r>
            <a:r>
              <a:rPr lang="en-US" dirty="0"/>
              <a:t>2012</a:t>
            </a:r>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9872" y="3285090"/>
            <a:ext cx="2042042" cy="12191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98" y="5082215"/>
            <a:ext cx="1991116" cy="131858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5056" y="1371600"/>
            <a:ext cx="2042042" cy="1192238"/>
          </a:xfrm>
          <a:prstGeom prst="rect">
            <a:avLst/>
          </a:prstGeom>
        </p:spPr>
      </p:pic>
      <p:sp>
        <p:nvSpPr>
          <p:cNvPr id="10" name="TextBox 9"/>
          <p:cNvSpPr txBox="1"/>
          <p:nvPr/>
        </p:nvSpPr>
        <p:spPr>
          <a:xfrm>
            <a:off x="7309713" y="2696087"/>
            <a:ext cx="986167" cy="369332"/>
          </a:xfrm>
          <a:prstGeom prst="rect">
            <a:avLst/>
          </a:prstGeom>
          <a:noFill/>
        </p:spPr>
        <p:txBody>
          <a:bodyPr wrap="none" rtlCol="0">
            <a:spAutoFit/>
          </a:bodyPr>
          <a:lstStyle/>
          <a:p>
            <a:r>
              <a:rPr lang="zh-CN" altLang="en-US" dirty="0"/>
              <a:t>唐 </a:t>
            </a:r>
            <a:r>
              <a:rPr lang="en-US" dirty="0"/>
              <a:t>201</a:t>
            </a:r>
            <a:r>
              <a:rPr lang="en-US" altLang="zh-CN" dirty="0"/>
              <a:t>5</a:t>
            </a:r>
            <a:endParaRPr lang="en-AU" dirty="0"/>
          </a:p>
        </p:txBody>
      </p:sp>
      <p:sp>
        <p:nvSpPr>
          <p:cNvPr id="11" name="TextBox 10"/>
          <p:cNvSpPr txBox="1"/>
          <p:nvPr/>
        </p:nvSpPr>
        <p:spPr>
          <a:xfrm>
            <a:off x="7543010" y="4694548"/>
            <a:ext cx="415498" cy="369332"/>
          </a:xfrm>
          <a:prstGeom prst="rect">
            <a:avLst/>
          </a:prstGeom>
          <a:noFill/>
        </p:spPr>
        <p:txBody>
          <a:bodyPr wrap="none" rtlCol="0">
            <a:spAutoFit/>
          </a:bodyPr>
          <a:lstStyle/>
          <a:p>
            <a:r>
              <a:rPr lang="zh-CN" altLang="en-US" dirty="0"/>
              <a:t>宋</a:t>
            </a:r>
            <a:endParaRPr lang="en-AU"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8295" y="4185788"/>
            <a:ext cx="1915065" cy="1077224"/>
          </a:xfrm>
          <a:prstGeom prst="rect">
            <a:avLst/>
          </a:prstGeom>
        </p:spPr>
      </p:pic>
      <p:sp>
        <p:nvSpPr>
          <p:cNvPr id="15" name="TextBox 14"/>
          <p:cNvSpPr txBox="1"/>
          <p:nvPr/>
        </p:nvSpPr>
        <p:spPr>
          <a:xfrm>
            <a:off x="2969424" y="5463650"/>
            <a:ext cx="982961" cy="646331"/>
          </a:xfrm>
          <a:prstGeom prst="rect">
            <a:avLst/>
          </a:prstGeom>
          <a:noFill/>
        </p:spPr>
        <p:txBody>
          <a:bodyPr wrap="none" rtlCol="0">
            <a:spAutoFit/>
          </a:bodyPr>
          <a:lstStyle/>
          <a:p>
            <a:r>
              <a:rPr lang="en-US" altLang="zh-CN" dirty="0"/>
              <a:t>E6</a:t>
            </a:r>
            <a:r>
              <a:rPr lang="zh-CN" altLang="en-US" dirty="0"/>
              <a:t> </a:t>
            </a:r>
            <a:r>
              <a:rPr lang="en-US" altLang="zh-CN" dirty="0"/>
              <a:t>2009</a:t>
            </a:r>
          </a:p>
          <a:p>
            <a:r>
              <a:rPr lang="zh-CN" altLang="en-US" dirty="0"/>
              <a:t>纯电</a:t>
            </a:r>
            <a:endParaRPr lang="en-AU" dirty="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1836539"/>
            <a:ext cx="1844040" cy="1228880"/>
          </a:xfrm>
          <a:prstGeom prst="rect">
            <a:avLst/>
          </a:prstGeom>
        </p:spPr>
      </p:pic>
      <p:sp>
        <p:nvSpPr>
          <p:cNvPr id="17" name="TextBox 16"/>
          <p:cNvSpPr txBox="1"/>
          <p:nvPr/>
        </p:nvSpPr>
        <p:spPr>
          <a:xfrm>
            <a:off x="952146" y="3255837"/>
            <a:ext cx="1377300" cy="369332"/>
          </a:xfrm>
          <a:prstGeom prst="rect">
            <a:avLst/>
          </a:prstGeom>
          <a:noFill/>
        </p:spPr>
        <p:txBody>
          <a:bodyPr wrap="none" rtlCol="0">
            <a:spAutoFit/>
          </a:bodyPr>
          <a:lstStyle/>
          <a:p>
            <a:r>
              <a:rPr lang="en-US" altLang="zh-CN" dirty="0"/>
              <a:t>F3DM</a:t>
            </a:r>
            <a:r>
              <a:rPr lang="zh-CN" altLang="en-US" dirty="0"/>
              <a:t> </a:t>
            </a:r>
            <a:r>
              <a:rPr lang="en-US" altLang="zh-CN" dirty="0"/>
              <a:t>08-13</a:t>
            </a:r>
            <a:endParaRPr lang="en-AU" dirty="0"/>
          </a:p>
        </p:txBody>
      </p:sp>
      <p:sp>
        <p:nvSpPr>
          <p:cNvPr id="18" name="TextBox 17"/>
          <p:cNvSpPr txBox="1"/>
          <p:nvPr/>
        </p:nvSpPr>
        <p:spPr>
          <a:xfrm>
            <a:off x="8665159" y="6488668"/>
            <a:ext cx="415498" cy="369332"/>
          </a:xfrm>
          <a:prstGeom prst="rect">
            <a:avLst/>
          </a:prstGeom>
          <a:noFill/>
        </p:spPr>
        <p:txBody>
          <a:bodyPr wrap="none" rtlCol="0">
            <a:spAutoFit/>
          </a:bodyPr>
          <a:lstStyle/>
          <a:p>
            <a:r>
              <a:rPr lang="zh-CN" altLang="en-US" dirty="0"/>
              <a:t>元</a:t>
            </a:r>
            <a:endParaRPr lang="en-AU" dirty="0"/>
          </a:p>
        </p:txBody>
      </p:sp>
      <p:cxnSp>
        <p:nvCxnSpPr>
          <p:cNvPr id="20" name="Straight Arrow Connector 19"/>
          <p:cNvCxnSpPr/>
          <p:nvPr/>
        </p:nvCxnSpPr>
        <p:spPr>
          <a:xfrm>
            <a:off x="2969424" y="2450979"/>
            <a:ext cx="111280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flipV="1">
            <a:off x="6416796" y="2133601"/>
            <a:ext cx="288805" cy="56248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a:off x="6416795" y="3111871"/>
            <a:ext cx="304800" cy="63885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a:off x="6127990" y="3285090"/>
            <a:ext cx="577610" cy="23537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3" name="图片 12">
            <a:extLst>
              <a:ext uri="{FF2B5EF4-FFF2-40B4-BE49-F238E27FC236}">
                <a16:creationId xmlns:a16="http://schemas.microsoft.com/office/drawing/2014/main" id="{CC67A18A-9506-4413-80A1-43E173810F13}"/>
              </a:ext>
            </a:extLst>
          </p:cNvPr>
          <p:cNvPicPr>
            <a:picLocks noChangeAspect="1"/>
          </p:cNvPicPr>
          <p:nvPr/>
        </p:nvPicPr>
        <p:blipFill rotWithShape="1">
          <a:blip r:embed="rId8">
            <a:extLst>
              <a:ext uri="{28A0092B-C50C-407E-A947-70E740481C1C}">
                <a14:useLocalDpi xmlns:a14="http://schemas.microsoft.com/office/drawing/2010/main" val="0"/>
              </a:ext>
            </a:extLst>
          </a:blip>
          <a:srcRect l="18750" t="32987" r="23546" b="23562"/>
          <a:stretch/>
        </p:blipFill>
        <p:spPr>
          <a:xfrm>
            <a:off x="9565286" y="3255837"/>
            <a:ext cx="2426794" cy="1219199"/>
          </a:xfrm>
          <a:prstGeom prst="rect">
            <a:avLst/>
          </a:prstGeom>
        </p:spPr>
      </p:pic>
      <p:sp>
        <p:nvSpPr>
          <p:cNvPr id="23" name="TextBox 10">
            <a:extLst>
              <a:ext uri="{FF2B5EF4-FFF2-40B4-BE49-F238E27FC236}">
                <a16:creationId xmlns:a16="http://schemas.microsoft.com/office/drawing/2014/main" id="{225DC972-33E6-4A85-A04D-8C5615BFD881}"/>
              </a:ext>
            </a:extLst>
          </p:cNvPr>
          <p:cNvSpPr txBox="1"/>
          <p:nvPr/>
        </p:nvSpPr>
        <p:spPr>
          <a:xfrm>
            <a:off x="9944986" y="4599414"/>
            <a:ext cx="1382110" cy="369332"/>
          </a:xfrm>
          <a:prstGeom prst="rect">
            <a:avLst/>
          </a:prstGeom>
          <a:noFill/>
        </p:spPr>
        <p:txBody>
          <a:bodyPr wrap="none" rtlCol="0">
            <a:spAutoFit/>
          </a:bodyPr>
          <a:lstStyle/>
          <a:p>
            <a:r>
              <a:rPr lang="zh-CN" altLang="en-US" dirty="0"/>
              <a:t>宋</a:t>
            </a:r>
            <a:r>
              <a:rPr lang="en-US" altLang="zh-CN" dirty="0"/>
              <a:t>max 2017</a:t>
            </a:r>
            <a:endParaRPr lang="en-AU" dirty="0"/>
          </a:p>
        </p:txBody>
      </p:sp>
    </p:spTree>
    <p:extLst>
      <p:ext uri="{BB962C8B-B14F-4D97-AF65-F5344CB8AC3E}">
        <p14:creationId xmlns:p14="http://schemas.microsoft.com/office/powerpoint/2010/main" val="126793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14634"/>
          <a:stretch/>
        </p:blipFill>
        <p:spPr>
          <a:xfrm>
            <a:off x="1281473" y="1624591"/>
            <a:ext cx="5191840" cy="3230478"/>
          </a:xfrm>
          <a:prstGeom prst="rect">
            <a:avLst/>
          </a:prstGeom>
        </p:spPr>
      </p:pic>
      <p:sp>
        <p:nvSpPr>
          <p:cNvPr id="4" name="Title 2"/>
          <p:cNvSpPr>
            <a:spLocks noGrp="1"/>
          </p:cNvSpPr>
          <p:nvPr>
            <p:ph type="title"/>
          </p:nvPr>
        </p:nvSpPr>
        <p:spPr>
          <a:xfrm>
            <a:off x="1281473" y="228600"/>
            <a:ext cx="8700727" cy="1143000"/>
          </a:xfrm>
        </p:spPr>
        <p:txBody>
          <a:bodyPr>
            <a:normAutofit/>
          </a:bodyPr>
          <a:lstStyle/>
          <a:p>
            <a:pPr algn="l"/>
            <a:r>
              <a:rPr lang="en-US" altLang="zh-CN" dirty="0"/>
              <a:t>6</a:t>
            </a:r>
            <a:r>
              <a:rPr lang="zh-CN" altLang="en-US" dirty="0"/>
              <a:t>、上汽荣威混合动力系统（</a:t>
            </a:r>
            <a:r>
              <a:rPr lang="en-US" altLang="zh-CN" dirty="0"/>
              <a:t>EDU</a:t>
            </a:r>
            <a:r>
              <a:rPr lang="zh-CN" altLang="en-US" dirty="0"/>
              <a:t>）</a:t>
            </a:r>
            <a:endParaRPr lang="en-AU" dirty="0"/>
          </a:p>
        </p:txBody>
      </p:sp>
      <p:sp>
        <p:nvSpPr>
          <p:cNvPr id="2" name="内容占位符 1"/>
          <p:cNvSpPr>
            <a:spLocks noGrp="1"/>
          </p:cNvSpPr>
          <p:nvPr>
            <p:ph sz="quarter" idx="13"/>
          </p:nvPr>
        </p:nvSpPr>
        <p:spPr>
          <a:xfrm>
            <a:off x="6934200" y="1328058"/>
            <a:ext cx="4572000" cy="533400"/>
          </a:xfrm>
        </p:spPr>
        <p:txBody>
          <a:bodyPr>
            <a:normAutofit fontScale="92500"/>
          </a:bodyPr>
          <a:lstStyle/>
          <a:p>
            <a:pPr marL="109728" indent="0" algn="ctr">
              <a:buNone/>
            </a:pPr>
            <a:r>
              <a:rPr lang="zh-CN" altLang="en-US" dirty="0"/>
              <a:t>荣威</a:t>
            </a:r>
            <a:r>
              <a:rPr lang="en-US" altLang="zh-CN" dirty="0"/>
              <a:t>e550</a:t>
            </a:r>
            <a:r>
              <a:rPr lang="zh-CN" altLang="en-US" dirty="0"/>
              <a:t>插电混动轿车“三电”系统图</a:t>
            </a: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b="15027"/>
          <a:stretch/>
        </p:blipFill>
        <p:spPr>
          <a:xfrm>
            <a:off x="6641438" y="1861458"/>
            <a:ext cx="5241132" cy="2834085"/>
          </a:xfrm>
          <a:prstGeom prst="rect">
            <a:avLst/>
          </a:prstGeom>
        </p:spPr>
      </p:pic>
      <p:sp>
        <p:nvSpPr>
          <p:cNvPr id="12" name="内容占位符 1"/>
          <p:cNvSpPr txBox="1">
            <a:spLocks/>
          </p:cNvSpPr>
          <p:nvPr/>
        </p:nvSpPr>
        <p:spPr>
          <a:xfrm>
            <a:off x="685800" y="1104900"/>
            <a:ext cx="58674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zh-CN" altLang="en-US" dirty="0"/>
              <a:t>电驱变速箱</a:t>
            </a:r>
            <a:r>
              <a:rPr lang="en-US" altLang="zh-CN" dirty="0"/>
              <a:t>EDU</a:t>
            </a:r>
            <a:r>
              <a:rPr lang="zh-CN" altLang="en-US" dirty="0"/>
              <a:t>爆炸图</a:t>
            </a:r>
          </a:p>
        </p:txBody>
      </p:sp>
      <p:pic>
        <p:nvPicPr>
          <p:cNvPr id="1026" name="Picture 2" descr="http://car0.autoimg.cn/car/carnews/2015/7/23/d_20150723233032914-1112.jpg"/>
          <p:cNvPicPr>
            <a:picLocks noChangeAspect="1" noChangeArrowheads="1"/>
          </p:cNvPicPr>
          <p:nvPr/>
        </p:nvPicPr>
        <p:blipFill rotWithShape="1">
          <a:blip r:embed="rId4">
            <a:extLst>
              <a:ext uri="{28A0092B-C50C-407E-A947-70E740481C1C}">
                <a14:useLocalDpi xmlns:a14="http://schemas.microsoft.com/office/drawing/2010/main" val="0"/>
              </a:ext>
            </a:extLst>
          </a:blip>
          <a:srcRect l="13653" t="19091" r="10427" b="24634"/>
          <a:stretch/>
        </p:blipFill>
        <p:spPr bwMode="auto">
          <a:xfrm>
            <a:off x="7391400" y="4832013"/>
            <a:ext cx="3429000" cy="1906253"/>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161A48CF-5EDF-464F-9A0F-E4BD59AB5EC3}"/>
              </a:ext>
            </a:extLst>
          </p:cNvPr>
          <p:cNvPicPr>
            <a:picLocks noChangeAspect="1"/>
          </p:cNvPicPr>
          <p:nvPr/>
        </p:nvPicPr>
        <p:blipFill rotWithShape="1">
          <a:blip r:embed="rId5">
            <a:extLst>
              <a:ext uri="{28A0092B-C50C-407E-A947-70E740481C1C}">
                <a14:useLocalDpi xmlns:a14="http://schemas.microsoft.com/office/drawing/2010/main" val="0"/>
              </a:ext>
            </a:extLst>
          </a:blip>
          <a:srcRect l="13235" t="20262" r="2384" b="3268"/>
          <a:stretch/>
        </p:blipFill>
        <p:spPr>
          <a:xfrm>
            <a:off x="2249743" y="4879878"/>
            <a:ext cx="3617657" cy="1956682"/>
          </a:xfrm>
          <a:prstGeom prst="rect">
            <a:avLst/>
          </a:prstGeom>
        </p:spPr>
      </p:pic>
      <p:sp>
        <p:nvSpPr>
          <p:cNvPr id="9" name="箭头: 下 8">
            <a:extLst>
              <a:ext uri="{FF2B5EF4-FFF2-40B4-BE49-F238E27FC236}">
                <a16:creationId xmlns:a16="http://schemas.microsoft.com/office/drawing/2014/main" id="{5EC38E12-CFBE-4A4F-89AB-E03C20DC53A2}"/>
              </a:ext>
            </a:extLst>
          </p:cNvPr>
          <p:cNvSpPr/>
          <p:nvPr/>
        </p:nvSpPr>
        <p:spPr>
          <a:xfrm rot="5400000">
            <a:off x="6273909" y="3395097"/>
            <a:ext cx="617994"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a:extLst>
              <a:ext uri="{FF2B5EF4-FFF2-40B4-BE49-F238E27FC236}">
                <a16:creationId xmlns:a16="http://schemas.microsoft.com/office/drawing/2014/main" id="{F5CA2F69-1F40-496F-B4D5-AE4E6CE6B4BB}"/>
              </a:ext>
            </a:extLst>
          </p:cNvPr>
          <p:cNvSpPr/>
          <p:nvPr/>
        </p:nvSpPr>
        <p:spPr>
          <a:xfrm rot="10800000">
            <a:off x="5820907" y="5585342"/>
            <a:ext cx="1524000" cy="545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0326CB26-6863-435C-9A34-306D4EE8A43B}"/>
              </a:ext>
            </a:extLst>
          </p:cNvPr>
          <p:cNvSpPr txBox="1"/>
          <p:nvPr/>
        </p:nvSpPr>
        <p:spPr>
          <a:xfrm>
            <a:off x="1143000" y="5585342"/>
            <a:ext cx="914400" cy="369332"/>
          </a:xfrm>
          <a:prstGeom prst="rect">
            <a:avLst/>
          </a:prstGeom>
          <a:noFill/>
        </p:spPr>
        <p:txBody>
          <a:bodyPr wrap="square" rtlCol="0">
            <a:spAutoFit/>
          </a:bodyPr>
          <a:lstStyle/>
          <a:p>
            <a:r>
              <a:rPr lang="en-US" altLang="zh-CN" dirty="0"/>
              <a:t>eRX5</a:t>
            </a:r>
            <a:endParaRPr lang="zh-CN" altLang="en-US" dirty="0"/>
          </a:p>
        </p:txBody>
      </p:sp>
    </p:spTree>
    <p:extLst>
      <p:ext uri="{BB962C8B-B14F-4D97-AF65-F5344CB8AC3E}">
        <p14:creationId xmlns:p14="http://schemas.microsoft.com/office/powerpoint/2010/main" val="658591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car2.autoimg.cn/cardfs/product/g22/M00/0D/9A/u_autohomecar__wKgFVlb1b-aAcP1GAAJmi5nqmQs781.jpg"/>
          <p:cNvPicPr>
            <a:picLocks noChangeAspect="1" noChangeArrowheads="1"/>
          </p:cNvPicPr>
          <p:nvPr/>
        </p:nvPicPr>
        <p:blipFill rotWithShape="1">
          <a:blip r:embed="rId2">
            <a:extLst>
              <a:ext uri="{28A0092B-C50C-407E-A947-70E740481C1C}">
                <a14:useLocalDpi xmlns:a14="http://schemas.microsoft.com/office/drawing/2010/main" val="0"/>
              </a:ext>
            </a:extLst>
          </a:blip>
          <a:srcRect t="4438" b="4198"/>
          <a:stretch/>
        </p:blipFill>
        <p:spPr bwMode="auto">
          <a:xfrm>
            <a:off x="7775592" y="76200"/>
            <a:ext cx="2892409"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内容占位符 5"/>
          <p:cNvSpPr>
            <a:spLocks noGrp="1"/>
          </p:cNvSpPr>
          <p:nvPr>
            <p:ph sz="quarter" idx="13"/>
          </p:nvPr>
        </p:nvSpPr>
        <p:spPr>
          <a:xfrm>
            <a:off x="1752600" y="374861"/>
            <a:ext cx="8229600" cy="516194"/>
          </a:xfrm>
        </p:spPr>
        <p:txBody>
          <a:bodyPr>
            <a:normAutofit fontScale="92500" lnSpcReduction="20000"/>
          </a:bodyPr>
          <a:lstStyle/>
          <a:p>
            <a:pPr marL="109728" indent="0">
              <a:buNone/>
            </a:pPr>
            <a:r>
              <a:rPr lang="en-US" altLang="zh-CN" sz="2800" dirty="0"/>
              <a:t>EDU</a:t>
            </a:r>
            <a:r>
              <a:rPr lang="zh-CN" altLang="en-US" sz="2800" dirty="0"/>
              <a:t>总成</a:t>
            </a:r>
          </a:p>
        </p:txBody>
      </p:sp>
      <p:pic>
        <p:nvPicPr>
          <p:cNvPr id="2050" name="Picture 2" descr="http://car2.autoimg.cn/cardfs/product/g20/M14/0C/8F/u_autohomecar__wKjBw1b1d5GAPeDhAALujI3ulKc8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976122"/>
            <a:ext cx="2743200" cy="19956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ar3.autoimg.cn/cardfs/product/g22/M08/0D/91/u_autohomecar__wKgFVlb1aXuAfKSdAAE72bAZXPM9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1" y="3124201"/>
            <a:ext cx="3363785" cy="18669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ar3.autoimg.cn/cardfs/product/g22/M0B/0D/61/u_autohomecar__wKgFVlb1VimAYP2iAAHsYtyx9B49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028724"/>
            <a:ext cx="2514600" cy="152447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21"/>
          <p:cNvCxnSpPr/>
          <p:nvPr/>
        </p:nvCxnSpPr>
        <p:spPr>
          <a:xfrm flipH="1" flipV="1">
            <a:off x="4191000" y="2971800"/>
            <a:ext cx="914400"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21"/>
          <p:cNvCxnSpPr/>
          <p:nvPr/>
        </p:nvCxnSpPr>
        <p:spPr>
          <a:xfrm flipV="1">
            <a:off x="7239000" y="2514600"/>
            <a:ext cx="685800" cy="1524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2058" name="Picture 10" descr="http://car2.autoimg.cn/cardfs/product/g21/M10/0C/D7/u_autohomecar__wKjBwlb17DeASrwxAAMEBElf0uQ56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855"/>
          <a:stretch/>
        </p:blipFill>
        <p:spPr bwMode="auto">
          <a:xfrm>
            <a:off x="4572000" y="955655"/>
            <a:ext cx="2971800" cy="170564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car3.autoimg.cn/cardfs/product/g23/M15/0D/BD/u_autohomecar__wKgFXFb1WBmAN4KDAAL_rIvOYWU35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000" y="3123724"/>
            <a:ext cx="2514600" cy="186394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car2.autoimg.cn/cardfs/product/g22/M06/0D/05/u_autohomecar__wKgFW1b1UaOAeNOoAAJ027RCRlY27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8761" y="5013966"/>
            <a:ext cx="2767781" cy="184403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1"/>
          <p:cNvCxnSpPr/>
          <p:nvPr/>
        </p:nvCxnSpPr>
        <p:spPr>
          <a:xfrm flipH="1">
            <a:off x="4191000" y="4343400"/>
            <a:ext cx="1524000" cy="8091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2066" name="Picture 18" descr="http://car2.autoimg.cn/cardfs/product/g22/M0A/0D/61/u_autohomecar__wKgFVlb1ViiAeEynAAHSNzmqAVQ47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4957001"/>
            <a:ext cx="2895600" cy="15962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4800600" y="2738735"/>
            <a:ext cx="2514600" cy="246221"/>
          </a:xfrm>
          <a:prstGeom prst="rect">
            <a:avLst/>
          </a:prstGeom>
        </p:spPr>
        <p:txBody>
          <a:bodyPr wrap="square">
            <a:spAutoFit/>
          </a:bodyPr>
          <a:lstStyle/>
          <a:p>
            <a:pPr algn="ctr"/>
            <a:r>
              <a:rPr lang="zh-CN" altLang="en-US" sz="1000" dirty="0">
                <a:latin typeface="+mn-ea"/>
              </a:rPr>
              <a:t>液压模块</a:t>
            </a:r>
          </a:p>
        </p:txBody>
      </p:sp>
      <p:sp>
        <p:nvSpPr>
          <p:cNvPr id="15" name="矩形 14"/>
          <p:cNvSpPr/>
          <p:nvPr/>
        </p:nvSpPr>
        <p:spPr>
          <a:xfrm>
            <a:off x="4572000" y="6537252"/>
            <a:ext cx="2590800" cy="246221"/>
          </a:xfrm>
          <a:prstGeom prst="rect">
            <a:avLst/>
          </a:prstGeom>
        </p:spPr>
        <p:txBody>
          <a:bodyPr wrap="square">
            <a:spAutoFit/>
          </a:bodyPr>
          <a:lstStyle/>
          <a:p>
            <a:pPr algn="ctr"/>
            <a:r>
              <a:rPr lang="en-US" altLang="zh-CN" sz="1000" dirty="0">
                <a:latin typeface="+mn-ea"/>
              </a:rPr>
              <a:t>ISG</a:t>
            </a:r>
            <a:r>
              <a:rPr lang="zh-CN" altLang="en-US" sz="1000" dirty="0">
                <a:latin typeface="+mn-ea"/>
              </a:rPr>
              <a:t>电机和</a:t>
            </a:r>
            <a:r>
              <a:rPr lang="en-US" altLang="zh-CN" sz="1000" dirty="0">
                <a:latin typeface="+mn-ea"/>
              </a:rPr>
              <a:t>C1</a:t>
            </a:r>
            <a:r>
              <a:rPr lang="zh-CN" altLang="en-US" sz="1000" dirty="0">
                <a:latin typeface="+mn-ea"/>
              </a:rPr>
              <a:t>离合器</a:t>
            </a:r>
          </a:p>
        </p:txBody>
      </p:sp>
      <p:sp>
        <p:nvSpPr>
          <p:cNvPr id="16" name="矩形 15"/>
          <p:cNvSpPr/>
          <p:nvPr/>
        </p:nvSpPr>
        <p:spPr>
          <a:xfrm>
            <a:off x="7647039" y="2801780"/>
            <a:ext cx="3048000" cy="246221"/>
          </a:xfrm>
          <a:prstGeom prst="rect">
            <a:avLst/>
          </a:prstGeom>
        </p:spPr>
        <p:txBody>
          <a:bodyPr wrap="square">
            <a:spAutoFit/>
          </a:bodyPr>
          <a:lstStyle/>
          <a:p>
            <a:pPr algn="ctr"/>
            <a:r>
              <a:rPr lang="en-US" altLang="zh-CN" sz="1000" dirty="0">
                <a:latin typeface="+mn-ea"/>
              </a:rPr>
              <a:t>TM</a:t>
            </a:r>
            <a:r>
              <a:rPr lang="zh-CN" altLang="en-US" sz="1000" dirty="0">
                <a:latin typeface="+mn-ea"/>
              </a:rPr>
              <a:t>电机和</a:t>
            </a:r>
            <a:r>
              <a:rPr lang="en-US" altLang="zh-CN" sz="1000" dirty="0">
                <a:latin typeface="+mn-ea"/>
              </a:rPr>
              <a:t>C2</a:t>
            </a:r>
            <a:r>
              <a:rPr lang="zh-CN" altLang="en-US" sz="1000" dirty="0">
                <a:latin typeface="+mn-ea"/>
              </a:rPr>
              <a:t>离合器</a:t>
            </a:r>
          </a:p>
        </p:txBody>
      </p:sp>
      <p:sp>
        <p:nvSpPr>
          <p:cNvPr id="17" name="矩形 16"/>
          <p:cNvSpPr/>
          <p:nvPr/>
        </p:nvSpPr>
        <p:spPr>
          <a:xfrm>
            <a:off x="8877426" y="6565901"/>
            <a:ext cx="761747" cy="246221"/>
          </a:xfrm>
          <a:prstGeom prst="rect">
            <a:avLst/>
          </a:prstGeom>
        </p:spPr>
        <p:txBody>
          <a:bodyPr wrap="none">
            <a:spAutoFit/>
          </a:bodyPr>
          <a:lstStyle/>
          <a:p>
            <a:r>
              <a:rPr lang="zh-CN" altLang="en-US" sz="1000" dirty="0">
                <a:latin typeface="+mn-ea"/>
              </a:rPr>
              <a:t> 齿轮轴系</a:t>
            </a:r>
          </a:p>
        </p:txBody>
      </p:sp>
      <p:pic>
        <p:nvPicPr>
          <p:cNvPr id="2068" name="Picture 20" descr="http://car2.autoimg.cn/cardfs/product/g22/M00/0D/4A/u_autohomecar__wKgFVlb1UbOAPScgAAIWLKpxhLg466.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6548"/>
          <a:stretch/>
        </p:blipFill>
        <p:spPr bwMode="auto">
          <a:xfrm>
            <a:off x="1524002" y="3168702"/>
            <a:ext cx="2743199" cy="1525218"/>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1524001" y="4648201"/>
            <a:ext cx="2667000" cy="246221"/>
          </a:xfrm>
          <a:prstGeom prst="rect">
            <a:avLst/>
          </a:prstGeom>
        </p:spPr>
        <p:txBody>
          <a:bodyPr wrap="square">
            <a:spAutoFit/>
          </a:bodyPr>
          <a:lstStyle/>
          <a:p>
            <a:r>
              <a:rPr lang="zh-CN" altLang="en-US" sz="1000" dirty="0">
                <a:latin typeface="+mn-ea"/>
              </a:rPr>
              <a:t>电驱变速箱</a:t>
            </a:r>
            <a:r>
              <a:rPr lang="en-US" altLang="zh-CN" sz="1000" dirty="0">
                <a:latin typeface="+mn-ea"/>
              </a:rPr>
              <a:t>EDU</a:t>
            </a:r>
            <a:r>
              <a:rPr lang="zh-CN" altLang="en-US" sz="1000" dirty="0">
                <a:latin typeface="+mn-ea"/>
              </a:rPr>
              <a:t>结构</a:t>
            </a:r>
            <a:r>
              <a:rPr lang="en-US" altLang="zh-CN" sz="1000" dirty="0">
                <a:latin typeface="+mn-ea"/>
              </a:rPr>
              <a:t>——</a:t>
            </a:r>
            <a:r>
              <a:rPr lang="zh-CN" altLang="en-US" sz="1000" dirty="0">
                <a:latin typeface="+mn-ea"/>
              </a:rPr>
              <a:t>双核</a:t>
            </a:r>
            <a:r>
              <a:rPr lang="en-US" altLang="zh-CN" sz="1000" dirty="0">
                <a:latin typeface="+mn-ea"/>
              </a:rPr>
              <a:t>/</a:t>
            </a:r>
            <a:r>
              <a:rPr lang="zh-CN" altLang="en-US" sz="1000" dirty="0">
                <a:latin typeface="+mn-ea"/>
              </a:rPr>
              <a:t>双挡</a:t>
            </a:r>
            <a:r>
              <a:rPr lang="en-US" altLang="zh-CN" sz="1000" dirty="0">
                <a:latin typeface="+mn-ea"/>
              </a:rPr>
              <a:t>/</a:t>
            </a:r>
            <a:r>
              <a:rPr lang="zh-CN" altLang="en-US" sz="1000" dirty="0">
                <a:latin typeface="+mn-ea"/>
              </a:rPr>
              <a:t>双离合</a:t>
            </a:r>
          </a:p>
        </p:txBody>
      </p:sp>
    </p:spTree>
    <p:extLst>
      <p:ext uri="{BB962C8B-B14F-4D97-AF65-F5344CB8AC3E}">
        <p14:creationId xmlns:p14="http://schemas.microsoft.com/office/powerpoint/2010/main" val="3957436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FE9C392-1E42-432E-9421-0F19895D92E6}"/>
              </a:ext>
            </a:extLst>
          </p:cNvPr>
          <p:cNvPicPr>
            <a:picLocks noChangeAspect="1"/>
          </p:cNvPicPr>
          <p:nvPr/>
        </p:nvPicPr>
        <p:blipFill rotWithShape="1">
          <a:blip r:embed="rId2">
            <a:extLst>
              <a:ext uri="{28A0092B-C50C-407E-A947-70E740481C1C}">
                <a14:useLocalDpi xmlns:a14="http://schemas.microsoft.com/office/drawing/2010/main" val="0"/>
              </a:ext>
            </a:extLst>
          </a:blip>
          <a:srcRect l="12799" t="16649" r="12001" b="17501"/>
          <a:stretch/>
        </p:blipFill>
        <p:spPr>
          <a:xfrm>
            <a:off x="7315200" y="4129899"/>
            <a:ext cx="4495800" cy="2519594"/>
          </a:xfrm>
          <a:prstGeom prst="rect">
            <a:avLst/>
          </a:prstGeom>
        </p:spPr>
      </p:pic>
      <p:sp>
        <p:nvSpPr>
          <p:cNvPr id="12" name="标题 11"/>
          <p:cNvSpPr>
            <a:spLocks noGrp="1"/>
          </p:cNvSpPr>
          <p:nvPr>
            <p:ph type="title"/>
          </p:nvPr>
        </p:nvSpPr>
        <p:spPr>
          <a:xfrm>
            <a:off x="913776" y="76200"/>
            <a:ext cx="10364451" cy="1596177"/>
          </a:xfrm>
        </p:spPr>
        <p:txBody>
          <a:bodyPr>
            <a:normAutofit/>
          </a:bodyPr>
          <a:lstStyle/>
          <a:p>
            <a:pPr algn="l"/>
            <a:r>
              <a:rPr lang="en-US" altLang="zh-CN" sz="4000" dirty="0"/>
              <a:t>7</a:t>
            </a:r>
            <a:r>
              <a:rPr lang="zh-CN" altLang="en-US" sz="4000" dirty="0"/>
              <a:t>、机电动力耦合装置：</a:t>
            </a:r>
            <a:r>
              <a:rPr lang="en-US" altLang="zh-CN" sz="4000" dirty="0"/>
              <a:t>EV-AT</a:t>
            </a:r>
          </a:p>
        </p:txBody>
      </p:sp>
      <p:pic>
        <p:nvPicPr>
          <p:cNvPr id="6" name="Picture 31"/>
          <p:cNvPicPr>
            <a:picLocks noChangeAspect="1" noChangeArrowheads="1"/>
          </p:cNvPicPr>
          <p:nvPr/>
        </p:nvPicPr>
        <p:blipFill rotWithShape="1">
          <a:blip r:embed="rId3" cstate="print"/>
          <a:srcRect l="3048" r="7301"/>
          <a:stretch/>
        </p:blipFill>
        <p:spPr bwMode="auto">
          <a:xfrm>
            <a:off x="1143000" y="1371600"/>
            <a:ext cx="5540829" cy="41148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6683829" y="1345666"/>
            <a:ext cx="3221484" cy="2971800"/>
          </a:xfrm>
          <a:prstGeom prst="rect">
            <a:avLst/>
          </a:prstGeom>
          <a:noFill/>
          <a:ln w="9525">
            <a:noFill/>
            <a:miter lim="800000"/>
            <a:headEnd/>
            <a:tailEnd/>
          </a:ln>
        </p:spPr>
      </p:pic>
      <p:sp>
        <p:nvSpPr>
          <p:cNvPr id="8" name="Rectangle 2"/>
          <p:cNvSpPr>
            <a:spLocks noChangeArrowheads="1"/>
          </p:cNvSpPr>
          <p:nvPr/>
        </p:nvSpPr>
        <p:spPr bwMode="gray">
          <a:xfrm>
            <a:off x="4939846" y="6248401"/>
            <a:ext cx="2808288" cy="358775"/>
          </a:xfrm>
          <a:prstGeom prst="rect">
            <a:avLst/>
          </a:prstGeom>
          <a:noFill/>
          <a:ln w="19050" algn="ctr">
            <a:noFill/>
            <a:miter lim="800000"/>
            <a:headEnd/>
            <a:tailEnd/>
          </a:ln>
        </p:spPr>
        <p:txBody>
          <a:bodyPr anchor="ctr"/>
          <a:lstStyle/>
          <a:p>
            <a:pPr algn="ctr"/>
            <a:endParaRPr lang="en-US" altLang="zh-CN" sz="1600"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151340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524000" y="381000"/>
            <a:ext cx="8229600" cy="1143000"/>
          </a:xfrm>
        </p:spPr>
        <p:txBody>
          <a:bodyPr>
            <a:normAutofit/>
          </a:bodyPr>
          <a:lstStyle/>
          <a:p>
            <a:r>
              <a:rPr lang="zh-CN" altLang="en-US" dirty="0"/>
              <a:t>小结：多动力源耦合、解耦方式比较</a:t>
            </a:r>
            <a:endParaRPr lang="en-AU"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756961627"/>
              </p:ext>
            </p:extLst>
          </p:nvPr>
        </p:nvGraphicFramePr>
        <p:xfrm>
          <a:off x="1477926" y="1371600"/>
          <a:ext cx="9601200" cy="3810000"/>
        </p:xfrm>
        <a:graphic>
          <a:graphicData uri="http://schemas.openxmlformats.org/drawingml/2006/table">
            <a:tbl>
              <a:tblPr firstRow="1" bandRow="1">
                <a:tableStyleId>{5940675A-B579-460E-94D1-54222C63F5DA}</a:tableStyleId>
              </a:tblPr>
              <a:tblGrid>
                <a:gridCol w="1545954">
                  <a:extLst>
                    <a:ext uri="{9D8B030D-6E8A-4147-A177-3AD203B41FA5}">
                      <a16:colId xmlns:a16="http://schemas.microsoft.com/office/drawing/2014/main" val="20000"/>
                    </a:ext>
                  </a:extLst>
                </a:gridCol>
                <a:gridCol w="1301858">
                  <a:extLst>
                    <a:ext uri="{9D8B030D-6E8A-4147-A177-3AD203B41FA5}">
                      <a16:colId xmlns:a16="http://schemas.microsoft.com/office/drawing/2014/main" val="20001"/>
                    </a:ext>
                  </a:extLst>
                </a:gridCol>
                <a:gridCol w="2672877">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gridCol w="2160271">
                  <a:extLst>
                    <a:ext uri="{9D8B030D-6E8A-4147-A177-3AD203B41FA5}">
                      <a16:colId xmlns:a16="http://schemas.microsoft.com/office/drawing/2014/main" val="20004"/>
                    </a:ext>
                  </a:extLst>
                </a:gridCol>
              </a:tblGrid>
              <a:tr h="354323">
                <a:tc gridSpan="2">
                  <a:txBody>
                    <a:bodyPr/>
                    <a:lstStyle/>
                    <a:p>
                      <a:pPr algn="ctr"/>
                      <a:r>
                        <a:rPr lang="zh-CN" altLang="en-US" b="1" dirty="0">
                          <a:latin typeface="+mn-lt"/>
                        </a:rPr>
                        <a:t>单行星排式</a:t>
                      </a:r>
                      <a:endParaRPr lang="en-AU" b="1" dirty="0">
                        <a:latin typeface="+mn-lt"/>
                      </a:endParaRPr>
                    </a:p>
                  </a:txBody>
                  <a:tcPr/>
                </a:tc>
                <a:tc hMerge="1">
                  <a:txBody>
                    <a:bodyPr/>
                    <a:lstStyle/>
                    <a:p>
                      <a:endParaRPr lang="en-AU"/>
                    </a:p>
                  </a:txBody>
                  <a:tcPr/>
                </a:tc>
                <a:tc>
                  <a:txBody>
                    <a:bodyPr/>
                    <a:lstStyle/>
                    <a:p>
                      <a:pPr algn="ctr"/>
                      <a:r>
                        <a:rPr lang="zh-CN" altLang="en-US" b="1" dirty="0">
                          <a:latin typeface="+mn-lt"/>
                        </a:rPr>
                        <a:t>双行星排式</a:t>
                      </a:r>
                      <a:endParaRPr lang="en-AU" b="1" dirty="0">
                        <a:latin typeface="+mn-lt"/>
                      </a:endParaRPr>
                    </a:p>
                  </a:txBody>
                  <a:tcPr/>
                </a:tc>
                <a:tc gridSpan="2">
                  <a:txBody>
                    <a:bodyPr/>
                    <a:lstStyle/>
                    <a:p>
                      <a:pPr algn="ctr"/>
                      <a:r>
                        <a:rPr lang="zh-CN" altLang="en-US" b="1" dirty="0">
                          <a:latin typeface="+mn-lt"/>
                        </a:rPr>
                        <a:t>三行星排式</a:t>
                      </a:r>
                      <a:endParaRPr lang="en-AU" b="1" dirty="0">
                        <a:latin typeface="+mn-lt"/>
                      </a:endParaRPr>
                    </a:p>
                  </a:txBody>
                  <a:tcPr/>
                </a:tc>
                <a:tc hMerge="1">
                  <a:txBody>
                    <a:bodyPr/>
                    <a:lstStyle/>
                    <a:p>
                      <a:endParaRPr lang="en-AU" dirty="0"/>
                    </a:p>
                  </a:txBody>
                  <a:tcPr/>
                </a:tc>
                <a:extLst>
                  <a:ext uri="{0D108BD9-81ED-4DB2-BD59-A6C34878D82A}">
                    <a16:rowId xmlns:a16="http://schemas.microsoft.com/office/drawing/2014/main" val="10000"/>
                  </a:ext>
                </a:extLst>
              </a:tr>
              <a:tr h="654134">
                <a:tc>
                  <a:txBody>
                    <a:bodyPr/>
                    <a:lstStyle/>
                    <a:p>
                      <a:pPr algn="ctr"/>
                      <a:r>
                        <a:rPr lang="en-AU" sz="1800" dirty="0">
                          <a:latin typeface="Times New Roman" panose="02020603050405020304" pitchFamily="18" charset="0"/>
                          <a:cs typeface="Times New Roman" panose="02020603050405020304" pitchFamily="18" charset="0"/>
                        </a:rPr>
                        <a:t>Input Summing Hybrid</a:t>
                      </a:r>
                    </a:p>
                  </a:txBody>
                  <a:tcPr/>
                </a:tc>
                <a:tc>
                  <a:txBody>
                    <a:bodyPr/>
                    <a:lstStyle/>
                    <a:p>
                      <a:pPr algn="ctr"/>
                      <a:r>
                        <a:rPr lang="en-AU" sz="1800" dirty="0">
                          <a:latin typeface="Times New Roman" panose="02020603050405020304" pitchFamily="18" charset="0"/>
                          <a:cs typeface="Times New Roman" panose="02020603050405020304" pitchFamily="18" charset="0"/>
                        </a:rPr>
                        <a:t>Output Split Hybrid</a:t>
                      </a:r>
                    </a:p>
                  </a:txBody>
                  <a:tcPr/>
                </a:tc>
                <a:tc>
                  <a:txBody>
                    <a:bodyPr/>
                    <a:lstStyle/>
                    <a:p>
                      <a:pPr algn="ctr"/>
                      <a:r>
                        <a:rPr lang="en-AU" sz="1800" dirty="0">
                          <a:latin typeface="Times New Roman" panose="02020603050405020304" pitchFamily="18" charset="0"/>
                          <a:cs typeface="Times New Roman" panose="02020603050405020304" pitchFamily="18" charset="0"/>
                        </a:rPr>
                        <a:t>Compound</a:t>
                      </a:r>
                      <a:r>
                        <a:rPr lang="en-AU" sz="1800" baseline="0" dirty="0">
                          <a:latin typeface="Times New Roman" panose="02020603050405020304" pitchFamily="18" charset="0"/>
                          <a:cs typeface="Times New Roman" panose="02020603050405020304" pitchFamily="18" charset="0"/>
                        </a:rPr>
                        <a:t> Split Hybrid</a:t>
                      </a:r>
                    </a:p>
                    <a:p>
                      <a:pPr algn="ctr"/>
                      <a:r>
                        <a:rPr lang="zh-CN" altLang="en-US" sz="1800" baseline="0" dirty="0">
                          <a:latin typeface="Times New Roman" panose="02020603050405020304" pitchFamily="18" charset="0"/>
                          <a:cs typeface="Times New Roman" panose="02020603050405020304" pitchFamily="18" charset="0"/>
                        </a:rPr>
                        <a:t>吉利（</a:t>
                      </a:r>
                      <a:r>
                        <a:rPr lang="en-US" altLang="zh-CN" sz="1800" baseline="0" dirty="0">
                          <a:latin typeface="Times New Roman" panose="02020603050405020304" pitchFamily="18" charset="0"/>
                          <a:cs typeface="Times New Roman" panose="02020603050405020304" pitchFamily="18" charset="0"/>
                        </a:rPr>
                        <a:t>CHS</a:t>
                      </a:r>
                      <a:r>
                        <a:rPr lang="zh-CN" altLang="en-US" sz="1800" baseline="0" dirty="0">
                          <a:latin typeface="Times New Roman" panose="02020603050405020304" pitchFamily="18" charset="0"/>
                          <a:cs typeface="Times New Roman" panose="02020603050405020304" pitchFamily="18" charset="0"/>
                        </a:rPr>
                        <a:t>）</a:t>
                      </a:r>
                      <a:endParaRPr lang="en-AU" sz="18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a:latin typeface="Times New Roman" panose="02020603050405020304" pitchFamily="18" charset="0"/>
                          <a:cs typeface="Times New Roman" panose="02020603050405020304" pitchFamily="18" charset="0"/>
                        </a:rPr>
                        <a:t>Compound</a:t>
                      </a:r>
                      <a:r>
                        <a:rPr lang="en-AU" sz="1800" baseline="0" dirty="0">
                          <a:latin typeface="Times New Roman" panose="02020603050405020304" pitchFamily="18" charset="0"/>
                          <a:cs typeface="Times New Roman" panose="02020603050405020304" pitchFamily="18" charset="0"/>
                        </a:rPr>
                        <a:t> Split Hybrid</a:t>
                      </a:r>
                      <a:endParaRPr lang="en-AU" sz="1800" dirty="0">
                        <a:latin typeface="Times New Roman" panose="02020603050405020304" pitchFamily="18" charset="0"/>
                        <a:cs typeface="Times New Roman" panose="02020603050405020304" pitchFamily="18" charset="0"/>
                      </a:endParaRPr>
                    </a:p>
                    <a:p>
                      <a:pPr algn="ctr"/>
                      <a:endParaRPr lang="en-AU" sz="1800" dirty="0">
                        <a:latin typeface="Times New Roman" panose="02020603050405020304" pitchFamily="18" charset="0"/>
                        <a:cs typeface="Times New Roman" panose="02020603050405020304" pitchFamily="18" charset="0"/>
                      </a:endParaRPr>
                    </a:p>
                  </a:txBody>
                  <a:tcPr/>
                </a:tc>
                <a:tc>
                  <a:txBody>
                    <a:bodyPr/>
                    <a:lstStyle/>
                    <a:p>
                      <a:pPr algn="ctr"/>
                      <a:r>
                        <a:rPr lang="en-AU" sz="1800" dirty="0">
                          <a:latin typeface="Times New Roman" panose="02020603050405020304" pitchFamily="18" charset="0"/>
                          <a:cs typeface="Times New Roman" panose="02020603050405020304" pitchFamily="18" charset="0"/>
                        </a:rPr>
                        <a:t>Two-Mode Hybrid</a:t>
                      </a:r>
                    </a:p>
                  </a:txBody>
                  <a:tcPr/>
                </a:tc>
                <a:extLst>
                  <a:ext uri="{0D108BD9-81ED-4DB2-BD59-A6C34878D82A}">
                    <a16:rowId xmlns:a16="http://schemas.microsoft.com/office/drawing/2014/main" val="10001"/>
                  </a:ext>
                </a:extLst>
              </a:tr>
              <a:tr h="1074649">
                <a:tc>
                  <a:txBody>
                    <a:bodyPr/>
                    <a:lstStyle/>
                    <a:p>
                      <a:r>
                        <a:rPr lang="en-AU" sz="1800" dirty="0">
                          <a:latin typeface="Times New Roman" panose="02020603050405020304" pitchFamily="18" charset="0"/>
                          <a:cs typeface="Times New Roman" panose="02020603050405020304" pitchFamily="18" charset="0"/>
                        </a:rPr>
                        <a:t>Ford Escape</a:t>
                      </a:r>
                    </a:p>
                    <a:p>
                      <a:r>
                        <a:rPr lang="en-AU" sz="1800" dirty="0">
                          <a:latin typeface="Times New Roman" panose="02020603050405020304" pitchFamily="18" charset="0"/>
                          <a:cs typeface="Times New Roman" panose="02020603050405020304" pitchFamily="18" charset="0"/>
                        </a:rPr>
                        <a:t>Prius THS</a:t>
                      </a:r>
                    </a:p>
                  </a:txBody>
                  <a:tcPr/>
                </a:tc>
                <a:tc>
                  <a:txBody>
                    <a:bodyPr/>
                    <a:lstStyle/>
                    <a:p>
                      <a:r>
                        <a:rPr lang="en-AU" sz="1800" dirty="0">
                          <a:latin typeface="Times New Roman" panose="02020603050405020304" pitchFamily="18" charset="0"/>
                          <a:cs typeface="Times New Roman" panose="02020603050405020304" pitchFamily="18" charset="0"/>
                        </a:rPr>
                        <a:t>Volt</a:t>
                      </a:r>
                    </a:p>
                  </a:txBody>
                  <a:tcPr/>
                </a:tc>
                <a:tc>
                  <a:txBody>
                    <a:bodyPr/>
                    <a:lstStyle/>
                    <a:p>
                      <a:r>
                        <a:rPr lang="en-AU" sz="1800" dirty="0">
                          <a:latin typeface="Times New Roman" panose="02020603050405020304" pitchFamily="18" charset="0"/>
                          <a:cs typeface="Times New Roman" panose="02020603050405020304" pitchFamily="18" charset="0"/>
                        </a:rPr>
                        <a:t>Lexus HS250h</a:t>
                      </a:r>
                    </a:p>
                    <a:p>
                      <a:r>
                        <a:rPr lang="en-AU" sz="1800" dirty="0">
                          <a:latin typeface="Times New Roman" panose="02020603050405020304" pitchFamily="18" charset="0"/>
                          <a:cs typeface="Times New Roman" panose="02020603050405020304" pitchFamily="18" charset="0"/>
                        </a:rPr>
                        <a:t>Lexus RX400h</a:t>
                      </a:r>
                    </a:p>
                    <a:p>
                      <a:r>
                        <a:rPr lang="en-AU" sz="1800" dirty="0">
                          <a:latin typeface="Times New Roman" panose="02020603050405020304" pitchFamily="18" charset="0"/>
                          <a:cs typeface="Times New Roman" panose="02020603050405020304" pitchFamily="18" charset="0"/>
                        </a:rPr>
                        <a:t>Camry THS</a:t>
                      </a:r>
                    </a:p>
                    <a:p>
                      <a:r>
                        <a:rPr lang="en-AU" sz="1800" dirty="0">
                          <a:latin typeface="Times New Roman" panose="02020603050405020304" pitchFamily="18" charset="0"/>
                          <a:cs typeface="Times New Roman" panose="02020603050405020304" pitchFamily="18" charset="0"/>
                        </a:rPr>
                        <a:t>Highlander</a:t>
                      </a:r>
                      <a:r>
                        <a:rPr lang="en-AU" sz="1800" baseline="0" dirty="0">
                          <a:latin typeface="Times New Roman" panose="02020603050405020304" pitchFamily="18" charset="0"/>
                          <a:cs typeface="Times New Roman" panose="02020603050405020304" pitchFamily="18" charset="0"/>
                        </a:rPr>
                        <a:t> THS</a:t>
                      </a:r>
                    </a:p>
                    <a:p>
                      <a:r>
                        <a:rPr lang="zh-CN" altLang="en-US" sz="1800" baseline="0" dirty="0">
                          <a:latin typeface="Times New Roman" panose="02020603050405020304" pitchFamily="18" charset="0"/>
                          <a:cs typeface="Times New Roman" panose="02020603050405020304" pitchFamily="18" charset="0"/>
                        </a:rPr>
                        <a:t>吉利</a:t>
                      </a:r>
                      <a:r>
                        <a:rPr lang="en-US" altLang="zh-CN" sz="1800" baseline="0" dirty="0">
                          <a:latin typeface="Times New Roman" panose="02020603050405020304" pitchFamily="18" charset="0"/>
                          <a:cs typeface="Times New Roman" panose="02020603050405020304" pitchFamily="18" charset="0"/>
                        </a:rPr>
                        <a:t>&amp;</a:t>
                      </a:r>
                      <a:r>
                        <a:rPr lang="zh-CN" altLang="en-US" sz="1800" baseline="0" dirty="0">
                          <a:latin typeface="Times New Roman" panose="02020603050405020304" pitchFamily="18" charset="0"/>
                          <a:cs typeface="Times New Roman" panose="02020603050405020304" pitchFamily="18" charset="0"/>
                        </a:rPr>
                        <a:t>科力远</a:t>
                      </a:r>
                      <a:endParaRPr lang="en-AU" sz="1800" dirty="0">
                        <a:latin typeface="Times New Roman" panose="02020603050405020304" pitchFamily="18" charset="0"/>
                        <a:cs typeface="Times New Roman" panose="02020603050405020304" pitchFamily="18" charset="0"/>
                      </a:endParaRPr>
                    </a:p>
                  </a:txBody>
                  <a:tcPr/>
                </a:tc>
                <a:tc>
                  <a:txBody>
                    <a:bodyPr/>
                    <a:lstStyle/>
                    <a:p>
                      <a:r>
                        <a:rPr lang="en-AU" sz="1800" dirty="0">
                          <a:latin typeface="Times New Roman" panose="02020603050405020304" pitchFamily="18" charset="0"/>
                          <a:cs typeface="Times New Roman" panose="02020603050405020304" pitchFamily="18" charset="0"/>
                        </a:rPr>
                        <a:t>Lexus GS 450h</a:t>
                      </a:r>
                    </a:p>
                    <a:p>
                      <a:r>
                        <a:rPr lang="en-AU" sz="1800" dirty="0">
                          <a:latin typeface="Times New Roman" panose="02020603050405020304" pitchFamily="18" charset="0"/>
                          <a:cs typeface="Times New Roman" panose="02020603050405020304" pitchFamily="18" charset="0"/>
                        </a:rPr>
                        <a:t>Lexus LS</a:t>
                      </a:r>
                      <a:r>
                        <a:rPr lang="en-AU" sz="1800" baseline="0" dirty="0">
                          <a:latin typeface="Times New Roman" panose="02020603050405020304" pitchFamily="18" charset="0"/>
                          <a:cs typeface="Times New Roman" panose="02020603050405020304" pitchFamily="18" charset="0"/>
                        </a:rPr>
                        <a:t> 600h</a:t>
                      </a:r>
                      <a:endParaRPr lang="en-AU" sz="1800" dirty="0">
                        <a:latin typeface="Times New Roman" panose="02020603050405020304" pitchFamily="18" charset="0"/>
                        <a:cs typeface="Times New Roman" panose="02020603050405020304" pitchFamily="18" charset="0"/>
                      </a:endParaRPr>
                    </a:p>
                  </a:txBody>
                  <a:tcPr/>
                </a:tc>
                <a:tc>
                  <a:txBody>
                    <a:bodyPr/>
                    <a:lstStyle/>
                    <a:p>
                      <a:r>
                        <a:rPr lang="en-AU" sz="1800" dirty="0">
                          <a:latin typeface="Times New Roman" panose="02020603050405020304" pitchFamily="18" charset="0"/>
                          <a:cs typeface="Times New Roman" panose="02020603050405020304" pitchFamily="18" charset="0"/>
                        </a:rPr>
                        <a:t>BMW X6</a:t>
                      </a:r>
                    </a:p>
                    <a:p>
                      <a:r>
                        <a:rPr lang="en-AU" sz="1800" dirty="0">
                          <a:latin typeface="Times New Roman" panose="02020603050405020304" pitchFamily="18" charset="0"/>
                          <a:cs typeface="Times New Roman" panose="02020603050405020304" pitchFamily="18" charset="0"/>
                        </a:rPr>
                        <a:t>Benz</a:t>
                      </a:r>
                      <a:r>
                        <a:rPr lang="en-AU" sz="1800" baseline="0" dirty="0">
                          <a:latin typeface="Times New Roman" panose="02020603050405020304" pitchFamily="18" charset="0"/>
                          <a:cs typeface="Times New Roman" panose="02020603050405020304" pitchFamily="18" charset="0"/>
                        </a:rPr>
                        <a:t> ML450</a:t>
                      </a:r>
                    </a:p>
                    <a:p>
                      <a:r>
                        <a:rPr lang="en-AU" sz="1800" baseline="0" dirty="0">
                          <a:latin typeface="Times New Roman" panose="02020603050405020304" pitchFamily="18" charset="0"/>
                          <a:cs typeface="Times New Roman" panose="02020603050405020304" pitchFamily="18" charset="0"/>
                        </a:rPr>
                        <a:t>Chrysler Durango</a:t>
                      </a:r>
                    </a:p>
                    <a:p>
                      <a:r>
                        <a:rPr lang="en-AU" sz="1800" baseline="0" dirty="0">
                          <a:latin typeface="Times New Roman" panose="02020603050405020304" pitchFamily="18" charset="0"/>
                          <a:cs typeface="Times New Roman" panose="02020603050405020304" pitchFamily="18" charset="0"/>
                        </a:rPr>
                        <a:t>GM Tahoe SUV</a:t>
                      </a:r>
                    </a:p>
                    <a:p>
                      <a:r>
                        <a:rPr lang="en-AU" sz="1800" baseline="0" dirty="0">
                          <a:latin typeface="Times New Roman" panose="02020603050405020304" pitchFamily="18" charset="0"/>
                          <a:cs typeface="Times New Roman" panose="02020603050405020304" pitchFamily="18" charset="0"/>
                        </a:rPr>
                        <a:t>Allison E</a:t>
                      </a:r>
                      <a:endParaRPr lang="en-AU"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789634">
                <a:tc gridSpan="4">
                  <a:txBody>
                    <a:bodyPr/>
                    <a:lstStyle/>
                    <a:p>
                      <a:pPr algn="ctr"/>
                      <a:r>
                        <a:rPr lang="en-AU" sz="3200" dirty="0">
                          <a:latin typeface="Times New Roman" panose="02020603050405020304" pitchFamily="18" charset="0"/>
                          <a:cs typeface="Times New Roman" panose="02020603050405020304" pitchFamily="18" charset="0"/>
                        </a:rPr>
                        <a:t>Japan</a:t>
                      </a:r>
                    </a:p>
                    <a:p>
                      <a:pPr algn="ctr"/>
                      <a:r>
                        <a:rPr lang="en-US" sz="3200" dirty="0">
                          <a:latin typeface="Times New Roman" panose="02020603050405020304" pitchFamily="18" charset="0"/>
                          <a:cs typeface="Times New Roman" panose="02020603050405020304" pitchFamily="18" charset="0"/>
                        </a:rPr>
                        <a:t>C</a:t>
                      </a:r>
                      <a:r>
                        <a:rPr lang="en-US" altLang="zh-CN" sz="3200" dirty="0">
                          <a:latin typeface="Times New Roman" panose="02020603050405020304" pitchFamily="18" charset="0"/>
                          <a:cs typeface="Times New Roman" panose="02020603050405020304" pitchFamily="18" charset="0"/>
                        </a:rPr>
                        <a:t>hina ?</a:t>
                      </a:r>
                      <a:endParaRPr lang="en-AU" sz="3200" dirty="0">
                        <a:latin typeface="Times New Roman" panose="02020603050405020304" pitchFamily="18" charset="0"/>
                        <a:cs typeface="Times New Roman" panose="02020603050405020304" pitchFamily="18" charset="0"/>
                      </a:endParaRPr>
                    </a:p>
                  </a:txBody>
                  <a:tcPr/>
                </a:tc>
                <a:tc hMerge="1">
                  <a:txBody>
                    <a:bodyPr/>
                    <a:lstStyle/>
                    <a:p>
                      <a:endParaRPr lang="en-AU"/>
                    </a:p>
                  </a:txBody>
                  <a:tcPr/>
                </a:tc>
                <a:tc hMerge="1">
                  <a:txBody>
                    <a:bodyPr/>
                    <a:lstStyle/>
                    <a:p>
                      <a:endParaRPr lang="en-AU" dirty="0"/>
                    </a:p>
                  </a:txBody>
                  <a:tcPr/>
                </a:tc>
                <a:tc hMerge="1">
                  <a:txBody>
                    <a:bodyPr/>
                    <a:lstStyle/>
                    <a:p>
                      <a:endParaRPr lang="en-AU" dirty="0"/>
                    </a:p>
                  </a:txBody>
                  <a:tcPr/>
                </a:tc>
                <a:tc>
                  <a:txBody>
                    <a:bodyPr/>
                    <a:lstStyle/>
                    <a:p>
                      <a:r>
                        <a:rPr lang="en-AU" sz="3200" dirty="0">
                          <a:latin typeface="Times New Roman" panose="02020603050405020304" pitchFamily="18" charset="0"/>
                          <a:cs typeface="Times New Roman" panose="02020603050405020304" pitchFamily="18" charset="0"/>
                        </a:rPr>
                        <a:t>Europe</a:t>
                      </a:r>
                    </a:p>
                    <a:p>
                      <a:r>
                        <a:rPr lang="en-AU" sz="3200" dirty="0">
                          <a:latin typeface="Times New Roman" panose="02020603050405020304" pitchFamily="18" charset="0"/>
                          <a:cs typeface="Times New Roman" panose="02020603050405020304" pitchFamily="18" charset="0"/>
                        </a:rPr>
                        <a:t>US</a:t>
                      </a:r>
                    </a:p>
                  </a:txBody>
                  <a:tcPr/>
                </a:tc>
                <a:extLst>
                  <a:ext uri="{0D108BD9-81ED-4DB2-BD59-A6C34878D82A}">
                    <a16:rowId xmlns:a16="http://schemas.microsoft.com/office/drawing/2014/main" val="10003"/>
                  </a:ext>
                </a:extLst>
              </a:tr>
            </a:tbl>
          </a:graphicData>
        </a:graphic>
      </p:graphicFrame>
      <p:sp>
        <p:nvSpPr>
          <p:cNvPr id="2" name="文本框 1">
            <a:extLst>
              <a:ext uri="{FF2B5EF4-FFF2-40B4-BE49-F238E27FC236}">
                <a16:creationId xmlns:a16="http://schemas.microsoft.com/office/drawing/2014/main" id="{BDEC460F-1737-421F-922E-C920539499D9}"/>
              </a:ext>
            </a:extLst>
          </p:cNvPr>
          <p:cNvSpPr txBox="1"/>
          <p:nvPr/>
        </p:nvSpPr>
        <p:spPr>
          <a:xfrm>
            <a:off x="1219200" y="5410200"/>
            <a:ext cx="9829800" cy="1200329"/>
          </a:xfrm>
          <a:prstGeom prst="rect">
            <a:avLst/>
          </a:prstGeom>
          <a:noFill/>
        </p:spPr>
        <p:txBody>
          <a:bodyPr wrap="square" rtlCol="0">
            <a:spAutoFit/>
          </a:bodyPr>
          <a:lstStyle/>
          <a:p>
            <a:r>
              <a:rPr lang="en-US" altLang="zh-CN" dirty="0"/>
              <a:t>1</a:t>
            </a:r>
            <a:r>
              <a:rPr lang="zh-CN" altLang="en-US" dirty="0"/>
              <a:t>、行星齿轮传动成为多动力源耦合的主要方式；</a:t>
            </a:r>
            <a:endParaRPr lang="en-US" altLang="zh-CN" dirty="0"/>
          </a:p>
          <a:p>
            <a:r>
              <a:rPr lang="en-US" altLang="zh-CN" dirty="0"/>
              <a:t>2</a:t>
            </a:r>
            <a:r>
              <a:rPr lang="zh-CN" altLang="en-US" dirty="0"/>
              <a:t>、随着对动力性能提高、传动系统成本下降的市场竞争压力增大，多行星排结构逐步成为主流；</a:t>
            </a:r>
            <a:endParaRPr lang="en-US" altLang="zh-CN" dirty="0"/>
          </a:p>
          <a:p>
            <a:r>
              <a:rPr lang="en-US" altLang="zh-CN" dirty="0"/>
              <a:t>3</a:t>
            </a:r>
            <a:r>
              <a:rPr lang="zh-CN" altLang="en-US" dirty="0"/>
              <a:t>、纯电驱动系统的系列化和平台化，成为丰田、通用等车企的核心竞争力；</a:t>
            </a:r>
            <a:endParaRPr lang="en-US" altLang="zh-CN" dirty="0"/>
          </a:p>
          <a:p>
            <a:r>
              <a:rPr lang="en-US" altLang="zh-CN" dirty="0"/>
              <a:t>4</a:t>
            </a:r>
            <a:r>
              <a:rPr lang="zh-CN" altLang="en-US" dirty="0"/>
              <a:t>、自主品牌企业在努力突破混动系统的技术瓶颈。</a:t>
            </a:r>
          </a:p>
        </p:txBody>
      </p:sp>
    </p:spTree>
    <p:extLst>
      <p:ext uri="{BB962C8B-B14F-4D97-AF65-F5344CB8AC3E}">
        <p14:creationId xmlns:p14="http://schemas.microsoft.com/office/powerpoint/2010/main" val="1028894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1828800"/>
            <a:ext cx="7772400" cy="4038600"/>
          </a:xfrm>
        </p:spPr>
        <p:txBody>
          <a:bodyPr>
            <a:normAutofit/>
          </a:bodyPr>
          <a:lstStyle/>
          <a:p>
            <a:pPr algn="l"/>
            <a:r>
              <a:rPr lang="zh-CN" altLang="en-US" sz="2400" dirty="0"/>
              <a:t>一、主流混合动力驱动系统研究</a:t>
            </a:r>
            <a:endParaRPr lang="en-US" altLang="zh-CN" sz="2400" dirty="0"/>
          </a:p>
          <a:p>
            <a:pPr algn="l"/>
            <a:r>
              <a:rPr lang="zh-CN" altLang="en-US" sz="2400" b="1" dirty="0">
                <a:solidFill>
                  <a:schemeClr val="tx1"/>
                </a:solidFill>
              </a:rPr>
              <a:t>二、混合动力驱动系统型式与工作模式</a:t>
            </a:r>
            <a:endParaRPr lang="en-US" altLang="zh-CN" sz="2400" b="1" dirty="0">
              <a:solidFill>
                <a:schemeClr val="tx1"/>
              </a:solidFill>
            </a:endParaRPr>
          </a:p>
          <a:p>
            <a:pPr algn="l"/>
            <a:r>
              <a:rPr lang="zh-CN" altLang="en-US" sz="2400" dirty="0"/>
              <a:t>三、发展纯电驱动系统平台建议</a:t>
            </a:r>
            <a:endParaRPr lang="en-AU" sz="2400" dirty="0"/>
          </a:p>
        </p:txBody>
      </p:sp>
      <p:sp>
        <p:nvSpPr>
          <p:cNvPr id="4" name="Title 2"/>
          <p:cNvSpPr txBox="1">
            <a:spLocks/>
          </p:cNvSpPr>
          <p:nvPr/>
        </p:nvSpPr>
        <p:spPr>
          <a:xfrm>
            <a:off x="2245242" y="556419"/>
            <a:ext cx="7467600" cy="868362"/>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a:r>
              <a:rPr lang="zh-CN" altLang="en-US" sz="3600" dirty="0"/>
              <a:t>报告内容</a:t>
            </a:r>
            <a:endParaRPr lang="en-AU" sz="3600" dirty="0"/>
          </a:p>
        </p:txBody>
      </p:sp>
    </p:spTree>
    <p:extLst>
      <p:ext uri="{BB962C8B-B14F-4D97-AF65-F5344CB8AC3E}">
        <p14:creationId xmlns:p14="http://schemas.microsoft.com/office/powerpoint/2010/main" val="543627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685800"/>
            <a:ext cx="8229599" cy="1596177"/>
          </a:xfrm>
        </p:spPr>
        <p:txBody>
          <a:bodyPr>
            <a:normAutofit/>
          </a:bodyPr>
          <a:lstStyle/>
          <a:p>
            <a:pPr algn="l"/>
            <a:r>
              <a:rPr lang="zh-CN" altLang="en-US" sz="4400" dirty="0"/>
              <a:t>混合动力系统结构型式</a:t>
            </a:r>
            <a:endParaRPr lang="en-AU" dirty="0"/>
          </a:p>
        </p:txBody>
      </p:sp>
      <p:sp>
        <p:nvSpPr>
          <p:cNvPr id="2" name="Content Placeholder 1"/>
          <p:cNvSpPr>
            <a:spLocks noGrp="1"/>
          </p:cNvSpPr>
          <p:nvPr>
            <p:ph sz="quarter" idx="13"/>
          </p:nvPr>
        </p:nvSpPr>
        <p:spPr>
          <a:xfrm>
            <a:off x="1676400" y="1981200"/>
            <a:ext cx="8534400" cy="4343400"/>
          </a:xfrm>
        </p:spPr>
        <p:txBody>
          <a:bodyPr>
            <a:normAutofit fontScale="92500" lnSpcReduction="10000"/>
          </a:bodyPr>
          <a:lstStyle/>
          <a:p>
            <a:pPr>
              <a:buFont typeface="Wingdings" pitchFamily="2" charset="2"/>
              <a:buChar char="n"/>
            </a:pPr>
            <a:r>
              <a:rPr lang="zh-CN" altLang="en-US" sz="1800" dirty="0">
                <a:latin typeface="Times New Roman" pitchFamily="18" charset="0"/>
                <a:cs typeface="Times New Roman" pitchFamily="18" charset="0"/>
              </a:rPr>
              <a:t>单行星排动力系统</a:t>
            </a:r>
            <a:endParaRPr lang="en-US" altLang="zh-CN" sz="1800" dirty="0">
              <a:latin typeface="Times New Roman" pitchFamily="18" charset="0"/>
              <a:cs typeface="Times New Roman" pitchFamily="18" charset="0"/>
            </a:endParaRPr>
          </a:p>
          <a:p>
            <a:pPr>
              <a:buFont typeface="Wingdings" pitchFamily="2" charset="2"/>
              <a:buChar char="n"/>
            </a:pPr>
            <a:r>
              <a:rPr lang="en-US" altLang="zh-CN" sz="1800" dirty="0">
                <a:latin typeface="Times New Roman" pitchFamily="18" charset="0"/>
                <a:cs typeface="Times New Roman" pitchFamily="18" charset="0"/>
              </a:rPr>
              <a:t>Single Planetary Gear Set System</a:t>
            </a:r>
          </a:p>
          <a:p>
            <a:pPr lvl="1">
              <a:buFont typeface="Wingdings" pitchFamily="2" charset="2"/>
              <a:buChar char="u"/>
            </a:pPr>
            <a:r>
              <a:rPr lang="en-US" altLang="zh-CN" dirty="0">
                <a:latin typeface="Times New Roman" pitchFamily="18" charset="0"/>
                <a:cs typeface="Times New Roman" pitchFamily="18" charset="0"/>
              </a:rPr>
              <a:t>Input Summing Hybrid</a:t>
            </a:r>
          </a:p>
          <a:p>
            <a:pPr lvl="1">
              <a:buFont typeface="Wingdings" pitchFamily="2" charset="2"/>
              <a:buChar char="u"/>
            </a:pPr>
            <a:r>
              <a:rPr lang="en-US" altLang="zh-CN" dirty="0">
                <a:latin typeface="Times New Roman" pitchFamily="18" charset="0"/>
                <a:cs typeface="Times New Roman" pitchFamily="18" charset="0"/>
              </a:rPr>
              <a:t>Output Split Hybrid</a:t>
            </a:r>
          </a:p>
          <a:p>
            <a:pPr>
              <a:buFont typeface="Wingdings" pitchFamily="2" charset="2"/>
              <a:buChar char="n"/>
            </a:pPr>
            <a:r>
              <a:rPr lang="zh-CN" altLang="en-US" sz="1800" dirty="0">
                <a:latin typeface="Times New Roman" pitchFamily="18" charset="0"/>
                <a:cs typeface="Times New Roman" pitchFamily="18" charset="0"/>
              </a:rPr>
              <a:t>双行星排动力系统</a:t>
            </a:r>
            <a:endParaRPr lang="en-US" altLang="zh-CN" sz="1800" dirty="0">
              <a:latin typeface="Times New Roman" pitchFamily="18" charset="0"/>
              <a:cs typeface="Times New Roman" pitchFamily="18" charset="0"/>
            </a:endParaRPr>
          </a:p>
          <a:p>
            <a:pPr>
              <a:buFont typeface="Wingdings" pitchFamily="2" charset="2"/>
              <a:buChar char="n"/>
            </a:pPr>
            <a:r>
              <a:rPr lang="en-US" altLang="zh-CN" sz="1800" dirty="0">
                <a:latin typeface="Times New Roman" pitchFamily="18" charset="0"/>
                <a:cs typeface="Times New Roman" pitchFamily="18" charset="0"/>
              </a:rPr>
              <a:t>Dual Planetary Gear Set System</a:t>
            </a:r>
          </a:p>
          <a:p>
            <a:pPr lvl="1">
              <a:buFont typeface="Wingdings" pitchFamily="2" charset="2"/>
              <a:buChar char="u"/>
            </a:pPr>
            <a:r>
              <a:rPr lang="en-US" altLang="zh-CN" sz="1600" dirty="0">
                <a:latin typeface="Times New Roman" pitchFamily="18" charset="0"/>
                <a:cs typeface="Times New Roman" pitchFamily="18" charset="0"/>
              </a:rPr>
              <a:t>Compound Split Hybrid</a:t>
            </a:r>
          </a:p>
          <a:p>
            <a:pPr>
              <a:buFont typeface="Wingdings" pitchFamily="2" charset="2"/>
              <a:buChar char="n"/>
            </a:pPr>
            <a:r>
              <a:rPr lang="zh-CN" altLang="en-US" sz="1800" dirty="0">
                <a:latin typeface="Times New Roman" pitchFamily="18" charset="0"/>
                <a:cs typeface="Times New Roman" pitchFamily="18" charset="0"/>
              </a:rPr>
              <a:t>三行星排动力系统</a:t>
            </a:r>
            <a:endParaRPr lang="en-US" altLang="zh-CN" sz="1800" dirty="0">
              <a:latin typeface="Times New Roman" pitchFamily="18" charset="0"/>
              <a:cs typeface="Times New Roman" pitchFamily="18" charset="0"/>
            </a:endParaRPr>
          </a:p>
          <a:p>
            <a:pPr>
              <a:buFont typeface="Wingdings" pitchFamily="2" charset="2"/>
              <a:buChar char="n"/>
            </a:pPr>
            <a:r>
              <a:rPr lang="en-US" sz="1800" dirty="0">
                <a:latin typeface="Times New Roman" pitchFamily="18" charset="0"/>
                <a:cs typeface="Times New Roman" pitchFamily="18" charset="0"/>
              </a:rPr>
              <a:t>Triple </a:t>
            </a:r>
            <a:r>
              <a:rPr lang="en-US" altLang="zh-CN" sz="1800" dirty="0">
                <a:latin typeface="Times New Roman" pitchFamily="18" charset="0"/>
                <a:cs typeface="Times New Roman" pitchFamily="18" charset="0"/>
              </a:rPr>
              <a:t>Planetary Gear Set System</a:t>
            </a:r>
          </a:p>
          <a:p>
            <a:pPr lvl="1">
              <a:buFont typeface="Wingdings" pitchFamily="2" charset="2"/>
              <a:buChar char="u"/>
            </a:pPr>
            <a:r>
              <a:rPr lang="en-US" altLang="zh-CN" sz="1600" dirty="0">
                <a:latin typeface="Times New Roman" pitchFamily="18" charset="0"/>
                <a:cs typeface="Times New Roman" pitchFamily="18" charset="0"/>
              </a:rPr>
              <a:t>Compound Split Hybrid</a:t>
            </a:r>
          </a:p>
          <a:p>
            <a:pPr lvl="1">
              <a:buFont typeface="Wingdings" pitchFamily="2" charset="2"/>
              <a:buChar char="u"/>
            </a:pPr>
            <a:r>
              <a:rPr lang="en-US" sz="1600" dirty="0">
                <a:latin typeface="Times New Roman" pitchFamily="18" charset="0"/>
                <a:cs typeface="Times New Roman" pitchFamily="18" charset="0"/>
              </a:rPr>
              <a:t>Two-Mode Hybrid</a:t>
            </a:r>
            <a:endParaRPr lang="en-AU" sz="1600" dirty="0">
              <a:latin typeface="Times New Roman" pitchFamily="18" charset="0"/>
              <a:cs typeface="Times New Roman" pitchFamily="18" charset="0"/>
            </a:endParaRPr>
          </a:p>
        </p:txBody>
      </p:sp>
    </p:spTree>
    <p:extLst>
      <p:ext uri="{BB962C8B-B14F-4D97-AF65-F5344CB8AC3E}">
        <p14:creationId xmlns:p14="http://schemas.microsoft.com/office/powerpoint/2010/main" val="1258537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74" y="613623"/>
            <a:ext cx="10364451" cy="1215177"/>
          </a:xfrm>
        </p:spPr>
        <p:txBody>
          <a:bodyPr>
            <a:normAutofit/>
          </a:bodyPr>
          <a:lstStyle/>
          <a:p>
            <a:r>
              <a:rPr lang="zh-CN" altLang="en-US" sz="4400" dirty="0"/>
              <a:t>单行星排系统</a:t>
            </a:r>
            <a:endParaRPr lang="en-AU" dirty="0"/>
          </a:p>
        </p:txBody>
      </p:sp>
      <p:pic>
        <p:nvPicPr>
          <p:cNvPr id="2050" name="Picture 2" descr="C:\Users\11486634\Desktop\QQ截图201602091026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31" t="15408" r="24445" b="44227"/>
          <a:stretch/>
        </p:blipFill>
        <p:spPr bwMode="auto">
          <a:xfrm>
            <a:off x="1066800" y="1828800"/>
            <a:ext cx="1033203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784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913774" y="304800"/>
            <a:ext cx="10364451" cy="1371600"/>
          </a:xfrm>
        </p:spPr>
        <p:txBody>
          <a:bodyPr>
            <a:normAutofit/>
          </a:bodyPr>
          <a:lstStyle/>
          <a:p>
            <a:r>
              <a:rPr lang="zh-CN" altLang="en-US" sz="4400" dirty="0"/>
              <a:t>单行星排系统</a:t>
            </a:r>
            <a:endParaRPr lang="en-AU" dirty="0"/>
          </a:p>
        </p:txBody>
      </p:sp>
      <p:pic>
        <p:nvPicPr>
          <p:cNvPr id="3074" name="Picture 2" descr="C:\Users\11486634\Desktop\QQ截图201602091026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48" t="16854" r="10794" b="39760"/>
          <a:stretch/>
        </p:blipFill>
        <p:spPr bwMode="auto">
          <a:xfrm>
            <a:off x="1219549" y="1447800"/>
            <a:ext cx="991020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26818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913774" y="105033"/>
            <a:ext cx="10364451" cy="1266568"/>
          </a:xfrm>
        </p:spPr>
        <p:txBody>
          <a:bodyPr>
            <a:normAutofit/>
          </a:bodyPr>
          <a:lstStyle/>
          <a:p>
            <a:r>
              <a:rPr lang="zh-CN" altLang="en-US" sz="4400" dirty="0"/>
              <a:t>双行星排系统</a:t>
            </a:r>
            <a:endParaRPr lang="en-AU" dirty="0"/>
          </a:p>
        </p:txBody>
      </p:sp>
      <p:pic>
        <p:nvPicPr>
          <p:cNvPr id="4098" name="Picture 2" descr="C:\Users\11486634\Desktop\QQ截图2016020910264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08" t="14952" r="9841" b="14017"/>
          <a:stretch/>
        </p:blipFill>
        <p:spPr bwMode="auto">
          <a:xfrm>
            <a:off x="1627445" y="1037967"/>
            <a:ext cx="8937107"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0455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19200" y="1172543"/>
            <a:ext cx="9906000" cy="4524315"/>
          </a:xfrm>
          <a:prstGeom prst="rect">
            <a:avLst/>
          </a:prstGeom>
        </p:spPr>
        <p:txBody>
          <a:bodyPr wrap="square">
            <a:spAutoFit/>
          </a:bodyPr>
          <a:lstStyle/>
          <a:p>
            <a:r>
              <a:rPr lang="zh-CN" altLang="en-US" sz="2400" dirty="0">
                <a:solidFill>
                  <a:srgbClr val="002060"/>
                </a:solidFill>
              </a:rPr>
              <a:t>      基于内燃机和电机驱动的多动力源混合动力驱动系统发展到了极为复杂性和系统性的阶段，驱动系统与发动机</a:t>
            </a:r>
            <a:r>
              <a:rPr lang="en-US" altLang="zh-CN" sz="2400" dirty="0">
                <a:solidFill>
                  <a:srgbClr val="002060"/>
                </a:solidFill>
              </a:rPr>
              <a:t>&amp;</a:t>
            </a:r>
            <a:r>
              <a:rPr lang="zh-CN" altLang="en-US" sz="2400" dirty="0">
                <a:solidFill>
                  <a:srgbClr val="002060"/>
                </a:solidFill>
              </a:rPr>
              <a:t>电动机动力系统的整合非常复杂。</a:t>
            </a:r>
            <a:endParaRPr lang="en-US" altLang="zh-CN" sz="2400" dirty="0">
              <a:solidFill>
                <a:srgbClr val="002060"/>
              </a:solidFill>
            </a:endParaRPr>
          </a:p>
          <a:p>
            <a:r>
              <a:rPr lang="en-US" altLang="zh-CN" sz="2400" dirty="0">
                <a:solidFill>
                  <a:srgbClr val="002060"/>
                </a:solidFill>
              </a:rPr>
              <a:t>      </a:t>
            </a:r>
            <a:r>
              <a:rPr lang="zh-CN" altLang="en-US" sz="2400" dirty="0">
                <a:solidFill>
                  <a:srgbClr val="002060"/>
                </a:solidFill>
              </a:rPr>
              <a:t>如果以</a:t>
            </a:r>
            <a:r>
              <a:rPr lang="zh-CN" altLang="en-US" sz="2400" b="1" dirty="0">
                <a:solidFill>
                  <a:srgbClr val="002060"/>
                </a:solidFill>
              </a:rPr>
              <a:t>局部技术外包</a:t>
            </a:r>
            <a:r>
              <a:rPr lang="zh-CN" altLang="en-US" sz="2400" dirty="0">
                <a:solidFill>
                  <a:srgbClr val="002060"/>
                </a:solidFill>
              </a:rPr>
              <a:t>（行星排、耦合控制、内燃机、电驱动系统等），由整车企业进行整车集成的方式研发产品，并不能减少整车集成的工作量；如果</a:t>
            </a:r>
            <a:r>
              <a:rPr lang="zh-CN" altLang="en-US" sz="2400" b="1" dirty="0">
                <a:solidFill>
                  <a:srgbClr val="002060"/>
                </a:solidFill>
              </a:rPr>
              <a:t>整体系统外包</a:t>
            </a:r>
            <a:r>
              <a:rPr lang="zh-CN" altLang="en-US" sz="2400" dirty="0">
                <a:solidFill>
                  <a:srgbClr val="002060"/>
                </a:solidFill>
              </a:rPr>
              <a:t>，必然导致核心技术如系统控制的失控，对外部力量的技术依存度增大，不能形成整车的核心竞争力。而且，考虑到未来如燃料电池混动的新技术，技术外包不能解决长期的技术发展连续性。</a:t>
            </a:r>
          </a:p>
          <a:p>
            <a:r>
              <a:rPr lang="zh-CN" altLang="en-US" sz="2400" dirty="0">
                <a:solidFill>
                  <a:srgbClr val="002060"/>
                </a:solidFill>
              </a:rPr>
              <a:t>      因此，掌握多能源系统的纯电驱动系统核心技术，发展自有技术研发能力、培养有产品开发能力的研发人员是发展纯电驱动动力系统的首要条件。也可考虑以合资并购社会资源方式快速形成自身研发能力，最终形成企业自身核心竞争力。</a:t>
            </a:r>
          </a:p>
        </p:txBody>
      </p:sp>
      <p:sp>
        <p:nvSpPr>
          <p:cNvPr id="3" name="Title 2"/>
          <p:cNvSpPr txBox="1">
            <a:spLocks/>
          </p:cNvSpPr>
          <p:nvPr/>
        </p:nvSpPr>
        <p:spPr>
          <a:xfrm>
            <a:off x="1981200" y="274638"/>
            <a:ext cx="7772400" cy="868362"/>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a:r>
              <a:rPr lang="zh-CN" altLang="en-US" sz="3600" dirty="0"/>
              <a:t>前言</a:t>
            </a:r>
            <a:endParaRPr lang="en-AU" sz="3600" dirty="0"/>
          </a:p>
        </p:txBody>
      </p:sp>
    </p:spTree>
    <p:extLst>
      <p:ext uri="{BB962C8B-B14F-4D97-AF65-F5344CB8AC3E}">
        <p14:creationId xmlns:p14="http://schemas.microsoft.com/office/powerpoint/2010/main" val="1284558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980233" y="76200"/>
            <a:ext cx="10364451" cy="990599"/>
          </a:xfrm>
        </p:spPr>
        <p:txBody>
          <a:bodyPr>
            <a:normAutofit/>
          </a:bodyPr>
          <a:lstStyle/>
          <a:p>
            <a:r>
              <a:rPr lang="zh-CN" altLang="en-US" sz="4400" dirty="0"/>
              <a:t>三行星排系统</a:t>
            </a:r>
            <a:endParaRPr lang="en-AU" dirty="0"/>
          </a:p>
        </p:txBody>
      </p:sp>
      <p:pic>
        <p:nvPicPr>
          <p:cNvPr id="5122" name="Picture 2" descr="C:\Users\11486634\Desktop\QQ截图2016020910270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18" t="14180" r="9101" b="14498"/>
          <a:stretch/>
        </p:blipFill>
        <p:spPr bwMode="auto">
          <a:xfrm>
            <a:off x="1833152" y="864197"/>
            <a:ext cx="8834848" cy="55547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5001" y="4343401"/>
            <a:ext cx="4952999" cy="2072000"/>
          </a:xfrm>
          <a:prstGeom prst="rect">
            <a:avLst/>
          </a:prstGeom>
          <a:solidFill>
            <a:schemeClr val="bg1"/>
          </a:solidFill>
        </p:spPr>
        <p:txBody>
          <a:bodyPr wrap="square" rtlCol="0">
            <a:sp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14404812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913773" y="1"/>
            <a:ext cx="10364451" cy="990600"/>
          </a:xfrm>
        </p:spPr>
        <p:txBody>
          <a:bodyPr>
            <a:normAutofit/>
          </a:bodyPr>
          <a:lstStyle/>
          <a:p>
            <a:r>
              <a:rPr lang="zh-CN" altLang="en-US" sz="4400" dirty="0"/>
              <a:t>三行星排系统</a:t>
            </a:r>
            <a:endParaRPr lang="en-AU" dirty="0"/>
          </a:p>
        </p:txBody>
      </p:sp>
      <p:pic>
        <p:nvPicPr>
          <p:cNvPr id="6146" name="Picture 2" descr="C:\Users\11486634\Desktop\QQ截图201602091027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14" t="17015" r="7916" b="8932"/>
          <a:stretch/>
        </p:blipFill>
        <p:spPr bwMode="auto">
          <a:xfrm>
            <a:off x="1752600" y="838200"/>
            <a:ext cx="8686800" cy="570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31534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115" y="1371600"/>
            <a:ext cx="8679770" cy="5413020"/>
          </a:xfrm>
          <a:prstGeom prst="rect">
            <a:avLst/>
          </a:prstGeom>
        </p:spPr>
      </p:pic>
      <p:sp>
        <p:nvSpPr>
          <p:cNvPr id="5" name="Title 2"/>
          <p:cNvSpPr txBox="1">
            <a:spLocks/>
          </p:cNvSpPr>
          <p:nvPr/>
        </p:nvSpPr>
        <p:spPr>
          <a:xfrm>
            <a:off x="1981200" y="152400"/>
            <a:ext cx="8229600" cy="1295400"/>
          </a:xfrm>
          <a:prstGeom prst="rect">
            <a:avLst/>
          </a:prstGeom>
        </p:spPr>
        <p:txBody>
          <a:bodyPr vert="horz" anchor="b">
            <a:normAutofit fontScale="92500" lnSpcReduction="100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a:r>
              <a:rPr lang="zh-CN" altLang="en-US" sz="4400" dirty="0"/>
              <a:t>典型机电耦合动力系统对比分析</a:t>
            </a:r>
            <a:endParaRPr lang="en-US" altLang="zh-CN" sz="4400" dirty="0"/>
          </a:p>
          <a:p>
            <a:pPr algn="l"/>
            <a:r>
              <a:rPr lang="en-US" altLang="zh-CN" sz="4400" dirty="0"/>
              <a:t>Volt </a:t>
            </a:r>
            <a:r>
              <a:rPr lang="en-US" altLang="zh-CN" sz="4400" dirty="0" err="1"/>
              <a:t>vs</a:t>
            </a:r>
            <a:r>
              <a:rPr lang="en-US" altLang="zh-CN" sz="4400" dirty="0"/>
              <a:t> Prius</a:t>
            </a:r>
            <a:endParaRPr lang="en-AU" dirty="0"/>
          </a:p>
        </p:txBody>
      </p:sp>
    </p:spTree>
    <p:extLst>
      <p:ext uri="{BB962C8B-B14F-4D97-AF65-F5344CB8AC3E}">
        <p14:creationId xmlns:p14="http://schemas.microsoft.com/office/powerpoint/2010/main" val="3111493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图片 105"/>
          <p:cNvPicPr>
            <a:picLocks noChangeAspect="1"/>
          </p:cNvPicPr>
          <p:nvPr/>
        </p:nvPicPr>
        <p:blipFill rotWithShape="1">
          <a:blip r:embed="rId2"/>
          <a:srcRect r="51771"/>
          <a:stretch/>
        </p:blipFill>
        <p:spPr>
          <a:xfrm>
            <a:off x="6106886" y="3633717"/>
            <a:ext cx="4285282" cy="2413803"/>
          </a:xfrm>
          <a:prstGeom prst="rect">
            <a:avLst/>
          </a:prstGeom>
        </p:spPr>
      </p:pic>
      <p:pic>
        <p:nvPicPr>
          <p:cNvPr id="6" name="图片 5"/>
          <p:cNvPicPr>
            <a:picLocks noChangeAspect="1"/>
          </p:cNvPicPr>
          <p:nvPr/>
        </p:nvPicPr>
        <p:blipFill rotWithShape="1">
          <a:blip r:embed="rId3"/>
          <a:srcRect r="50000"/>
          <a:stretch/>
        </p:blipFill>
        <p:spPr>
          <a:xfrm>
            <a:off x="6106886" y="878796"/>
            <a:ext cx="4285282" cy="2785433"/>
          </a:xfrm>
          <a:prstGeom prst="rect">
            <a:avLst/>
          </a:prstGeom>
        </p:spPr>
      </p:pic>
      <p:sp>
        <p:nvSpPr>
          <p:cNvPr id="4" name="Title 2"/>
          <p:cNvSpPr txBox="1">
            <a:spLocks/>
          </p:cNvSpPr>
          <p:nvPr/>
        </p:nvSpPr>
        <p:spPr>
          <a:xfrm>
            <a:off x="1981200" y="0"/>
            <a:ext cx="8229600" cy="846138"/>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a:r>
              <a:rPr lang="en-US" altLang="zh-CN" sz="4400" dirty="0"/>
              <a:t>Volt </a:t>
            </a:r>
            <a:r>
              <a:rPr lang="en-US" altLang="zh-CN" sz="4400" dirty="0" err="1"/>
              <a:t>vs</a:t>
            </a:r>
            <a:r>
              <a:rPr lang="en-US" altLang="zh-CN" sz="4400" dirty="0"/>
              <a:t> Prius</a:t>
            </a:r>
            <a:endParaRPr lang="en-AU" dirty="0"/>
          </a:p>
        </p:txBody>
      </p:sp>
      <p:pic>
        <p:nvPicPr>
          <p:cNvPr id="5" name="图片 4"/>
          <p:cNvPicPr>
            <a:picLocks noChangeAspect="1"/>
          </p:cNvPicPr>
          <p:nvPr/>
        </p:nvPicPr>
        <p:blipFill rotWithShape="1">
          <a:blip r:embed="rId3"/>
          <a:srcRect l="50000"/>
          <a:stretch/>
        </p:blipFill>
        <p:spPr>
          <a:xfrm>
            <a:off x="1752600" y="878796"/>
            <a:ext cx="4285282" cy="2785433"/>
          </a:xfrm>
          <a:prstGeom prst="rect">
            <a:avLst/>
          </a:prstGeom>
        </p:spPr>
      </p:pic>
      <p:pic>
        <p:nvPicPr>
          <p:cNvPr id="7" name="图片 6"/>
          <p:cNvPicPr>
            <a:picLocks noChangeAspect="1"/>
          </p:cNvPicPr>
          <p:nvPr/>
        </p:nvPicPr>
        <p:blipFill rotWithShape="1">
          <a:blip r:embed="rId2"/>
          <a:srcRect l="50000"/>
          <a:stretch/>
        </p:blipFill>
        <p:spPr>
          <a:xfrm>
            <a:off x="1738422" y="3624857"/>
            <a:ext cx="4322135" cy="2390680"/>
          </a:xfrm>
          <a:prstGeom prst="rect">
            <a:avLst/>
          </a:prstGeom>
        </p:spPr>
      </p:pic>
      <p:sp>
        <p:nvSpPr>
          <p:cNvPr id="2" name="文本框 1">
            <a:extLst>
              <a:ext uri="{FF2B5EF4-FFF2-40B4-BE49-F238E27FC236}">
                <a16:creationId xmlns:a16="http://schemas.microsoft.com/office/drawing/2014/main" id="{AE85F888-AFD0-4417-8584-9D15B5F99E89}"/>
              </a:ext>
            </a:extLst>
          </p:cNvPr>
          <p:cNvSpPr txBox="1"/>
          <p:nvPr/>
        </p:nvSpPr>
        <p:spPr>
          <a:xfrm>
            <a:off x="1711009" y="6065241"/>
            <a:ext cx="8653746" cy="400110"/>
          </a:xfrm>
          <a:prstGeom prst="rect">
            <a:avLst/>
          </a:prstGeom>
          <a:noFill/>
        </p:spPr>
        <p:txBody>
          <a:bodyPr wrap="square" rtlCol="0">
            <a:spAutoFit/>
          </a:bodyPr>
          <a:lstStyle/>
          <a:p>
            <a:r>
              <a:rPr lang="zh-CN" altLang="en-US" sz="2000" dirty="0"/>
              <a:t>丰田和通用都在发展多行星排混动技术，增加对系统的控制能力。</a:t>
            </a:r>
          </a:p>
        </p:txBody>
      </p:sp>
    </p:spTree>
    <p:extLst>
      <p:ext uri="{BB962C8B-B14F-4D97-AF65-F5344CB8AC3E}">
        <p14:creationId xmlns:p14="http://schemas.microsoft.com/office/powerpoint/2010/main" val="647507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6332" t="18567" r="13852" b="20440"/>
          <a:stretch/>
        </p:blipFill>
        <p:spPr>
          <a:xfrm>
            <a:off x="1704703" y="1066800"/>
            <a:ext cx="8782593" cy="5308398"/>
          </a:xfrm>
          <a:prstGeom prst="rect">
            <a:avLst/>
          </a:prstGeom>
        </p:spPr>
      </p:pic>
      <p:sp>
        <p:nvSpPr>
          <p:cNvPr id="4" name="TextBox 3"/>
          <p:cNvSpPr txBox="1"/>
          <p:nvPr/>
        </p:nvSpPr>
        <p:spPr>
          <a:xfrm>
            <a:off x="4953000" y="6378352"/>
            <a:ext cx="3810000" cy="461665"/>
          </a:xfrm>
          <a:prstGeom prst="rect">
            <a:avLst/>
          </a:prstGeom>
          <a:noFill/>
        </p:spPr>
        <p:txBody>
          <a:bodyPr wrap="square" rtlCol="0">
            <a:spAutoFit/>
          </a:bodyPr>
          <a:lstStyle/>
          <a:p>
            <a:r>
              <a:rPr lang="en-US" altLang="zh-CN" sz="2400" dirty="0"/>
              <a:t>Volt</a:t>
            </a:r>
            <a:r>
              <a:rPr lang="zh-CN" altLang="en-US" sz="2400" dirty="0"/>
              <a:t>纯电驱动模式</a:t>
            </a:r>
          </a:p>
        </p:txBody>
      </p:sp>
      <p:sp>
        <p:nvSpPr>
          <p:cNvPr id="6" name="Title 2">
            <a:extLst>
              <a:ext uri="{FF2B5EF4-FFF2-40B4-BE49-F238E27FC236}">
                <a16:creationId xmlns:a16="http://schemas.microsoft.com/office/drawing/2014/main" id="{C527ACA1-4925-434F-B30A-B225BD2AE97B}"/>
              </a:ext>
            </a:extLst>
          </p:cNvPr>
          <p:cNvSpPr txBox="1">
            <a:spLocks/>
          </p:cNvSpPr>
          <p:nvPr/>
        </p:nvSpPr>
        <p:spPr>
          <a:xfrm>
            <a:off x="1600200" y="356155"/>
            <a:ext cx="8229599" cy="6149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r>
              <a:rPr lang="zh-CN" altLang="en-US" sz="4400" dirty="0"/>
              <a:t>混合动力系统工作模式</a:t>
            </a:r>
            <a:endParaRPr lang="en-AU" dirty="0"/>
          </a:p>
        </p:txBody>
      </p:sp>
    </p:spTree>
    <p:extLst>
      <p:ext uri="{BB962C8B-B14F-4D97-AF65-F5344CB8AC3E}">
        <p14:creationId xmlns:p14="http://schemas.microsoft.com/office/powerpoint/2010/main" val="2839508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2051" name="Picture 3" descr="http://www.hytrac.com/s/cc_images/cache_8138860.jpg?t=1389268300"/>
          <p:cNvPicPr>
            <a:picLocks noChangeAspect="1" noChangeArrowheads="1"/>
          </p:cNvPicPr>
          <p:nvPr/>
        </p:nvPicPr>
        <p:blipFill rotWithShape="1">
          <a:blip r:embed="rId2">
            <a:extLst>
              <a:ext uri="{28A0092B-C50C-407E-A947-70E740481C1C}">
                <a14:useLocalDpi xmlns:a14="http://schemas.microsoft.com/office/drawing/2010/main" val="0"/>
              </a:ext>
            </a:extLst>
          </a:blip>
          <a:srcRect l="15017" t="16847" r="10182" b="19509"/>
          <a:stretch/>
        </p:blipFill>
        <p:spPr bwMode="auto">
          <a:xfrm>
            <a:off x="1702250" y="836712"/>
            <a:ext cx="8806156" cy="51845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24400" y="6110644"/>
            <a:ext cx="4953000" cy="400110"/>
          </a:xfrm>
          <a:prstGeom prst="rect">
            <a:avLst/>
          </a:prstGeom>
          <a:noFill/>
        </p:spPr>
        <p:txBody>
          <a:bodyPr wrap="square" rtlCol="0">
            <a:spAutoFit/>
          </a:bodyPr>
          <a:lstStyle/>
          <a:p>
            <a:r>
              <a:rPr lang="en-US" altLang="zh-CN" sz="2000" dirty="0"/>
              <a:t>Volt</a:t>
            </a:r>
            <a:r>
              <a:rPr lang="zh-CN" altLang="en-US" sz="2000" dirty="0"/>
              <a:t>混合动力驱动模式</a:t>
            </a:r>
          </a:p>
        </p:txBody>
      </p:sp>
      <p:sp>
        <p:nvSpPr>
          <p:cNvPr id="6" name="Title 2">
            <a:extLst>
              <a:ext uri="{FF2B5EF4-FFF2-40B4-BE49-F238E27FC236}">
                <a16:creationId xmlns:a16="http://schemas.microsoft.com/office/drawing/2014/main" id="{26337513-2DC4-45D2-BEC5-57116DC56CBD}"/>
              </a:ext>
            </a:extLst>
          </p:cNvPr>
          <p:cNvSpPr txBox="1">
            <a:spLocks/>
          </p:cNvSpPr>
          <p:nvPr/>
        </p:nvSpPr>
        <p:spPr>
          <a:xfrm>
            <a:off x="1600200" y="356155"/>
            <a:ext cx="8229599" cy="6149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r>
              <a:rPr lang="zh-CN" altLang="en-US" sz="4400" dirty="0"/>
              <a:t>混合动力系统工作模式</a:t>
            </a:r>
            <a:endParaRPr lang="en-AU" dirty="0"/>
          </a:p>
        </p:txBody>
      </p:sp>
    </p:spTree>
    <p:extLst>
      <p:ext uri="{BB962C8B-B14F-4D97-AF65-F5344CB8AC3E}">
        <p14:creationId xmlns:p14="http://schemas.microsoft.com/office/powerpoint/2010/main" val="1654672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09848"/>
            <a:ext cx="9144000" cy="6438305"/>
          </a:xfrm>
          <a:prstGeom prst="rect">
            <a:avLst/>
          </a:prstGeom>
        </p:spPr>
      </p:pic>
      <p:sp>
        <p:nvSpPr>
          <p:cNvPr id="5" name="文本框 4">
            <a:extLst>
              <a:ext uri="{FF2B5EF4-FFF2-40B4-BE49-F238E27FC236}">
                <a16:creationId xmlns:a16="http://schemas.microsoft.com/office/drawing/2014/main" id="{0C46E526-8660-489A-8F75-0A54016B07AE}"/>
              </a:ext>
            </a:extLst>
          </p:cNvPr>
          <p:cNvSpPr txBox="1"/>
          <p:nvPr/>
        </p:nvSpPr>
        <p:spPr>
          <a:xfrm>
            <a:off x="1524000" y="1371600"/>
            <a:ext cx="8916988" cy="584775"/>
          </a:xfrm>
          <a:prstGeom prst="rect">
            <a:avLst/>
          </a:prstGeom>
          <a:noFill/>
        </p:spPr>
        <p:txBody>
          <a:bodyPr wrap="square" rtlCol="0">
            <a:spAutoFit/>
          </a:bodyPr>
          <a:lstStyle/>
          <a:p>
            <a:r>
              <a:rPr lang="en-US" altLang="zh-CN" sz="3200" dirty="0"/>
              <a:t>Volt</a:t>
            </a:r>
            <a:r>
              <a:rPr lang="zh-CN" altLang="en-US" sz="3200" dirty="0"/>
              <a:t>二代增程模式</a:t>
            </a:r>
          </a:p>
        </p:txBody>
      </p:sp>
    </p:spTree>
    <p:extLst>
      <p:ext uri="{BB962C8B-B14F-4D97-AF65-F5344CB8AC3E}">
        <p14:creationId xmlns:p14="http://schemas.microsoft.com/office/powerpoint/2010/main" val="2342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05383"/>
            <a:ext cx="9144000" cy="6447234"/>
          </a:xfrm>
          <a:prstGeom prst="rect">
            <a:avLst/>
          </a:prstGeom>
        </p:spPr>
      </p:pic>
      <p:sp>
        <p:nvSpPr>
          <p:cNvPr id="6" name="文本框 5">
            <a:extLst>
              <a:ext uri="{FF2B5EF4-FFF2-40B4-BE49-F238E27FC236}">
                <a16:creationId xmlns:a16="http://schemas.microsoft.com/office/drawing/2014/main" id="{76F7EB04-252B-45A3-BCA5-A7D1C3412201}"/>
              </a:ext>
            </a:extLst>
          </p:cNvPr>
          <p:cNvSpPr txBox="1"/>
          <p:nvPr/>
        </p:nvSpPr>
        <p:spPr>
          <a:xfrm>
            <a:off x="1524000" y="1371600"/>
            <a:ext cx="8916988" cy="584775"/>
          </a:xfrm>
          <a:prstGeom prst="rect">
            <a:avLst/>
          </a:prstGeom>
          <a:noFill/>
        </p:spPr>
        <p:txBody>
          <a:bodyPr wrap="square" rtlCol="0">
            <a:spAutoFit/>
          </a:bodyPr>
          <a:lstStyle/>
          <a:p>
            <a:r>
              <a:rPr lang="en-US" altLang="zh-CN" sz="3200" dirty="0"/>
              <a:t>Volt</a:t>
            </a:r>
            <a:r>
              <a:rPr lang="zh-CN" altLang="en-US" sz="3200" dirty="0"/>
              <a:t>二代纯电动模式</a:t>
            </a:r>
          </a:p>
        </p:txBody>
      </p:sp>
    </p:spTree>
    <p:extLst>
      <p:ext uri="{BB962C8B-B14F-4D97-AF65-F5344CB8AC3E}">
        <p14:creationId xmlns:p14="http://schemas.microsoft.com/office/powerpoint/2010/main" val="4012185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09848"/>
            <a:ext cx="9144000" cy="6438305"/>
          </a:xfrm>
          <a:prstGeom prst="rect">
            <a:avLst/>
          </a:prstGeom>
        </p:spPr>
      </p:pic>
    </p:spTree>
    <p:extLst>
      <p:ext uri="{BB962C8B-B14F-4D97-AF65-F5344CB8AC3E}">
        <p14:creationId xmlns:p14="http://schemas.microsoft.com/office/powerpoint/2010/main" val="3724321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881878" y="232623"/>
            <a:ext cx="10364451" cy="1062777"/>
          </a:xfrm>
        </p:spPr>
        <p:txBody>
          <a:bodyPr>
            <a:normAutofit/>
          </a:bodyPr>
          <a:lstStyle/>
          <a:p>
            <a:r>
              <a:rPr lang="zh-CN" altLang="en-US" dirty="0"/>
              <a:t>影响因素分析</a:t>
            </a:r>
            <a:endParaRPr lang="en-AU" dirty="0"/>
          </a:p>
        </p:txBody>
      </p:sp>
      <p:pic>
        <p:nvPicPr>
          <p:cNvPr id="15" name="内容占位符 1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915" y="1524000"/>
            <a:ext cx="10630053" cy="3962400"/>
          </a:xfrm>
        </p:spPr>
      </p:pic>
    </p:spTree>
    <p:extLst>
      <p:ext uri="{BB962C8B-B14F-4D97-AF65-F5344CB8AC3E}">
        <p14:creationId xmlns:p14="http://schemas.microsoft.com/office/powerpoint/2010/main" val="244298493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1828800"/>
            <a:ext cx="7772400" cy="4038600"/>
          </a:xfrm>
        </p:spPr>
        <p:txBody>
          <a:bodyPr>
            <a:normAutofit/>
          </a:bodyPr>
          <a:lstStyle/>
          <a:p>
            <a:pPr algn="l"/>
            <a:r>
              <a:rPr lang="zh-CN" altLang="en-US" sz="2400" b="1" dirty="0">
                <a:solidFill>
                  <a:schemeClr val="tx1"/>
                </a:solidFill>
              </a:rPr>
              <a:t>一、主流混合动力驱动系统研究</a:t>
            </a:r>
            <a:endParaRPr lang="en-US" altLang="zh-CN" sz="2400" b="1" dirty="0">
              <a:solidFill>
                <a:schemeClr val="tx1"/>
              </a:solidFill>
            </a:endParaRPr>
          </a:p>
          <a:p>
            <a:pPr algn="l"/>
            <a:r>
              <a:rPr lang="zh-CN" altLang="en-US" sz="2400" dirty="0"/>
              <a:t>二、混合动力驱动系统型式与工作模式</a:t>
            </a:r>
            <a:endParaRPr lang="en-US" altLang="zh-CN" sz="2400" dirty="0"/>
          </a:p>
          <a:p>
            <a:pPr algn="l"/>
            <a:r>
              <a:rPr lang="zh-CN" altLang="en-US" sz="2400" dirty="0"/>
              <a:t>三、发展纯电驱动系统平台建议</a:t>
            </a:r>
            <a:endParaRPr lang="en-AU" sz="2400" dirty="0"/>
          </a:p>
        </p:txBody>
      </p:sp>
      <p:sp>
        <p:nvSpPr>
          <p:cNvPr id="4" name="Title 2"/>
          <p:cNvSpPr txBox="1">
            <a:spLocks/>
          </p:cNvSpPr>
          <p:nvPr/>
        </p:nvSpPr>
        <p:spPr>
          <a:xfrm>
            <a:off x="2245242" y="556419"/>
            <a:ext cx="7467600" cy="868362"/>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a:r>
              <a:rPr lang="zh-CN" altLang="en-US" sz="3600" dirty="0"/>
              <a:t>报告内容</a:t>
            </a:r>
            <a:endParaRPr lang="en-AU" sz="3600" dirty="0"/>
          </a:p>
        </p:txBody>
      </p:sp>
    </p:spTree>
    <p:extLst>
      <p:ext uri="{BB962C8B-B14F-4D97-AF65-F5344CB8AC3E}">
        <p14:creationId xmlns:p14="http://schemas.microsoft.com/office/powerpoint/2010/main" val="3658186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913774" y="228601"/>
            <a:ext cx="10364451" cy="1143000"/>
          </a:xfrm>
        </p:spPr>
        <p:txBody>
          <a:bodyPr>
            <a:normAutofit/>
          </a:bodyPr>
          <a:lstStyle/>
          <a:p>
            <a:r>
              <a:rPr lang="zh-CN" altLang="en-US" dirty="0"/>
              <a:t>影响因素分析</a:t>
            </a:r>
            <a:endParaRPr lang="en-AU" dirty="0"/>
          </a:p>
        </p:txBody>
      </p:sp>
      <p:pic>
        <p:nvPicPr>
          <p:cNvPr id="6" name="内容占位符 5"/>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712" t="23947" r="3850" b="18635"/>
          <a:stretch/>
        </p:blipFill>
        <p:spPr>
          <a:xfrm>
            <a:off x="1828800" y="1143000"/>
            <a:ext cx="8427516" cy="4803683"/>
          </a:xfrm>
        </p:spPr>
      </p:pic>
      <p:sp>
        <p:nvSpPr>
          <p:cNvPr id="2" name="文本框 1">
            <a:extLst>
              <a:ext uri="{FF2B5EF4-FFF2-40B4-BE49-F238E27FC236}">
                <a16:creationId xmlns:a16="http://schemas.microsoft.com/office/drawing/2014/main" id="{0DB0B62A-56D7-4CCA-928E-47F3A4E5FEC9}"/>
              </a:ext>
            </a:extLst>
          </p:cNvPr>
          <p:cNvSpPr txBox="1"/>
          <p:nvPr/>
        </p:nvSpPr>
        <p:spPr>
          <a:xfrm>
            <a:off x="1828800" y="6172200"/>
            <a:ext cx="8427516" cy="369332"/>
          </a:xfrm>
          <a:prstGeom prst="rect">
            <a:avLst/>
          </a:prstGeom>
          <a:noFill/>
        </p:spPr>
        <p:txBody>
          <a:bodyPr wrap="square" rtlCol="0">
            <a:spAutoFit/>
          </a:bodyPr>
          <a:lstStyle/>
          <a:p>
            <a:r>
              <a:rPr lang="zh-CN" altLang="en-US" dirty="0"/>
              <a:t>油价对于西方国家的发展路线选择由着巨大的影响力。</a:t>
            </a:r>
          </a:p>
        </p:txBody>
      </p:sp>
    </p:spTree>
    <p:extLst>
      <p:ext uri="{BB962C8B-B14F-4D97-AF65-F5344CB8AC3E}">
        <p14:creationId xmlns:p14="http://schemas.microsoft.com/office/powerpoint/2010/main" val="326313116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913776" y="228601"/>
            <a:ext cx="10364451" cy="990600"/>
          </a:xfrm>
        </p:spPr>
        <p:txBody>
          <a:bodyPr>
            <a:normAutofit/>
          </a:bodyPr>
          <a:lstStyle/>
          <a:p>
            <a:r>
              <a:rPr lang="zh-CN" altLang="en-US" dirty="0"/>
              <a:t>影响因素分析</a:t>
            </a:r>
            <a:endParaRPr lang="en-AU"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468" y="914400"/>
            <a:ext cx="8189064" cy="5124014"/>
          </a:xfrm>
          <a:prstGeom prst="rect">
            <a:avLst/>
          </a:prstGeom>
        </p:spPr>
      </p:pic>
      <p:sp>
        <p:nvSpPr>
          <p:cNvPr id="3" name="文本框 2">
            <a:extLst>
              <a:ext uri="{FF2B5EF4-FFF2-40B4-BE49-F238E27FC236}">
                <a16:creationId xmlns:a16="http://schemas.microsoft.com/office/drawing/2014/main" id="{A5984DE3-6C95-4717-96EE-42904B6D0EE5}"/>
              </a:ext>
            </a:extLst>
          </p:cNvPr>
          <p:cNvSpPr txBox="1"/>
          <p:nvPr/>
        </p:nvSpPr>
        <p:spPr>
          <a:xfrm>
            <a:off x="2054853" y="6260067"/>
            <a:ext cx="8153400" cy="369332"/>
          </a:xfrm>
          <a:prstGeom prst="rect">
            <a:avLst/>
          </a:prstGeom>
          <a:noFill/>
        </p:spPr>
        <p:txBody>
          <a:bodyPr wrap="square" rtlCol="0">
            <a:spAutoFit/>
          </a:bodyPr>
          <a:lstStyle/>
          <a:p>
            <a:r>
              <a:rPr lang="zh-CN" altLang="en-US" dirty="0"/>
              <a:t>合理的选择技术解决方案，在市场主导的情况下，将会有更大的生命力。</a:t>
            </a:r>
          </a:p>
        </p:txBody>
      </p:sp>
    </p:spTree>
    <p:extLst>
      <p:ext uri="{BB962C8B-B14F-4D97-AF65-F5344CB8AC3E}">
        <p14:creationId xmlns:p14="http://schemas.microsoft.com/office/powerpoint/2010/main" val="2880835184"/>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33800" y="2620181"/>
            <a:ext cx="2362200" cy="1285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b="1" dirty="0"/>
              <a:t>电驱动平台</a:t>
            </a:r>
            <a:endParaRPr lang="en-AU" sz="2800" b="1" dirty="0"/>
          </a:p>
        </p:txBody>
      </p:sp>
      <p:sp>
        <p:nvSpPr>
          <p:cNvPr id="5" name="矩形 4"/>
          <p:cNvSpPr/>
          <p:nvPr/>
        </p:nvSpPr>
        <p:spPr>
          <a:xfrm>
            <a:off x="4305300" y="1600201"/>
            <a:ext cx="1257300" cy="400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VCU</a:t>
            </a:r>
            <a:endParaRPr lang="en-AU" dirty="0"/>
          </a:p>
        </p:txBody>
      </p:sp>
      <p:sp>
        <p:nvSpPr>
          <p:cNvPr id="9" name="矩形 8"/>
          <p:cNvSpPr/>
          <p:nvPr/>
        </p:nvSpPr>
        <p:spPr>
          <a:xfrm>
            <a:off x="7162800" y="1886755"/>
            <a:ext cx="10668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11" name="圆角矩形 10"/>
          <p:cNvSpPr/>
          <p:nvPr/>
        </p:nvSpPr>
        <p:spPr>
          <a:xfrm>
            <a:off x="7315200" y="3101193"/>
            <a:ext cx="762000" cy="314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Diff</a:t>
            </a:r>
            <a:endParaRPr lang="en-AU" dirty="0"/>
          </a:p>
        </p:txBody>
      </p:sp>
      <p:cxnSp>
        <p:nvCxnSpPr>
          <p:cNvPr id="13" name="直接连接符 12"/>
          <p:cNvCxnSpPr>
            <a:stCxn id="4" idx="3"/>
            <a:endCxn id="11" idx="1"/>
          </p:cNvCxnSpPr>
          <p:nvPr/>
        </p:nvCxnSpPr>
        <p:spPr>
          <a:xfrm flipV="1">
            <a:off x="6096000" y="3258356"/>
            <a:ext cx="1219200" cy="4763"/>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stCxn id="11" idx="0"/>
            <a:endCxn id="9" idx="2"/>
          </p:cNvCxnSpPr>
          <p:nvPr/>
        </p:nvCxnSpPr>
        <p:spPr>
          <a:xfrm flipV="1">
            <a:off x="7696200" y="2191556"/>
            <a:ext cx="0" cy="909637"/>
          </a:xfrm>
          <a:prstGeom prst="line">
            <a:avLst/>
          </a:prstGeom>
        </p:spPr>
        <p:style>
          <a:lnRef idx="2">
            <a:schemeClr val="dk1"/>
          </a:lnRef>
          <a:fillRef idx="0">
            <a:schemeClr val="dk1"/>
          </a:fillRef>
          <a:effectRef idx="1">
            <a:schemeClr val="dk1"/>
          </a:effectRef>
          <a:fontRef idx="minor">
            <a:schemeClr val="tx1"/>
          </a:fontRef>
        </p:style>
      </p:cxnSp>
      <p:cxnSp>
        <p:nvCxnSpPr>
          <p:cNvPr id="17" name="直接连接符 16"/>
          <p:cNvCxnSpPr>
            <a:stCxn id="11" idx="2"/>
          </p:cNvCxnSpPr>
          <p:nvPr/>
        </p:nvCxnSpPr>
        <p:spPr>
          <a:xfrm>
            <a:off x="7696200" y="3415517"/>
            <a:ext cx="0" cy="1138238"/>
          </a:xfrm>
          <a:prstGeom prst="line">
            <a:avLst/>
          </a:prstGeom>
        </p:spPr>
        <p:style>
          <a:lnRef idx="2">
            <a:schemeClr val="dk1"/>
          </a:lnRef>
          <a:fillRef idx="0">
            <a:schemeClr val="dk1"/>
          </a:fillRef>
          <a:effectRef idx="1">
            <a:schemeClr val="dk1"/>
          </a:effectRef>
          <a:fontRef idx="minor">
            <a:schemeClr val="tx1"/>
          </a:fontRef>
        </p:style>
      </p:cxnSp>
      <p:cxnSp>
        <p:nvCxnSpPr>
          <p:cNvPr id="19" name="直接连接符 18"/>
          <p:cNvCxnSpPr/>
          <p:nvPr/>
        </p:nvCxnSpPr>
        <p:spPr>
          <a:xfrm flipV="1">
            <a:off x="7162800" y="1886755"/>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1" name="直接连接符 20"/>
          <p:cNvCxnSpPr/>
          <p:nvPr/>
        </p:nvCxnSpPr>
        <p:spPr>
          <a:xfrm flipV="1">
            <a:off x="7353300" y="1886755"/>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2" name="直接连接符 21"/>
          <p:cNvCxnSpPr/>
          <p:nvPr/>
        </p:nvCxnSpPr>
        <p:spPr>
          <a:xfrm flipV="1">
            <a:off x="7597193" y="186690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3" name="直接连接符 22"/>
          <p:cNvCxnSpPr/>
          <p:nvPr/>
        </p:nvCxnSpPr>
        <p:spPr>
          <a:xfrm flipV="1">
            <a:off x="7810500" y="1870791"/>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4" name="直接连接符 23"/>
          <p:cNvCxnSpPr/>
          <p:nvPr/>
        </p:nvCxnSpPr>
        <p:spPr>
          <a:xfrm flipV="1">
            <a:off x="7983560" y="1903189"/>
            <a:ext cx="152400" cy="304800"/>
          </a:xfrm>
          <a:prstGeom prst="line">
            <a:avLst/>
          </a:prstGeom>
        </p:spPr>
        <p:style>
          <a:lnRef idx="2">
            <a:schemeClr val="dk1"/>
          </a:lnRef>
          <a:fillRef idx="0">
            <a:schemeClr val="dk1"/>
          </a:fillRef>
          <a:effectRef idx="1">
            <a:schemeClr val="dk1"/>
          </a:effectRef>
          <a:fontRef idx="minor">
            <a:schemeClr val="tx1"/>
          </a:fontRef>
        </p:style>
      </p:cxnSp>
      <p:sp>
        <p:nvSpPr>
          <p:cNvPr id="27" name="矩形 26"/>
          <p:cNvSpPr/>
          <p:nvPr/>
        </p:nvSpPr>
        <p:spPr>
          <a:xfrm>
            <a:off x="7162800" y="4596215"/>
            <a:ext cx="10668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cxnSp>
        <p:nvCxnSpPr>
          <p:cNvPr id="28" name="直接连接符 27"/>
          <p:cNvCxnSpPr/>
          <p:nvPr/>
        </p:nvCxnSpPr>
        <p:spPr>
          <a:xfrm flipV="1">
            <a:off x="7162800" y="4596215"/>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9" name="直接连接符 28"/>
          <p:cNvCxnSpPr/>
          <p:nvPr/>
        </p:nvCxnSpPr>
        <p:spPr>
          <a:xfrm flipV="1">
            <a:off x="7353300" y="4596215"/>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0" name="直接连接符 29"/>
          <p:cNvCxnSpPr/>
          <p:nvPr/>
        </p:nvCxnSpPr>
        <p:spPr>
          <a:xfrm flipV="1">
            <a:off x="7597193" y="457636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1" name="直接连接符 30"/>
          <p:cNvCxnSpPr/>
          <p:nvPr/>
        </p:nvCxnSpPr>
        <p:spPr>
          <a:xfrm flipV="1">
            <a:off x="7810500" y="4580251"/>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2" name="直接连接符 31"/>
          <p:cNvCxnSpPr/>
          <p:nvPr/>
        </p:nvCxnSpPr>
        <p:spPr>
          <a:xfrm flipV="1">
            <a:off x="7983560" y="4612649"/>
            <a:ext cx="152400" cy="304800"/>
          </a:xfrm>
          <a:prstGeom prst="line">
            <a:avLst/>
          </a:prstGeom>
        </p:spPr>
        <p:style>
          <a:lnRef idx="2">
            <a:schemeClr val="dk1"/>
          </a:lnRef>
          <a:fillRef idx="0">
            <a:schemeClr val="dk1"/>
          </a:fillRef>
          <a:effectRef idx="1">
            <a:schemeClr val="dk1"/>
          </a:effectRef>
          <a:fontRef idx="minor">
            <a:schemeClr val="tx1"/>
          </a:fontRef>
        </p:style>
      </p:cxnSp>
      <p:sp>
        <p:nvSpPr>
          <p:cNvPr id="42" name="文本框 41"/>
          <p:cNvSpPr txBox="1"/>
          <p:nvPr/>
        </p:nvSpPr>
        <p:spPr>
          <a:xfrm>
            <a:off x="4059260" y="5297270"/>
            <a:ext cx="4762500" cy="646331"/>
          </a:xfrm>
          <a:prstGeom prst="rect">
            <a:avLst/>
          </a:prstGeom>
          <a:noFill/>
        </p:spPr>
        <p:txBody>
          <a:bodyPr wrap="square" rtlCol="0">
            <a:spAutoFit/>
          </a:bodyPr>
          <a:lstStyle/>
          <a:p>
            <a:r>
              <a:rPr lang="zh-CN" altLang="en-US" sz="3600" b="1" dirty="0">
                <a:latin typeface="+mn-ea"/>
              </a:rPr>
              <a:t>以电驱动平台为基础</a:t>
            </a:r>
            <a:endParaRPr lang="en-AU" sz="3600" b="1" dirty="0">
              <a:latin typeface="+mn-ea"/>
            </a:endParaRPr>
          </a:p>
        </p:txBody>
      </p:sp>
      <p:sp>
        <p:nvSpPr>
          <p:cNvPr id="2" name="矩形 1"/>
          <p:cNvSpPr/>
          <p:nvPr/>
        </p:nvSpPr>
        <p:spPr>
          <a:xfrm>
            <a:off x="1848326" y="290992"/>
            <a:ext cx="6647974" cy="646331"/>
          </a:xfrm>
          <a:prstGeom prst="rect">
            <a:avLst/>
          </a:prstGeom>
        </p:spPr>
        <p:txBody>
          <a:bodyPr wrap="none">
            <a:spAutoFit/>
          </a:bodyPr>
          <a:lstStyle/>
          <a:p>
            <a:r>
              <a:rPr lang="zh-CN" altLang="en-US" sz="3600" dirty="0"/>
              <a:t>三、纯电驱动系统平台发展分析</a:t>
            </a:r>
            <a:endParaRPr lang="en-AU" altLang="zh-CN" sz="3600" dirty="0"/>
          </a:p>
        </p:txBody>
      </p:sp>
    </p:spTree>
    <p:extLst>
      <p:ext uri="{BB962C8B-B14F-4D97-AF65-F5344CB8AC3E}">
        <p14:creationId xmlns:p14="http://schemas.microsoft.com/office/powerpoint/2010/main" val="29312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19600" y="1990726"/>
            <a:ext cx="2362200" cy="1285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b="1" dirty="0"/>
              <a:t>电驱动平台</a:t>
            </a:r>
            <a:endParaRPr lang="en-AU" sz="2800" b="1" dirty="0"/>
          </a:p>
        </p:txBody>
      </p:sp>
      <p:sp>
        <p:nvSpPr>
          <p:cNvPr id="5" name="矩形 4"/>
          <p:cNvSpPr/>
          <p:nvPr/>
        </p:nvSpPr>
        <p:spPr>
          <a:xfrm>
            <a:off x="4991100" y="970746"/>
            <a:ext cx="1257300" cy="400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VCU</a:t>
            </a:r>
            <a:endParaRPr lang="en-AU" dirty="0"/>
          </a:p>
        </p:txBody>
      </p:sp>
      <p:sp>
        <p:nvSpPr>
          <p:cNvPr id="6" name="矩形 5"/>
          <p:cNvSpPr/>
          <p:nvPr/>
        </p:nvSpPr>
        <p:spPr>
          <a:xfrm>
            <a:off x="4962794" y="4334949"/>
            <a:ext cx="1199613" cy="7774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t>
            </a:r>
            <a:r>
              <a:rPr lang="en-US" altLang="zh-CN" dirty="0"/>
              <a:t>attery</a:t>
            </a:r>
            <a:endParaRPr lang="en-AU" dirty="0"/>
          </a:p>
        </p:txBody>
      </p:sp>
      <p:sp>
        <p:nvSpPr>
          <p:cNvPr id="9" name="矩形 8"/>
          <p:cNvSpPr/>
          <p:nvPr/>
        </p:nvSpPr>
        <p:spPr>
          <a:xfrm>
            <a:off x="7848600" y="1257300"/>
            <a:ext cx="10668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11" name="圆角矩形 10"/>
          <p:cNvSpPr/>
          <p:nvPr/>
        </p:nvSpPr>
        <p:spPr>
          <a:xfrm>
            <a:off x="8001000" y="2471738"/>
            <a:ext cx="762000" cy="314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Diff</a:t>
            </a:r>
            <a:endParaRPr lang="en-AU" dirty="0"/>
          </a:p>
        </p:txBody>
      </p:sp>
      <p:cxnSp>
        <p:nvCxnSpPr>
          <p:cNvPr id="13" name="直接连接符 12"/>
          <p:cNvCxnSpPr>
            <a:stCxn id="4" idx="3"/>
            <a:endCxn id="11" idx="1"/>
          </p:cNvCxnSpPr>
          <p:nvPr/>
        </p:nvCxnSpPr>
        <p:spPr>
          <a:xfrm flipV="1">
            <a:off x="6781800" y="2628901"/>
            <a:ext cx="1219200" cy="4763"/>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stCxn id="11" idx="0"/>
            <a:endCxn id="9" idx="2"/>
          </p:cNvCxnSpPr>
          <p:nvPr/>
        </p:nvCxnSpPr>
        <p:spPr>
          <a:xfrm flipV="1">
            <a:off x="8382000" y="1562101"/>
            <a:ext cx="0" cy="909637"/>
          </a:xfrm>
          <a:prstGeom prst="line">
            <a:avLst/>
          </a:prstGeom>
        </p:spPr>
        <p:style>
          <a:lnRef idx="2">
            <a:schemeClr val="dk1"/>
          </a:lnRef>
          <a:fillRef idx="0">
            <a:schemeClr val="dk1"/>
          </a:fillRef>
          <a:effectRef idx="1">
            <a:schemeClr val="dk1"/>
          </a:effectRef>
          <a:fontRef idx="minor">
            <a:schemeClr val="tx1"/>
          </a:fontRef>
        </p:style>
      </p:cxnSp>
      <p:cxnSp>
        <p:nvCxnSpPr>
          <p:cNvPr id="17" name="直接连接符 16"/>
          <p:cNvCxnSpPr>
            <a:stCxn id="11" idx="2"/>
          </p:cNvCxnSpPr>
          <p:nvPr/>
        </p:nvCxnSpPr>
        <p:spPr>
          <a:xfrm>
            <a:off x="8382000" y="2786062"/>
            <a:ext cx="0" cy="1138238"/>
          </a:xfrm>
          <a:prstGeom prst="line">
            <a:avLst/>
          </a:prstGeom>
        </p:spPr>
        <p:style>
          <a:lnRef idx="2">
            <a:schemeClr val="dk1"/>
          </a:lnRef>
          <a:fillRef idx="0">
            <a:schemeClr val="dk1"/>
          </a:fillRef>
          <a:effectRef idx="1">
            <a:schemeClr val="dk1"/>
          </a:effectRef>
          <a:fontRef idx="minor">
            <a:schemeClr val="tx1"/>
          </a:fontRef>
        </p:style>
      </p:cxnSp>
      <p:cxnSp>
        <p:nvCxnSpPr>
          <p:cNvPr id="19" name="直接连接符 18"/>
          <p:cNvCxnSpPr/>
          <p:nvPr/>
        </p:nvCxnSpPr>
        <p:spPr>
          <a:xfrm flipV="1">
            <a:off x="7848600" y="125730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1" name="直接连接符 20"/>
          <p:cNvCxnSpPr/>
          <p:nvPr/>
        </p:nvCxnSpPr>
        <p:spPr>
          <a:xfrm flipV="1">
            <a:off x="8039100" y="125730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2" name="直接连接符 21"/>
          <p:cNvCxnSpPr/>
          <p:nvPr/>
        </p:nvCxnSpPr>
        <p:spPr>
          <a:xfrm flipV="1">
            <a:off x="8282993" y="1237445"/>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3" name="直接连接符 22"/>
          <p:cNvCxnSpPr/>
          <p:nvPr/>
        </p:nvCxnSpPr>
        <p:spPr>
          <a:xfrm flipV="1">
            <a:off x="8496300" y="1241336"/>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4" name="直接连接符 23"/>
          <p:cNvCxnSpPr/>
          <p:nvPr/>
        </p:nvCxnSpPr>
        <p:spPr>
          <a:xfrm flipV="1">
            <a:off x="8669360" y="1273734"/>
            <a:ext cx="152400" cy="304800"/>
          </a:xfrm>
          <a:prstGeom prst="line">
            <a:avLst/>
          </a:prstGeom>
        </p:spPr>
        <p:style>
          <a:lnRef idx="2">
            <a:schemeClr val="dk1"/>
          </a:lnRef>
          <a:fillRef idx="0">
            <a:schemeClr val="dk1"/>
          </a:fillRef>
          <a:effectRef idx="1">
            <a:schemeClr val="dk1"/>
          </a:effectRef>
          <a:fontRef idx="minor">
            <a:schemeClr val="tx1"/>
          </a:fontRef>
        </p:style>
      </p:cxnSp>
      <p:sp>
        <p:nvSpPr>
          <p:cNvPr id="27" name="矩形 26"/>
          <p:cNvSpPr/>
          <p:nvPr/>
        </p:nvSpPr>
        <p:spPr>
          <a:xfrm>
            <a:off x="7848600" y="3966760"/>
            <a:ext cx="10668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cxnSp>
        <p:nvCxnSpPr>
          <p:cNvPr id="28" name="直接连接符 27"/>
          <p:cNvCxnSpPr/>
          <p:nvPr/>
        </p:nvCxnSpPr>
        <p:spPr>
          <a:xfrm flipV="1">
            <a:off x="7848600" y="396676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9" name="直接连接符 28"/>
          <p:cNvCxnSpPr/>
          <p:nvPr/>
        </p:nvCxnSpPr>
        <p:spPr>
          <a:xfrm flipV="1">
            <a:off x="8039100" y="396676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0" name="直接连接符 29"/>
          <p:cNvCxnSpPr/>
          <p:nvPr/>
        </p:nvCxnSpPr>
        <p:spPr>
          <a:xfrm flipV="1">
            <a:off x="8282993" y="3946905"/>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1" name="直接连接符 30"/>
          <p:cNvCxnSpPr/>
          <p:nvPr/>
        </p:nvCxnSpPr>
        <p:spPr>
          <a:xfrm flipV="1">
            <a:off x="8496300" y="3950796"/>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2" name="直接连接符 31"/>
          <p:cNvCxnSpPr/>
          <p:nvPr/>
        </p:nvCxnSpPr>
        <p:spPr>
          <a:xfrm flipV="1">
            <a:off x="8669360" y="3983194"/>
            <a:ext cx="152400" cy="304800"/>
          </a:xfrm>
          <a:prstGeom prst="line">
            <a:avLst/>
          </a:prstGeom>
        </p:spPr>
        <p:style>
          <a:lnRef idx="2">
            <a:schemeClr val="dk1"/>
          </a:lnRef>
          <a:fillRef idx="0">
            <a:schemeClr val="dk1"/>
          </a:fillRef>
          <a:effectRef idx="1">
            <a:schemeClr val="dk1"/>
          </a:effectRef>
          <a:fontRef idx="minor">
            <a:schemeClr val="tx1"/>
          </a:fontRef>
        </p:style>
      </p:cxnSp>
      <p:sp>
        <p:nvSpPr>
          <p:cNvPr id="43" name="文本框 42"/>
          <p:cNvSpPr txBox="1"/>
          <p:nvPr/>
        </p:nvSpPr>
        <p:spPr>
          <a:xfrm>
            <a:off x="7077075" y="5452257"/>
            <a:ext cx="2076450" cy="646331"/>
          </a:xfrm>
          <a:prstGeom prst="rect">
            <a:avLst/>
          </a:prstGeom>
          <a:noFill/>
        </p:spPr>
        <p:txBody>
          <a:bodyPr wrap="square" rtlCol="0">
            <a:spAutoFit/>
          </a:bodyPr>
          <a:lstStyle/>
          <a:p>
            <a:r>
              <a:rPr lang="zh-CN" altLang="en-US" sz="3600" b="1" dirty="0">
                <a:latin typeface="+mn-ea"/>
              </a:rPr>
              <a:t>纯电驱动</a:t>
            </a:r>
            <a:endParaRPr lang="en-AU" sz="3600" b="1" dirty="0">
              <a:latin typeface="+mn-ea"/>
            </a:endParaRPr>
          </a:p>
        </p:txBody>
      </p:sp>
      <p:cxnSp>
        <p:nvCxnSpPr>
          <p:cNvPr id="33" name="直接箭头连接符 32"/>
          <p:cNvCxnSpPr/>
          <p:nvPr/>
        </p:nvCxnSpPr>
        <p:spPr>
          <a:xfrm flipV="1">
            <a:off x="5562600" y="3368429"/>
            <a:ext cx="0" cy="838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5" name="文本框 24">
            <a:extLst>
              <a:ext uri="{FF2B5EF4-FFF2-40B4-BE49-F238E27FC236}">
                <a16:creationId xmlns:a16="http://schemas.microsoft.com/office/drawing/2014/main" id="{72988A68-F184-4C10-B8A6-0BB9E0627D8D}"/>
              </a:ext>
            </a:extLst>
          </p:cNvPr>
          <p:cNvSpPr txBox="1"/>
          <p:nvPr/>
        </p:nvSpPr>
        <p:spPr>
          <a:xfrm>
            <a:off x="3326219" y="5452256"/>
            <a:ext cx="4762500" cy="646331"/>
          </a:xfrm>
          <a:prstGeom prst="rect">
            <a:avLst/>
          </a:prstGeom>
          <a:noFill/>
        </p:spPr>
        <p:txBody>
          <a:bodyPr wrap="square" rtlCol="0">
            <a:spAutoFit/>
          </a:bodyPr>
          <a:lstStyle/>
          <a:p>
            <a:r>
              <a:rPr lang="zh-CN" altLang="en-US" sz="3600" b="1" dirty="0">
                <a:latin typeface="+mn-ea"/>
              </a:rPr>
              <a:t>电驱动平台</a:t>
            </a:r>
            <a:r>
              <a:rPr lang="en-US" altLang="zh-CN" sz="3600" b="1" dirty="0">
                <a:latin typeface="+mn-ea"/>
              </a:rPr>
              <a:t>+</a:t>
            </a:r>
            <a:r>
              <a:rPr lang="zh-CN" altLang="en-US" sz="3600" b="1" dirty="0">
                <a:latin typeface="+mn-ea"/>
              </a:rPr>
              <a:t>电池</a:t>
            </a:r>
            <a:r>
              <a:rPr lang="en-US" altLang="zh-CN" sz="3600" b="1" dirty="0">
                <a:latin typeface="+mn-ea"/>
              </a:rPr>
              <a:t>=</a:t>
            </a:r>
            <a:endParaRPr lang="en-AU" sz="3600" b="1" dirty="0">
              <a:latin typeface="+mn-ea"/>
            </a:endParaRPr>
          </a:p>
        </p:txBody>
      </p:sp>
    </p:spTree>
    <p:extLst>
      <p:ext uri="{BB962C8B-B14F-4D97-AF65-F5344CB8AC3E}">
        <p14:creationId xmlns:p14="http://schemas.microsoft.com/office/powerpoint/2010/main" val="28543884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19600" y="1990726"/>
            <a:ext cx="2362200" cy="1285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b="1" dirty="0"/>
              <a:t>电驱动平台</a:t>
            </a:r>
            <a:endParaRPr lang="en-AU" sz="2800" b="1" dirty="0"/>
          </a:p>
        </p:txBody>
      </p:sp>
      <p:sp>
        <p:nvSpPr>
          <p:cNvPr id="5" name="矩形 4"/>
          <p:cNvSpPr/>
          <p:nvPr/>
        </p:nvSpPr>
        <p:spPr>
          <a:xfrm>
            <a:off x="4991100" y="970746"/>
            <a:ext cx="1257300" cy="400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VCU</a:t>
            </a:r>
            <a:endParaRPr lang="en-AU" dirty="0"/>
          </a:p>
        </p:txBody>
      </p:sp>
      <p:sp>
        <p:nvSpPr>
          <p:cNvPr id="6" name="矩形 5"/>
          <p:cNvSpPr/>
          <p:nvPr/>
        </p:nvSpPr>
        <p:spPr>
          <a:xfrm>
            <a:off x="5019944" y="4343110"/>
            <a:ext cx="1199613" cy="7774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t>
            </a:r>
            <a:r>
              <a:rPr lang="en-US" altLang="zh-CN" dirty="0"/>
              <a:t>attery</a:t>
            </a:r>
            <a:endParaRPr lang="en-AU" dirty="0"/>
          </a:p>
        </p:txBody>
      </p:sp>
      <p:sp>
        <p:nvSpPr>
          <p:cNvPr id="7" name="矩形 6"/>
          <p:cNvSpPr/>
          <p:nvPr/>
        </p:nvSpPr>
        <p:spPr>
          <a:xfrm>
            <a:off x="1911170" y="2350293"/>
            <a:ext cx="1562100" cy="5572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Engine</a:t>
            </a:r>
            <a:endParaRPr lang="en-AU" sz="2400" dirty="0"/>
          </a:p>
        </p:txBody>
      </p:sp>
      <p:sp>
        <p:nvSpPr>
          <p:cNvPr id="9" name="矩形 8"/>
          <p:cNvSpPr/>
          <p:nvPr/>
        </p:nvSpPr>
        <p:spPr>
          <a:xfrm>
            <a:off x="7848600" y="1257300"/>
            <a:ext cx="10668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11" name="圆角矩形 10"/>
          <p:cNvSpPr/>
          <p:nvPr/>
        </p:nvSpPr>
        <p:spPr>
          <a:xfrm>
            <a:off x="8001000" y="2471738"/>
            <a:ext cx="762000" cy="314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Diff</a:t>
            </a:r>
            <a:endParaRPr lang="en-AU" dirty="0"/>
          </a:p>
        </p:txBody>
      </p:sp>
      <p:cxnSp>
        <p:nvCxnSpPr>
          <p:cNvPr id="13" name="直接连接符 12"/>
          <p:cNvCxnSpPr>
            <a:stCxn id="4" idx="3"/>
            <a:endCxn id="11" idx="1"/>
          </p:cNvCxnSpPr>
          <p:nvPr/>
        </p:nvCxnSpPr>
        <p:spPr>
          <a:xfrm flipV="1">
            <a:off x="6781800" y="2628901"/>
            <a:ext cx="1219200" cy="4763"/>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stCxn id="11" idx="0"/>
            <a:endCxn id="9" idx="2"/>
          </p:cNvCxnSpPr>
          <p:nvPr/>
        </p:nvCxnSpPr>
        <p:spPr>
          <a:xfrm flipV="1">
            <a:off x="8382000" y="1562101"/>
            <a:ext cx="0" cy="909637"/>
          </a:xfrm>
          <a:prstGeom prst="line">
            <a:avLst/>
          </a:prstGeom>
        </p:spPr>
        <p:style>
          <a:lnRef idx="2">
            <a:schemeClr val="dk1"/>
          </a:lnRef>
          <a:fillRef idx="0">
            <a:schemeClr val="dk1"/>
          </a:fillRef>
          <a:effectRef idx="1">
            <a:schemeClr val="dk1"/>
          </a:effectRef>
          <a:fontRef idx="minor">
            <a:schemeClr val="tx1"/>
          </a:fontRef>
        </p:style>
      </p:cxnSp>
      <p:cxnSp>
        <p:nvCxnSpPr>
          <p:cNvPr id="17" name="直接连接符 16"/>
          <p:cNvCxnSpPr>
            <a:stCxn id="11" idx="2"/>
          </p:cNvCxnSpPr>
          <p:nvPr/>
        </p:nvCxnSpPr>
        <p:spPr>
          <a:xfrm>
            <a:off x="8382000" y="2786062"/>
            <a:ext cx="0" cy="1138238"/>
          </a:xfrm>
          <a:prstGeom prst="line">
            <a:avLst/>
          </a:prstGeom>
        </p:spPr>
        <p:style>
          <a:lnRef idx="2">
            <a:schemeClr val="dk1"/>
          </a:lnRef>
          <a:fillRef idx="0">
            <a:schemeClr val="dk1"/>
          </a:fillRef>
          <a:effectRef idx="1">
            <a:schemeClr val="dk1"/>
          </a:effectRef>
          <a:fontRef idx="minor">
            <a:schemeClr val="tx1"/>
          </a:fontRef>
        </p:style>
      </p:cxnSp>
      <p:cxnSp>
        <p:nvCxnSpPr>
          <p:cNvPr id="19" name="直接连接符 18"/>
          <p:cNvCxnSpPr/>
          <p:nvPr/>
        </p:nvCxnSpPr>
        <p:spPr>
          <a:xfrm flipV="1">
            <a:off x="7848600" y="125730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1" name="直接连接符 20"/>
          <p:cNvCxnSpPr/>
          <p:nvPr/>
        </p:nvCxnSpPr>
        <p:spPr>
          <a:xfrm flipV="1">
            <a:off x="8039100" y="125730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2" name="直接连接符 21"/>
          <p:cNvCxnSpPr/>
          <p:nvPr/>
        </p:nvCxnSpPr>
        <p:spPr>
          <a:xfrm flipV="1">
            <a:off x="8282993" y="1237445"/>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3" name="直接连接符 22"/>
          <p:cNvCxnSpPr/>
          <p:nvPr/>
        </p:nvCxnSpPr>
        <p:spPr>
          <a:xfrm flipV="1">
            <a:off x="8496300" y="1241336"/>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4" name="直接连接符 23"/>
          <p:cNvCxnSpPr/>
          <p:nvPr/>
        </p:nvCxnSpPr>
        <p:spPr>
          <a:xfrm flipV="1">
            <a:off x="8669360" y="1273734"/>
            <a:ext cx="152400" cy="304800"/>
          </a:xfrm>
          <a:prstGeom prst="line">
            <a:avLst/>
          </a:prstGeom>
        </p:spPr>
        <p:style>
          <a:lnRef idx="2">
            <a:schemeClr val="dk1"/>
          </a:lnRef>
          <a:fillRef idx="0">
            <a:schemeClr val="dk1"/>
          </a:fillRef>
          <a:effectRef idx="1">
            <a:schemeClr val="dk1"/>
          </a:effectRef>
          <a:fontRef idx="minor">
            <a:schemeClr val="tx1"/>
          </a:fontRef>
        </p:style>
      </p:cxnSp>
      <p:sp>
        <p:nvSpPr>
          <p:cNvPr id="27" name="矩形 26"/>
          <p:cNvSpPr/>
          <p:nvPr/>
        </p:nvSpPr>
        <p:spPr>
          <a:xfrm>
            <a:off x="7848600" y="3966760"/>
            <a:ext cx="10668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cxnSp>
        <p:nvCxnSpPr>
          <p:cNvPr id="28" name="直接连接符 27"/>
          <p:cNvCxnSpPr/>
          <p:nvPr/>
        </p:nvCxnSpPr>
        <p:spPr>
          <a:xfrm flipV="1">
            <a:off x="7848600" y="396676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9" name="直接连接符 28"/>
          <p:cNvCxnSpPr/>
          <p:nvPr/>
        </p:nvCxnSpPr>
        <p:spPr>
          <a:xfrm flipV="1">
            <a:off x="8039100" y="396676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0" name="直接连接符 29"/>
          <p:cNvCxnSpPr/>
          <p:nvPr/>
        </p:nvCxnSpPr>
        <p:spPr>
          <a:xfrm flipV="1">
            <a:off x="8282993" y="3946905"/>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1" name="直接连接符 30"/>
          <p:cNvCxnSpPr/>
          <p:nvPr/>
        </p:nvCxnSpPr>
        <p:spPr>
          <a:xfrm flipV="1">
            <a:off x="8496300" y="3950796"/>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2" name="直接连接符 31"/>
          <p:cNvCxnSpPr/>
          <p:nvPr/>
        </p:nvCxnSpPr>
        <p:spPr>
          <a:xfrm flipV="1">
            <a:off x="8669360" y="3983194"/>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9" name="直接箭头连接符 38"/>
          <p:cNvCxnSpPr/>
          <p:nvPr/>
        </p:nvCxnSpPr>
        <p:spPr>
          <a:xfrm>
            <a:off x="3651831" y="2628900"/>
            <a:ext cx="6096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4" name="文本框 43"/>
          <p:cNvSpPr txBox="1"/>
          <p:nvPr/>
        </p:nvSpPr>
        <p:spPr>
          <a:xfrm>
            <a:off x="5977943" y="5452258"/>
            <a:ext cx="4762500" cy="646331"/>
          </a:xfrm>
          <a:prstGeom prst="rect">
            <a:avLst/>
          </a:prstGeom>
          <a:noFill/>
        </p:spPr>
        <p:txBody>
          <a:bodyPr wrap="square" rtlCol="0">
            <a:spAutoFit/>
          </a:bodyPr>
          <a:lstStyle/>
          <a:p>
            <a:r>
              <a:rPr lang="en-US" sz="3600" b="1" dirty="0">
                <a:latin typeface="+mn-ea"/>
              </a:rPr>
              <a:t>HEV \ PHEV \ REEV</a:t>
            </a:r>
            <a:endParaRPr lang="en-AU" sz="3600" b="1" dirty="0">
              <a:latin typeface="+mn-ea"/>
            </a:endParaRPr>
          </a:p>
        </p:txBody>
      </p:sp>
      <p:cxnSp>
        <p:nvCxnSpPr>
          <p:cNvPr id="33" name="直接箭头连接符 32"/>
          <p:cNvCxnSpPr/>
          <p:nvPr/>
        </p:nvCxnSpPr>
        <p:spPr>
          <a:xfrm flipV="1">
            <a:off x="5600700" y="3355181"/>
            <a:ext cx="0" cy="838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5" name="文本框 24">
            <a:extLst>
              <a:ext uri="{FF2B5EF4-FFF2-40B4-BE49-F238E27FC236}">
                <a16:creationId xmlns:a16="http://schemas.microsoft.com/office/drawing/2014/main" id="{99549E5D-7EB9-4EC4-B1CA-C6A7A34728CC}"/>
              </a:ext>
            </a:extLst>
          </p:cNvPr>
          <p:cNvSpPr txBox="1"/>
          <p:nvPr/>
        </p:nvSpPr>
        <p:spPr>
          <a:xfrm>
            <a:off x="580755" y="5467885"/>
            <a:ext cx="5785030" cy="646331"/>
          </a:xfrm>
          <a:prstGeom prst="rect">
            <a:avLst/>
          </a:prstGeom>
          <a:noFill/>
        </p:spPr>
        <p:txBody>
          <a:bodyPr wrap="square" rtlCol="0">
            <a:spAutoFit/>
          </a:bodyPr>
          <a:lstStyle/>
          <a:p>
            <a:r>
              <a:rPr lang="zh-CN" altLang="en-US" sz="3600" b="1" dirty="0">
                <a:latin typeface="+mn-ea"/>
              </a:rPr>
              <a:t>电驱动平台</a:t>
            </a:r>
            <a:r>
              <a:rPr lang="en-US" altLang="zh-CN" sz="3600" b="1" dirty="0">
                <a:latin typeface="+mn-ea"/>
              </a:rPr>
              <a:t>+</a:t>
            </a:r>
            <a:r>
              <a:rPr lang="zh-CN" altLang="en-US" sz="3600" b="1" dirty="0">
                <a:latin typeface="+mn-ea"/>
              </a:rPr>
              <a:t>电池</a:t>
            </a:r>
            <a:r>
              <a:rPr lang="en-US" altLang="zh-CN" sz="3600" b="1" dirty="0">
                <a:latin typeface="+mn-ea"/>
              </a:rPr>
              <a:t>+</a:t>
            </a:r>
            <a:r>
              <a:rPr lang="zh-CN" altLang="en-US" sz="3600" b="1" dirty="0">
                <a:latin typeface="+mn-ea"/>
              </a:rPr>
              <a:t>发动机</a:t>
            </a:r>
            <a:r>
              <a:rPr lang="en-US" altLang="zh-CN" sz="3600" b="1" dirty="0">
                <a:latin typeface="+mn-ea"/>
              </a:rPr>
              <a:t>=</a:t>
            </a:r>
            <a:endParaRPr lang="en-AU" sz="3600" b="1" dirty="0">
              <a:latin typeface="+mn-ea"/>
            </a:endParaRPr>
          </a:p>
        </p:txBody>
      </p:sp>
    </p:spTree>
    <p:extLst>
      <p:ext uri="{BB962C8B-B14F-4D97-AF65-F5344CB8AC3E}">
        <p14:creationId xmlns:p14="http://schemas.microsoft.com/office/powerpoint/2010/main" val="1774216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19600" y="1990726"/>
            <a:ext cx="2362200" cy="1285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b="1" dirty="0"/>
              <a:t>电驱动平台</a:t>
            </a:r>
            <a:endParaRPr lang="en-AU" sz="2800" b="1" dirty="0"/>
          </a:p>
        </p:txBody>
      </p:sp>
      <p:sp>
        <p:nvSpPr>
          <p:cNvPr id="5" name="矩形 4"/>
          <p:cNvSpPr/>
          <p:nvPr/>
        </p:nvSpPr>
        <p:spPr>
          <a:xfrm>
            <a:off x="4997405" y="1177680"/>
            <a:ext cx="1257300" cy="400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VCU</a:t>
            </a:r>
            <a:endParaRPr lang="en-AU" dirty="0"/>
          </a:p>
        </p:txBody>
      </p:sp>
      <p:sp>
        <p:nvSpPr>
          <p:cNvPr id="6" name="矩形 5"/>
          <p:cNvSpPr/>
          <p:nvPr/>
        </p:nvSpPr>
        <p:spPr>
          <a:xfrm>
            <a:off x="5019944" y="4388611"/>
            <a:ext cx="1199613" cy="7774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t>
            </a:r>
            <a:r>
              <a:rPr lang="en-US" altLang="zh-CN" dirty="0"/>
              <a:t>attery</a:t>
            </a:r>
            <a:endParaRPr lang="en-AU" dirty="0"/>
          </a:p>
        </p:txBody>
      </p:sp>
      <p:sp>
        <p:nvSpPr>
          <p:cNvPr id="8" name="矩形 7"/>
          <p:cNvSpPr/>
          <p:nvPr/>
        </p:nvSpPr>
        <p:spPr>
          <a:xfrm>
            <a:off x="1863412" y="2391177"/>
            <a:ext cx="1562100" cy="6053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Fuel Cell</a:t>
            </a:r>
            <a:endParaRPr lang="en-AU" sz="2400" dirty="0"/>
          </a:p>
        </p:txBody>
      </p:sp>
      <p:sp>
        <p:nvSpPr>
          <p:cNvPr id="9" name="矩形 8"/>
          <p:cNvSpPr/>
          <p:nvPr/>
        </p:nvSpPr>
        <p:spPr>
          <a:xfrm>
            <a:off x="7848600" y="1257300"/>
            <a:ext cx="10668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11" name="圆角矩形 10"/>
          <p:cNvSpPr/>
          <p:nvPr/>
        </p:nvSpPr>
        <p:spPr>
          <a:xfrm>
            <a:off x="8001000" y="2471738"/>
            <a:ext cx="762000" cy="314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Diff</a:t>
            </a:r>
            <a:endParaRPr lang="en-AU" dirty="0"/>
          </a:p>
        </p:txBody>
      </p:sp>
      <p:cxnSp>
        <p:nvCxnSpPr>
          <p:cNvPr id="13" name="直接连接符 12"/>
          <p:cNvCxnSpPr>
            <a:stCxn id="4" idx="3"/>
            <a:endCxn id="11" idx="1"/>
          </p:cNvCxnSpPr>
          <p:nvPr/>
        </p:nvCxnSpPr>
        <p:spPr>
          <a:xfrm flipV="1">
            <a:off x="6781800" y="2628901"/>
            <a:ext cx="1219200" cy="4763"/>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stCxn id="11" idx="0"/>
            <a:endCxn id="9" idx="2"/>
          </p:cNvCxnSpPr>
          <p:nvPr/>
        </p:nvCxnSpPr>
        <p:spPr>
          <a:xfrm flipV="1">
            <a:off x="8382000" y="1562101"/>
            <a:ext cx="0" cy="909637"/>
          </a:xfrm>
          <a:prstGeom prst="line">
            <a:avLst/>
          </a:prstGeom>
        </p:spPr>
        <p:style>
          <a:lnRef idx="2">
            <a:schemeClr val="dk1"/>
          </a:lnRef>
          <a:fillRef idx="0">
            <a:schemeClr val="dk1"/>
          </a:fillRef>
          <a:effectRef idx="1">
            <a:schemeClr val="dk1"/>
          </a:effectRef>
          <a:fontRef idx="minor">
            <a:schemeClr val="tx1"/>
          </a:fontRef>
        </p:style>
      </p:cxnSp>
      <p:cxnSp>
        <p:nvCxnSpPr>
          <p:cNvPr id="17" name="直接连接符 16"/>
          <p:cNvCxnSpPr>
            <a:stCxn id="11" idx="2"/>
          </p:cNvCxnSpPr>
          <p:nvPr/>
        </p:nvCxnSpPr>
        <p:spPr>
          <a:xfrm>
            <a:off x="8382000" y="2786062"/>
            <a:ext cx="0" cy="1138238"/>
          </a:xfrm>
          <a:prstGeom prst="line">
            <a:avLst/>
          </a:prstGeom>
        </p:spPr>
        <p:style>
          <a:lnRef idx="2">
            <a:schemeClr val="dk1"/>
          </a:lnRef>
          <a:fillRef idx="0">
            <a:schemeClr val="dk1"/>
          </a:fillRef>
          <a:effectRef idx="1">
            <a:schemeClr val="dk1"/>
          </a:effectRef>
          <a:fontRef idx="minor">
            <a:schemeClr val="tx1"/>
          </a:fontRef>
        </p:style>
      </p:cxnSp>
      <p:cxnSp>
        <p:nvCxnSpPr>
          <p:cNvPr id="19" name="直接连接符 18"/>
          <p:cNvCxnSpPr/>
          <p:nvPr/>
        </p:nvCxnSpPr>
        <p:spPr>
          <a:xfrm flipV="1">
            <a:off x="7848600" y="125730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1" name="直接连接符 20"/>
          <p:cNvCxnSpPr/>
          <p:nvPr/>
        </p:nvCxnSpPr>
        <p:spPr>
          <a:xfrm flipV="1">
            <a:off x="8039100" y="125730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2" name="直接连接符 21"/>
          <p:cNvCxnSpPr/>
          <p:nvPr/>
        </p:nvCxnSpPr>
        <p:spPr>
          <a:xfrm flipV="1">
            <a:off x="8282993" y="1237445"/>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3" name="直接连接符 22"/>
          <p:cNvCxnSpPr/>
          <p:nvPr/>
        </p:nvCxnSpPr>
        <p:spPr>
          <a:xfrm flipV="1">
            <a:off x="8496300" y="1241336"/>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4" name="直接连接符 23"/>
          <p:cNvCxnSpPr/>
          <p:nvPr/>
        </p:nvCxnSpPr>
        <p:spPr>
          <a:xfrm flipV="1">
            <a:off x="8669360" y="1273734"/>
            <a:ext cx="152400" cy="304800"/>
          </a:xfrm>
          <a:prstGeom prst="line">
            <a:avLst/>
          </a:prstGeom>
        </p:spPr>
        <p:style>
          <a:lnRef idx="2">
            <a:schemeClr val="dk1"/>
          </a:lnRef>
          <a:fillRef idx="0">
            <a:schemeClr val="dk1"/>
          </a:fillRef>
          <a:effectRef idx="1">
            <a:schemeClr val="dk1"/>
          </a:effectRef>
          <a:fontRef idx="minor">
            <a:schemeClr val="tx1"/>
          </a:fontRef>
        </p:style>
      </p:cxnSp>
      <p:sp>
        <p:nvSpPr>
          <p:cNvPr id="27" name="矩形 26"/>
          <p:cNvSpPr/>
          <p:nvPr/>
        </p:nvSpPr>
        <p:spPr>
          <a:xfrm>
            <a:off x="7848600" y="3966760"/>
            <a:ext cx="10668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cxnSp>
        <p:nvCxnSpPr>
          <p:cNvPr id="28" name="直接连接符 27"/>
          <p:cNvCxnSpPr/>
          <p:nvPr/>
        </p:nvCxnSpPr>
        <p:spPr>
          <a:xfrm flipV="1">
            <a:off x="7848600" y="396676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9" name="直接连接符 28"/>
          <p:cNvCxnSpPr/>
          <p:nvPr/>
        </p:nvCxnSpPr>
        <p:spPr>
          <a:xfrm flipV="1">
            <a:off x="8039100" y="396676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0" name="直接连接符 29"/>
          <p:cNvCxnSpPr/>
          <p:nvPr/>
        </p:nvCxnSpPr>
        <p:spPr>
          <a:xfrm flipV="1">
            <a:off x="8282993" y="3946905"/>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1" name="直接连接符 30"/>
          <p:cNvCxnSpPr/>
          <p:nvPr/>
        </p:nvCxnSpPr>
        <p:spPr>
          <a:xfrm flipV="1">
            <a:off x="8496300" y="3950796"/>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2" name="直接连接符 31"/>
          <p:cNvCxnSpPr/>
          <p:nvPr/>
        </p:nvCxnSpPr>
        <p:spPr>
          <a:xfrm flipV="1">
            <a:off x="8669360" y="3983194"/>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41" name="直接箭头连接符 40"/>
          <p:cNvCxnSpPr/>
          <p:nvPr/>
        </p:nvCxnSpPr>
        <p:spPr>
          <a:xfrm>
            <a:off x="3581400" y="2693830"/>
            <a:ext cx="6096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5" name="文本框 44"/>
          <p:cNvSpPr txBox="1"/>
          <p:nvPr/>
        </p:nvSpPr>
        <p:spPr>
          <a:xfrm>
            <a:off x="8191500" y="5367787"/>
            <a:ext cx="893740" cy="646331"/>
          </a:xfrm>
          <a:prstGeom prst="rect">
            <a:avLst/>
          </a:prstGeom>
          <a:noFill/>
        </p:spPr>
        <p:txBody>
          <a:bodyPr wrap="square" rtlCol="0">
            <a:spAutoFit/>
          </a:bodyPr>
          <a:lstStyle/>
          <a:p>
            <a:r>
              <a:rPr lang="en-US" altLang="zh-CN" sz="3600" b="1" dirty="0">
                <a:latin typeface="+mn-ea"/>
              </a:rPr>
              <a:t>FCV</a:t>
            </a:r>
            <a:endParaRPr lang="en-AU" sz="3600" b="1" dirty="0">
              <a:latin typeface="+mn-ea"/>
            </a:endParaRPr>
          </a:p>
        </p:txBody>
      </p:sp>
      <p:cxnSp>
        <p:nvCxnSpPr>
          <p:cNvPr id="33" name="直接箭头连接符 32"/>
          <p:cNvCxnSpPr/>
          <p:nvPr/>
        </p:nvCxnSpPr>
        <p:spPr>
          <a:xfrm flipV="1">
            <a:off x="5595334" y="3413505"/>
            <a:ext cx="0" cy="838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5" name="文本框 24">
            <a:extLst>
              <a:ext uri="{FF2B5EF4-FFF2-40B4-BE49-F238E27FC236}">
                <a16:creationId xmlns:a16="http://schemas.microsoft.com/office/drawing/2014/main" id="{95C49017-01A1-47EF-A627-BBBB594E92DE}"/>
              </a:ext>
            </a:extLst>
          </p:cNvPr>
          <p:cNvSpPr txBox="1"/>
          <p:nvPr/>
        </p:nvSpPr>
        <p:spPr>
          <a:xfrm>
            <a:off x="2372530" y="5393762"/>
            <a:ext cx="6265840" cy="646331"/>
          </a:xfrm>
          <a:prstGeom prst="rect">
            <a:avLst/>
          </a:prstGeom>
          <a:noFill/>
        </p:spPr>
        <p:txBody>
          <a:bodyPr wrap="square" rtlCol="0">
            <a:spAutoFit/>
          </a:bodyPr>
          <a:lstStyle/>
          <a:p>
            <a:r>
              <a:rPr lang="zh-CN" altLang="en-US" sz="3600" b="1" dirty="0">
                <a:latin typeface="+mn-ea"/>
              </a:rPr>
              <a:t>电驱动平台</a:t>
            </a:r>
            <a:r>
              <a:rPr lang="en-US" altLang="zh-CN" sz="3600" b="1" dirty="0">
                <a:latin typeface="+mn-ea"/>
              </a:rPr>
              <a:t>+</a:t>
            </a:r>
            <a:r>
              <a:rPr lang="zh-CN" altLang="en-US" sz="3600" b="1" dirty="0">
                <a:latin typeface="+mn-ea"/>
              </a:rPr>
              <a:t>电池</a:t>
            </a:r>
            <a:r>
              <a:rPr lang="en-US" altLang="zh-CN" sz="3600" b="1" dirty="0">
                <a:latin typeface="+mn-ea"/>
              </a:rPr>
              <a:t>+</a:t>
            </a:r>
            <a:r>
              <a:rPr lang="zh-CN" altLang="en-US" sz="3600" b="1" dirty="0">
                <a:latin typeface="+mn-ea"/>
              </a:rPr>
              <a:t>燃料电池</a:t>
            </a:r>
            <a:r>
              <a:rPr lang="en-US" altLang="zh-CN" sz="3600" b="1" dirty="0">
                <a:latin typeface="+mn-ea"/>
              </a:rPr>
              <a:t>=</a:t>
            </a:r>
            <a:endParaRPr lang="en-AU" sz="3600" b="1" dirty="0">
              <a:latin typeface="+mn-ea"/>
            </a:endParaRPr>
          </a:p>
        </p:txBody>
      </p:sp>
    </p:spTree>
    <p:extLst>
      <p:ext uri="{BB962C8B-B14F-4D97-AF65-F5344CB8AC3E}">
        <p14:creationId xmlns:p14="http://schemas.microsoft.com/office/powerpoint/2010/main" val="37573077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19600" y="1990726"/>
            <a:ext cx="2362200" cy="1285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b="1" dirty="0"/>
              <a:t>电驱动平台</a:t>
            </a:r>
            <a:endParaRPr lang="en-AU" sz="2800" b="1" dirty="0"/>
          </a:p>
        </p:txBody>
      </p:sp>
      <p:sp>
        <p:nvSpPr>
          <p:cNvPr id="5" name="矩形 4"/>
          <p:cNvSpPr/>
          <p:nvPr/>
        </p:nvSpPr>
        <p:spPr>
          <a:xfrm>
            <a:off x="4991100" y="970746"/>
            <a:ext cx="1257300" cy="400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VCU</a:t>
            </a:r>
            <a:endParaRPr lang="en-AU" dirty="0"/>
          </a:p>
        </p:txBody>
      </p:sp>
      <p:sp>
        <p:nvSpPr>
          <p:cNvPr id="6" name="矩形 5"/>
          <p:cNvSpPr/>
          <p:nvPr/>
        </p:nvSpPr>
        <p:spPr>
          <a:xfrm>
            <a:off x="5019944" y="4338236"/>
            <a:ext cx="1199613" cy="7774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t>
            </a:r>
            <a:r>
              <a:rPr lang="en-US" altLang="zh-CN" dirty="0"/>
              <a:t>attery</a:t>
            </a:r>
            <a:endParaRPr lang="en-AU" dirty="0"/>
          </a:p>
        </p:txBody>
      </p:sp>
      <p:sp>
        <p:nvSpPr>
          <p:cNvPr id="7" name="矩形 6"/>
          <p:cNvSpPr/>
          <p:nvPr/>
        </p:nvSpPr>
        <p:spPr>
          <a:xfrm>
            <a:off x="1790700" y="1972346"/>
            <a:ext cx="1562100" cy="5572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Engine</a:t>
            </a:r>
            <a:endParaRPr lang="en-AU" sz="2400" dirty="0"/>
          </a:p>
        </p:txBody>
      </p:sp>
      <p:sp>
        <p:nvSpPr>
          <p:cNvPr id="8" name="矩形 7"/>
          <p:cNvSpPr/>
          <p:nvPr/>
        </p:nvSpPr>
        <p:spPr>
          <a:xfrm>
            <a:off x="1790700" y="2671293"/>
            <a:ext cx="1562100" cy="6053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Fuel Cell</a:t>
            </a:r>
            <a:endParaRPr lang="en-AU" sz="2400" dirty="0"/>
          </a:p>
        </p:txBody>
      </p:sp>
      <p:sp>
        <p:nvSpPr>
          <p:cNvPr id="9" name="矩形 8"/>
          <p:cNvSpPr/>
          <p:nvPr/>
        </p:nvSpPr>
        <p:spPr>
          <a:xfrm>
            <a:off x="7848600" y="1257300"/>
            <a:ext cx="10668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11" name="圆角矩形 10"/>
          <p:cNvSpPr/>
          <p:nvPr/>
        </p:nvSpPr>
        <p:spPr>
          <a:xfrm>
            <a:off x="8001000" y="2471738"/>
            <a:ext cx="762000" cy="314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Diff</a:t>
            </a:r>
            <a:endParaRPr lang="en-AU" dirty="0"/>
          </a:p>
        </p:txBody>
      </p:sp>
      <p:cxnSp>
        <p:nvCxnSpPr>
          <p:cNvPr id="13" name="直接连接符 12"/>
          <p:cNvCxnSpPr>
            <a:stCxn id="4" idx="3"/>
            <a:endCxn id="11" idx="1"/>
          </p:cNvCxnSpPr>
          <p:nvPr/>
        </p:nvCxnSpPr>
        <p:spPr>
          <a:xfrm flipV="1">
            <a:off x="6781800" y="2628901"/>
            <a:ext cx="1219200" cy="4763"/>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stCxn id="11" idx="0"/>
            <a:endCxn id="9" idx="2"/>
          </p:cNvCxnSpPr>
          <p:nvPr/>
        </p:nvCxnSpPr>
        <p:spPr>
          <a:xfrm flipV="1">
            <a:off x="8382000" y="1562101"/>
            <a:ext cx="0" cy="909637"/>
          </a:xfrm>
          <a:prstGeom prst="line">
            <a:avLst/>
          </a:prstGeom>
        </p:spPr>
        <p:style>
          <a:lnRef idx="2">
            <a:schemeClr val="dk1"/>
          </a:lnRef>
          <a:fillRef idx="0">
            <a:schemeClr val="dk1"/>
          </a:fillRef>
          <a:effectRef idx="1">
            <a:schemeClr val="dk1"/>
          </a:effectRef>
          <a:fontRef idx="minor">
            <a:schemeClr val="tx1"/>
          </a:fontRef>
        </p:style>
      </p:cxnSp>
      <p:cxnSp>
        <p:nvCxnSpPr>
          <p:cNvPr id="17" name="直接连接符 16"/>
          <p:cNvCxnSpPr>
            <a:stCxn id="11" idx="2"/>
          </p:cNvCxnSpPr>
          <p:nvPr/>
        </p:nvCxnSpPr>
        <p:spPr>
          <a:xfrm>
            <a:off x="8382000" y="2786062"/>
            <a:ext cx="0" cy="1138238"/>
          </a:xfrm>
          <a:prstGeom prst="line">
            <a:avLst/>
          </a:prstGeom>
        </p:spPr>
        <p:style>
          <a:lnRef idx="2">
            <a:schemeClr val="dk1"/>
          </a:lnRef>
          <a:fillRef idx="0">
            <a:schemeClr val="dk1"/>
          </a:fillRef>
          <a:effectRef idx="1">
            <a:schemeClr val="dk1"/>
          </a:effectRef>
          <a:fontRef idx="minor">
            <a:schemeClr val="tx1"/>
          </a:fontRef>
        </p:style>
      </p:cxnSp>
      <p:cxnSp>
        <p:nvCxnSpPr>
          <p:cNvPr id="19" name="直接连接符 18"/>
          <p:cNvCxnSpPr/>
          <p:nvPr/>
        </p:nvCxnSpPr>
        <p:spPr>
          <a:xfrm flipV="1">
            <a:off x="7848600" y="125730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1" name="直接连接符 20"/>
          <p:cNvCxnSpPr/>
          <p:nvPr/>
        </p:nvCxnSpPr>
        <p:spPr>
          <a:xfrm flipV="1">
            <a:off x="8039100" y="125730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2" name="直接连接符 21"/>
          <p:cNvCxnSpPr/>
          <p:nvPr/>
        </p:nvCxnSpPr>
        <p:spPr>
          <a:xfrm flipV="1">
            <a:off x="8282993" y="1237445"/>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3" name="直接连接符 22"/>
          <p:cNvCxnSpPr/>
          <p:nvPr/>
        </p:nvCxnSpPr>
        <p:spPr>
          <a:xfrm flipV="1">
            <a:off x="8496300" y="1241336"/>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4" name="直接连接符 23"/>
          <p:cNvCxnSpPr/>
          <p:nvPr/>
        </p:nvCxnSpPr>
        <p:spPr>
          <a:xfrm flipV="1">
            <a:off x="8669360" y="1273734"/>
            <a:ext cx="152400" cy="304800"/>
          </a:xfrm>
          <a:prstGeom prst="line">
            <a:avLst/>
          </a:prstGeom>
        </p:spPr>
        <p:style>
          <a:lnRef idx="2">
            <a:schemeClr val="dk1"/>
          </a:lnRef>
          <a:fillRef idx="0">
            <a:schemeClr val="dk1"/>
          </a:fillRef>
          <a:effectRef idx="1">
            <a:schemeClr val="dk1"/>
          </a:effectRef>
          <a:fontRef idx="minor">
            <a:schemeClr val="tx1"/>
          </a:fontRef>
        </p:style>
      </p:cxnSp>
      <p:sp>
        <p:nvSpPr>
          <p:cNvPr id="27" name="矩形 26"/>
          <p:cNvSpPr/>
          <p:nvPr/>
        </p:nvSpPr>
        <p:spPr>
          <a:xfrm>
            <a:off x="7848600" y="3966760"/>
            <a:ext cx="10668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cxnSp>
        <p:nvCxnSpPr>
          <p:cNvPr id="28" name="直接连接符 27"/>
          <p:cNvCxnSpPr/>
          <p:nvPr/>
        </p:nvCxnSpPr>
        <p:spPr>
          <a:xfrm flipV="1">
            <a:off x="7848600" y="396676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29" name="直接连接符 28"/>
          <p:cNvCxnSpPr/>
          <p:nvPr/>
        </p:nvCxnSpPr>
        <p:spPr>
          <a:xfrm flipV="1">
            <a:off x="8039100" y="3966760"/>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0" name="直接连接符 29"/>
          <p:cNvCxnSpPr/>
          <p:nvPr/>
        </p:nvCxnSpPr>
        <p:spPr>
          <a:xfrm flipV="1">
            <a:off x="8282993" y="3946905"/>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1" name="直接连接符 30"/>
          <p:cNvCxnSpPr/>
          <p:nvPr/>
        </p:nvCxnSpPr>
        <p:spPr>
          <a:xfrm flipV="1">
            <a:off x="8496300" y="3950796"/>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2" name="直接连接符 31"/>
          <p:cNvCxnSpPr/>
          <p:nvPr/>
        </p:nvCxnSpPr>
        <p:spPr>
          <a:xfrm flipV="1">
            <a:off x="8669360" y="3983194"/>
            <a:ext cx="152400" cy="304800"/>
          </a:xfrm>
          <a:prstGeom prst="line">
            <a:avLst/>
          </a:prstGeom>
        </p:spPr>
        <p:style>
          <a:lnRef idx="2">
            <a:schemeClr val="dk1"/>
          </a:lnRef>
          <a:fillRef idx="0">
            <a:schemeClr val="dk1"/>
          </a:fillRef>
          <a:effectRef idx="1">
            <a:schemeClr val="dk1"/>
          </a:effectRef>
          <a:fontRef idx="minor">
            <a:schemeClr val="tx1"/>
          </a:fontRef>
        </p:style>
      </p:cxnSp>
      <p:cxnSp>
        <p:nvCxnSpPr>
          <p:cNvPr id="39" name="直接箭头连接符 38"/>
          <p:cNvCxnSpPr/>
          <p:nvPr/>
        </p:nvCxnSpPr>
        <p:spPr>
          <a:xfrm>
            <a:off x="3588913" y="2286000"/>
            <a:ext cx="6096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1" name="直接箭头连接符 40"/>
          <p:cNvCxnSpPr/>
          <p:nvPr/>
        </p:nvCxnSpPr>
        <p:spPr>
          <a:xfrm>
            <a:off x="3588913" y="2971800"/>
            <a:ext cx="6096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4" name="文本框 43"/>
          <p:cNvSpPr txBox="1"/>
          <p:nvPr/>
        </p:nvSpPr>
        <p:spPr>
          <a:xfrm>
            <a:off x="1790700" y="5403057"/>
            <a:ext cx="8724900" cy="461665"/>
          </a:xfrm>
          <a:prstGeom prst="rect">
            <a:avLst/>
          </a:prstGeom>
          <a:noFill/>
        </p:spPr>
        <p:txBody>
          <a:bodyPr wrap="square" rtlCol="0">
            <a:spAutoFit/>
          </a:bodyPr>
          <a:lstStyle/>
          <a:p>
            <a:r>
              <a:rPr lang="zh-CN" altLang="en-US" sz="2400" b="1" dirty="0">
                <a:latin typeface="+mn-ea"/>
              </a:rPr>
              <a:t>纯电驱动系统平台是</a:t>
            </a:r>
            <a:r>
              <a:rPr lang="en-US" sz="2400" b="1" dirty="0">
                <a:latin typeface="+mn-ea"/>
              </a:rPr>
              <a:t>BEV \ HEV \ PHEV \ REEV \ FCV </a:t>
            </a:r>
            <a:r>
              <a:rPr lang="zh-CN" altLang="en-US" sz="2400" b="1" dirty="0">
                <a:latin typeface="+mn-ea"/>
              </a:rPr>
              <a:t>的核心</a:t>
            </a:r>
            <a:endParaRPr lang="en-AU" sz="2400" b="1" dirty="0">
              <a:latin typeface="+mn-ea"/>
            </a:endParaRPr>
          </a:p>
        </p:txBody>
      </p:sp>
      <p:cxnSp>
        <p:nvCxnSpPr>
          <p:cNvPr id="33" name="直接箭头连接符 32"/>
          <p:cNvCxnSpPr/>
          <p:nvPr/>
        </p:nvCxnSpPr>
        <p:spPr>
          <a:xfrm flipV="1">
            <a:off x="5600700" y="3355181"/>
            <a:ext cx="0" cy="838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747493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纯电驱动系统平台的核心技术发展建议</a:t>
            </a:r>
            <a:endParaRPr lang="en-AU" dirty="0"/>
          </a:p>
        </p:txBody>
      </p:sp>
      <p:sp>
        <p:nvSpPr>
          <p:cNvPr id="2" name="内容占位符 1"/>
          <p:cNvSpPr>
            <a:spLocks noGrp="1"/>
          </p:cNvSpPr>
          <p:nvPr>
            <p:ph sz="quarter" idx="13"/>
          </p:nvPr>
        </p:nvSpPr>
        <p:spPr>
          <a:xfrm>
            <a:off x="1219200" y="2367094"/>
            <a:ext cx="10058400" cy="3424107"/>
          </a:xfrm>
        </p:spPr>
        <p:txBody>
          <a:bodyPr/>
          <a:lstStyle/>
          <a:p>
            <a:pPr marL="624078" indent="-514350">
              <a:buClrTx/>
              <a:buFont typeface="+mj-lt"/>
              <a:buAutoNum type="arabicPeriod"/>
            </a:pPr>
            <a:r>
              <a:rPr lang="zh-CN" altLang="en-US" dirty="0"/>
              <a:t>纯电驱动系统平台的型式选择，决定了纯电驱动车辆平台化策略的成败；</a:t>
            </a:r>
            <a:endParaRPr lang="en-US" altLang="zh-CN" dirty="0"/>
          </a:p>
          <a:p>
            <a:pPr marL="624078" indent="-514350">
              <a:buClrTx/>
              <a:buFont typeface="+mj-lt"/>
              <a:buAutoNum type="arabicPeriod"/>
            </a:pPr>
            <a:r>
              <a:rPr lang="zh-CN" altLang="en-US" dirty="0"/>
              <a:t>多动力源的耦合</a:t>
            </a:r>
            <a:r>
              <a:rPr lang="en-US" altLang="zh-CN" dirty="0"/>
              <a:t>/</a:t>
            </a:r>
            <a:r>
              <a:rPr lang="zh-CN" altLang="en-US" dirty="0"/>
              <a:t>解耦，行星传动结构是关键，控制策略是难点；</a:t>
            </a:r>
            <a:endParaRPr lang="en-US" altLang="zh-CN" dirty="0"/>
          </a:p>
          <a:p>
            <a:pPr marL="624078" indent="-514350">
              <a:buClrTx/>
              <a:buFont typeface="+mj-lt"/>
              <a:buAutoNum type="arabicPeriod"/>
            </a:pPr>
            <a:r>
              <a:rPr lang="zh-CN" altLang="en-US" dirty="0"/>
              <a:t>行星齿轮传动技术，将成为今后新能源汽车提升动力性能、增加经济性的主要选择；</a:t>
            </a:r>
            <a:endParaRPr lang="en-US" altLang="zh-CN" dirty="0"/>
          </a:p>
          <a:p>
            <a:pPr marL="624078" indent="-514350">
              <a:buClrTx/>
              <a:buFont typeface="+mj-lt"/>
              <a:buAutoNum type="arabicPeriod"/>
            </a:pPr>
            <a:r>
              <a:rPr lang="zh-CN" altLang="en-US" dirty="0"/>
              <a:t>发动机</a:t>
            </a:r>
            <a:r>
              <a:rPr lang="en-US" altLang="zh-CN" dirty="0"/>
              <a:t>+</a:t>
            </a:r>
            <a:r>
              <a:rPr lang="zh-CN" altLang="en-US" dirty="0"/>
              <a:t>电机</a:t>
            </a:r>
            <a:r>
              <a:rPr lang="en-US" altLang="zh-CN" dirty="0"/>
              <a:t>+</a:t>
            </a:r>
            <a:r>
              <a:rPr lang="zh-CN" altLang="en-US" dirty="0"/>
              <a:t>行星齿轮，需加大核心技术的专利申请与互相授权使用；</a:t>
            </a:r>
            <a:endParaRPr lang="en-US" altLang="zh-CN" dirty="0"/>
          </a:p>
          <a:p>
            <a:pPr marL="624078" indent="-514350">
              <a:buClrTx/>
              <a:buFont typeface="+mj-lt"/>
              <a:buAutoNum type="arabicPeriod"/>
            </a:pPr>
            <a:r>
              <a:rPr lang="zh-CN" altLang="en-US" dirty="0"/>
              <a:t>发动机电控技术、电控液压技术等，仍然是绕不过去的核心技术。</a:t>
            </a:r>
            <a:endParaRPr lang="en-AU" dirty="0"/>
          </a:p>
        </p:txBody>
      </p:sp>
    </p:spTree>
    <p:extLst>
      <p:ext uri="{BB962C8B-B14F-4D97-AF65-F5344CB8AC3E}">
        <p14:creationId xmlns:p14="http://schemas.microsoft.com/office/powerpoint/2010/main" val="615965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913774" y="351760"/>
            <a:ext cx="10364451" cy="1596177"/>
          </a:xfrm>
        </p:spPr>
        <p:txBody>
          <a:bodyPr/>
          <a:lstStyle/>
          <a:p>
            <a:r>
              <a:rPr lang="zh-CN" altLang="en-US" dirty="0"/>
              <a:t>纯电驱动系统平台的核心技术</a:t>
            </a:r>
            <a:endParaRPr lang="en-AU" dirty="0"/>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9524" t="17354" r="18889" b="12381"/>
          <a:stretch/>
        </p:blipFill>
        <p:spPr>
          <a:xfrm>
            <a:off x="1790700" y="1371600"/>
            <a:ext cx="8610600" cy="5185886"/>
          </a:xfrm>
          <a:prstGeom prst="rect">
            <a:avLst/>
          </a:prstGeom>
        </p:spPr>
      </p:pic>
    </p:spTree>
    <p:extLst>
      <p:ext uri="{BB962C8B-B14F-4D97-AF65-F5344CB8AC3E}">
        <p14:creationId xmlns:p14="http://schemas.microsoft.com/office/powerpoint/2010/main" val="2166911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438400" y="2133600"/>
            <a:ext cx="7315200" cy="2044890"/>
          </a:xfrm>
        </p:spPr>
        <p:txBody>
          <a:bodyPr>
            <a:normAutofit/>
          </a:bodyPr>
          <a:lstStyle/>
          <a:p>
            <a:pPr algn="ctr"/>
            <a:r>
              <a:rPr lang="en-US" altLang="zh-CN" sz="6000" dirty="0"/>
              <a:t>Thanks</a:t>
            </a:r>
            <a:endParaRPr lang="en-AU" sz="6000" dirty="0"/>
          </a:p>
        </p:txBody>
      </p:sp>
      <p:sp>
        <p:nvSpPr>
          <p:cNvPr id="5" name="内容占位符 1"/>
          <p:cNvSpPr txBox="1">
            <a:spLocks/>
          </p:cNvSpPr>
          <p:nvPr/>
        </p:nvSpPr>
        <p:spPr>
          <a:xfrm>
            <a:off x="1961882" y="3035490"/>
            <a:ext cx="8229600" cy="65227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AU" dirty="0"/>
          </a:p>
        </p:txBody>
      </p:sp>
    </p:spTree>
    <p:extLst>
      <p:ext uri="{BB962C8B-B14F-4D97-AF65-F5344CB8AC3E}">
        <p14:creationId xmlns:p14="http://schemas.microsoft.com/office/powerpoint/2010/main" val="179418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7772400" cy="868362"/>
          </a:xfrm>
        </p:spPr>
        <p:txBody>
          <a:bodyPr>
            <a:normAutofit/>
          </a:bodyPr>
          <a:lstStyle/>
          <a:p>
            <a:r>
              <a:rPr lang="en-AU" dirty="0"/>
              <a:t>1</a:t>
            </a:r>
            <a:r>
              <a:rPr lang="zh-CN" altLang="en-US" dirty="0"/>
              <a:t>、</a:t>
            </a:r>
            <a:r>
              <a:rPr lang="en-AU" dirty="0"/>
              <a:t>Toyota Hybrid System (THS)</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133600" y="1447800"/>
            <a:ext cx="1707172" cy="1109662"/>
          </a:xfrm>
        </p:spPr>
      </p:pic>
      <p:cxnSp>
        <p:nvCxnSpPr>
          <p:cNvPr id="6" name="Straight Arrow Connector 5"/>
          <p:cNvCxnSpPr/>
          <p:nvPr/>
        </p:nvCxnSpPr>
        <p:spPr>
          <a:xfrm>
            <a:off x="2133600" y="3325614"/>
            <a:ext cx="7772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426677" y="2678669"/>
            <a:ext cx="990600" cy="646331"/>
          </a:xfrm>
          <a:prstGeom prst="rect">
            <a:avLst/>
          </a:prstGeom>
          <a:noFill/>
        </p:spPr>
        <p:txBody>
          <a:bodyPr wrap="square" rtlCol="0">
            <a:spAutoFit/>
          </a:bodyPr>
          <a:lstStyle/>
          <a:p>
            <a:r>
              <a:rPr lang="en-AU" dirty="0"/>
              <a:t>Prius I</a:t>
            </a:r>
          </a:p>
          <a:p>
            <a:r>
              <a:rPr lang="en-AU" dirty="0"/>
              <a:t>97-03</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6046" y="1447801"/>
            <a:ext cx="1708585" cy="1059125"/>
          </a:xfrm>
          <a:prstGeom prst="rect">
            <a:avLst/>
          </a:prstGeom>
        </p:spPr>
      </p:pic>
      <p:sp>
        <p:nvSpPr>
          <p:cNvPr id="9" name="TextBox 8"/>
          <p:cNvSpPr txBox="1"/>
          <p:nvPr/>
        </p:nvSpPr>
        <p:spPr>
          <a:xfrm>
            <a:off x="4635038" y="2655113"/>
            <a:ext cx="990600" cy="646331"/>
          </a:xfrm>
          <a:prstGeom prst="rect">
            <a:avLst/>
          </a:prstGeom>
          <a:noFill/>
        </p:spPr>
        <p:txBody>
          <a:bodyPr wrap="square" rtlCol="0">
            <a:spAutoFit/>
          </a:bodyPr>
          <a:lstStyle/>
          <a:p>
            <a:r>
              <a:rPr lang="en-AU" dirty="0"/>
              <a:t>Prius II</a:t>
            </a:r>
          </a:p>
          <a:p>
            <a:r>
              <a:rPr lang="en-AU" dirty="0"/>
              <a:t>04-09</a:t>
            </a:r>
          </a:p>
        </p:txBody>
      </p:sp>
      <p:sp>
        <p:nvSpPr>
          <p:cNvPr id="10" name="TextBox 9"/>
          <p:cNvSpPr txBox="1"/>
          <p:nvPr/>
        </p:nvSpPr>
        <p:spPr>
          <a:xfrm>
            <a:off x="6617853" y="2655728"/>
            <a:ext cx="1066800" cy="646331"/>
          </a:xfrm>
          <a:prstGeom prst="rect">
            <a:avLst/>
          </a:prstGeom>
          <a:noFill/>
        </p:spPr>
        <p:txBody>
          <a:bodyPr wrap="square" rtlCol="0">
            <a:spAutoFit/>
          </a:bodyPr>
          <a:lstStyle/>
          <a:p>
            <a:r>
              <a:rPr lang="en-AU" dirty="0"/>
              <a:t>Prius III</a:t>
            </a:r>
          </a:p>
          <a:p>
            <a:r>
              <a:rPr lang="en-AU" dirty="0"/>
              <a:t>10-15</a:t>
            </a:r>
          </a:p>
        </p:txBody>
      </p:sp>
      <p:sp>
        <p:nvSpPr>
          <p:cNvPr id="11" name="TextBox 10"/>
          <p:cNvSpPr txBox="1"/>
          <p:nvPr/>
        </p:nvSpPr>
        <p:spPr>
          <a:xfrm>
            <a:off x="8610600" y="2679284"/>
            <a:ext cx="1143000" cy="646331"/>
          </a:xfrm>
          <a:prstGeom prst="rect">
            <a:avLst/>
          </a:prstGeom>
          <a:noFill/>
        </p:spPr>
        <p:txBody>
          <a:bodyPr wrap="square" rtlCol="0">
            <a:spAutoFit/>
          </a:bodyPr>
          <a:lstStyle/>
          <a:p>
            <a:r>
              <a:rPr lang="en-AU" dirty="0"/>
              <a:t>Prius IV</a:t>
            </a:r>
          </a:p>
          <a:p>
            <a:r>
              <a:rPr lang="en-AU" dirty="0"/>
              <a:t>15 - </a:t>
            </a:r>
            <a:r>
              <a:rPr lang="en-US" altLang="zh-CN" dirty="0"/>
              <a:t>XX</a:t>
            </a:r>
            <a:endParaRPr lang="en-AU"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1509" y="1447800"/>
            <a:ext cx="1699491" cy="112039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2616" y="1447800"/>
            <a:ext cx="1713384" cy="1141810"/>
          </a:xfrm>
          <a:prstGeom prst="rect">
            <a:avLst/>
          </a:prstGeom>
        </p:spPr>
      </p:pic>
      <p:sp>
        <p:nvSpPr>
          <p:cNvPr id="14" name="TextBox 13"/>
          <p:cNvSpPr txBox="1"/>
          <p:nvPr/>
        </p:nvSpPr>
        <p:spPr>
          <a:xfrm>
            <a:off x="2214091" y="3733799"/>
            <a:ext cx="1107996" cy="1754326"/>
          </a:xfrm>
          <a:prstGeom prst="rect">
            <a:avLst/>
          </a:prstGeom>
          <a:noFill/>
        </p:spPr>
        <p:txBody>
          <a:bodyPr wrap="none" rtlCol="0">
            <a:spAutoFit/>
          </a:bodyPr>
          <a:lstStyle/>
          <a:p>
            <a:r>
              <a:rPr lang="en-AU" dirty="0"/>
              <a:t>MPV:</a:t>
            </a:r>
          </a:p>
          <a:p>
            <a:r>
              <a:rPr lang="zh-CN" altLang="en-US" dirty="0"/>
              <a:t>阿尔法</a:t>
            </a:r>
            <a:endParaRPr lang="en-US" altLang="zh-CN" dirty="0"/>
          </a:p>
          <a:p>
            <a:r>
              <a:rPr lang="zh-CN" altLang="en-US" dirty="0"/>
              <a:t>普瑞维亚</a:t>
            </a:r>
            <a:endParaRPr lang="en-AU" dirty="0"/>
          </a:p>
          <a:p>
            <a:endParaRPr lang="en-AU" dirty="0"/>
          </a:p>
          <a:p>
            <a:r>
              <a:rPr lang="en-AU" dirty="0"/>
              <a:t>SUV:</a:t>
            </a:r>
          </a:p>
          <a:p>
            <a:r>
              <a:rPr lang="zh-CN" altLang="en-US" dirty="0"/>
              <a:t>汉兰达</a:t>
            </a:r>
            <a:endParaRPr lang="en-AU" dirty="0"/>
          </a:p>
        </p:txBody>
      </p:sp>
      <p:sp>
        <p:nvSpPr>
          <p:cNvPr id="15" name="TextBox 14"/>
          <p:cNvSpPr txBox="1"/>
          <p:nvPr/>
        </p:nvSpPr>
        <p:spPr>
          <a:xfrm>
            <a:off x="4384593" y="3502967"/>
            <a:ext cx="1172116" cy="3139321"/>
          </a:xfrm>
          <a:prstGeom prst="rect">
            <a:avLst/>
          </a:prstGeom>
          <a:noFill/>
        </p:spPr>
        <p:txBody>
          <a:bodyPr wrap="none" rtlCol="0">
            <a:spAutoFit/>
          </a:bodyPr>
          <a:lstStyle/>
          <a:p>
            <a:pPr algn="just"/>
            <a:r>
              <a:rPr lang="zh-CN" altLang="en-US" dirty="0"/>
              <a:t>凯美瑞</a:t>
            </a:r>
            <a:endParaRPr lang="en-US" altLang="zh-CN" dirty="0"/>
          </a:p>
          <a:p>
            <a:pPr algn="just"/>
            <a:r>
              <a:rPr lang="zh-CN" altLang="en-US" dirty="0"/>
              <a:t>皇冠</a:t>
            </a:r>
            <a:endParaRPr lang="en-US" altLang="zh-CN" dirty="0"/>
          </a:p>
          <a:p>
            <a:pPr algn="just"/>
            <a:r>
              <a:rPr lang="zh-CN" altLang="en-US" dirty="0"/>
              <a:t>雷克萨斯 </a:t>
            </a:r>
            <a:endParaRPr lang="en-US" altLang="zh-CN" dirty="0"/>
          </a:p>
          <a:p>
            <a:pPr algn="just"/>
            <a:r>
              <a:rPr lang="en-US" altLang="zh-CN" dirty="0"/>
              <a:t>GS, LS, RX</a:t>
            </a:r>
          </a:p>
          <a:p>
            <a:pPr algn="just"/>
            <a:endParaRPr lang="en-AU" dirty="0"/>
          </a:p>
          <a:p>
            <a:r>
              <a:rPr lang="en-AU" dirty="0"/>
              <a:t>MPV:</a:t>
            </a:r>
          </a:p>
          <a:p>
            <a:r>
              <a:rPr lang="zh-CN" altLang="en-US" dirty="0"/>
              <a:t>阿尔法</a:t>
            </a:r>
            <a:endParaRPr lang="en-US" altLang="zh-CN" dirty="0"/>
          </a:p>
          <a:p>
            <a:r>
              <a:rPr lang="zh-CN" altLang="en-US" dirty="0"/>
              <a:t>普瑞维亚</a:t>
            </a:r>
            <a:endParaRPr lang="en-US" altLang="zh-CN" dirty="0"/>
          </a:p>
          <a:p>
            <a:endParaRPr lang="en-AU" dirty="0"/>
          </a:p>
          <a:p>
            <a:r>
              <a:rPr lang="en-AU" dirty="0"/>
              <a:t>SUV:</a:t>
            </a:r>
          </a:p>
          <a:p>
            <a:r>
              <a:rPr lang="zh-CN" altLang="en-US" dirty="0"/>
              <a:t>汉兰达</a:t>
            </a:r>
            <a:endParaRPr lang="en-AU" dirty="0"/>
          </a:p>
        </p:txBody>
      </p:sp>
      <p:sp>
        <p:nvSpPr>
          <p:cNvPr id="16" name="TextBox 15"/>
          <p:cNvSpPr txBox="1"/>
          <p:nvPr/>
        </p:nvSpPr>
        <p:spPr>
          <a:xfrm>
            <a:off x="6278189" y="3465124"/>
            <a:ext cx="1406465" cy="3416320"/>
          </a:xfrm>
          <a:prstGeom prst="rect">
            <a:avLst/>
          </a:prstGeom>
          <a:noFill/>
        </p:spPr>
        <p:txBody>
          <a:bodyPr wrap="square" rtlCol="0">
            <a:spAutoFit/>
          </a:bodyPr>
          <a:lstStyle/>
          <a:p>
            <a:pPr algn="just"/>
            <a:r>
              <a:rPr lang="zh-CN" altLang="en-US" dirty="0"/>
              <a:t>凯美瑞</a:t>
            </a:r>
            <a:endParaRPr lang="en-US" altLang="zh-CN" dirty="0"/>
          </a:p>
          <a:p>
            <a:pPr algn="just"/>
            <a:r>
              <a:rPr lang="zh-CN" altLang="en-US" dirty="0"/>
              <a:t>皇冠</a:t>
            </a:r>
            <a:endParaRPr lang="en-US" altLang="zh-CN" dirty="0"/>
          </a:p>
          <a:p>
            <a:pPr algn="just"/>
            <a:r>
              <a:rPr lang="zh-CN" altLang="en-US" dirty="0"/>
              <a:t>雅力士</a:t>
            </a:r>
            <a:endParaRPr lang="en-US" altLang="zh-CN" dirty="0"/>
          </a:p>
          <a:p>
            <a:pPr algn="just"/>
            <a:r>
              <a:rPr lang="zh-CN" altLang="en-US" dirty="0"/>
              <a:t>卡罗拉</a:t>
            </a:r>
            <a:endParaRPr lang="en-US" altLang="zh-CN" dirty="0"/>
          </a:p>
          <a:p>
            <a:pPr algn="just"/>
            <a:r>
              <a:rPr lang="en-US" altLang="zh-CN" dirty="0"/>
              <a:t>RAV4</a:t>
            </a:r>
          </a:p>
          <a:p>
            <a:pPr algn="just"/>
            <a:r>
              <a:rPr lang="zh-CN" altLang="en-US" dirty="0"/>
              <a:t>雷克萨斯 </a:t>
            </a:r>
            <a:endParaRPr lang="en-US" altLang="zh-CN" dirty="0"/>
          </a:p>
          <a:p>
            <a:pPr algn="just"/>
            <a:r>
              <a:rPr lang="en-US" altLang="zh-CN" dirty="0"/>
              <a:t>GS, LS, RX, CT, ES IS</a:t>
            </a:r>
          </a:p>
          <a:p>
            <a:pPr algn="just"/>
            <a:endParaRPr lang="en-AU" dirty="0"/>
          </a:p>
          <a:p>
            <a:r>
              <a:rPr lang="zh-CN" altLang="en-US" dirty="0"/>
              <a:t>阿尔法</a:t>
            </a:r>
            <a:endParaRPr lang="en-US" altLang="zh-CN" dirty="0"/>
          </a:p>
          <a:p>
            <a:r>
              <a:rPr lang="zh-CN" altLang="en-US" dirty="0"/>
              <a:t>普瑞维亚</a:t>
            </a:r>
            <a:endParaRPr lang="en-AU" dirty="0"/>
          </a:p>
          <a:p>
            <a:r>
              <a:rPr lang="zh-CN" altLang="en-US" dirty="0"/>
              <a:t>汉兰达</a:t>
            </a:r>
            <a:endParaRPr lang="en-AU" dirty="0"/>
          </a:p>
        </p:txBody>
      </p:sp>
      <p:cxnSp>
        <p:nvCxnSpPr>
          <p:cNvPr id="18" name="Straight Arrow Connector 17"/>
          <p:cNvCxnSpPr/>
          <p:nvPr/>
        </p:nvCxnSpPr>
        <p:spPr>
          <a:xfrm flipV="1">
            <a:off x="3417278" y="3200400"/>
            <a:ext cx="697523"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a:xfrm>
            <a:off x="3417278" y="4343401"/>
            <a:ext cx="697523" cy="10062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flipV="1">
            <a:off x="5562600" y="2978892"/>
            <a:ext cx="738908" cy="8311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a:off x="5334000" y="4846512"/>
            <a:ext cx="96750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a:xfrm>
            <a:off x="5562600" y="5715000"/>
            <a:ext cx="715588" cy="685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flipV="1">
            <a:off x="7543800" y="3200400"/>
            <a:ext cx="838200" cy="762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flipV="1">
            <a:off x="7684654" y="4114800"/>
            <a:ext cx="925947" cy="4961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a:off x="7684654" y="5029200"/>
            <a:ext cx="1154547"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a:off x="7684654" y="5517434"/>
            <a:ext cx="925947" cy="42616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7543801" y="5943600"/>
            <a:ext cx="925947" cy="6477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 name="矩形 1">
            <a:extLst>
              <a:ext uri="{FF2B5EF4-FFF2-40B4-BE49-F238E27FC236}">
                <a16:creationId xmlns:a16="http://schemas.microsoft.com/office/drawing/2014/main" id="{26C32AFB-5925-401F-A960-5E69167541A5}"/>
              </a:ext>
            </a:extLst>
          </p:cNvPr>
          <p:cNvSpPr/>
          <p:nvPr/>
        </p:nvSpPr>
        <p:spPr>
          <a:xfrm>
            <a:off x="9448800" y="2709446"/>
            <a:ext cx="1292341" cy="338554"/>
          </a:xfrm>
          <a:prstGeom prst="rect">
            <a:avLst/>
          </a:prstGeom>
        </p:spPr>
        <p:txBody>
          <a:bodyPr wrap="none">
            <a:spAutoFit/>
          </a:bodyPr>
          <a:lstStyle/>
          <a:p>
            <a:r>
              <a:rPr lang="en-US" altLang="zh-CN" sz="1600" kern="0" dirty="0">
                <a:solidFill>
                  <a:srgbClr val="3E3E3E"/>
                </a:solidFill>
                <a:latin typeface="微软雅黑" panose="020B0503020204020204" pitchFamily="34" charset="-122"/>
                <a:cs typeface="宋体" panose="02010600030101010101" pitchFamily="2" charset="-122"/>
              </a:rPr>
              <a:t>Prius Prime</a:t>
            </a:r>
            <a:endParaRPr lang="zh-CN" altLang="en-US" sz="1600" dirty="0"/>
          </a:p>
        </p:txBody>
      </p:sp>
      <p:sp>
        <p:nvSpPr>
          <p:cNvPr id="28" name="矩形 27">
            <a:extLst>
              <a:ext uri="{FF2B5EF4-FFF2-40B4-BE49-F238E27FC236}">
                <a16:creationId xmlns:a16="http://schemas.microsoft.com/office/drawing/2014/main" id="{C98B0541-12EE-476C-959D-3ED0AEC05D63}"/>
              </a:ext>
            </a:extLst>
          </p:cNvPr>
          <p:cNvSpPr/>
          <p:nvPr/>
        </p:nvSpPr>
        <p:spPr>
          <a:xfrm>
            <a:off x="8839200" y="4648200"/>
            <a:ext cx="1292341" cy="830997"/>
          </a:xfrm>
          <a:prstGeom prst="rect">
            <a:avLst/>
          </a:prstGeom>
        </p:spPr>
        <p:txBody>
          <a:bodyPr wrap="square">
            <a:spAutoFit/>
          </a:bodyPr>
          <a:lstStyle/>
          <a:p>
            <a:r>
              <a:rPr lang="zh-CN" altLang="en-US" sz="1600" dirty="0"/>
              <a:t>丰田</a:t>
            </a:r>
            <a:r>
              <a:rPr lang="en-US" altLang="zh-CN" sz="1600" dirty="0"/>
              <a:t>THS</a:t>
            </a:r>
            <a:r>
              <a:rPr lang="zh-CN" altLang="en-US" sz="1600" dirty="0"/>
              <a:t>系统全系列产品推广</a:t>
            </a:r>
          </a:p>
        </p:txBody>
      </p:sp>
      <p:pic>
        <p:nvPicPr>
          <p:cNvPr id="17" name="图片 16">
            <a:extLst>
              <a:ext uri="{FF2B5EF4-FFF2-40B4-BE49-F238E27FC236}">
                <a16:creationId xmlns:a16="http://schemas.microsoft.com/office/drawing/2014/main" id="{395557D1-62B3-4AB0-851B-C9E5E1ABA672}"/>
              </a:ext>
            </a:extLst>
          </p:cNvPr>
          <p:cNvPicPr>
            <a:picLocks noChangeAspect="1"/>
          </p:cNvPicPr>
          <p:nvPr/>
        </p:nvPicPr>
        <p:blipFill rotWithShape="1">
          <a:blip r:embed="rId6">
            <a:extLst>
              <a:ext uri="{28A0092B-C50C-407E-A947-70E740481C1C}">
                <a14:useLocalDpi xmlns:a14="http://schemas.microsoft.com/office/drawing/2010/main" val="0"/>
              </a:ext>
            </a:extLst>
          </a:blip>
          <a:srcRect t="28889"/>
          <a:stretch/>
        </p:blipFill>
        <p:spPr>
          <a:xfrm>
            <a:off x="1809792" y="366687"/>
            <a:ext cx="8302741" cy="5819825"/>
          </a:xfrm>
          <a:prstGeom prst="rect">
            <a:avLst/>
          </a:prstGeom>
        </p:spPr>
      </p:pic>
      <p:sp>
        <p:nvSpPr>
          <p:cNvPr id="25" name="TextBox 24"/>
          <p:cNvSpPr txBox="1"/>
          <p:nvPr/>
        </p:nvSpPr>
        <p:spPr>
          <a:xfrm>
            <a:off x="3657601" y="6096000"/>
            <a:ext cx="4812146" cy="523220"/>
          </a:xfrm>
          <a:prstGeom prst="rect">
            <a:avLst/>
          </a:prstGeom>
          <a:noFill/>
        </p:spPr>
        <p:txBody>
          <a:bodyPr wrap="square" rtlCol="0">
            <a:spAutoFit/>
          </a:bodyPr>
          <a:lstStyle/>
          <a:p>
            <a:r>
              <a:rPr lang="en-US" altLang="zh-CN" sz="2800" dirty="0">
                <a:solidFill>
                  <a:srgbClr val="FF0000"/>
                </a:solidFill>
              </a:rPr>
              <a:t>5</a:t>
            </a:r>
            <a:r>
              <a:rPr lang="zh-CN" altLang="en-US" sz="2800" dirty="0">
                <a:solidFill>
                  <a:srgbClr val="FF0000"/>
                </a:solidFill>
              </a:rPr>
              <a:t>年升级一代，技术更加完善</a:t>
            </a:r>
          </a:p>
        </p:txBody>
      </p:sp>
    </p:spTree>
    <p:extLst>
      <p:ext uri="{BB962C8B-B14F-4D97-AF65-F5344CB8AC3E}">
        <p14:creationId xmlns:p14="http://schemas.microsoft.com/office/powerpoint/2010/main" val="186745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62001"/>
            <a:ext cx="5693038" cy="4256477"/>
          </a:xfrm>
          <a:prstGeom prst="rect">
            <a:avLst/>
          </a:prstGeom>
        </p:spPr>
      </p:pic>
      <p:sp>
        <p:nvSpPr>
          <p:cNvPr id="7" name="Title 2"/>
          <p:cNvSpPr>
            <a:spLocks noGrp="1"/>
          </p:cNvSpPr>
          <p:nvPr>
            <p:ph type="title"/>
          </p:nvPr>
        </p:nvSpPr>
        <p:spPr>
          <a:xfrm>
            <a:off x="1981200" y="274638"/>
            <a:ext cx="7772400" cy="868362"/>
          </a:xfrm>
        </p:spPr>
        <p:txBody>
          <a:bodyPr>
            <a:normAutofit/>
          </a:bodyPr>
          <a:lstStyle/>
          <a:p>
            <a:r>
              <a:rPr lang="en-AU" dirty="0"/>
              <a:t>Toyota Hybrid System </a:t>
            </a:r>
            <a:r>
              <a:rPr lang="en-US" altLang="zh-CN" dirty="0"/>
              <a:t>Gen I </a:t>
            </a:r>
            <a:r>
              <a:rPr lang="en-AU" dirty="0"/>
              <a:t>(THS </a:t>
            </a:r>
            <a:r>
              <a:rPr lang="en-US" altLang="zh-CN" dirty="0"/>
              <a:t>I</a:t>
            </a:r>
            <a:r>
              <a:rPr lang="en-AU" dirty="0"/>
              <a:t>)</a:t>
            </a:r>
          </a:p>
        </p:txBody>
      </p:sp>
      <p:pic>
        <p:nvPicPr>
          <p:cNvPr id="3" name="内容占位符 2"/>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8229600" y="1524000"/>
            <a:ext cx="2324100" cy="1943100"/>
          </a:xfrm>
        </p:spPr>
      </p:pic>
      <p:cxnSp>
        <p:nvCxnSpPr>
          <p:cNvPr id="8" name="直接箭头连接符 7"/>
          <p:cNvCxnSpPr/>
          <p:nvPr/>
        </p:nvCxnSpPr>
        <p:spPr>
          <a:xfrm>
            <a:off x="7391400" y="2590800"/>
            <a:ext cx="8382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2" name="文本框 11"/>
          <p:cNvSpPr txBox="1"/>
          <p:nvPr/>
        </p:nvSpPr>
        <p:spPr>
          <a:xfrm>
            <a:off x="5632639" y="4599723"/>
            <a:ext cx="838200" cy="369332"/>
          </a:xfrm>
          <a:prstGeom prst="rect">
            <a:avLst/>
          </a:prstGeom>
          <a:noFill/>
        </p:spPr>
        <p:txBody>
          <a:bodyPr wrap="square" rtlCol="0">
            <a:spAutoFit/>
          </a:bodyPr>
          <a:lstStyle/>
          <a:p>
            <a:r>
              <a:rPr lang="en-US" dirty="0"/>
              <a:t>THS I</a:t>
            </a:r>
            <a:endParaRPr lang="en-AU" dirty="0"/>
          </a:p>
        </p:txBody>
      </p:sp>
      <p:sp>
        <p:nvSpPr>
          <p:cNvPr id="4" name="TextBox 3"/>
          <p:cNvSpPr txBox="1"/>
          <p:nvPr/>
        </p:nvSpPr>
        <p:spPr>
          <a:xfrm>
            <a:off x="2590800" y="5181601"/>
            <a:ext cx="5852886" cy="1200329"/>
          </a:xfrm>
          <a:prstGeom prst="rect">
            <a:avLst/>
          </a:prstGeom>
          <a:noFill/>
        </p:spPr>
        <p:txBody>
          <a:bodyPr wrap="square" rtlCol="0">
            <a:spAutoFit/>
          </a:bodyPr>
          <a:lstStyle/>
          <a:p>
            <a:r>
              <a:rPr lang="zh-CN" altLang="en-US" dirty="0"/>
              <a:t>工作特点：</a:t>
            </a:r>
            <a:endParaRPr lang="en-US" altLang="zh-CN" dirty="0"/>
          </a:p>
          <a:p>
            <a:r>
              <a:rPr lang="zh-CN" altLang="en-US" dirty="0"/>
              <a:t>发动机从行星架输入</a:t>
            </a:r>
            <a:endParaRPr lang="en-US" altLang="zh-CN" dirty="0"/>
          </a:p>
          <a:p>
            <a:r>
              <a:rPr lang="zh-CN" altLang="en-US" dirty="0"/>
              <a:t>启动</a:t>
            </a:r>
            <a:r>
              <a:rPr lang="en-US" altLang="zh-CN" dirty="0"/>
              <a:t>/</a:t>
            </a:r>
            <a:r>
              <a:rPr lang="zh-CN" altLang="en-US" dirty="0"/>
              <a:t>发电机从太阳轮输入</a:t>
            </a:r>
            <a:endParaRPr lang="en-US" altLang="zh-CN" dirty="0"/>
          </a:p>
          <a:p>
            <a:r>
              <a:rPr lang="zh-CN" altLang="en-US" dirty="0"/>
              <a:t>驱动电机与齿圈一体输出</a:t>
            </a:r>
          </a:p>
        </p:txBody>
      </p:sp>
      <p:pic>
        <p:nvPicPr>
          <p:cNvPr id="5" name="图片 4">
            <a:extLst>
              <a:ext uri="{FF2B5EF4-FFF2-40B4-BE49-F238E27FC236}">
                <a16:creationId xmlns:a16="http://schemas.microsoft.com/office/drawing/2014/main" id="{DE20C86F-C4D9-47EC-AA6F-6B927FEDA16B}"/>
              </a:ext>
            </a:extLst>
          </p:cNvPr>
          <p:cNvPicPr>
            <a:picLocks noChangeAspect="1"/>
          </p:cNvPicPr>
          <p:nvPr/>
        </p:nvPicPr>
        <p:blipFill rotWithShape="1">
          <a:blip r:embed="rId4">
            <a:extLst>
              <a:ext uri="{28A0092B-C50C-407E-A947-70E740481C1C}">
                <a14:useLocalDpi xmlns:a14="http://schemas.microsoft.com/office/drawing/2010/main" val="0"/>
              </a:ext>
            </a:extLst>
          </a:blip>
          <a:srcRect t="11765"/>
          <a:stretch/>
        </p:blipFill>
        <p:spPr>
          <a:xfrm>
            <a:off x="6836038" y="3608779"/>
            <a:ext cx="4851684" cy="2857499"/>
          </a:xfrm>
          <a:prstGeom prst="rect">
            <a:avLst/>
          </a:prstGeom>
        </p:spPr>
      </p:pic>
    </p:spTree>
    <p:extLst>
      <p:ext uri="{BB962C8B-B14F-4D97-AF65-F5344CB8AC3E}">
        <p14:creationId xmlns:p14="http://schemas.microsoft.com/office/powerpoint/2010/main" val="245573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799" y="4379901"/>
            <a:ext cx="3733800" cy="2249499"/>
          </a:xfrm>
          <a:prstGeom prst="rect">
            <a:avLst/>
          </a:prstGeom>
        </p:spPr>
      </p:pic>
      <p:pic>
        <p:nvPicPr>
          <p:cNvPr id="3" name="内容占位符 2"/>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63070" y="4457698"/>
            <a:ext cx="2342032" cy="2095501"/>
          </a:xfr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399" y="4332905"/>
            <a:ext cx="3397436" cy="2296495"/>
          </a:xfrm>
          <a:prstGeom prst="rect">
            <a:avLst/>
          </a:prstGeom>
        </p:spPr>
      </p:pic>
      <p:sp>
        <p:nvSpPr>
          <p:cNvPr id="12" name="文本框 11"/>
          <p:cNvSpPr txBox="1"/>
          <p:nvPr/>
        </p:nvSpPr>
        <p:spPr>
          <a:xfrm>
            <a:off x="1780787" y="4064868"/>
            <a:ext cx="838200" cy="369332"/>
          </a:xfrm>
          <a:prstGeom prst="rect">
            <a:avLst/>
          </a:prstGeom>
          <a:noFill/>
        </p:spPr>
        <p:txBody>
          <a:bodyPr wrap="square" rtlCol="0">
            <a:spAutoFit/>
          </a:bodyPr>
          <a:lstStyle/>
          <a:p>
            <a:r>
              <a:rPr lang="en-US" dirty="0">
                <a:solidFill>
                  <a:srgbClr val="FF0000"/>
                </a:solidFill>
              </a:rPr>
              <a:t>THS I</a:t>
            </a:r>
            <a:endParaRPr lang="en-AU" dirty="0">
              <a:solidFill>
                <a:srgbClr val="FF0000"/>
              </a:solidFill>
            </a:endParaRPr>
          </a:p>
        </p:txBody>
      </p:sp>
      <p:sp>
        <p:nvSpPr>
          <p:cNvPr id="13" name="文本框 12"/>
          <p:cNvSpPr txBox="1"/>
          <p:nvPr/>
        </p:nvSpPr>
        <p:spPr>
          <a:xfrm>
            <a:off x="4615972" y="4056334"/>
            <a:ext cx="825791" cy="369332"/>
          </a:xfrm>
          <a:prstGeom prst="rect">
            <a:avLst/>
          </a:prstGeom>
          <a:noFill/>
        </p:spPr>
        <p:txBody>
          <a:bodyPr wrap="square" rtlCol="0">
            <a:spAutoFit/>
          </a:bodyPr>
          <a:lstStyle/>
          <a:p>
            <a:r>
              <a:rPr lang="en-US" dirty="0">
                <a:solidFill>
                  <a:srgbClr val="FF0000"/>
                </a:solidFill>
              </a:rPr>
              <a:t>THS II</a:t>
            </a:r>
            <a:endParaRPr lang="en-AU" dirty="0">
              <a:solidFill>
                <a:srgbClr val="FF0000"/>
              </a:solidFill>
            </a:endParaRPr>
          </a:p>
        </p:txBody>
      </p:sp>
      <p:sp>
        <p:nvSpPr>
          <p:cNvPr id="14" name="文本框 13"/>
          <p:cNvSpPr txBox="1"/>
          <p:nvPr/>
        </p:nvSpPr>
        <p:spPr>
          <a:xfrm>
            <a:off x="7848599" y="4038599"/>
            <a:ext cx="990600" cy="369332"/>
          </a:xfrm>
          <a:prstGeom prst="rect">
            <a:avLst/>
          </a:prstGeom>
          <a:noFill/>
        </p:spPr>
        <p:txBody>
          <a:bodyPr wrap="square" rtlCol="0">
            <a:spAutoFit/>
          </a:bodyPr>
          <a:lstStyle/>
          <a:p>
            <a:r>
              <a:rPr lang="en-US" dirty="0">
                <a:solidFill>
                  <a:srgbClr val="FF0000"/>
                </a:solidFill>
              </a:rPr>
              <a:t>THS III</a:t>
            </a:r>
            <a:endParaRPr lang="en-AU" dirty="0">
              <a:solidFill>
                <a:srgbClr val="FF0000"/>
              </a:solidFill>
            </a:endParaRPr>
          </a:p>
        </p:txBody>
      </p:sp>
      <p:sp>
        <p:nvSpPr>
          <p:cNvPr id="2" name="TextBox 1"/>
          <p:cNvSpPr txBox="1"/>
          <p:nvPr/>
        </p:nvSpPr>
        <p:spPr>
          <a:xfrm>
            <a:off x="9705586" y="4332905"/>
            <a:ext cx="2397809" cy="1938992"/>
          </a:xfrm>
          <a:prstGeom prst="rect">
            <a:avLst/>
          </a:prstGeom>
          <a:noFill/>
        </p:spPr>
        <p:txBody>
          <a:bodyPr wrap="square" rtlCol="0">
            <a:spAutoFit/>
          </a:bodyPr>
          <a:lstStyle/>
          <a:p>
            <a:r>
              <a:rPr lang="zh-CN" altLang="en-US" sz="2000" dirty="0">
                <a:latin typeface="+mn-ea"/>
              </a:rPr>
              <a:t>丰田第四代混合动力系统（</a:t>
            </a:r>
            <a:r>
              <a:rPr lang="en-US" altLang="zh-CN" sz="2000" dirty="0">
                <a:solidFill>
                  <a:srgbClr val="FF0000"/>
                </a:solidFill>
                <a:latin typeface="+mn-ea"/>
              </a:rPr>
              <a:t>THS IV</a:t>
            </a:r>
            <a:r>
              <a:rPr lang="zh-CN" altLang="en-US" sz="2000" dirty="0">
                <a:latin typeface="+mn-ea"/>
              </a:rPr>
              <a:t>）于</a:t>
            </a:r>
            <a:r>
              <a:rPr lang="en-US" altLang="zh-CN" sz="2000" dirty="0">
                <a:latin typeface="+mn-ea"/>
              </a:rPr>
              <a:t>2015</a:t>
            </a:r>
            <a:r>
              <a:rPr lang="zh-CN" altLang="en-US" sz="2000" dirty="0">
                <a:latin typeface="+mn-ea"/>
              </a:rPr>
              <a:t>年</a:t>
            </a:r>
            <a:r>
              <a:rPr lang="en-US" altLang="zh-CN" sz="2000" dirty="0">
                <a:latin typeface="+mn-ea"/>
              </a:rPr>
              <a:t>10</a:t>
            </a:r>
            <a:r>
              <a:rPr lang="zh-CN" altLang="en-US" sz="2000" dirty="0">
                <a:latin typeface="+mn-ea"/>
              </a:rPr>
              <a:t>月在日本发布，应用于</a:t>
            </a:r>
            <a:r>
              <a:rPr lang="en-US" altLang="zh-CN" sz="2000" dirty="0">
                <a:latin typeface="+mn-ea"/>
              </a:rPr>
              <a:t>2016</a:t>
            </a:r>
            <a:r>
              <a:rPr lang="zh-CN" altLang="en-US" sz="2000" dirty="0">
                <a:latin typeface="+mn-ea"/>
              </a:rPr>
              <a:t>年发售的混合动力车型。</a:t>
            </a:r>
            <a:endParaRPr lang="en-AU" sz="2000" dirty="0">
              <a:latin typeface="+mn-ea"/>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838199"/>
            <a:ext cx="8382000" cy="3263900"/>
          </a:xfrm>
          <a:prstGeom prst="rect">
            <a:avLst/>
          </a:prstGeom>
        </p:spPr>
      </p:pic>
      <p:pic>
        <p:nvPicPr>
          <p:cNvPr id="10" name="图片 9" descr="https://mmbiz.qpic.cn/mmbiz_jpg/abzSxo99XIkW1ZLE9JeA3EGsic5EkW0WvyJ6PLwc3pHbhHNyoPoaD3hlgjwE0ibh9w0EDxbA6dqWbcycdicRTxpaQ/640?wx_fmt=jpeg&amp;wxfrom=5&amp;wx_lazy=1">
            <a:extLst>
              <a:ext uri="{FF2B5EF4-FFF2-40B4-BE49-F238E27FC236}">
                <a16:creationId xmlns:a16="http://schemas.microsoft.com/office/drawing/2014/main" id="{1C8EB2F6-80C6-43EB-A50B-3799CFE52BC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44001" y="1905000"/>
            <a:ext cx="2806995" cy="2209800"/>
          </a:xfrm>
          <a:prstGeom prst="rect">
            <a:avLst/>
          </a:prstGeom>
          <a:noFill/>
          <a:ln>
            <a:noFill/>
          </a:ln>
        </p:spPr>
      </p:pic>
      <p:sp>
        <p:nvSpPr>
          <p:cNvPr id="11" name="文本框 10">
            <a:extLst>
              <a:ext uri="{FF2B5EF4-FFF2-40B4-BE49-F238E27FC236}">
                <a16:creationId xmlns:a16="http://schemas.microsoft.com/office/drawing/2014/main" id="{95E5AA23-C1E1-4E27-A58B-7AE0866A5805}"/>
              </a:ext>
            </a:extLst>
          </p:cNvPr>
          <p:cNvSpPr txBox="1"/>
          <p:nvPr/>
        </p:nvSpPr>
        <p:spPr>
          <a:xfrm>
            <a:off x="10312696" y="4050268"/>
            <a:ext cx="990600" cy="369332"/>
          </a:xfrm>
          <a:prstGeom prst="rect">
            <a:avLst/>
          </a:prstGeom>
          <a:noFill/>
        </p:spPr>
        <p:txBody>
          <a:bodyPr wrap="square" rtlCol="0">
            <a:spAutoFit/>
          </a:bodyPr>
          <a:lstStyle/>
          <a:p>
            <a:r>
              <a:rPr lang="en-US" dirty="0">
                <a:solidFill>
                  <a:srgbClr val="FF0000"/>
                </a:solidFill>
              </a:rPr>
              <a:t>THS I</a:t>
            </a:r>
            <a:r>
              <a:rPr lang="en-US" altLang="zh-CN" dirty="0">
                <a:solidFill>
                  <a:srgbClr val="FF0000"/>
                </a:solidFill>
              </a:rPr>
              <a:t>V</a:t>
            </a:r>
            <a:endParaRPr lang="en-AU" dirty="0">
              <a:solidFill>
                <a:srgbClr val="FF0000"/>
              </a:solidFill>
            </a:endParaRPr>
          </a:p>
        </p:txBody>
      </p:sp>
      <p:sp>
        <p:nvSpPr>
          <p:cNvPr id="15" name="Title 2">
            <a:extLst>
              <a:ext uri="{FF2B5EF4-FFF2-40B4-BE49-F238E27FC236}">
                <a16:creationId xmlns:a16="http://schemas.microsoft.com/office/drawing/2014/main" id="{ECD4A349-D38B-4275-92FF-F31101BA5710}"/>
              </a:ext>
            </a:extLst>
          </p:cNvPr>
          <p:cNvSpPr>
            <a:spLocks noGrp="1"/>
          </p:cNvSpPr>
          <p:nvPr>
            <p:ph type="title"/>
          </p:nvPr>
        </p:nvSpPr>
        <p:spPr>
          <a:xfrm>
            <a:off x="571499" y="116567"/>
            <a:ext cx="7772400" cy="868362"/>
          </a:xfrm>
        </p:spPr>
        <p:txBody>
          <a:bodyPr>
            <a:normAutofit/>
          </a:bodyPr>
          <a:lstStyle/>
          <a:p>
            <a:r>
              <a:rPr lang="en-AU" dirty="0"/>
              <a:t>1</a:t>
            </a:r>
            <a:r>
              <a:rPr lang="zh-CN" altLang="en-US" dirty="0"/>
              <a:t>、</a:t>
            </a:r>
            <a:r>
              <a:rPr lang="en-AU" dirty="0"/>
              <a:t>Toyota Hybrid System (THS)</a:t>
            </a:r>
          </a:p>
        </p:txBody>
      </p:sp>
      <p:pic>
        <p:nvPicPr>
          <p:cNvPr id="16" name="图片 15">
            <a:extLst>
              <a:ext uri="{FF2B5EF4-FFF2-40B4-BE49-F238E27FC236}">
                <a16:creationId xmlns:a16="http://schemas.microsoft.com/office/drawing/2014/main" id="{E25E51A4-94E4-477F-919D-D130C41313D4}"/>
              </a:ext>
            </a:extLst>
          </p:cNvPr>
          <p:cNvPicPr>
            <a:picLocks noChangeAspect="1"/>
          </p:cNvPicPr>
          <p:nvPr/>
        </p:nvPicPr>
        <p:blipFill rotWithShape="1">
          <a:blip r:embed="rId7">
            <a:extLst>
              <a:ext uri="{28A0092B-C50C-407E-A947-70E740481C1C}">
                <a14:useLocalDpi xmlns:a14="http://schemas.microsoft.com/office/drawing/2010/main" val="0"/>
              </a:ext>
            </a:extLst>
          </a:blip>
          <a:srcRect t="16897" r="6348" b="12283"/>
          <a:stretch/>
        </p:blipFill>
        <p:spPr>
          <a:xfrm>
            <a:off x="9144000" y="838199"/>
            <a:ext cx="2806995" cy="1255918"/>
          </a:xfrm>
          <a:prstGeom prst="rect">
            <a:avLst/>
          </a:prstGeom>
        </p:spPr>
      </p:pic>
    </p:spTree>
    <p:extLst>
      <p:ext uri="{BB962C8B-B14F-4D97-AF65-F5344CB8AC3E}">
        <p14:creationId xmlns:p14="http://schemas.microsoft.com/office/powerpoint/2010/main" val="146878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48400" y="4634115"/>
            <a:ext cx="838200" cy="369332"/>
          </a:xfrm>
          <a:prstGeom prst="rect">
            <a:avLst/>
          </a:prstGeom>
          <a:noFill/>
        </p:spPr>
        <p:txBody>
          <a:bodyPr wrap="square" rtlCol="0">
            <a:spAutoFit/>
          </a:bodyPr>
          <a:lstStyle/>
          <a:p>
            <a:r>
              <a:rPr lang="en-US" dirty="0"/>
              <a:t>THS I</a:t>
            </a:r>
            <a:endParaRPr lang="en-AU" dirty="0"/>
          </a:p>
        </p:txBody>
      </p:sp>
      <p:sp>
        <p:nvSpPr>
          <p:cNvPr id="7" name="Title 2"/>
          <p:cNvSpPr>
            <a:spLocks noGrp="1"/>
          </p:cNvSpPr>
          <p:nvPr>
            <p:ph type="title"/>
          </p:nvPr>
        </p:nvSpPr>
        <p:spPr>
          <a:xfrm>
            <a:off x="1981200" y="274638"/>
            <a:ext cx="7772400" cy="868362"/>
          </a:xfrm>
        </p:spPr>
        <p:txBody>
          <a:bodyPr>
            <a:normAutofit/>
          </a:bodyPr>
          <a:lstStyle/>
          <a:p>
            <a:r>
              <a:rPr lang="en-US" altLang="zh-CN" dirty="0"/>
              <a:t>Prius THS</a:t>
            </a:r>
            <a:r>
              <a:rPr lang="zh-CN" altLang="en-US" dirty="0"/>
              <a:t>的不同变化</a:t>
            </a:r>
            <a:endParaRPr lang="en-AU"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914400"/>
            <a:ext cx="5877278" cy="5799653"/>
          </a:xfrm>
          <a:prstGeom prst="rect">
            <a:avLst/>
          </a:prstGeom>
        </p:spPr>
      </p:pic>
      <p:pic>
        <p:nvPicPr>
          <p:cNvPr id="6" name="图片 5" descr="http://mmbiz.qpic.cn/mmbiz/TMkLMiaX50q2Jm0ESEyKWDzEBe2qtMwZOrY9CL9mRBibs2Ep3qJ1Cj7wqdqzEhayYiaVibcNF8WnlmDUcB42qYmPSA/640?wx_fmt=jpeg&amp;wxfrom=5&amp;wx_lazy=1">
            <a:extLst>
              <a:ext uri="{FF2B5EF4-FFF2-40B4-BE49-F238E27FC236}">
                <a16:creationId xmlns:a16="http://schemas.microsoft.com/office/drawing/2014/main" id="{82C0950C-5295-4C48-925A-47A7C6C22213}"/>
              </a:ext>
            </a:extLst>
          </p:cNvPr>
          <p:cNvPicPr/>
          <p:nvPr/>
        </p:nvPicPr>
        <p:blipFill rotWithShape="1">
          <a:blip r:embed="rId3">
            <a:extLst>
              <a:ext uri="{28A0092B-C50C-407E-A947-70E740481C1C}">
                <a14:useLocalDpi xmlns:a14="http://schemas.microsoft.com/office/drawing/2010/main" val="0"/>
              </a:ext>
            </a:extLst>
          </a:blip>
          <a:srcRect l="4286" t="13559" r="33492" b="3390"/>
          <a:stretch/>
        </p:blipFill>
        <p:spPr bwMode="auto">
          <a:xfrm>
            <a:off x="7620000" y="1294456"/>
            <a:ext cx="3733800" cy="3733800"/>
          </a:xfrm>
          <a:prstGeom prst="rect">
            <a:avLst/>
          </a:prstGeom>
          <a:noFill/>
          <a:ln>
            <a:noFill/>
          </a:ln>
        </p:spPr>
      </p:pic>
      <p:sp>
        <p:nvSpPr>
          <p:cNvPr id="3" name="文本框 2">
            <a:extLst>
              <a:ext uri="{FF2B5EF4-FFF2-40B4-BE49-F238E27FC236}">
                <a16:creationId xmlns:a16="http://schemas.microsoft.com/office/drawing/2014/main" id="{DF10584C-608A-46E4-A104-5AA4F87344BD}"/>
              </a:ext>
            </a:extLst>
          </p:cNvPr>
          <p:cNvSpPr txBox="1"/>
          <p:nvPr/>
        </p:nvSpPr>
        <p:spPr>
          <a:xfrm>
            <a:off x="7696200" y="5410200"/>
            <a:ext cx="3657600" cy="369332"/>
          </a:xfrm>
          <a:prstGeom prst="rect">
            <a:avLst/>
          </a:prstGeom>
          <a:noFill/>
        </p:spPr>
        <p:txBody>
          <a:bodyPr wrap="square" rtlCol="0">
            <a:spAutoFit/>
          </a:bodyPr>
          <a:lstStyle/>
          <a:p>
            <a:r>
              <a:rPr lang="zh-CN" altLang="en-US" dirty="0"/>
              <a:t>丰田</a:t>
            </a:r>
            <a:r>
              <a:rPr lang="en-US" altLang="zh-CN" dirty="0"/>
              <a:t>PRIUSIII</a:t>
            </a:r>
            <a:r>
              <a:rPr lang="zh-CN" altLang="en-US" dirty="0"/>
              <a:t>的不同技术节油贡献比</a:t>
            </a:r>
          </a:p>
        </p:txBody>
      </p:sp>
    </p:spTree>
    <p:extLst>
      <p:ext uri="{BB962C8B-B14F-4D97-AF65-F5344CB8AC3E}">
        <p14:creationId xmlns:p14="http://schemas.microsoft.com/office/powerpoint/2010/main" val="206719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76" y="228600"/>
            <a:ext cx="10364451" cy="1596177"/>
          </a:xfrm>
        </p:spPr>
        <p:txBody>
          <a:bodyPr>
            <a:normAutofit/>
          </a:bodyPr>
          <a:lstStyle/>
          <a:p>
            <a:r>
              <a:rPr lang="en-US" sz="4000" dirty="0"/>
              <a:t>2</a:t>
            </a:r>
            <a:r>
              <a:rPr lang="zh-CN" altLang="en-US" sz="4000" dirty="0"/>
              <a:t>、</a:t>
            </a:r>
            <a:r>
              <a:rPr lang="en-US" sz="4000" dirty="0"/>
              <a:t>GM Hybrid---</a:t>
            </a:r>
            <a:r>
              <a:rPr lang="en-US" sz="4000" dirty="0" err="1"/>
              <a:t>Voltec</a:t>
            </a:r>
            <a:endParaRPr lang="en-AU" sz="4000"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286000" y="1408510"/>
            <a:ext cx="3561520" cy="1791890"/>
          </a:xfrm>
        </p:spPr>
      </p:pic>
      <p:cxnSp>
        <p:nvCxnSpPr>
          <p:cNvPr id="4" name="Straight Arrow Connector 3"/>
          <p:cNvCxnSpPr/>
          <p:nvPr/>
        </p:nvCxnSpPr>
        <p:spPr>
          <a:xfrm>
            <a:off x="2438400" y="4103970"/>
            <a:ext cx="7772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422400"/>
            <a:ext cx="3124200" cy="1822450"/>
          </a:xfrm>
          <a:prstGeom prst="rect">
            <a:avLst/>
          </a:prstGeom>
        </p:spPr>
      </p:pic>
      <p:sp>
        <p:nvSpPr>
          <p:cNvPr id="7" name="TextBox 6"/>
          <p:cNvSpPr txBox="1"/>
          <p:nvPr/>
        </p:nvSpPr>
        <p:spPr>
          <a:xfrm>
            <a:off x="3352800" y="3429001"/>
            <a:ext cx="1345818" cy="646331"/>
          </a:xfrm>
          <a:prstGeom prst="rect">
            <a:avLst/>
          </a:prstGeom>
          <a:noFill/>
        </p:spPr>
        <p:txBody>
          <a:bodyPr wrap="none" rtlCol="0">
            <a:spAutoFit/>
          </a:bodyPr>
          <a:lstStyle/>
          <a:p>
            <a:r>
              <a:rPr lang="en-US" dirty="0"/>
              <a:t>Volt 1</a:t>
            </a:r>
            <a:r>
              <a:rPr lang="en-US" baseline="30000" dirty="0"/>
              <a:t>st</a:t>
            </a:r>
            <a:r>
              <a:rPr lang="en-US" dirty="0"/>
              <a:t>  Gen</a:t>
            </a:r>
          </a:p>
          <a:p>
            <a:r>
              <a:rPr lang="en-US" dirty="0"/>
              <a:t>2010-2015</a:t>
            </a:r>
            <a:endParaRPr lang="en-AU" dirty="0"/>
          </a:p>
        </p:txBody>
      </p:sp>
      <p:sp>
        <p:nvSpPr>
          <p:cNvPr id="8" name="TextBox 7"/>
          <p:cNvSpPr txBox="1"/>
          <p:nvPr/>
        </p:nvSpPr>
        <p:spPr>
          <a:xfrm>
            <a:off x="7177268" y="3429001"/>
            <a:ext cx="1405128" cy="646331"/>
          </a:xfrm>
          <a:prstGeom prst="rect">
            <a:avLst/>
          </a:prstGeom>
          <a:noFill/>
        </p:spPr>
        <p:txBody>
          <a:bodyPr wrap="none" rtlCol="0">
            <a:spAutoFit/>
          </a:bodyPr>
          <a:lstStyle/>
          <a:p>
            <a:r>
              <a:rPr lang="en-US" dirty="0"/>
              <a:t>Volt 2</a:t>
            </a:r>
            <a:r>
              <a:rPr lang="en-US" baseline="30000" dirty="0"/>
              <a:t>nd</a:t>
            </a:r>
            <a:r>
              <a:rPr lang="en-US" dirty="0"/>
              <a:t>  Gen</a:t>
            </a:r>
          </a:p>
          <a:p>
            <a:r>
              <a:rPr lang="en-US" dirty="0"/>
              <a:t>2015---</a:t>
            </a:r>
            <a:endParaRPr lang="en-AU" dirty="0"/>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4437966"/>
            <a:ext cx="7162800" cy="2264997"/>
          </a:xfrm>
          <a:prstGeom prst="rect">
            <a:avLst/>
          </a:prstGeom>
        </p:spPr>
      </p:pic>
      <p:cxnSp>
        <p:nvCxnSpPr>
          <p:cNvPr id="10" name="直接箭头连接符 9"/>
          <p:cNvCxnSpPr/>
          <p:nvPr/>
        </p:nvCxnSpPr>
        <p:spPr>
          <a:xfrm>
            <a:off x="5715000" y="5410200"/>
            <a:ext cx="7620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3733800" y="6096000"/>
            <a:ext cx="4876800" cy="523220"/>
          </a:xfrm>
          <a:prstGeom prst="rect">
            <a:avLst/>
          </a:prstGeom>
          <a:noFill/>
        </p:spPr>
        <p:txBody>
          <a:bodyPr wrap="square" rtlCol="0">
            <a:spAutoFit/>
          </a:bodyPr>
          <a:lstStyle/>
          <a:p>
            <a:r>
              <a:rPr lang="zh-CN" altLang="en-US" sz="2800" dirty="0">
                <a:solidFill>
                  <a:srgbClr val="FF0000"/>
                </a:solidFill>
              </a:rPr>
              <a:t>体积更加紧凑，结构更加复杂</a:t>
            </a:r>
          </a:p>
        </p:txBody>
      </p:sp>
    </p:spTree>
    <p:extLst>
      <p:ext uri="{BB962C8B-B14F-4D97-AF65-F5344CB8AC3E}">
        <p14:creationId xmlns:p14="http://schemas.microsoft.com/office/powerpoint/2010/main" val="73362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TM04033925[[fn=水滴]]</Template>
  <TotalTime>6088</TotalTime>
  <Words>1601</Words>
  <Application>Microsoft Office PowerPoint</Application>
  <PresentationFormat>宽屏</PresentationFormat>
  <Paragraphs>304</Paragraphs>
  <Slides>49</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49</vt:i4>
      </vt:variant>
    </vt:vector>
  </HeadingPairs>
  <TitlesOfParts>
    <vt:vector size="61" baseType="lpstr">
      <vt:lpstr>华文楷体</vt:lpstr>
      <vt:lpstr>华文中宋</vt:lpstr>
      <vt:lpstr>宋体</vt:lpstr>
      <vt:lpstr>微软雅黑</vt:lpstr>
      <vt:lpstr>微软雅黑 Light</vt:lpstr>
      <vt:lpstr>Arial</vt:lpstr>
      <vt:lpstr>Calibri</vt:lpstr>
      <vt:lpstr>Times New Roman</vt:lpstr>
      <vt:lpstr>Tw Cen MT</vt:lpstr>
      <vt:lpstr>Wingdings</vt:lpstr>
      <vt:lpstr>Wingdings 3</vt:lpstr>
      <vt:lpstr>水滴</vt:lpstr>
      <vt:lpstr> 纯电驱动系统技术 </vt:lpstr>
      <vt:lpstr>PowerPoint 演示文稿</vt:lpstr>
      <vt:lpstr>PowerPoint 演示文稿</vt:lpstr>
      <vt:lpstr>PowerPoint 演示文稿</vt:lpstr>
      <vt:lpstr>1、Toyota Hybrid System (THS)</vt:lpstr>
      <vt:lpstr>Toyota Hybrid System Gen I (THS I)</vt:lpstr>
      <vt:lpstr>1、Toyota Hybrid System (THS)</vt:lpstr>
      <vt:lpstr>Prius THS的不同变化</vt:lpstr>
      <vt:lpstr>2、GM Hybrid---Voltec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Audi e-tron的4行星排结构</vt:lpstr>
      <vt:lpstr>4、科力远混合动系统Corun Hybrid system（CHS）</vt:lpstr>
      <vt:lpstr>PowerPoint 演示文稿</vt:lpstr>
      <vt:lpstr>5、BYD Dual Model (DM双模)</vt:lpstr>
      <vt:lpstr>6、上汽荣威混合动力系统（EDU）</vt:lpstr>
      <vt:lpstr>PowerPoint 演示文稿</vt:lpstr>
      <vt:lpstr>7、机电动力耦合装置：EV-AT</vt:lpstr>
      <vt:lpstr>小结：多动力源耦合、解耦方式比较</vt:lpstr>
      <vt:lpstr>PowerPoint 演示文稿</vt:lpstr>
      <vt:lpstr>混合动力系统结构型式</vt:lpstr>
      <vt:lpstr>单行星排系统</vt:lpstr>
      <vt:lpstr>单行星排系统</vt:lpstr>
      <vt:lpstr>双行星排系统</vt:lpstr>
      <vt:lpstr>三行星排系统</vt:lpstr>
      <vt:lpstr>三行星排系统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影响因素分析</vt:lpstr>
      <vt:lpstr>影响因素分析</vt:lpstr>
      <vt:lpstr>影响因素分析</vt:lpstr>
      <vt:lpstr>PowerPoint 演示文稿</vt:lpstr>
      <vt:lpstr>PowerPoint 演示文稿</vt:lpstr>
      <vt:lpstr>PowerPoint 演示文稿</vt:lpstr>
      <vt:lpstr>PowerPoint 演示文稿</vt:lpstr>
      <vt:lpstr>PowerPoint 演示文稿</vt:lpstr>
      <vt:lpstr>纯电驱动系统平台的核心技术发展建议</vt:lpstr>
      <vt:lpstr>纯电驱动系统平台的核心技术</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zhanwz</cp:lastModifiedBy>
  <cp:revision>144</cp:revision>
  <dcterms:created xsi:type="dcterms:W3CDTF">2006-08-16T00:00:00Z</dcterms:created>
  <dcterms:modified xsi:type="dcterms:W3CDTF">2017-11-27T16:35:22Z</dcterms:modified>
</cp:coreProperties>
</file>