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57" r:id="rId2"/>
  </p:sldMasterIdLst>
  <p:notesMasterIdLst>
    <p:notesMasterId r:id="rId34"/>
  </p:notesMasterIdLst>
  <p:sldIdLst>
    <p:sldId id="640" r:id="rId3"/>
    <p:sldId id="647" r:id="rId4"/>
    <p:sldId id="677" r:id="rId5"/>
    <p:sldId id="660" r:id="rId6"/>
    <p:sldId id="663" r:id="rId7"/>
    <p:sldId id="662" r:id="rId8"/>
    <p:sldId id="649" r:id="rId9"/>
    <p:sldId id="666" r:id="rId10"/>
    <p:sldId id="664" r:id="rId11"/>
    <p:sldId id="665" r:id="rId12"/>
    <p:sldId id="467" r:id="rId13"/>
    <p:sldId id="676" r:id="rId14"/>
    <p:sldId id="555" r:id="rId15"/>
    <p:sldId id="667" r:id="rId16"/>
    <p:sldId id="671" r:id="rId17"/>
    <p:sldId id="675" r:id="rId18"/>
    <p:sldId id="668" r:id="rId19"/>
    <p:sldId id="669" r:id="rId20"/>
    <p:sldId id="670" r:id="rId21"/>
    <p:sldId id="628" r:id="rId22"/>
    <p:sldId id="673" r:id="rId23"/>
    <p:sldId id="672" r:id="rId24"/>
    <p:sldId id="674" r:id="rId25"/>
    <p:sldId id="630" r:id="rId26"/>
    <p:sldId id="655" r:id="rId27"/>
    <p:sldId id="639" r:id="rId28"/>
    <p:sldId id="601" r:id="rId29"/>
    <p:sldId id="553" r:id="rId30"/>
    <p:sldId id="678" r:id="rId31"/>
    <p:sldId id="679" r:id="rId32"/>
    <p:sldId id="496" r:id="rId33"/>
  </p:sldIdLst>
  <p:sldSz cx="9144000" cy="6858000" type="screen4x3"/>
  <p:notesSz cx="7099300" cy="10234613"/>
  <p:custDataLst>
    <p:tags r:id="rId35"/>
  </p:custDataLst>
  <p:defaultTex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Standardabschnitt" id="{1AE193DA-6832-4599-A715-01ECFFB1E49D}">
          <p14:sldIdLst>
            <p14:sldId id="640"/>
            <p14:sldId id="647"/>
            <p14:sldId id="677"/>
            <p14:sldId id="660"/>
            <p14:sldId id="663"/>
            <p14:sldId id="662"/>
            <p14:sldId id="649"/>
            <p14:sldId id="666"/>
            <p14:sldId id="664"/>
            <p14:sldId id="665"/>
            <p14:sldId id="467"/>
            <p14:sldId id="676"/>
            <p14:sldId id="555"/>
            <p14:sldId id="667"/>
            <p14:sldId id="671"/>
            <p14:sldId id="675"/>
            <p14:sldId id="668"/>
            <p14:sldId id="669"/>
            <p14:sldId id="670"/>
            <p14:sldId id="628"/>
            <p14:sldId id="673"/>
            <p14:sldId id="672"/>
            <p14:sldId id="674"/>
            <p14:sldId id="630"/>
            <p14:sldId id="655"/>
            <p14:sldId id="639"/>
            <p14:sldId id="601"/>
            <p14:sldId id="553"/>
            <p14:sldId id="678"/>
            <p14:sldId id="679"/>
            <p14:sldId id="496"/>
          </p14:sldIdLst>
        </p14:section>
      </p14:sectionLst>
    </p:ext>
    <p:ext uri="{EFAFB233-063F-42B5-8137-9DF3F51BA10A}">
      <p15:sldGuideLst xmlns:p15="http://schemas.microsoft.com/office/powerpoint/2012/main">
        <p15:guide id="1" orient="horz" pos="2069">
          <p15:clr>
            <a:srgbClr val="A4A3A4"/>
          </p15:clr>
        </p15:guide>
        <p15:guide id="2" orient="horz" pos="799">
          <p15:clr>
            <a:srgbClr val="A4A3A4"/>
          </p15:clr>
        </p15:guide>
        <p15:guide id="3" orient="horz" pos="3566">
          <p15:clr>
            <a:srgbClr val="A4A3A4"/>
          </p15:clr>
        </p15:guide>
        <p15:guide id="4" orient="horz" pos="1117">
          <p15:clr>
            <a:srgbClr val="A4A3A4"/>
          </p15:clr>
        </p15:guide>
        <p15:guide id="5" orient="horz" pos="4110">
          <p15:clr>
            <a:srgbClr val="A4A3A4"/>
          </p15:clr>
        </p15:guide>
        <p15:guide id="6" orient="horz" pos="346">
          <p15:clr>
            <a:srgbClr val="A4A3A4"/>
          </p15:clr>
        </p15:guide>
        <p15:guide id="7" pos="2880">
          <p15:clr>
            <a:srgbClr val="A4A3A4"/>
          </p15:clr>
        </p15:guide>
        <p15:guide id="8" pos="204">
          <p15:clr>
            <a:srgbClr val="A4A3A4"/>
          </p15:clr>
        </p15:guide>
        <p15:guide id="9" pos="5602">
          <p15:clr>
            <a:srgbClr val="A4A3A4"/>
          </p15:clr>
        </p15:guide>
        <p15:guide id="10" pos="158">
          <p15:clr>
            <a:srgbClr val="A4A3A4"/>
          </p15:clr>
        </p15:guide>
        <p15:guide id="11" pos="2971">
          <p15:clr>
            <a:srgbClr val="A4A3A4"/>
          </p15:clr>
        </p15:guide>
        <p15:guide id="12" pos="3379">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FF0048"/>
    <a:srgbClr val="000000"/>
    <a:srgbClr val="009900"/>
    <a:srgbClr val="92D294"/>
    <a:srgbClr val="E62F35"/>
    <a:srgbClr val="002048"/>
    <a:srgbClr val="0A1E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95" autoAdjust="0"/>
    <p:restoredTop sz="97387" autoAdjust="0"/>
  </p:normalViewPr>
  <p:slideViewPr>
    <p:cSldViewPr showGuides="1">
      <p:cViewPr varScale="1">
        <p:scale>
          <a:sx n="68" d="100"/>
          <a:sy n="68" d="100"/>
        </p:scale>
        <p:origin x="1194" y="66"/>
      </p:cViewPr>
      <p:guideLst>
        <p:guide orient="horz" pos="2069"/>
        <p:guide orient="horz" pos="799"/>
        <p:guide orient="horz" pos="3566"/>
        <p:guide orient="horz" pos="1117"/>
        <p:guide orient="horz" pos="4110"/>
        <p:guide orient="horz" pos="346"/>
        <p:guide pos="2880"/>
        <p:guide pos="204"/>
        <p:guide pos="5602"/>
        <p:guide pos="158"/>
        <p:guide pos="2971"/>
        <p:guide pos="3379"/>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1128"/>
    </p:cViewPr>
  </p:sorterViewPr>
  <p:notesViewPr>
    <p:cSldViewPr showGuides="1">
      <p:cViewPr varScale="1">
        <p:scale>
          <a:sx n="105" d="100"/>
          <a:sy n="105" d="100"/>
        </p:scale>
        <p:origin x="-3486"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00082-C56C-4167-AAD2-39874833FE1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BC9023A-B453-42F5-827B-D59BBC4CF944}">
      <dgm:prSet phldrT="[Text]" custT="1"/>
      <dgm:spPr>
        <a:noFill/>
        <a:ln>
          <a:noFill/>
        </a:ln>
      </dgm:spPr>
      <dgm:t>
        <a:bodyPr/>
        <a:lstStyle/>
        <a:p>
          <a:r>
            <a:rPr lang="de-DE" altLang="de-DE" sz="1400" b="1" dirty="0">
              <a:solidFill>
                <a:schemeClr val="tx1"/>
              </a:solidFill>
            </a:rPr>
            <a:t> </a:t>
          </a:r>
          <a:r>
            <a:rPr lang="zh-CN" altLang="en-US" sz="1400" b="1" dirty="0">
              <a:solidFill>
                <a:schemeClr val="tx1"/>
              </a:solidFill>
            </a:rPr>
            <a:t>高载流能力</a:t>
          </a:r>
          <a:r>
            <a:rPr lang="de-DE" altLang="de-DE" sz="1400" b="1" dirty="0">
              <a:solidFill>
                <a:schemeClr val="tx1"/>
              </a:solidFill>
            </a:rPr>
            <a:t> </a:t>
          </a:r>
          <a:endParaRPr lang="de-DE" sz="1400" b="1" dirty="0">
            <a:solidFill>
              <a:schemeClr val="tx1"/>
            </a:solidFill>
          </a:endParaRPr>
        </a:p>
      </dgm:t>
    </dgm:pt>
    <dgm:pt modelId="{2B9B1649-A7DA-4880-992D-32B033B5347D}" type="parTrans" cxnId="{9FB309EB-20AB-4CE6-8683-8033F9777266}">
      <dgm:prSet/>
      <dgm:spPr/>
      <dgm:t>
        <a:bodyPr/>
        <a:lstStyle/>
        <a:p>
          <a:endParaRPr lang="de-DE"/>
        </a:p>
      </dgm:t>
    </dgm:pt>
    <dgm:pt modelId="{B2582133-D19D-43C9-92A8-0AEA63192C99}" type="sibTrans" cxnId="{9FB309EB-20AB-4CE6-8683-8033F9777266}">
      <dgm:prSet/>
      <dgm:spPr>
        <a:ln>
          <a:solidFill>
            <a:schemeClr val="tx1"/>
          </a:solidFill>
        </a:ln>
      </dgm:spPr>
      <dgm:t>
        <a:bodyPr/>
        <a:lstStyle/>
        <a:p>
          <a:endParaRPr lang="de-DE"/>
        </a:p>
      </dgm:t>
    </dgm:pt>
    <dgm:pt modelId="{2E079298-966D-40DA-AEB5-B6A2E82DC150}">
      <dgm:prSet custT="1"/>
      <dgm:spPr>
        <a:noFill/>
        <a:ln>
          <a:noFill/>
        </a:ln>
      </dgm:spPr>
      <dgm:t>
        <a:bodyPr/>
        <a:lstStyle/>
        <a:p>
          <a:r>
            <a:rPr lang="zh-CN" altLang="en-US" sz="1400" b="1" dirty="0">
              <a:solidFill>
                <a:schemeClr val="tx1"/>
              </a:solidFill>
            </a:rPr>
            <a:t>容易装配并提供全套的技术支持</a:t>
          </a:r>
          <a:endParaRPr lang="de-DE" altLang="de-DE" sz="1400" b="1" dirty="0">
            <a:solidFill>
              <a:schemeClr val="tx1"/>
            </a:solidFill>
          </a:endParaRPr>
        </a:p>
      </dgm:t>
    </dgm:pt>
    <dgm:pt modelId="{06800EB7-3A3C-48CA-BD64-DAC62325C61F}" type="parTrans" cxnId="{6CD7EDD7-ABD9-4B6A-A464-70D2051BB5F8}">
      <dgm:prSet/>
      <dgm:spPr/>
      <dgm:t>
        <a:bodyPr/>
        <a:lstStyle/>
        <a:p>
          <a:endParaRPr lang="de-DE"/>
        </a:p>
      </dgm:t>
    </dgm:pt>
    <dgm:pt modelId="{C8B289C6-683D-4A91-ABB3-E1A8993B6FE4}" type="sibTrans" cxnId="{6CD7EDD7-ABD9-4B6A-A464-70D2051BB5F8}">
      <dgm:prSet/>
      <dgm:spPr/>
      <dgm:t>
        <a:bodyPr/>
        <a:lstStyle/>
        <a:p>
          <a:endParaRPr lang="de-DE"/>
        </a:p>
      </dgm:t>
    </dgm:pt>
    <dgm:pt modelId="{228FFEDB-FB05-4545-AF97-2D747F4AA43E}">
      <dgm:prSet custT="1"/>
      <dgm:spPr>
        <a:noFill/>
        <a:ln>
          <a:noFill/>
        </a:ln>
      </dgm:spPr>
      <dgm:t>
        <a:bodyPr/>
        <a:lstStyle/>
        <a:p>
          <a:r>
            <a:rPr lang="zh-CN" altLang="en-US" sz="1400" b="1" dirty="0">
              <a:solidFill>
                <a:schemeClr val="tx1"/>
              </a:solidFill>
            </a:rPr>
            <a:t>优化的屏蔽性能</a:t>
          </a:r>
          <a:endParaRPr lang="de-DE" altLang="de-DE" sz="1400" b="1" dirty="0">
            <a:solidFill>
              <a:schemeClr val="tx1"/>
            </a:solidFill>
          </a:endParaRPr>
        </a:p>
      </dgm:t>
    </dgm:pt>
    <dgm:pt modelId="{69829F79-B6E6-4F2A-985F-53B3B1245A99}" type="parTrans" cxnId="{3A431D3F-32F1-4524-A6BE-AC286017FF0A}">
      <dgm:prSet/>
      <dgm:spPr/>
      <dgm:t>
        <a:bodyPr/>
        <a:lstStyle/>
        <a:p>
          <a:endParaRPr lang="de-DE"/>
        </a:p>
      </dgm:t>
    </dgm:pt>
    <dgm:pt modelId="{CEDA493E-DF3D-417B-AC55-47B983814B46}" type="sibTrans" cxnId="{3A431D3F-32F1-4524-A6BE-AC286017FF0A}">
      <dgm:prSet/>
      <dgm:spPr/>
      <dgm:t>
        <a:bodyPr/>
        <a:lstStyle/>
        <a:p>
          <a:endParaRPr lang="de-DE"/>
        </a:p>
      </dgm:t>
    </dgm:pt>
    <dgm:pt modelId="{C66810F7-FABA-4B81-BFA0-393709BA3330}">
      <dgm:prSet custT="1"/>
      <dgm:spPr>
        <a:noFill/>
        <a:ln>
          <a:noFill/>
        </a:ln>
      </dgm:spPr>
      <dgm:t>
        <a:bodyPr/>
        <a:lstStyle/>
        <a:p>
          <a:r>
            <a:rPr lang="zh-CN" altLang="en-US" sz="1400" b="1" dirty="0">
              <a:solidFill>
                <a:schemeClr val="tx1"/>
              </a:solidFill>
            </a:rPr>
            <a:t>严格满足</a:t>
          </a:r>
          <a:r>
            <a:rPr lang="en-US" altLang="zh-CN" sz="1400" b="1" dirty="0">
              <a:solidFill>
                <a:schemeClr val="tx1"/>
              </a:solidFill>
            </a:rPr>
            <a:t>LV215</a:t>
          </a:r>
          <a:r>
            <a:rPr lang="zh-CN" altLang="en-US" sz="1400" b="1" dirty="0">
              <a:solidFill>
                <a:schemeClr val="tx1"/>
              </a:solidFill>
            </a:rPr>
            <a:t>和</a:t>
          </a:r>
          <a:r>
            <a:rPr lang="en-US" altLang="zh-CN" sz="1400" b="1" dirty="0">
              <a:solidFill>
                <a:schemeClr val="tx1"/>
              </a:solidFill>
            </a:rPr>
            <a:t>USCAR37</a:t>
          </a:r>
          <a:r>
            <a:rPr lang="zh-CN" altLang="en-US" sz="1400" b="1" dirty="0">
              <a:solidFill>
                <a:schemeClr val="tx1"/>
              </a:solidFill>
            </a:rPr>
            <a:t>标准</a:t>
          </a:r>
          <a:endParaRPr lang="de-DE" altLang="de-DE" sz="1400" b="1" dirty="0">
            <a:solidFill>
              <a:schemeClr val="tx1"/>
            </a:solidFill>
          </a:endParaRPr>
        </a:p>
      </dgm:t>
    </dgm:pt>
    <dgm:pt modelId="{E03003E9-9F33-40D1-9E4E-4C84A6BB8250}" type="parTrans" cxnId="{4D8202B5-74D4-4F7B-92CC-07F07DF65A92}">
      <dgm:prSet/>
      <dgm:spPr/>
      <dgm:t>
        <a:bodyPr/>
        <a:lstStyle/>
        <a:p>
          <a:endParaRPr lang="de-DE"/>
        </a:p>
      </dgm:t>
    </dgm:pt>
    <dgm:pt modelId="{8C0D63B6-10ED-4DDB-AB82-AB7460D1AD36}" type="sibTrans" cxnId="{4D8202B5-74D4-4F7B-92CC-07F07DF65A92}">
      <dgm:prSet/>
      <dgm:spPr/>
      <dgm:t>
        <a:bodyPr/>
        <a:lstStyle/>
        <a:p>
          <a:endParaRPr lang="de-DE"/>
        </a:p>
      </dgm:t>
    </dgm:pt>
    <dgm:pt modelId="{221A4686-12FA-4847-B69E-3027F28A67F6}">
      <dgm:prSet custT="1"/>
      <dgm:spPr>
        <a:noFill/>
        <a:ln>
          <a:noFill/>
        </a:ln>
      </dgm:spPr>
      <dgm:t>
        <a:bodyPr/>
        <a:lstStyle/>
        <a:p>
          <a:r>
            <a:rPr lang="de-DE" altLang="de-DE" sz="1400" b="1" dirty="0">
              <a:solidFill>
                <a:schemeClr val="tx1"/>
              </a:solidFill>
            </a:rPr>
            <a:t> </a:t>
          </a:r>
          <a:r>
            <a:rPr lang="zh-CN" altLang="en-US" sz="1400" b="1" dirty="0">
              <a:solidFill>
                <a:schemeClr val="tx1"/>
              </a:solidFill>
            </a:rPr>
            <a:t>优化的安装尺寸设计</a:t>
          </a:r>
          <a:endParaRPr lang="de-DE" sz="1400" b="1" dirty="0">
            <a:solidFill>
              <a:schemeClr val="tx1"/>
            </a:solidFill>
          </a:endParaRPr>
        </a:p>
      </dgm:t>
    </dgm:pt>
    <dgm:pt modelId="{DA1671B5-D264-4E93-8AA3-0D057F667F47}" type="parTrans" cxnId="{F0668C21-66D4-47E6-9CB6-77701AF28034}">
      <dgm:prSet/>
      <dgm:spPr/>
      <dgm:t>
        <a:bodyPr/>
        <a:lstStyle/>
        <a:p>
          <a:endParaRPr lang="de-DE"/>
        </a:p>
      </dgm:t>
    </dgm:pt>
    <dgm:pt modelId="{066C4D3E-DD37-46FE-AC72-D5E1B50EDB66}" type="sibTrans" cxnId="{F0668C21-66D4-47E6-9CB6-77701AF28034}">
      <dgm:prSet/>
      <dgm:spPr/>
      <dgm:t>
        <a:bodyPr/>
        <a:lstStyle/>
        <a:p>
          <a:endParaRPr lang="de-DE"/>
        </a:p>
      </dgm:t>
    </dgm:pt>
    <dgm:pt modelId="{DCA4443E-D31B-43EB-9304-D0D0EB4B0AAF}">
      <dgm:prSet custT="1"/>
      <dgm:spPr>
        <a:noFill/>
        <a:ln>
          <a:noFill/>
        </a:ln>
      </dgm:spPr>
      <dgm:t>
        <a:bodyPr/>
        <a:lstStyle/>
        <a:p>
          <a:r>
            <a:rPr lang="zh-CN" altLang="en-US" sz="1400" b="1" dirty="0">
              <a:solidFill>
                <a:schemeClr val="tx1"/>
              </a:solidFill>
            </a:rPr>
            <a:t>高抗震性能</a:t>
          </a:r>
          <a:endParaRPr lang="de-DE" sz="1400" b="1" dirty="0">
            <a:solidFill>
              <a:schemeClr val="tx1"/>
            </a:solidFill>
          </a:endParaRPr>
        </a:p>
      </dgm:t>
    </dgm:pt>
    <dgm:pt modelId="{77CB6F41-1794-48BC-9C69-F94AC549553D}" type="parTrans" cxnId="{D0FC88E6-C3E8-45E6-8DF8-EB6B1DDABBA3}">
      <dgm:prSet/>
      <dgm:spPr/>
      <dgm:t>
        <a:bodyPr/>
        <a:lstStyle/>
        <a:p>
          <a:endParaRPr lang="de-DE"/>
        </a:p>
      </dgm:t>
    </dgm:pt>
    <dgm:pt modelId="{B6F4EC3C-644C-44F9-8837-425F8D222DBB}" type="sibTrans" cxnId="{D0FC88E6-C3E8-45E6-8DF8-EB6B1DDABBA3}">
      <dgm:prSet/>
      <dgm:spPr/>
      <dgm:t>
        <a:bodyPr/>
        <a:lstStyle/>
        <a:p>
          <a:endParaRPr lang="de-DE"/>
        </a:p>
      </dgm:t>
    </dgm:pt>
    <dgm:pt modelId="{9568EBF4-F25B-4D4C-8497-BBDBCB0BE99C}" type="pres">
      <dgm:prSet presAssocID="{CF900082-C56C-4167-AAD2-39874833FE15}" presName="Name0" presStyleCnt="0">
        <dgm:presLayoutVars>
          <dgm:chMax val="7"/>
          <dgm:chPref val="7"/>
          <dgm:dir/>
        </dgm:presLayoutVars>
      </dgm:prSet>
      <dgm:spPr/>
    </dgm:pt>
    <dgm:pt modelId="{058710DC-B702-43E3-A390-E9FE78D9ABC2}" type="pres">
      <dgm:prSet presAssocID="{CF900082-C56C-4167-AAD2-39874833FE15}" presName="Name1" presStyleCnt="0"/>
      <dgm:spPr/>
    </dgm:pt>
    <dgm:pt modelId="{E3813FC0-70F3-4F5D-ACBD-A94381BE84EA}" type="pres">
      <dgm:prSet presAssocID="{CF900082-C56C-4167-AAD2-39874833FE15}" presName="cycle" presStyleCnt="0"/>
      <dgm:spPr/>
    </dgm:pt>
    <dgm:pt modelId="{34637477-3A30-406E-BF99-187E918307EE}" type="pres">
      <dgm:prSet presAssocID="{CF900082-C56C-4167-AAD2-39874833FE15}" presName="srcNode" presStyleLbl="node1" presStyleIdx="0" presStyleCnt="6"/>
      <dgm:spPr/>
    </dgm:pt>
    <dgm:pt modelId="{BCEF9E79-FCA4-41DD-A309-1F0FDA152FEE}" type="pres">
      <dgm:prSet presAssocID="{CF900082-C56C-4167-AAD2-39874833FE15}" presName="conn" presStyleLbl="parChTrans1D2" presStyleIdx="0" presStyleCnt="1"/>
      <dgm:spPr/>
    </dgm:pt>
    <dgm:pt modelId="{F519DC34-CAF9-4933-A33C-69046F9CA14D}" type="pres">
      <dgm:prSet presAssocID="{CF900082-C56C-4167-AAD2-39874833FE15}" presName="extraNode" presStyleLbl="node1" presStyleIdx="0" presStyleCnt="6"/>
      <dgm:spPr/>
    </dgm:pt>
    <dgm:pt modelId="{8DE08614-BCDB-4001-BC6D-D57043DD5A4E}" type="pres">
      <dgm:prSet presAssocID="{CF900082-C56C-4167-AAD2-39874833FE15}" presName="dstNode" presStyleLbl="node1" presStyleIdx="0" presStyleCnt="6"/>
      <dgm:spPr/>
    </dgm:pt>
    <dgm:pt modelId="{125906F6-E545-43E8-B5A3-CA2481FD1C97}" type="pres">
      <dgm:prSet presAssocID="{FBC9023A-B453-42F5-827B-D59BBC4CF944}" presName="text_1" presStyleLbl="node1" presStyleIdx="0" presStyleCnt="6" custLinFactNeighborY="-14400">
        <dgm:presLayoutVars>
          <dgm:bulletEnabled val="1"/>
        </dgm:presLayoutVars>
      </dgm:prSet>
      <dgm:spPr/>
    </dgm:pt>
    <dgm:pt modelId="{8BECD465-390B-4880-A72A-45683A90EA62}" type="pres">
      <dgm:prSet presAssocID="{FBC9023A-B453-42F5-827B-D59BBC4CF944}" presName="accent_1" presStyleCnt="0"/>
      <dgm:spPr/>
    </dgm:pt>
    <dgm:pt modelId="{B25A18EF-8422-484C-8F08-9C2086DCC2CE}" type="pres">
      <dgm:prSet presAssocID="{FBC9023A-B453-42F5-827B-D59BBC4CF944}" presName="accentRepeatNode" presStyleLbl="solidFgAcc1" presStyleIdx="0" presStyleCnt="6" custScaleX="71231" custScaleY="71231"/>
      <dgm:spPr>
        <a:ln>
          <a:solidFill>
            <a:srgbClr val="FF0000"/>
          </a:solidFill>
        </a:ln>
      </dgm:spPr>
    </dgm:pt>
    <dgm:pt modelId="{E3269110-850E-44CF-95B2-4C78C42F797E}" type="pres">
      <dgm:prSet presAssocID="{221A4686-12FA-4847-B69E-3027F28A67F6}" presName="text_2" presStyleLbl="node1" presStyleIdx="1" presStyleCnt="6" custLinFactNeighborY="-15046">
        <dgm:presLayoutVars>
          <dgm:bulletEnabled val="1"/>
        </dgm:presLayoutVars>
      </dgm:prSet>
      <dgm:spPr/>
    </dgm:pt>
    <dgm:pt modelId="{967E512D-5E1E-4B3B-925A-AEA20DADF21E}" type="pres">
      <dgm:prSet presAssocID="{221A4686-12FA-4847-B69E-3027F28A67F6}" presName="accent_2" presStyleCnt="0"/>
      <dgm:spPr/>
    </dgm:pt>
    <dgm:pt modelId="{8281DD54-3D00-478A-A2D7-A2E5664EAE04}" type="pres">
      <dgm:prSet presAssocID="{221A4686-12FA-4847-B69E-3027F28A67F6}" presName="accentRepeatNode" presStyleLbl="solidFgAcc1" presStyleIdx="1" presStyleCnt="6" custScaleX="71231" custScaleY="71231"/>
      <dgm:spPr>
        <a:ln>
          <a:solidFill>
            <a:srgbClr val="FF0000"/>
          </a:solidFill>
        </a:ln>
      </dgm:spPr>
    </dgm:pt>
    <dgm:pt modelId="{F80E0854-B66D-42B9-9455-6363E68D0C01}" type="pres">
      <dgm:prSet presAssocID="{DCA4443E-D31B-43EB-9304-D0D0EB4B0AAF}" presName="text_3" presStyleLbl="node1" presStyleIdx="2" presStyleCnt="6" custLinFactNeighborY="13070">
        <dgm:presLayoutVars>
          <dgm:bulletEnabled val="1"/>
        </dgm:presLayoutVars>
      </dgm:prSet>
      <dgm:spPr/>
    </dgm:pt>
    <dgm:pt modelId="{A6CD2D00-4436-4126-A20F-B350F22CD5BC}" type="pres">
      <dgm:prSet presAssocID="{DCA4443E-D31B-43EB-9304-D0D0EB4B0AAF}" presName="accent_3" presStyleCnt="0"/>
      <dgm:spPr/>
    </dgm:pt>
    <dgm:pt modelId="{48E0A1CD-DDE5-4D9E-A0F4-5CFA67E71CE6}" type="pres">
      <dgm:prSet presAssocID="{DCA4443E-D31B-43EB-9304-D0D0EB4B0AAF}" presName="accentRepeatNode" presStyleLbl="solidFgAcc1" presStyleIdx="2" presStyleCnt="6" custScaleX="71231" custScaleY="71231"/>
      <dgm:spPr>
        <a:ln>
          <a:solidFill>
            <a:srgbClr val="FF0000"/>
          </a:solidFill>
        </a:ln>
      </dgm:spPr>
    </dgm:pt>
    <dgm:pt modelId="{1BE887CA-FF0B-4CD9-A388-DDD64741A130}" type="pres">
      <dgm:prSet presAssocID="{2E079298-966D-40DA-AEB5-B6A2E82DC150}" presName="text_4" presStyleLbl="node1" presStyleIdx="3" presStyleCnt="6" custLinFactNeighborY="17534">
        <dgm:presLayoutVars>
          <dgm:bulletEnabled val="1"/>
        </dgm:presLayoutVars>
      </dgm:prSet>
      <dgm:spPr/>
    </dgm:pt>
    <dgm:pt modelId="{B878A15F-C777-4F7B-B186-53324D42468F}" type="pres">
      <dgm:prSet presAssocID="{2E079298-966D-40DA-AEB5-B6A2E82DC150}" presName="accent_4" presStyleCnt="0"/>
      <dgm:spPr/>
    </dgm:pt>
    <dgm:pt modelId="{FBE471C0-D443-4C69-8E3B-53E077BFAA0F}" type="pres">
      <dgm:prSet presAssocID="{2E079298-966D-40DA-AEB5-B6A2E82DC150}" presName="accentRepeatNode" presStyleLbl="solidFgAcc1" presStyleIdx="3" presStyleCnt="6" custScaleX="71231" custScaleY="71231"/>
      <dgm:spPr>
        <a:ln>
          <a:solidFill>
            <a:srgbClr val="FF0000"/>
          </a:solidFill>
        </a:ln>
      </dgm:spPr>
    </dgm:pt>
    <dgm:pt modelId="{FA867E6D-D27C-4FAD-AB94-E1B42A30FAB2}" type="pres">
      <dgm:prSet presAssocID="{228FFEDB-FB05-4545-AF97-2D747F4AA43E}" presName="text_5" presStyleLbl="node1" presStyleIdx="4" presStyleCnt="6" custLinFactNeighborX="-316" custLinFactNeighborY="45650">
        <dgm:presLayoutVars>
          <dgm:bulletEnabled val="1"/>
        </dgm:presLayoutVars>
      </dgm:prSet>
      <dgm:spPr/>
    </dgm:pt>
    <dgm:pt modelId="{CE316B2E-F509-42FE-BF2C-18E5C4493987}" type="pres">
      <dgm:prSet presAssocID="{228FFEDB-FB05-4545-AF97-2D747F4AA43E}" presName="accent_5" presStyleCnt="0"/>
      <dgm:spPr/>
    </dgm:pt>
    <dgm:pt modelId="{7FC897DC-7B9B-46B8-9D16-6B53F89E8E3F}" type="pres">
      <dgm:prSet presAssocID="{228FFEDB-FB05-4545-AF97-2D747F4AA43E}" presName="accentRepeatNode" presStyleLbl="solidFgAcc1" presStyleIdx="4" presStyleCnt="6" custScaleX="71231" custScaleY="71231"/>
      <dgm:spPr>
        <a:ln>
          <a:solidFill>
            <a:srgbClr val="FF0000"/>
          </a:solidFill>
        </a:ln>
      </dgm:spPr>
    </dgm:pt>
    <dgm:pt modelId="{00008F86-3A60-4504-813A-86F566009481}" type="pres">
      <dgm:prSet presAssocID="{C66810F7-FABA-4B81-BFA0-393709BA3330}" presName="text_6" presStyleLbl="node1" presStyleIdx="5" presStyleCnt="6" custLinFactNeighborY="14400">
        <dgm:presLayoutVars>
          <dgm:bulletEnabled val="1"/>
        </dgm:presLayoutVars>
      </dgm:prSet>
      <dgm:spPr/>
    </dgm:pt>
    <dgm:pt modelId="{52C0BB16-C9DA-454E-8605-C8691E174B33}" type="pres">
      <dgm:prSet presAssocID="{C66810F7-FABA-4B81-BFA0-393709BA3330}" presName="accent_6" presStyleCnt="0"/>
      <dgm:spPr/>
    </dgm:pt>
    <dgm:pt modelId="{48258D7D-73B0-48E9-8D07-DE1CC2D5D76D}" type="pres">
      <dgm:prSet presAssocID="{C66810F7-FABA-4B81-BFA0-393709BA3330}" presName="accentRepeatNode" presStyleLbl="solidFgAcc1" presStyleIdx="5" presStyleCnt="6" custScaleX="71231" custScaleY="71231"/>
      <dgm:spPr>
        <a:ln>
          <a:solidFill>
            <a:srgbClr val="FF0000"/>
          </a:solidFill>
        </a:ln>
      </dgm:spPr>
    </dgm:pt>
  </dgm:ptLst>
  <dgm:cxnLst>
    <dgm:cxn modelId="{B184D700-2189-4847-A531-16C71EE44D78}" type="presOf" srcId="{228FFEDB-FB05-4545-AF97-2D747F4AA43E}" destId="{FA867E6D-D27C-4FAD-AB94-E1B42A30FAB2}" srcOrd="0" destOrd="0" presId="urn:microsoft.com/office/officeart/2008/layout/VerticalCurvedList"/>
    <dgm:cxn modelId="{F0668C21-66D4-47E6-9CB6-77701AF28034}" srcId="{CF900082-C56C-4167-AAD2-39874833FE15}" destId="{221A4686-12FA-4847-B69E-3027F28A67F6}" srcOrd="1" destOrd="0" parTransId="{DA1671B5-D264-4E93-8AA3-0D057F667F47}" sibTransId="{066C4D3E-DD37-46FE-AC72-D5E1B50EDB66}"/>
    <dgm:cxn modelId="{3A431D3F-32F1-4524-A6BE-AC286017FF0A}" srcId="{CF900082-C56C-4167-AAD2-39874833FE15}" destId="{228FFEDB-FB05-4545-AF97-2D747F4AA43E}" srcOrd="4" destOrd="0" parTransId="{69829F79-B6E6-4F2A-985F-53B3B1245A99}" sibTransId="{CEDA493E-DF3D-417B-AC55-47B983814B46}"/>
    <dgm:cxn modelId="{795C6442-1EA4-48B1-95A0-EC0BEDA2E6EA}" type="presOf" srcId="{2E079298-966D-40DA-AEB5-B6A2E82DC150}" destId="{1BE887CA-FF0B-4CD9-A388-DDD64741A130}" srcOrd="0" destOrd="0" presId="urn:microsoft.com/office/officeart/2008/layout/VerticalCurvedList"/>
    <dgm:cxn modelId="{EB630C72-717A-41A9-B614-0D9C6372800C}" type="presOf" srcId="{DCA4443E-D31B-43EB-9304-D0D0EB4B0AAF}" destId="{F80E0854-B66D-42B9-9455-6363E68D0C01}" srcOrd="0" destOrd="0" presId="urn:microsoft.com/office/officeart/2008/layout/VerticalCurvedList"/>
    <dgm:cxn modelId="{DFE53E78-D97E-4352-93B0-A5FA97054716}" type="presOf" srcId="{CF900082-C56C-4167-AAD2-39874833FE15}" destId="{9568EBF4-F25B-4D4C-8497-BBDBCB0BE99C}" srcOrd="0" destOrd="0" presId="urn:microsoft.com/office/officeart/2008/layout/VerticalCurvedList"/>
    <dgm:cxn modelId="{EED34A92-6CED-47D9-B300-A667200DC7F2}" type="presOf" srcId="{FBC9023A-B453-42F5-827B-D59BBC4CF944}" destId="{125906F6-E545-43E8-B5A3-CA2481FD1C97}" srcOrd="0" destOrd="0" presId="urn:microsoft.com/office/officeart/2008/layout/VerticalCurvedList"/>
    <dgm:cxn modelId="{4D8202B5-74D4-4F7B-92CC-07F07DF65A92}" srcId="{CF900082-C56C-4167-AAD2-39874833FE15}" destId="{C66810F7-FABA-4B81-BFA0-393709BA3330}" srcOrd="5" destOrd="0" parTransId="{E03003E9-9F33-40D1-9E4E-4C84A6BB8250}" sibTransId="{8C0D63B6-10ED-4DDB-AB82-AB7460D1AD36}"/>
    <dgm:cxn modelId="{203A42BE-49D0-49CB-99DA-F83B84F1E7CA}" type="presOf" srcId="{C66810F7-FABA-4B81-BFA0-393709BA3330}" destId="{00008F86-3A60-4504-813A-86F566009481}" srcOrd="0" destOrd="0" presId="urn:microsoft.com/office/officeart/2008/layout/VerticalCurvedList"/>
    <dgm:cxn modelId="{6CD7EDD7-ABD9-4B6A-A464-70D2051BB5F8}" srcId="{CF900082-C56C-4167-AAD2-39874833FE15}" destId="{2E079298-966D-40DA-AEB5-B6A2E82DC150}" srcOrd="3" destOrd="0" parTransId="{06800EB7-3A3C-48CA-BD64-DAC62325C61F}" sibTransId="{C8B289C6-683D-4A91-ABB3-E1A8993B6FE4}"/>
    <dgm:cxn modelId="{D0FC88E6-C3E8-45E6-8DF8-EB6B1DDABBA3}" srcId="{CF900082-C56C-4167-AAD2-39874833FE15}" destId="{DCA4443E-D31B-43EB-9304-D0D0EB4B0AAF}" srcOrd="2" destOrd="0" parTransId="{77CB6F41-1794-48BC-9C69-F94AC549553D}" sibTransId="{B6F4EC3C-644C-44F9-8837-425F8D222DBB}"/>
    <dgm:cxn modelId="{9FB309EB-20AB-4CE6-8683-8033F9777266}" srcId="{CF900082-C56C-4167-AAD2-39874833FE15}" destId="{FBC9023A-B453-42F5-827B-D59BBC4CF944}" srcOrd="0" destOrd="0" parTransId="{2B9B1649-A7DA-4880-992D-32B033B5347D}" sibTransId="{B2582133-D19D-43C9-92A8-0AEA63192C99}"/>
    <dgm:cxn modelId="{F5B5B0F9-DF68-42FB-A2F7-EE255EBE5978}" type="presOf" srcId="{221A4686-12FA-4847-B69E-3027F28A67F6}" destId="{E3269110-850E-44CF-95B2-4C78C42F797E}" srcOrd="0" destOrd="0" presId="urn:microsoft.com/office/officeart/2008/layout/VerticalCurvedList"/>
    <dgm:cxn modelId="{2E163CFB-8E31-4DA0-8041-A1FCCF577FED}" type="presOf" srcId="{B2582133-D19D-43C9-92A8-0AEA63192C99}" destId="{BCEF9E79-FCA4-41DD-A309-1F0FDA152FEE}" srcOrd="0" destOrd="0" presId="urn:microsoft.com/office/officeart/2008/layout/VerticalCurvedList"/>
    <dgm:cxn modelId="{E9CC3FD4-24D5-4E4D-A451-31BB59A9BFF6}" type="presParOf" srcId="{9568EBF4-F25B-4D4C-8497-BBDBCB0BE99C}" destId="{058710DC-B702-43E3-A390-E9FE78D9ABC2}" srcOrd="0" destOrd="0" presId="urn:microsoft.com/office/officeart/2008/layout/VerticalCurvedList"/>
    <dgm:cxn modelId="{28C73510-C34F-41A9-9C05-DE3AF10F36C9}" type="presParOf" srcId="{058710DC-B702-43E3-A390-E9FE78D9ABC2}" destId="{E3813FC0-70F3-4F5D-ACBD-A94381BE84EA}" srcOrd="0" destOrd="0" presId="urn:microsoft.com/office/officeart/2008/layout/VerticalCurvedList"/>
    <dgm:cxn modelId="{2C6B057A-DF47-4CE3-A8DC-0F9FCE7C5FC7}" type="presParOf" srcId="{E3813FC0-70F3-4F5D-ACBD-A94381BE84EA}" destId="{34637477-3A30-406E-BF99-187E918307EE}" srcOrd="0" destOrd="0" presId="urn:microsoft.com/office/officeart/2008/layout/VerticalCurvedList"/>
    <dgm:cxn modelId="{7D0750E9-8129-4538-AE7C-91C73B6DF231}" type="presParOf" srcId="{E3813FC0-70F3-4F5D-ACBD-A94381BE84EA}" destId="{BCEF9E79-FCA4-41DD-A309-1F0FDA152FEE}" srcOrd="1" destOrd="0" presId="urn:microsoft.com/office/officeart/2008/layout/VerticalCurvedList"/>
    <dgm:cxn modelId="{49EB0368-61E2-4F01-A9D4-7DCF89C29A7B}" type="presParOf" srcId="{E3813FC0-70F3-4F5D-ACBD-A94381BE84EA}" destId="{F519DC34-CAF9-4933-A33C-69046F9CA14D}" srcOrd="2" destOrd="0" presId="urn:microsoft.com/office/officeart/2008/layout/VerticalCurvedList"/>
    <dgm:cxn modelId="{87BC1CEC-5483-4F51-B621-CF68FB56A68C}" type="presParOf" srcId="{E3813FC0-70F3-4F5D-ACBD-A94381BE84EA}" destId="{8DE08614-BCDB-4001-BC6D-D57043DD5A4E}" srcOrd="3" destOrd="0" presId="urn:microsoft.com/office/officeart/2008/layout/VerticalCurvedList"/>
    <dgm:cxn modelId="{195EFFA3-200E-4CF0-AEF9-53A0495ABD6B}" type="presParOf" srcId="{058710DC-B702-43E3-A390-E9FE78D9ABC2}" destId="{125906F6-E545-43E8-B5A3-CA2481FD1C97}" srcOrd="1" destOrd="0" presId="urn:microsoft.com/office/officeart/2008/layout/VerticalCurvedList"/>
    <dgm:cxn modelId="{F9A21C66-F2AF-4385-89AB-293D2A5FF6C5}" type="presParOf" srcId="{058710DC-B702-43E3-A390-E9FE78D9ABC2}" destId="{8BECD465-390B-4880-A72A-45683A90EA62}" srcOrd="2" destOrd="0" presId="urn:microsoft.com/office/officeart/2008/layout/VerticalCurvedList"/>
    <dgm:cxn modelId="{7E81ADAC-B0A1-4DE8-A9CC-4939169A172F}" type="presParOf" srcId="{8BECD465-390B-4880-A72A-45683A90EA62}" destId="{B25A18EF-8422-484C-8F08-9C2086DCC2CE}" srcOrd="0" destOrd="0" presId="urn:microsoft.com/office/officeart/2008/layout/VerticalCurvedList"/>
    <dgm:cxn modelId="{381D44B9-54EF-400C-A05B-F853EF223CB2}" type="presParOf" srcId="{058710DC-B702-43E3-A390-E9FE78D9ABC2}" destId="{E3269110-850E-44CF-95B2-4C78C42F797E}" srcOrd="3" destOrd="0" presId="urn:microsoft.com/office/officeart/2008/layout/VerticalCurvedList"/>
    <dgm:cxn modelId="{EACB777D-CE90-4C07-860C-928BCA6E3DB8}" type="presParOf" srcId="{058710DC-B702-43E3-A390-E9FE78D9ABC2}" destId="{967E512D-5E1E-4B3B-925A-AEA20DADF21E}" srcOrd="4" destOrd="0" presId="urn:microsoft.com/office/officeart/2008/layout/VerticalCurvedList"/>
    <dgm:cxn modelId="{1B1948A5-018F-4512-A183-74D9A6C06EDB}" type="presParOf" srcId="{967E512D-5E1E-4B3B-925A-AEA20DADF21E}" destId="{8281DD54-3D00-478A-A2D7-A2E5664EAE04}" srcOrd="0" destOrd="0" presId="urn:microsoft.com/office/officeart/2008/layout/VerticalCurvedList"/>
    <dgm:cxn modelId="{E17A1C4B-3134-4C3C-93F3-76888C48116D}" type="presParOf" srcId="{058710DC-B702-43E3-A390-E9FE78D9ABC2}" destId="{F80E0854-B66D-42B9-9455-6363E68D0C01}" srcOrd="5" destOrd="0" presId="urn:microsoft.com/office/officeart/2008/layout/VerticalCurvedList"/>
    <dgm:cxn modelId="{ABA4BAEC-92EB-4830-BA52-84A83BCE0E7E}" type="presParOf" srcId="{058710DC-B702-43E3-A390-E9FE78D9ABC2}" destId="{A6CD2D00-4436-4126-A20F-B350F22CD5BC}" srcOrd="6" destOrd="0" presId="urn:microsoft.com/office/officeart/2008/layout/VerticalCurvedList"/>
    <dgm:cxn modelId="{CA9ABE1F-4682-4DFE-9C75-2D366D32DCAB}" type="presParOf" srcId="{A6CD2D00-4436-4126-A20F-B350F22CD5BC}" destId="{48E0A1CD-DDE5-4D9E-A0F4-5CFA67E71CE6}" srcOrd="0" destOrd="0" presId="urn:microsoft.com/office/officeart/2008/layout/VerticalCurvedList"/>
    <dgm:cxn modelId="{E07B76AB-3B84-403E-BD60-6E26B1B659A3}" type="presParOf" srcId="{058710DC-B702-43E3-A390-E9FE78D9ABC2}" destId="{1BE887CA-FF0B-4CD9-A388-DDD64741A130}" srcOrd="7" destOrd="0" presId="urn:microsoft.com/office/officeart/2008/layout/VerticalCurvedList"/>
    <dgm:cxn modelId="{4F8E7919-EB27-4EFB-BE33-041ED3384733}" type="presParOf" srcId="{058710DC-B702-43E3-A390-E9FE78D9ABC2}" destId="{B878A15F-C777-4F7B-B186-53324D42468F}" srcOrd="8" destOrd="0" presId="urn:microsoft.com/office/officeart/2008/layout/VerticalCurvedList"/>
    <dgm:cxn modelId="{4D5FABFD-DAD2-4089-930B-66D9E5D643EF}" type="presParOf" srcId="{B878A15F-C777-4F7B-B186-53324D42468F}" destId="{FBE471C0-D443-4C69-8E3B-53E077BFAA0F}" srcOrd="0" destOrd="0" presId="urn:microsoft.com/office/officeart/2008/layout/VerticalCurvedList"/>
    <dgm:cxn modelId="{0DD18481-EBEF-43E2-B0AF-2959E2B50590}" type="presParOf" srcId="{058710DC-B702-43E3-A390-E9FE78D9ABC2}" destId="{FA867E6D-D27C-4FAD-AB94-E1B42A30FAB2}" srcOrd="9" destOrd="0" presId="urn:microsoft.com/office/officeart/2008/layout/VerticalCurvedList"/>
    <dgm:cxn modelId="{AFFFE1A6-2A97-4249-89DD-078EAA14F66E}" type="presParOf" srcId="{058710DC-B702-43E3-A390-E9FE78D9ABC2}" destId="{CE316B2E-F509-42FE-BF2C-18E5C4493987}" srcOrd="10" destOrd="0" presId="urn:microsoft.com/office/officeart/2008/layout/VerticalCurvedList"/>
    <dgm:cxn modelId="{5C87746B-AB0B-4339-84DB-0DDD5942B4CF}" type="presParOf" srcId="{CE316B2E-F509-42FE-BF2C-18E5C4493987}" destId="{7FC897DC-7B9B-46B8-9D16-6B53F89E8E3F}" srcOrd="0" destOrd="0" presId="urn:microsoft.com/office/officeart/2008/layout/VerticalCurvedList"/>
    <dgm:cxn modelId="{6F1DF587-D580-498D-A89E-30518EE68D64}" type="presParOf" srcId="{058710DC-B702-43E3-A390-E9FE78D9ABC2}" destId="{00008F86-3A60-4504-813A-86F566009481}" srcOrd="11" destOrd="0" presId="urn:microsoft.com/office/officeart/2008/layout/VerticalCurvedList"/>
    <dgm:cxn modelId="{650CFE07-59E2-49D4-A901-3F7B74AD6756}" type="presParOf" srcId="{058710DC-B702-43E3-A390-E9FE78D9ABC2}" destId="{52C0BB16-C9DA-454E-8605-C8691E174B33}" srcOrd="12" destOrd="0" presId="urn:microsoft.com/office/officeart/2008/layout/VerticalCurvedList"/>
    <dgm:cxn modelId="{62DF0582-B255-4409-9862-0280ECFECCF9}" type="presParOf" srcId="{52C0BB16-C9DA-454E-8605-C8691E174B33}" destId="{48258D7D-73B0-48E9-8D07-DE1CC2D5D76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F9E79-FCA4-41DD-A309-1F0FDA152FEE}">
      <dsp:nvSpPr>
        <dsp:cNvPr id="0" name=""/>
        <dsp:cNvSpPr/>
      </dsp:nvSpPr>
      <dsp:spPr>
        <a:xfrm>
          <a:off x="-6513883" y="-996230"/>
          <a:ext cx="7753100" cy="7753100"/>
        </a:xfrm>
        <a:prstGeom prst="blockArc">
          <a:avLst>
            <a:gd name="adj1" fmla="val 18900000"/>
            <a:gd name="adj2" fmla="val 2700000"/>
            <a:gd name="adj3" fmla="val 279"/>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125906F6-E545-43E8-B5A3-CA2481FD1C97}">
      <dsp:nvSpPr>
        <dsp:cNvPr id="0" name=""/>
        <dsp:cNvSpPr/>
      </dsp:nvSpPr>
      <dsp:spPr>
        <a:xfrm>
          <a:off x="461245" y="216022"/>
          <a:ext cx="8097731" cy="6064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1394" tIns="35560" rIns="35560" bIns="35560" numCol="1" spcCol="1270" anchor="ctr" anchorCtr="0">
          <a:noAutofit/>
        </a:bodyPr>
        <a:lstStyle/>
        <a:p>
          <a:pPr marL="0" lvl="0" indent="0" algn="l" defTabSz="622300">
            <a:lnSpc>
              <a:spcPct val="90000"/>
            </a:lnSpc>
            <a:spcBef>
              <a:spcPct val="0"/>
            </a:spcBef>
            <a:spcAft>
              <a:spcPct val="35000"/>
            </a:spcAft>
            <a:buNone/>
          </a:pPr>
          <a:r>
            <a:rPr lang="de-DE" altLang="de-DE" sz="1400" b="1" kern="1200" dirty="0">
              <a:solidFill>
                <a:schemeClr val="tx1"/>
              </a:solidFill>
            </a:rPr>
            <a:t> </a:t>
          </a:r>
          <a:r>
            <a:rPr lang="zh-CN" altLang="en-US" sz="1400" b="1" kern="1200" dirty="0">
              <a:solidFill>
                <a:schemeClr val="tx1"/>
              </a:solidFill>
            </a:rPr>
            <a:t>高载流能力</a:t>
          </a:r>
          <a:r>
            <a:rPr lang="de-DE" altLang="de-DE" sz="1400" b="1" kern="1200" dirty="0">
              <a:solidFill>
                <a:schemeClr val="tx1"/>
              </a:solidFill>
            </a:rPr>
            <a:t> </a:t>
          </a:r>
          <a:endParaRPr lang="de-DE" sz="1400" b="1" kern="1200" dirty="0">
            <a:solidFill>
              <a:schemeClr val="tx1"/>
            </a:solidFill>
          </a:endParaRPr>
        </a:p>
      </dsp:txBody>
      <dsp:txXfrm>
        <a:off x="461245" y="216022"/>
        <a:ext cx="8097731" cy="606480"/>
      </dsp:txXfrm>
    </dsp:sp>
    <dsp:sp modelId="{B25A18EF-8422-484C-8F08-9C2086DCC2CE}">
      <dsp:nvSpPr>
        <dsp:cNvPr id="0" name=""/>
        <dsp:cNvSpPr/>
      </dsp:nvSpPr>
      <dsp:spPr>
        <a:xfrm>
          <a:off x="191243" y="336594"/>
          <a:ext cx="540002" cy="540002"/>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E3269110-850E-44CF-95B2-4C78C42F797E}">
      <dsp:nvSpPr>
        <dsp:cNvPr id="0" name=""/>
        <dsp:cNvSpPr/>
      </dsp:nvSpPr>
      <dsp:spPr>
        <a:xfrm>
          <a:off x="960116" y="1121709"/>
          <a:ext cx="7598860" cy="6064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1394" tIns="35560" rIns="35560" bIns="35560" numCol="1" spcCol="1270" anchor="ctr" anchorCtr="0">
          <a:noAutofit/>
        </a:bodyPr>
        <a:lstStyle/>
        <a:p>
          <a:pPr marL="0" lvl="0" indent="0" algn="l" defTabSz="622300">
            <a:lnSpc>
              <a:spcPct val="90000"/>
            </a:lnSpc>
            <a:spcBef>
              <a:spcPct val="0"/>
            </a:spcBef>
            <a:spcAft>
              <a:spcPct val="35000"/>
            </a:spcAft>
            <a:buNone/>
          </a:pPr>
          <a:r>
            <a:rPr lang="de-DE" altLang="de-DE" sz="1400" b="1" kern="1200" dirty="0">
              <a:solidFill>
                <a:schemeClr val="tx1"/>
              </a:solidFill>
            </a:rPr>
            <a:t> </a:t>
          </a:r>
          <a:r>
            <a:rPr lang="zh-CN" altLang="en-US" sz="1400" b="1" kern="1200" dirty="0">
              <a:solidFill>
                <a:schemeClr val="tx1"/>
              </a:solidFill>
            </a:rPr>
            <a:t>优化的安装尺寸设计</a:t>
          </a:r>
          <a:endParaRPr lang="de-DE" sz="1400" b="1" kern="1200" dirty="0">
            <a:solidFill>
              <a:schemeClr val="tx1"/>
            </a:solidFill>
          </a:endParaRPr>
        </a:p>
      </dsp:txBody>
      <dsp:txXfrm>
        <a:off x="960116" y="1121709"/>
        <a:ext cx="7598860" cy="606480"/>
      </dsp:txXfrm>
    </dsp:sp>
    <dsp:sp modelId="{8281DD54-3D00-478A-A2D7-A2E5664EAE04}">
      <dsp:nvSpPr>
        <dsp:cNvPr id="0" name=""/>
        <dsp:cNvSpPr/>
      </dsp:nvSpPr>
      <dsp:spPr>
        <a:xfrm>
          <a:off x="690115" y="1246199"/>
          <a:ext cx="540002" cy="540002"/>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F80E0854-B66D-42B9-9455-6363E68D0C01}">
      <dsp:nvSpPr>
        <dsp:cNvPr id="0" name=""/>
        <dsp:cNvSpPr/>
      </dsp:nvSpPr>
      <dsp:spPr>
        <a:xfrm>
          <a:off x="1188237" y="2201832"/>
          <a:ext cx="7370738" cy="6064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1394" tIns="35560" rIns="35560" bIns="35560" numCol="1" spcCol="1270" anchor="ctr" anchorCtr="0">
          <a:noAutofit/>
        </a:bodyPr>
        <a:lstStyle/>
        <a:p>
          <a:pPr marL="0" lvl="0" indent="0" algn="l" defTabSz="622300">
            <a:lnSpc>
              <a:spcPct val="90000"/>
            </a:lnSpc>
            <a:spcBef>
              <a:spcPct val="0"/>
            </a:spcBef>
            <a:spcAft>
              <a:spcPct val="35000"/>
            </a:spcAft>
            <a:buNone/>
          </a:pPr>
          <a:r>
            <a:rPr lang="zh-CN" altLang="en-US" sz="1400" b="1" kern="1200" dirty="0">
              <a:solidFill>
                <a:schemeClr val="tx1"/>
              </a:solidFill>
            </a:rPr>
            <a:t>高抗震性能</a:t>
          </a:r>
          <a:endParaRPr lang="de-DE" sz="1400" b="1" kern="1200" dirty="0">
            <a:solidFill>
              <a:schemeClr val="tx1"/>
            </a:solidFill>
          </a:endParaRPr>
        </a:p>
      </dsp:txBody>
      <dsp:txXfrm>
        <a:off x="1188237" y="2201832"/>
        <a:ext cx="7370738" cy="606480"/>
      </dsp:txXfrm>
    </dsp:sp>
    <dsp:sp modelId="{48E0A1CD-DDE5-4D9E-A0F4-5CFA67E71CE6}">
      <dsp:nvSpPr>
        <dsp:cNvPr id="0" name=""/>
        <dsp:cNvSpPr/>
      </dsp:nvSpPr>
      <dsp:spPr>
        <a:xfrm>
          <a:off x="918236" y="2155804"/>
          <a:ext cx="540002" cy="540002"/>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1BE887CA-FF0B-4CD9-A388-DDD64741A130}">
      <dsp:nvSpPr>
        <dsp:cNvPr id="0" name=""/>
        <dsp:cNvSpPr/>
      </dsp:nvSpPr>
      <dsp:spPr>
        <a:xfrm>
          <a:off x="1188237" y="3137934"/>
          <a:ext cx="7370738" cy="6064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1394" tIns="35560" rIns="35560" bIns="35560" numCol="1" spcCol="1270" anchor="ctr" anchorCtr="0">
          <a:noAutofit/>
        </a:bodyPr>
        <a:lstStyle/>
        <a:p>
          <a:pPr marL="0" lvl="0" indent="0" algn="l" defTabSz="622300">
            <a:lnSpc>
              <a:spcPct val="90000"/>
            </a:lnSpc>
            <a:spcBef>
              <a:spcPct val="0"/>
            </a:spcBef>
            <a:spcAft>
              <a:spcPct val="35000"/>
            </a:spcAft>
            <a:buNone/>
          </a:pPr>
          <a:r>
            <a:rPr lang="zh-CN" altLang="en-US" sz="1400" b="1" kern="1200" dirty="0">
              <a:solidFill>
                <a:schemeClr val="tx1"/>
              </a:solidFill>
            </a:rPr>
            <a:t>容易装配并提供全套的技术支持</a:t>
          </a:r>
          <a:endParaRPr lang="de-DE" altLang="de-DE" sz="1400" b="1" kern="1200" dirty="0">
            <a:solidFill>
              <a:schemeClr val="tx1"/>
            </a:solidFill>
          </a:endParaRPr>
        </a:p>
      </dsp:txBody>
      <dsp:txXfrm>
        <a:off x="1188237" y="3137934"/>
        <a:ext cx="7370738" cy="606480"/>
      </dsp:txXfrm>
    </dsp:sp>
    <dsp:sp modelId="{FBE471C0-D443-4C69-8E3B-53E077BFAA0F}">
      <dsp:nvSpPr>
        <dsp:cNvPr id="0" name=""/>
        <dsp:cNvSpPr/>
      </dsp:nvSpPr>
      <dsp:spPr>
        <a:xfrm>
          <a:off x="918236" y="3064833"/>
          <a:ext cx="540002" cy="540002"/>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FA867E6D-D27C-4FAD-AB94-E1B42A30FAB2}">
      <dsp:nvSpPr>
        <dsp:cNvPr id="0" name=""/>
        <dsp:cNvSpPr/>
      </dsp:nvSpPr>
      <dsp:spPr>
        <a:xfrm>
          <a:off x="936104" y="4218057"/>
          <a:ext cx="7598860" cy="6064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1394" tIns="35560" rIns="35560" bIns="35560" numCol="1" spcCol="1270" anchor="ctr" anchorCtr="0">
          <a:noAutofit/>
        </a:bodyPr>
        <a:lstStyle/>
        <a:p>
          <a:pPr marL="0" lvl="0" indent="0" algn="l" defTabSz="622300">
            <a:lnSpc>
              <a:spcPct val="90000"/>
            </a:lnSpc>
            <a:spcBef>
              <a:spcPct val="0"/>
            </a:spcBef>
            <a:spcAft>
              <a:spcPct val="35000"/>
            </a:spcAft>
            <a:buNone/>
          </a:pPr>
          <a:r>
            <a:rPr lang="zh-CN" altLang="en-US" sz="1400" b="1" kern="1200" dirty="0">
              <a:solidFill>
                <a:schemeClr val="tx1"/>
              </a:solidFill>
            </a:rPr>
            <a:t>优化的屏蔽性能</a:t>
          </a:r>
          <a:endParaRPr lang="de-DE" altLang="de-DE" sz="1400" b="1" kern="1200" dirty="0">
            <a:solidFill>
              <a:schemeClr val="tx1"/>
            </a:solidFill>
          </a:endParaRPr>
        </a:p>
      </dsp:txBody>
      <dsp:txXfrm>
        <a:off x="936104" y="4218057"/>
        <a:ext cx="7598860" cy="606480"/>
      </dsp:txXfrm>
    </dsp:sp>
    <dsp:sp modelId="{7FC897DC-7B9B-46B8-9D16-6B53F89E8E3F}">
      <dsp:nvSpPr>
        <dsp:cNvPr id="0" name=""/>
        <dsp:cNvSpPr/>
      </dsp:nvSpPr>
      <dsp:spPr>
        <a:xfrm>
          <a:off x="690115" y="3974438"/>
          <a:ext cx="540002" cy="540002"/>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00008F86-3A60-4504-813A-86F566009481}">
      <dsp:nvSpPr>
        <dsp:cNvPr id="0" name=""/>
        <dsp:cNvSpPr/>
      </dsp:nvSpPr>
      <dsp:spPr>
        <a:xfrm>
          <a:off x="461245" y="4938137"/>
          <a:ext cx="8097731" cy="6064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1394" tIns="35560" rIns="35560" bIns="35560" numCol="1" spcCol="1270" anchor="ctr" anchorCtr="0">
          <a:noAutofit/>
        </a:bodyPr>
        <a:lstStyle/>
        <a:p>
          <a:pPr marL="0" lvl="0" indent="0" algn="l" defTabSz="622300">
            <a:lnSpc>
              <a:spcPct val="90000"/>
            </a:lnSpc>
            <a:spcBef>
              <a:spcPct val="0"/>
            </a:spcBef>
            <a:spcAft>
              <a:spcPct val="35000"/>
            </a:spcAft>
            <a:buNone/>
          </a:pPr>
          <a:r>
            <a:rPr lang="zh-CN" altLang="en-US" sz="1400" b="1" kern="1200" dirty="0">
              <a:solidFill>
                <a:schemeClr val="tx1"/>
              </a:solidFill>
            </a:rPr>
            <a:t>严格满足</a:t>
          </a:r>
          <a:r>
            <a:rPr lang="en-US" altLang="zh-CN" sz="1400" b="1" kern="1200" dirty="0">
              <a:solidFill>
                <a:schemeClr val="tx1"/>
              </a:solidFill>
            </a:rPr>
            <a:t>LV215</a:t>
          </a:r>
          <a:r>
            <a:rPr lang="zh-CN" altLang="en-US" sz="1400" b="1" kern="1200" dirty="0">
              <a:solidFill>
                <a:schemeClr val="tx1"/>
              </a:solidFill>
            </a:rPr>
            <a:t>和</a:t>
          </a:r>
          <a:r>
            <a:rPr lang="en-US" altLang="zh-CN" sz="1400" b="1" kern="1200" dirty="0">
              <a:solidFill>
                <a:schemeClr val="tx1"/>
              </a:solidFill>
            </a:rPr>
            <a:t>USCAR37</a:t>
          </a:r>
          <a:r>
            <a:rPr lang="zh-CN" altLang="en-US" sz="1400" b="1" kern="1200" dirty="0">
              <a:solidFill>
                <a:schemeClr val="tx1"/>
              </a:solidFill>
            </a:rPr>
            <a:t>标准</a:t>
          </a:r>
          <a:endParaRPr lang="de-DE" altLang="de-DE" sz="1400" b="1" kern="1200" dirty="0">
            <a:solidFill>
              <a:schemeClr val="tx1"/>
            </a:solidFill>
          </a:endParaRPr>
        </a:p>
      </dsp:txBody>
      <dsp:txXfrm>
        <a:off x="461245" y="4938137"/>
        <a:ext cx="8097731" cy="606480"/>
      </dsp:txXfrm>
    </dsp:sp>
    <dsp:sp modelId="{48258D7D-73B0-48E9-8D07-DE1CC2D5D76D}">
      <dsp:nvSpPr>
        <dsp:cNvPr id="0" name=""/>
        <dsp:cNvSpPr/>
      </dsp:nvSpPr>
      <dsp:spPr>
        <a:xfrm>
          <a:off x="191243" y="4884043"/>
          <a:ext cx="540002" cy="540002"/>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l" eaLnBrk="0" hangingPunct="0">
              <a:defRPr sz="1300"/>
            </a:lvl1pPr>
          </a:lstStyle>
          <a:p>
            <a:pPr>
              <a:defRPr/>
            </a:pPr>
            <a:endParaRPr lang="de-DE" altLang="de-DE"/>
          </a:p>
        </p:txBody>
      </p:sp>
      <p:sp>
        <p:nvSpPr>
          <p:cNvPr id="26627" name="Rectangle 3"/>
          <p:cNvSpPr>
            <a:spLocks noGrp="1" noChangeArrowheads="1"/>
          </p:cNvSpPr>
          <p:nvPr>
            <p:ph type="dt" idx="1"/>
          </p:nvPr>
        </p:nvSpPr>
        <p:spPr bwMode="auto">
          <a:xfrm>
            <a:off x="4021294"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eaLnBrk="0" hangingPunct="0">
              <a:defRPr sz="1300"/>
            </a:lvl1pPr>
          </a:lstStyle>
          <a:p>
            <a:pPr>
              <a:defRPr/>
            </a:pPr>
            <a:fld id="{A152F4F0-7AB7-4A1C-AF47-4AFE67EC3384}" type="datetimeFigureOut">
              <a:rPr lang="de-DE" altLang="de-DE"/>
              <a:pPr>
                <a:defRPr/>
              </a:pPr>
              <a:t>21.11.2017</a:t>
            </a:fld>
            <a:endParaRPr lang="de-DE" altLang="de-DE"/>
          </a:p>
        </p:txBody>
      </p:sp>
      <p:sp>
        <p:nvSpPr>
          <p:cNvPr id="13316"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p:spPr>
      </p:sp>
      <p:sp>
        <p:nvSpPr>
          <p:cNvPr id="26629" name="Rectangle 5"/>
          <p:cNvSpPr>
            <a:spLocks noGrp="1" noChangeArrowheads="1"/>
          </p:cNvSpPr>
          <p:nvPr>
            <p:ph type="body" sz="quarter" idx="3"/>
          </p:nvPr>
        </p:nvSpPr>
        <p:spPr bwMode="auto">
          <a:xfrm>
            <a:off x="709930" y="4861441"/>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26630" name="Rectangle 6"/>
          <p:cNvSpPr>
            <a:spLocks noGrp="1" noChangeArrowheads="1"/>
          </p:cNvSpPr>
          <p:nvPr>
            <p:ph type="ftr" sz="quarter" idx="4"/>
          </p:nvPr>
        </p:nvSpPr>
        <p:spPr bwMode="auto">
          <a:xfrm>
            <a:off x="0"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l" eaLnBrk="0" hangingPunct="0">
              <a:defRPr sz="1300"/>
            </a:lvl1pPr>
          </a:lstStyle>
          <a:p>
            <a:pPr>
              <a:defRPr/>
            </a:pPr>
            <a:endParaRPr lang="de-DE" altLang="de-DE"/>
          </a:p>
        </p:txBody>
      </p:sp>
      <p:sp>
        <p:nvSpPr>
          <p:cNvPr id="26631" name="Rectangle 7"/>
          <p:cNvSpPr>
            <a:spLocks noGrp="1" noChangeArrowheads="1"/>
          </p:cNvSpPr>
          <p:nvPr>
            <p:ph type="sldNum" sz="quarter" idx="5"/>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eaLnBrk="0" hangingPunct="0">
              <a:defRPr sz="1300"/>
            </a:lvl1pPr>
          </a:lstStyle>
          <a:p>
            <a:pPr>
              <a:defRPr/>
            </a:pPr>
            <a:fld id="{3C087839-6E0A-4B4C-816A-9D8775DA64E1}" type="slidenum">
              <a:rPr lang="de-DE" altLang="de-DE"/>
              <a:pPr>
                <a:defRPr/>
              </a:pPr>
              <a:t>‹#›</a:t>
            </a:fld>
            <a:endParaRPr lang="de-DE" altLang="de-DE"/>
          </a:p>
        </p:txBody>
      </p:sp>
    </p:spTree>
    <p:extLst>
      <p:ext uri="{BB962C8B-B14F-4D97-AF65-F5344CB8AC3E}">
        <p14:creationId xmlns:p14="http://schemas.microsoft.com/office/powerpoint/2010/main" val="38895190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C087839-6E0A-4B4C-816A-9D8775DA64E1}" type="slidenum">
              <a:rPr lang="de-DE" altLang="de-DE" smtClean="0"/>
              <a:pPr>
                <a:defRPr/>
              </a:pPr>
              <a:t>7</a:t>
            </a:fld>
            <a:endParaRPr lang="de-DE" altLang="de-DE"/>
          </a:p>
        </p:txBody>
      </p:sp>
    </p:spTree>
    <p:extLst>
      <p:ext uri="{BB962C8B-B14F-4D97-AF65-F5344CB8AC3E}">
        <p14:creationId xmlns:p14="http://schemas.microsoft.com/office/powerpoint/2010/main" val="3839242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C087839-6E0A-4B4C-816A-9D8775DA64E1}" type="slidenum">
              <a:rPr lang="de-DE" altLang="de-DE" smtClean="0"/>
              <a:pPr>
                <a:defRPr/>
              </a:pPr>
              <a:t>13</a:t>
            </a:fld>
            <a:endParaRPr lang="de-DE" altLang="de-DE"/>
          </a:p>
        </p:txBody>
      </p:sp>
    </p:spTree>
    <p:extLst>
      <p:ext uri="{BB962C8B-B14F-4D97-AF65-F5344CB8AC3E}">
        <p14:creationId xmlns:p14="http://schemas.microsoft.com/office/powerpoint/2010/main" val="1143593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0_Titel_Gesamt">
    <p:spTree>
      <p:nvGrpSpPr>
        <p:cNvPr id="1" name=""/>
        <p:cNvGrpSpPr/>
        <p:nvPr/>
      </p:nvGrpSpPr>
      <p:grpSpPr>
        <a:xfrm>
          <a:off x="0" y="0"/>
          <a:ext cx="0" cy="0"/>
          <a:chOff x="0" y="0"/>
          <a:chExt cx="0" cy="0"/>
        </a:xfrm>
      </p:grpSpPr>
      <p:sp>
        <p:nvSpPr>
          <p:cNvPr id="9" name="Rechteck 8"/>
          <p:cNvSpPr/>
          <p:nvPr userDrawn="1"/>
        </p:nvSpPr>
        <p:spPr>
          <a:xfrm>
            <a:off x="179164" y="5877272"/>
            <a:ext cx="8785671"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250825" y="116632"/>
            <a:ext cx="8785671"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2" descr="rsb_ppt_titel"/>
          <p:cNvPicPr>
            <a:picLocks noChangeAspect="1" noChangeArrowheads="1"/>
          </p:cNvPicPr>
          <p:nvPr/>
        </p:nvPicPr>
        <p:blipFill>
          <a:blip r:embed="rId2" cstate="print"/>
          <a:srcRect/>
          <a:stretch>
            <a:fillRect/>
          </a:stretch>
        </p:blipFill>
        <p:spPr bwMode="auto">
          <a:xfrm>
            <a:off x="784225" y="3429000"/>
            <a:ext cx="7748588" cy="2832100"/>
          </a:xfrm>
          <a:prstGeom prst="rect">
            <a:avLst/>
          </a:prstGeom>
          <a:noFill/>
          <a:ln w="9525">
            <a:noFill/>
            <a:miter lim="800000"/>
            <a:headEnd/>
            <a:tailEnd/>
          </a:ln>
        </p:spPr>
      </p:pic>
      <p:cxnSp>
        <p:nvCxnSpPr>
          <p:cNvPr id="5" name="Gerade Verbindung 8"/>
          <p:cNvCxnSpPr>
            <a:cxnSpLocks noChangeShapeType="1"/>
          </p:cNvCxnSpPr>
          <p:nvPr userDrawn="1"/>
        </p:nvCxnSpPr>
        <p:spPr bwMode="auto">
          <a:xfrm>
            <a:off x="325438" y="404813"/>
            <a:ext cx="8540750" cy="0"/>
          </a:xfrm>
          <a:prstGeom prst="line">
            <a:avLst/>
          </a:prstGeom>
          <a:noFill/>
          <a:ln w="38100" cmpd="thickThin" algn="ctr">
            <a:solidFill>
              <a:srgbClr val="002048"/>
            </a:solidFill>
            <a:round/>
            <a:headEnd/>
            <a:tailEnd/>
          </a:ln>
        </p:spPr>
      </p:cxnSp>
      <p:cxnSp>
        <p:nvCxnSpPr>
          <p:cNvPr id="6" name="Gerade Verbindung 8"/>
          <p:cNvCxnSpPr>
            <a:cxnSpLocks noChangeShapeType="1"/>
          </p:cNvCxnSpPr>
          <p:nvPr userDrawn="1"/>
        </p:nvCxnSpPr>
        <p:spPr bwMode="auto">
          <a:xfrm>
            <a:off x="323850" y="6524625"/>
            <a:ext cx="8540750" cy="0"/>
          </a:xfrm>
          <a:prstGeom prst="line">
            <a:avLst/>
          </a:prstGeom>
          <a:noFill/>
          <a:ln w="38100" cmpd="thickThin" algn="ctr">
            <a:solidFill>
              <a:srgbClr val="002048"/>
            </a:solidFill>
            <a:round/>
            <a:headEnd/>
            <a:tailEnd/>
          </a:ln>
        </p:spPr>
      </p:cxnSp>
      <p:pic>
        <p:nvPicPr>
          <p:cNvPr id="7" name="Picture 14" descr="Logo_red_sRGB_65"/>
          <p:cNvPicPr>
            <a:picLocks noChangeAspect="1" noChangeArrowheads="1"/>
          </p:cNvPicPr>
          <p:nvPr userDrawn="1"/>
        </p:nvPicPr>
        <p:blipFill>
          <a:blip r:embed="rId3" cstate="print"/>
          <a:srcRect/>
          <a:stretch>
            <a:fillRect/>
          </a:stretch>
        </p:blipFill>
        <p:spPr bwMode="auto">
          <a:xfrm>
            <a:off x="2227263" y="1084263"/>
            <a:ext cx="4678362" cy="688975"/>
          </a:xfrm>
          <a:prstGeom prst="rect">
            <a:avLst/>
          </a:prstGeom>
          <a:noFill/>
          <a:ln w="9525">
            <a:noFill/>
            <a:miter lim="800000"/>
            <a:headEnd/>
            <a:tailEnd/>
          </a:ln>
        </p:spPr>
      </p:pic>
      <p:sp>
        <p:nvSpPr>
          <p:cNvPr id="5130" name="Titelplatzhalter 13"/>
          <p:cNvSpPr>
            <a:spLocks noGrp="1"/>
          </p:cNvSpPr>
          <p:nvPr>
            <p:ph type="ctrTitle"/>
          </p:nvPr>
        </p:nvSpPr>
        <p:spPr>
          <a:xfrm>
            <a:off x="679450" y="2030413"/>
            <a:ext cx="7772400" cy="677862"/>
          </a:xfrm>
        </p:spPr>
        <p:txBody>
          <a:bodyPr/>
          <a:lstStyle>
            <a:lvl1pPr algn="ctr">
              <a:defRPr sz="3200" smtClean="0">
                <a:latin typeface="Arial" charset="0"/>
              </a:defRPr>
            </a:lvl1pPr>
          </a:lstStyle>
          <a:p>
            <a:pPr lvl="0"/>
            <a:r>
              <a:rPr lang="de-DE" altLang="de-DE" noProof="0" dirty="0"/>
              <a:t>Titelmasterformat durch Klicken bearbeiten&lt;</a:t>
            </a:r>
          </a:p>
        </p:txBody>
      </p:sp>
      <p:sp>
        <p:nvSpPr>
          <p:cNvPr id="5131" name="Rectangle 8"/>
          <p:cNvSpPr>
            <a:spLocks noGrp="1" noChangeArrowheads="1"/>
          </p:cNvSpPr>
          <p:nvPr>
            <p:ph type="subTitle" idx="1"/>
          </p:nvPr>
        </p:nvSpPr>
        <p:spPr>
          <a:xfrm>
            <a:off x="679450" y="3141663"/>
            <a:ext cx="7777163" cy="1008062"/>
          </a:xfrm>
        </p:spPr>
        <p:txBody>
          <a:bodyPr/>
          <a:lstStyle>
            <a:lvl1pPr marL="0" indent="0" algn="ctr">
              <a:buFont typeface="Wingdings" pitchFamily="2" charset="2"/>
              <a:buNone/>
              <a:defRPr smtClean="0">
                <a:latin typeface="Arial" charset="0"/>
              </a:defRPr>
            </a:lvl1pPr>
          </a:lstStyle>
          <a:p>
            <a:pPr lvl="0"/>
            <a:r>
              <a:rPr lang="de-DE" altLang="de-DE" noProof="0" dirty="0"/>
              <a:t>Formatvorlage des Untertitelmasters durch Klicken bearbeiten</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Pic + Sub">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p>
            <a:pPr>
              <a:defRPr/>
            </a:pPr>
            <a:r>
              <a:rPr lang="en-US"/>
              <a:t>Copyright © Rosenberger 2016                 vertraulich / confidential</a:t>
            </a:r>
            <a:endParaRPr lang="de-DE" dirty="0"/>
          </a:p>
        </p:txBody>
      </p:sp>
      <p:sp>
        <p:nvSpPr>
          <p:cNvPr id="6" name="Textplatzhalter 5"/>
          <p:cNvSpPr>
            <a:spLocks noGrp="1"/>
          </p:cNvSpPr>
          <p:nvPr>
            <p:ph type="body" sz="quarter" idx="12"/>
          </p:nvPr>
        </p:nvSpPr>
        <p:spPr>
          <a:xfrm>
            <a:off x="250825" y="1628775"/>
            <a:ext cx="4176713" cy="4895850"/>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8"/>
          <p:cNvSpPr>
            <a:spLocks noGrp="1"/>
          </p:cNvSpPr>
          <p:nvPr>
            <p:ph type="body" sz="quarter" idx="14" hasCustomPrompt="1"/>
          </p:nvPr>
        </p:nvSpPr>
        <p:spPr>
          <a:xfrm>
            <a:off x="250825" y="981075"/>
            <a:ext cx="4176713" cy="503709"/>
          </a:xfrm>
        </p:spPr>
        <p:txBody>
          <a:bodyPr/>
          <a:lstStyle>
            <a:lvl1pPr marL="0" indent="0">
              <a:spcBef>
                <a:spcPts val="25"/>
              </a:spcBef>
              <a:buNone/>
              <a:defRPr b="1">
                <a:solidFill>
                  <a:schemeClr val="tx1"/>
                </a:solidFill>
              </a:defRPr>
            </a:lvl1pPr>
          </a:lstStyle>
          <a:p>
            <a:pPr lvl="0"/>
            <a:r>
              <a:rPr lang="de-DE" dirty="0"/>
              <a:t>Überschrift</a:t>
            </a:r>
          </a:p>
        </p:txBody>
      </p:sp>
      <p:sp>
        <p:nvSpPr>
          <p:cNvPr id="11" name="Textplatzhalter 10"/>
          <p:cNvSpPr>
            <a:spLocks noGrp="1"/>
          </p:cNvSpPr>
          <p:nvPr>
            <p:ph type="body" sz="quarter" idx="15" hasCustomPrompt="1"/>
          </p:nvPr>
        </p:nvSpPr>
        <p:spPr>
          <a:xfrm>
            <a:off x="4716463" y="981075"/>
            <a:ext cx="4176712" cy="503238"/>
          </a:xfrm>
          <a:noFill/>
          <a:ln w="9525">
            <a:noFill/>
            <a:miter lim="800000"/>
            <a:headEnd/>
            <a:tailEnd/>
          </a:ln>
        </p:spPr>
        <p:txBody>
          <a:bodyPr vert="horz" wrap="square" lIns="91440" tIns="45720" rIns="91440" bIns="45720" numCol="1" anchor="t" anchorCtr="0" compatLnSpc="1">
            <a:prstTxWarp prst="textNoShape">
              <a:avLst/>
            </a:prstTxWarp>
          </a:bodyPr>
          <a:lstStyle>
            <a:lvl1pPr>
              <a:buNone/>
              <a:defRPr lang="de-DE" sz="1800" b="1" dirty="0" smtClean="0">
                <a:solidFill>
                  <a:schemeClr val="tx1"/>
                </a:solidFill>
                <a:latin typeface="Arial" charset="0"/>
                <a:ea typeface="+mn-ea"/>
                <a:cs typeface="+mn-cs"/>
              </a:defRPr>
            </a:lvl1pPr>
          </a:lstStyle>
          <a:p>
            <a:pPr marL="0" lvl="0" indent="0" algn="l" rtl="0" eaLnBrk="0" fontAlgn="base" hangingPunct="0">
              <a:spcBef>
                <a:spcPts val="25"/>
              </a:spcBef>
              <a:spcAft>
                <a:spcPct val="0"/>
              </a:spcAft>
              <a:buClr>
                <a:srgbClr val="E62F35"/>
              </a:buClr>
            </a:pPr>
            <a:r>
              <a:rPr lang="de-DE" dirty="0"/>
              <a:t>Überschrift</a:t>
            </a:r>
          </a:p>
        </p:txBody>
      </p:sp>
      <p:sp>
        <p:nvSpPr>
          <p:cNvPr id="12" name="Bildplatzhalter 11"/>
          <p:cNvSpPr>
            <a:spLocks noGrp="1"/>
          </p:cNvSpPr>
          <p:nvPr>
            <p:ph type="pic" sz="quarter" idx="16"/>
          </p:nvPr>
        </p:nvSpPr>
        <p:spPr>
          <a:xfrm>
            <a:off x="4716463" y="1628775"/>
            <a:ext cx="4176712" cy="4895850"/>
          </a:xfrm>
        </p:spPr>
        <p:txBody>
          <a:bodyPr/>
          <a:lstStyle/>
          <a:p>
            <a:endParaRPr lang="de-DE" dirty="0"/>
          </a:p>
        </p:txBody>
      </p:sp>
      <p:sp>
        <p:nvSpPr>
          <p:cNvPr id="10" name="Foliennummernplatzhalter 8"/>
          <p:cNvSpPr>
            <a:spLocks noGrp="1"/>
          </p:cNvSpPr>
          <p:nvPr>
            <p:ph type="sldNum" sz="quarter" idx="4"/>
          </p:nvPr>
        </p:nvSpPr>
        <p:spPr>
          <a:xfrm>
            <a:off x="6444208" y="6615108"/>
            <a:ext cx="2421632" cy="230832"/>
          </a:xfrm>
          <a:prstGeom prst="rect">
            <a:avLst/>
          </a:prstGeom>
        </p:spPr>
        <p:txBody>
          <a:bodyPr vert="horz" wrap="square" lIns="91440" tIns="45720" rIns="91440" bIns="45720" rtlCol="0" anchor="ctr">
            <a:spAutoFit/>
          </a:bodyPr>
          <a:lstStyle>
            <a:lvl1pPr algn="r" rtl="0" fontAlgn="base">
              <a:spcBef>
                <a:spcPct val="0"/>
              </a:spcBef>
              <a:spcAft>
                <a:spcPct val="0"/>
              </a:spcAft>
              <a:defRPr lang="de-DE" altLang="de-DE" sz="900" kern="1200" smtClean="0">
                <a:solidFill>
                  <a:srgbClr val="002048"/>
                </a:solidFill>
                <a:latin typeface="Arial" charset="0"/>
                <a:ea typeface="+mn-ea"/>
                <a:cs typeface="Arial" charset="0"/>
              </a:defRPr>
            </a:lvl1pPr>
          </a:lstStyle>
          <a:p>
            <a:pPr>
              <a:defRPr/>
            </a:pPr>
            <a:r>
              <a:rPr lang="de-DE" dirty="0"/>
              <a:t>www.rosenberger.com    |    </a:t>
            </a:r>
            <a:fld id="{73BCB026-AA90-4ED1-BB0C-9E85EABDEB74}" type="slidenum">
              <a:rPr lang="de-DE" smtClean="0"/>
              <a:pPr>
                <a:defRPr/>
              </a:pPr>
              <a:t>‹#›</a:t>
            </a:fld>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 +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ußzeilenplatzhalter 3"/>
          <p:cNvSpPr>
            <a:spLocks noGrp="1"/>
          </p:cNvSpPr>
          <p:nvPr>
            <p:ph type="ftr" sz="quarter" idx="11"/>
          </p:nvPr>
        </p:nvSpPr>
        <p:spPr/>
        <p:txBody>
          <a:bodyPr/>
          <a:lstStyle/>
          <a:p>
            <a:pPr>
              <a:defRPr/>
            </a:pPr>
            <a:r>
              <a:rPr lang="en-US"/>
              <a:t>Copyright © Rosenberger 2016                 vertraulich / confidential</a:t>
            </a:r>
            <a:endParaRPr lang="de-DE" dirty="0"/>
          </a:p>
        </p:txBody>
      </p:sp>
      <p:sp>
        <p:nvSpPr>
          <p:cNvPr id="6" name="Tabellenplatzhalter 5"/>
          <p:cNvSpPr>
            <a:spLocks noGrp="1"/>
          </p:cNvSpPr>
          <p:nvPr>
            <p:ph type="tbl" sz="quarter" idx="12"/>
          </p:nvPr>
        </p:nvSpPr>
        <p:spPr>
          <a:xfrm>
            <a:off x="250826" y="1628776"/>
            <a:ext cx="8642350" cy="4895850"/>
          </a:xfrm>
        </p:spPr>
        <p:txBody>
          <a:bodyPr/>
          <a:lstStyle/>
          <a:p>
            <a:endParaRPr lang="de-DE"/>
          </a:p>
        </p:txBody>
      </p:sp>
      <p:sp>
        <p:nvSpPr>
          <p:cNvPr id="7" name="Textplatzhalter 8"/>
          <p:cNvSpPr>
            <a:spLocks noGrp="1"/>
          </p:cNvSpPr>
          <p:nvPr>
            <p:ph type="body" sz="quarter" idx="14" hasCustomPrompt="1"/>
          </p:nvPr>
        </p:nvSpPr>
        <p:spPr>
          <a:xfrm>
            <a:off x="250825" y="981075"/>
            <a:ext cx="8642349" cy="503709"/>
          </a:xfrm>
        </p:spPr>
        <p:txBody>
          <a:bodyPr/>
          <a:lstStyle>
            <a:lvl1pPr marL="0" indent="0">
              <a:spcBef>
                <a:spcPts val="25"/>
              </a:spcBef>
              <a:buNone/>
              <a:defRPr b="1">
                <a:solidFill>
                  <a:schemeClr val="tx1"/>
                </a:solidFill>
              </a:defRPr>
            </a:lvl1pPr>
          </a:lstStyle>
          <a:p>
            <a:pPr lvl="0"/>
            <a:r>
              <a:rPr lang="de-DE" dirty="0"/>
              <a:t>Überschrift</a:t>
            </a:r>
          </a:p>
        </p:txBody>
      </p:sp>
      <p:sp>
        <p:nvSpPr>
          <p:cNvPr id="8" name="Foliennummernplatzhalter 8"/>
          <p:cNvSpPr>
            <a:spLocks noGrp="1"/>
          </p:cNvSpPr>
          <p:nvPr>
            <p:ph type="sldNum" sz="quarter" idx="4"/>
          </p:nvPr>
        </p:nvSpPr>
        <p:spPr>
          <a:xfrm>
            <a:off x="6444208" y="6615108"/>
            <a:ext cx="2421632" cy="230832"/>
          </a:xfrm>
          <a:prstGeom prst="rect">
            <a:avLst/>
          </a:prstGeom>
        </p:spPr>
        <p:txBody>
          <a:bodyPr vert="horz" wrap="square" lIns="91440" tIns="45720" rIns="91440" bIns="45720" rtlCol="0" anchor="ctr">
            <a:spAutoFit/>
          </a:bodyPr>
          <a:lstStyle>
            <a:lvl1pPr algn="r" rtl="0" fontAlgn="base">
              <a:spcBef>
                <a:spcPct val="0"/>
              </a:spcBef>
              <a:spcAft>
                <a:spcPct val="0"/>
              </a:spcAft>
              <a:defRPr lang="de-DE" altLang="de-DE" sz="900" kern="1200" smtClean="0">
                <a:solidFill>
                  <a:srgbClr val="002048"/>
                </a:solidFill>
                <a:latin typeface="Arial" charset="0"/>
                <a:ea typeface="+mn-ea"/>
                <a:cs typeface="Arial" charset="0"/>
              </a:defRPr>
            </a:lvl1pPr>
          </a:lstStyle>
          <a:p>
            <a:pPr>
              <a:defRPr/>
            </a:pPr>
            <a:r>
              <a:rPr lang="de-DE" dirty="0"/>
              <a:t>www.rosenberger.com    |    </a:t>
            </a:r>
            <a:fld id="{73BCB026-AA90-4ED1-BB0C-9E85EABDEB74}" type="slidenum">
              <a:rPr lang="de-DE" smtClean="0"/>
              <a:pPr>
                <a:defRPr/>
              </a:pPr>
              <a:t>‹#›</a:t>
            </a:fld>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 + Pic">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ußzeilenplatzhalter 3"/>
          <p:cNvSpPr>
            <a:spLocks noGrp="1"/>
          </p:cNvSpPr>
          <p:nvPr>
            <p:ph type="ftr" sz="quarter" idx="11"/>
          </p:nvPr>
        </p:nvSpPr>
        <p:spPr/>
        <p:txBody>
          <a:bodyPr/>
          <a:lstStyle/>
          <a:p>
            <a:pPr>
              <a:defRPr/>
            </a:pPr>
            <a:r>
              <a:rPr lang="en-US"/>
              <a:t>Copyright © Rosenberger 2016                 vertraulich / confidential</a:t>
            </a:r>
            <a:endParaRPr lang="de-DE" dirty="0"/>
          </a:p>
        </p:txBody>
      </p:sp>
      <p:sp>
        <p:nvSpPr>
          <p:cNvPr id="7" name="Textplatzhalter 8"/>
          <p:cNvSpPr>
            <a:spLocks noGrp="1"/>
          </p:cNvSpPr>
          <p:nvPr>
            <p:ph type="body" sz="quarter" idx="14" hasCustomPrompt="1"/>
          </p:nvPr>
        </p:nvSpPr>
        <p:spPr>
          <a:xfrm>
            <a:off x="250825" y="981075"/>
            <a:ext cx="8642349" cy="503709"/>
          </a:xfrm>
        </p:spPr>
        <p:txBody>
          <a:bodyPr/>
          <a:lstStyle>
            <a:lvl1pPr marL="0" indent="0">
              <a:spcBef>
                <a:spcPts val="25"/>
              </a:spcBef>
              <a:buNone/>
              <a:defRPr b="1">
                <a:solidFill>
                  <a:schemeClr val="tx1"/>
                </a:solidFill>
              </a:defRPr>
            </a:lvl1pPr>
          </a:lstStyle>
          <a:p>
            <a:pPr lvl="0"/>
            <a:r>
              <a:rPr lang="de-DE" dirty="0"/>
              <a:t>Überschrift</a:t>
            </a:r>
          </a:p>
        </p:txBody>
      </p:sp>
      <p:sp>
        <p:nvSpPr>
          <p:cNvPr id="9" name="Bildplatzhalter 8"/>
          <p:cNvSpPr>
            <a:spLocks noGrp="1"/>
          </p:cNvSpPr>
          <p:nvPr>
            <p:ph type="pic" sz="quarter" idx="15"/>
          </p:nvPr>
        </p:nvSpPr>
        <p:spPr>
          <a:xfrm>
            <a:off x="323850" y="1628775"/>
            <a:ext cx="8569326" cy="4895850"/>
          </a:xfrm>
        </p:spPr>
        <p:txBody>
          <a:bodyPr/>
          <a:lstStyle/>
          <a:p>
            <a:endParaRPr lang="de-DE"/>
          </a:p>
        </p:txBody>
      </p:sp>
      <p:sp>
        <p:nvSpPr>
          <p:cNvPr id="8" name="Foliennummernplatzhalter 8"/>
          <p:cNvSpPr>
            <a:spLocks noGrp="1"/>
          </p:cNvSpPr>
          <p:nvPr>
            <p:ph type="sldNum" sz="quarter" idx="4"/>
          </p:nvPr>
        </p:nvSpPr>
        <p:spPr>
          <a:xfrm>
            <a:off x="6444208" y="6615108"/>
            <a:ext cx="2421632" cy="230832"/>
          </a:xfrm>
          <a:prstGeom prst="rect">
            <a:avLst/>
          </a:prstGeom>
        </p:spPr>
        <p:txBody>
          <a:bodyPr vert="horz" wrap="square" lIns="91440" tIns="45720" rIns="91440" bIns="45720" rtlCol="0" anchor="ctr">
            <a:spAutoFit/>
          </a:bodyPr>
          <a:lstStyle>
            <a:lvl1pPr algn="r" rtl="0" fontAlgn="base">
              <a:spcBef>
                <a:spcPct val="0"/>
              </a:spcBef>
              <a:spcAft>
                <a:spcPct val="0"/>
              </a:spcAft>
              <a:defRPr lang="de-DE" altLang="de-DE" sz="900" kern="1200" smtClean="0">
                <a:solidFill>
                  <a:srgbClr val="002048"/>
                </a:solidFill>
                <a:latin typeface="Arial" charset="0"/>
                <a:ea typeface="+mn-ea"/>
                <a:cs typeface="Arial" charset="0"/>
              </a:defRPr>
            </a:lvl1pPr>
          </a:lstStyle>
          <a:p>
            <a:pPr>
              <a:defRPr/>
            </a:pPr>
            <a:r>
              <a:rPr lang="de-DE" dirty="0"/>
              <a:t>www.rosenberger.com    |    </a:t>
            </a:r>
            <a:fld id="{73BCB026-AA90-4ED1-BB0C-9E85EABDEB74}" type="slidenum">
              <a:rPr lang="de-DE" smtClean="0"/>
              <a:pPr>
                <a:defRPr/>
              </a:pPr>
              <a:t>‹#›</a:t>
            </a:fld>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ußzeilenplatzhalter 3"/>
          <p:cNvSpPr>
            <a:spLocks noGrp="1"/>
          </p:cNvSpPr>
          <p:nvPr>
            <p:ph type="ftr" sz="quarter" idx="11"/>
          </p:nvPr>
        </p:nvSpPr>
        <p:spPr/>
        <p:txBody>
          <a:bodyPr/>
          <a:lstStyle/>
          <a:p>
            <a:pPr>
              <a:defRPr/>
            </a:pPr>
            <a:r>
              <a:rPr lang="en-US"/>
              <a:t>Copyright © Rosenberger 2016                 vertraulich / confidential</a:t>
            </a:r>
            <a:endParaRPr lang="de-DE" dirty="0"/>
          </a:p>
        </p:txBody>
      </p:sp>
      <p:sp>
        <p:nvSpPr>
          <p:cNvPr id="6" name="Textplatzhalter 5"/>
          <p:cNvSpPr>
            <a:spLocks noGrp="1"/>
          </p:cNvSpPr>
          <p:nvPr>
            <p:ph type="body" sz="quarter" idx="12"/>
          </p:nvPr>
        </p:nvSpPr>
        <p:spPr>
          <a:xfrm>
            <a:off x="250826" y="981075"/>
            <a:ext cx="8642350" cy="554355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8"/>
          <p:cNvSpPr>
            <a:spLocks noGrp="1"/>
          </p:cNvSpPr>
          <p:nvPr>
            <p:ph type="sldNum" sz="quarter" idx="4"/>
          </p:nvPr>
        </p:nvSpPr>
        <p:spPr>
          <a:xfrm>
            <a:off x="6444208" y="6615108"/>
            <a:ext cx="2421632" cy="230832"/>
          </a:xfrm>
          <a:prstGeom prst="rect">
            <a:avLst/>
          </a:prstGeom>
        </p:spPr>
        <p:txBody>
          <a:bodyPr vert="horz" wrap="square" lIns="91440" tIns="45720" rIns="91440" bIns="45720" rtlCol="0" anchor="ctr">
            <a:spAutoFit/>
          </a:bodyPr>
          <a:lstStyle>
            <a:lvl1pPr algn="r" rtl="0" fontAlgn="base">
              <a:spcBef>
                <a:spcPct val="0"/>
              </a:spcBef>
              <a:spcAft>
                <a:spcPct val="0"/>
              </a:spcAft>
              <a:defRPr lang="de-DE" altLang="de-DE" sz="900" kern="1200" smtClean="0">
                <a:solidFill>
                  <a:srgbClr val="002048"/>
                </a:solidFill>
                <a:latin typeface="Arial" charset="0"/>
                <a:ea typeface="+mn-ea"/>
                <a:cs typeface="Arial" charset="0"/>
              </a:defRPr>
            </a:lvl1pPr>
          </a:lstStyle>
          <a:p>
            <a:pPr>
              <a:defRPr/>
            </a:pPr>
            <a:r>
              <a:rPr lang="de-DE" dirty="0"/>
              <a:t>www.rosenberger.com    |    </a:t>
            </a:r>
            <a:fld id="{73BCB026-AA90-4ED1-BB0C-9E85EABDEB74}" type="slidenum">
              <a:rPr lang="de-DE" smtClean="0"/>
              <a:pPr>
                <a:defRPr/>
              </a:pPr>
              <a:t>‹#›</a:t>
            </a:fld>
            <a:endParaRPr lang="de-D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pPr>
              <a:defRPr/>
            </a:pPr>
            <a:r>
              <a:rPr lang="de-DE"/>
              <a:t>www.rosenberger.com    |    </a:t>
            </a:r>
            <a:fld id="{73BCB026-AA90-4ED1-BB0C-9E85EABDEB74}" type="slidenum">
              <a:rPr lang="de-DE" smtClean="0"/>
              <a:pPr>
                <a:defRPr/>
              </a:pPr>
              <a:t>‹#›</a:t>
            </a:fld>
            <a:endParaRPr lang="de-DE" dirty="0"/>
          </a:p>
        </p:txBody>
      </p:sp>
      <p:sp>
        <p:nvSpPr>
          <p:cNvPr id="4" name="Fußzeilenplatzhalter 3"/>
          <p:cNvSpPr>
            <a:spLocks noGrp="1"/>
          </p:cNvSpPr>
          <p:nvPr>
            <p:ph type="ftr" sz="quarter" idx="11"/>
          </p:nvPr>
        </p:nvSpPr>
        <p:spPr/>
        <p:txBody>
          <a:bodyPr/>
          <a:lstStyle/>
          <a:p>
            <a:pPr>
              <a:defRPr/>
            </a:pPr>
            <a:r>
              <a:rPr lang="en-US"/>
              <a:t>Copyright © Rosenberger 2016                 vertraulich / confidential</a:t>
            </a:r>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39EA9ED-E16B-46E1-85FD-C155C895894E}"/>
              </a:ext>
            </a:extLst>
          </p:cNvPr>
          <p:cNvSpPr>
            <a:spLocks noGrp="1"/>
          </p:cNvSpPr>
          <p:nvPr>
            <p:ph type="dt" sz="half" idx="10"/>
          </p:nvPr>
        </p:nvSpPr>
        <p:spPr/>
        <p:txBody>
          <a:bodyPr/>
          <a:lstStyle/>
          <a:p>
            <a:fld id="{EBC39D57-CF55-4C3D-9F7F-F6B3D4DA6710}" type="datetimeFigureOut">
              <a:rPr lang="zh-CN" altLang="en-US" smtClean="0"/>
              <a:t>2017/11/21</a:t>
            </a:fld>
            <a:endParaRPr lang="zh-CN" altLang="en-US"/>
          </a:p>
        </p:txBody>
      </p:sp>
      <p:sp>
        <p:nvSpPr>
          <p:cNvPr id="3" name="页脚占位符 2">
            <a:extLst>
              <a:ext uri="{FF2B5EF4-FFF2-40B4-BE49-F238E27FC236}">
                <a16:creationId xmlns:a16="http://schemas.microsoft.com/office/drawing/2014/main" id="{39E5BBD6-EB6D-48C5-8184-8386F51B8E9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2ECF8EB-B8CA-4D58-AE5D-7AA7DA24A710}"/>
              </a:ext>
            </a:extLst>
          </p:cNvPr>
          <p:cNvSpPr>
            <a:spLocks noGrp="1"/>
          </p:cNvSpPr>
          <p:nvPr>
            <p:ph type="sldNum" sz="quarter" idx="12"/>
          </p:nvPr>
        </p:nvSpPr>
        <p:spPr/>
        <p:txBody>
          <a:bodyPr/>
          <a:lstStyle/>
          <a:p>
            <a:fld id="{77CD0C18-F597-47AE-8A36-B5F028136F2E}" type="slidenum">
              <a:rPr lang="zh-CN" altLang="en-US" smtClean="0"/>
              <a:t>‹#›</a:t>
            </a:fld>
            <a:endParaRPr lang="zh-CN" altLang="en-US"/>
          </a:p>
        </p:txBody>
      </p:sp>
    </p:spTree>
    <p:extLst>
      <p:ext uri="{BB962C8B-B14F-4D97-AF65-F5344CB8AC3E}">
        <p14:creationId xmlns:p14="http://schemas.microsoft.com/office/powerpoint/2010/main" val="100277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GB" noProof="0" dirty="0"/>
          </a:p>
        </p:txBody>
      </p:sp>
      <p:sp>
        <p:nvSpPr>
          <p:cNvPr id="11" name="Content Placeholder 10"/>
          <p:cNvSpPr>
            <a:spLocks noGrp="1"/>
          </p:cNvSpPr>
          <p:nvPr>
            <p:ph sz="quarter" idx="13"/>
          </p:nvPr>
        </p:nvSpPr>
        <p:spPr>
          <a:xfrm>
            <a:off x="246088" y="1183302"/>
            <a:ext cx="8636533" cy="5176294"/>
          </a:xfrm>
          <a:prstGeom prst="rect">
            <a:avLst/>
          </a:prstGeom>
        </p:spPr>
        <p:txBody>
          <a:bodyPr>
            <a:normAutofit/>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13" name="Text Placeholder 12"/>
          <p:cNvSpPr>
            <a:spLocks noGrp="1"/>
          </p:cNvSpPr>
          <p:nvPr>
            <p:ph type="body" sz="quarter" idx="14" hasCustomPrompt="1"/>
          </p:nvPr>
        </p:nvSpPr>
        <p:spPr>
          <a:xfrm>
            <a:off x="246088" y="686926"/>
            <a:ext cx="7539401" cy="365810"/>
          </a:xfrm>
        </p:spPr>
        <p:txBody>
          <a:bodyPr anchor="ctr" anchorCtr="0"/>
          <a:lstStyle>
            <a:lvl1pPr marL="3300" indent="0">
              <a:buNone/>
              <a:defRPr/>
            </a:lvl1pPr>
          </a:lstStyle>
          <a:p>
            <a:pPr lvl="0"/>
            <a:r>
              <a:rPr lang="en-GB" noProof="0" dirty="0"/>
              <a:t>Subtitle</a:t>
            </a:r>
          </a:p>
        </p:txBody>
      </p:sp>
      <p:sp>
        <p:nvSpPr>
          <p:cNvPr id="6" name="Slide Number Placeholder 5"/>
          <p:cNvSpPr>
            <a:spLocks noGrp="1"/>
          </p:cNvSpPr>
          <p:nvPr>
            <p:ph type="sldNum" sz="quarter" idx="15"/>
          </p:nvPr>
        </p:nvSpPr>
        <p:spPr/>
        <p:txBody>
          <a:bodyPr/>
          <a:lstStyle/>
          <a:p>
            <a:fld id="{4763183A-B263-4EC0-B14A-45AC7668E212}" type="slidenum">
              <a:rPr lang="en-GB" noProof="0" smtClean="0"/>
              <a:pPr/>
              <a:t>‹#›</a:t>
            </a:fld>
            <a:endParaRPr lang="en-GB" noProof="0" dirty="0"/>
          </a:p>
        </p:txBody>
      </p:sp>
    </p:spTree>
    <p:extLst>
      <p:ext uri="{BB962C8B-B14F-4D97-AF65-F5344CB8AC3E}">
        <p14:creationId xmlns:p14="http://schemas.microsoft.com/office/powerpoint/2010/main" val="2077569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Titel_Automotive">
    <p:spTree>
      <p:nvGrpSpPr>
        <p:cNvPr id="1" name=""/>
        <p:cNvGrpSpPr/>
        <p:nvPr/>
      </p:nvGrpSpPr>
      <p:grpSpPr>
        <a:xfrm>
          <a:off x="0" y="0"/>
          <a:ext cx="0" cy="0"/>
          <a:chOff x="0" y="0"/>
          <a:chExt cx="0" cy="0"/>
        </a:xfrm>
      </p:grpSpPr>
      <p:pic>
        <p:nvPicPr>
          <p:cNvPr id="5" name="Picture 4" descr="ppt_aut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4213" y="3644900"/>
            <a:ext cx="779145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250825" y="115888"/>
            <a:ext cx="8785225" cy="865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solidFill>
                <a:prstClr val="white"/>
              </a:solidFill>
            </a:endParaRPr>
          </a:p>
        </p:txBody>
      </p:sp>
      <p:cxnSp>
        <p:nvCxnSpPr>
          <p:cNvPr id="7" name="Gerade Verbindung 8"/>
          <p:cNvCxnSpPr>
            <a:cxnSpLocks noChangeShapeType="1"/>
          </p:cNvCxnSpPr>
          <p:nvPr userDrawn="1"/>
        </p:nvCxnSpPr>
        <p:spPr bwMode="auto">
          <a:xfrm>
            <a:off x="325438" y="404813"/>
            <a:ext cx="8540750" cy="0"/>
          </a:xfrm>
          <a:prstGeom prst="line">
            <a:avLst/>
          </a:prstGeom>
          <a:noFill/>
          <a:ln w="38100" cmpd="thickThin" algn="ctr">
            <a:solidFill>
              <a:srgbClr val="002048"/>
            </a:solidFill>
            <a:round/>
            <a:headEnd/>
            <a:tailEnd/>
          </a:ln>
          <a:extLst>
            <a:ext uri="{909E8E84-426E-40DD-AFC4-6F175D3DCCD1}">
              <a14:hiddenFill xmlns:a14="http://schemas.microsoft.com/office/drawing/2010/main">
                <a:noFill/>
              </a14:hiddenFill>
            </a:ext>
          </a:extLst>
        </p:spPr>
      </p:cxnSp>
      <p:cxnSp>
        <p:nvCxnSpPr>
          <p:cNvPr id="8" name="Gerade Verbindung 8"/>
          <p:cNvCxnSpPr>
            <a:cxnSpLocks noChangeShapeType="1"/>
          </p:cNvCxnSpPr>
          <p:nvPr userDrawn="1"/>
        </p:nvCxnSpPr>
        <p:spPr bwMode="auto">
          <a:xfrm>
            <a:off x="323850" y="6524625"/>
            <a:ext cx="8540750" cy="0"/>
          </a:xfrm>
          <a:prstGeom prst="line">
            <a:avLst/>
          </a:prstGeom>
          <a:noFill/>
          <a:ln w="38100" cmpd="thickThin" algn="ctr">
            <a:solidFill>
              <a:srgbClr val="002048"/>
            </a:solidFill>
            <a:round/>
            <a:headEnd/>
            <a:tailEnd/>
          </a:ln>
          <a:extLst>
            <a:ext uri="{909E8E84-426E-40DD-AFC4-6F175D3DCCD1}">
              <a14:hiddenFill xmlns:a14="http://schemas.microsoft.com/office/drawing/2010/main">
                <a:noFill/>
              </a14:hiddenFill>
            </a:ext>
          </a:extLst>
        </p:spPr>
      </p:cxnSp>
      <p:pic>
        <p:nvPicPr>
          <p:cNvPr id="9" name="Picture 14" descr="Logo_red_sRGB_6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27263" y="1084263"/>
            <a:ext cx="467836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itelplatzhalter 13"/>
          <p:cNvSpPr>
            <a:spLocks noGrp="1"/>
          </p:cNvSpPr>
          <p:nvPr>
            <p:ph type="ctrTitle"/>
          </p:nvPr>
        </p:nvSpPr>
        <p:spPr>
          <a:xfrm>
            <a:off x="679450" y="2030413"/>
            <a:ext cx="7772400" cy="677862"/>
          </a:xfrm>
        </p:spPr>
        <p:txBody>
          <a:bodyPr/>
          <a:lstStyle>
            <a:lvl1pPr algn="ctr">
              <a:defRPr sz="3200" smtClean="0">
                <a:latin typeface="Arial" charset="0"/>
              </a:defRPr>
            </a:lvl1pPr>
          </a:lstStyle>
          <a:p>
            <a:pPr lvl="0"/>
            <a:r>
              <a:rPr lang="de-DE" altLang="de-DE" noProof="0"/>
              <a:t>Titelmasterformat durch Klicken bearbeiten</a:t>
            </a:r>
            <a:endParaRPr lang="de-DE" altLang="de-DE" noProof="0" dirty="0"/>
          </a:p>
        </p:txBody>
      </p:sp>
      <p:sp>
        <p:nvSpPr>
          <p:cNvPr id="5131" name="Rectangle 8"/>
          <p:cNvSpPr>
            <a:spLocks noGrp="1" noChangeArrowheads="1"/>
          </p:cNvSpPr>
          <p:nvPr>
            <p:ph type="subTitle" idx="1"/>
          </p:nvPr>
        </p:nvSpPr>
        <p:spPr>
          <a:xfrm>
            <a:off x="679450" y="3141663"/>
            <a:ext cx="7777163" cy="1008062"/>
          </a:xfrm>
        </p:spPr>
        <p:txBody>
          <a:bodyPr/>
          <a:lstStyle>
            <a:lvl1pPr marL="0" indent="0" algn="ctr">
              <a:buFont typeface="Wingdings" pitchFamily="2" charset="2"/>
              <a:buNone/>
              <a:defRPr smtClean="0">
                <a:latin typeface="Arial" charset="0"/>
              </a:defRPr>
            </a:lvl1pPr>
          </a:lstStyle>
          <a:p>
            <a:pPr lvl="0"/>
            <a:r>
              <a:rPr lang="de-DE" altLang="de-DE" noProof="0"/>
              <a:t>Formatvorlage des Untertitelmasters durch Klicken bearbeiten</a:t>
            </a:r>
            <a:endParaRPr lang="de-DE" altLang="de-DE" noProof="0" dirty="0"/>
          </a:p>
        </p:txBody>
      </p:sp>
    </p:spTree>
    <p:extLst>
      <p:ext uri="{BB962C8B-B14F-4D97-AF65-F5344CB8AC3E}">
        <p14:creationId xmlns:p14="http://schemas.microsoft.com/office/powerpoint/2010/main" val="3366586466"/>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cxnSp>
        <p:nvCxnSpPr>
          <p:cNvPr id="5" name="Gerade Verbindung 8"/>
          <p:cNvCxnSpPr>
            <a:cxnSpLocks noChangeShapeType="1"/>
          </p:cNvCxnSpPr>
          <p:nvPr userDrawn="1"/>
        </p:nvCxnSpPr>
        <p:spPr bwMode="auto">
          <a:xfrm>
            <a:off x="325438" y="404813"/>
            <a:ext cx="8540750" cy="0"/>
          </a:xfrm>
          <a:prstGeom prst="line">
            <a:avLst/>
          </a:prstGeom>
          <a:noFill/>
          <a:ln w="38100" cmpd="thickThin" algn="ctr">
            <a:solidFill>
              <a:srgbClr val="002048"/>
            </a:solidFill>
            <a:round/>
            <a:headEnd/>
            <a:tailEnd/>
          </a:ln>
          <a:extLst>
            <a:ext uri="{909E8E84-426E-40DD-AFC4-6F175D3DCCD1}">
              <a14:hiddenFill xmlns:a14="http://schemas.microsoft.com/office/drawing/2010/main">
                <a:noFill/>
              </a14:hiddenFill>
            </a:ext>
          </a:extLst>
        </p:spPr>
      </p:cxnSp>
      <p:cxnSp>
        <p:nvCxnSpPr>
          <p:cNvPr id="6" name="Gerade Verbindung 8"/>
          <p:cNvCxnSpPr>
            <a:cxnSpLocks noChangeShapeType="1"/>
          </p:cNvCxnSpPr>
          <p:nvPr userDrawn="1"/>
        </p:nvCxnSpPr>
        <p:spPr bwMode="auto">
          <a:xfrm>
            <a:off x="323850" y="6524625"/>
            <a:ext cx="8540750" cy="0"/>
          </a:xfrm>
          <a:prstGeom prst="line">
            <a:avLst/>
          </a:prstGeom>
          <a:noFill/>
          <a:ln w="38100" cmpd="thickThin" algn="ctr">
            <a:solidFill>
              <a:srgbClr val="002048"/>
            </a:solidFill>
            <a:round/>
            <a:headEnd/>
            <a:tailEnd/>
          </a:ln>
          <a:extLst>
            <a:ext uri="{909E8E84-426E-40DD-AFC4-6F175D3DCCD1}">
              <a14:hiddenFill xmlns:a14="http://schemas.microsoft.com/office/drawing/2010/main">
                <a:noFill/>
              </a14:hiddenFill>
            </a:ext>
          </a:extLst>
        </p:spPr>
      </p:cxnSp>
      <p:sp>
        <p:nvSpPr>
          <p:cNvPr id="8" name="Titelplatzhalter 13"/>
          <p:cNvSpPr>
            <a:spLocks noGrp="1"/>
          </p:cNvSpPr>
          <p:nvPr>
            <p:ph type="ctrTitle"/>
          </p:nvPr>
        </p:nvSpPr>
        <p:spPr>
          <a:xfrm>
            <a:off x="323850" y="1598613"/>
            <a:ext cx="7772400" cy="678259"/>
          </a:xfrm>
        </p:spPr>
        <p:txBody>
          <a:bodyPr/>
          <a:lstStyle>
            <a:lvl1pPr marL="360000" indent="-360000">
              <a:buClr>
                <a:srgbClr val="FF0048"/>
              </a:buClr>
              <a:buFont typeface="Wingdings" pitchFamily="2" charset="2"/>
              <a:buChar char="§"/>
              <a:defRPr/>
            </a:lvl1pPr>
          </a:lstStyle>
          <a:p>
            <a:r>
              <a:rPr lang="de-DE" dirty="0"/>
              <a:t>Titelmasterformat durch Klicken bearbeiten</a:t>
            </a:r>
          </a:p>
        </p:txBody>
      </p:sp>
      <p:sp>
        <p:nvSpPr>
          <p:cNvPr id="9" name="Rectangle 8"/>
          <p:cNvSpPr>
            <a:spLocks noGrp="1" noChangeArrowheads="1"/>
          </p:cNvSpPr>
          <p:nvPr>
            <p:ph type="subTitle" idx="1"/>
          </p:nvPr>
        </p:nvSpPr>
        <p:spPr>
          <a:xfrm>
            <a:off x="331440" y="2276872"/>
            <a:ext cx="7768952" cy="792088"/>
          </a:xfrm>
        </p:spPr>
        <p:txBody>
          <a:bodyPr/>
          <a:lstStyle>
            <a:lvl1pPr marL="0" indent="0">
              <a:buNone/>
              <a:defRPr/>
            </a:lvl1pPr>
          </a:lstStyle>
          <a:p>
            <a:r>
              <a:rPr lang="de-DE" dirty="0"/>
              <a:t>Formatvorlage des Untertitelmasters durch Klicken bearbeiten</a:t>
            </a:r>
          </a:p>
        </p:txBody>
      </p:sp>
    </p:spTree>
    <p:extLst>
      <p:ext uri="{BB962C8B-B14F-4D97-AF65-F5344CB8AC3E}">
        <p14:creationId xmlns:p14="http://schemas.microsoft.com/office/powerpoint/2010/main" val="2418225884"/>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4" name="Picture 10" descr="Logo_red_sRGB_6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8438" y="276225"/>
            <a:ext cx="234156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276225" y="6565900"/>
            <a:ext cx="1655763" cy="317500"/>
          </a:xfrm>
          <a:prstGeom prst="rect">
            <a:avLst/>
          </a:prstGeom>
          <a:noFill/>
          <a:ln w="9525">
            <a:noFill/>
            <a:miter lim="800000"/>
            <a:headEnd/>
            <a:tailEnd/>
          </a:ln>
          <a:effectLst/>
        </p:spPr>
        <p:txBody>
          <a:bodyPr wrap="none" lIns="36000" tIns="90000" rIns="36000" bIns="90000">
            <a:spAutoFit/>
          </a:bodyPr>
          <a:lstStyle>
            <a:lvl1pPr algn="l" eaLnBrk="0" hangingPunct="0">
              <a:defRPr>
                <a:solidFill>
                  <a:schemeClr val="tx1"/>
                </a:solidFill>
                <a:latin typeface="Arial" charset="0"/>
                <a:cs typeface="Arial" charset="0"/>
              </a:defRPr>
            </a:lvl1pPr>
            <a:lvl2pPr marL="742950" indent="-285750" algn="l" eaLnBrk="0" hangingPunct="0">
              <a:defRPr>
                <a:solidFill>
                  <a:schemeClr val="tx1"/>
                </a:solidFill>
                <a:latin typeface="Arial" charset="0"/>
                <a:cs typeface="Arial" charset="0"/>
              </a:defRPr>
            </a:lvl2pPr>
            <a:lvl3pPr marL="1143000" indent="-228600" algn="l" eaLnBrk="0" hangingPunct="0">
              <a:defRPr>
                <a:solidFill>
                  <a:schemeClr val="tx1"/>
                </a:solidFill>
                <a:latin typeface="Arial" charset="0"/>
                <a:cs typeface="Arial" charset="0"/>
              </a:defRPr>
            </a:lvl3pPr>
            <a:lvl4pPr marL="1600200" indent="-228600" algn="l" eaLnBrk="0" hangingPunct="0">
              <a:defRPr>
                <a:solidFill>
                  <a:schemeClr val="tx1"/>
                </a:solidFill>
                <a:latin typeface="Arial" charset="0"/>
                <a:cs typeface="Arial" charset="0"/>
              </a:defRPr>
            </a:lvl4pPr>
            <a:lvl5pPr marL="2057400" indent="-228600" algn="l"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de-DE" altLang="de-DE" sz="900" dirty="0">
                <a:solidFill>
                  <a:srgbClr val="002048"/>
                </a:solidFill>
              </a:rPr>
              <a:t>Copyright © Rosenberger 2015</a:t>
            </a:r>
          </a:p>
        </p:txBody>
      </p:sp>
      <p:sp>
        <p:nvSpPr>
          <p:cNvPr id="6" name="Text Box 10"/>
          <p:cNvSpPr txBox="1">
            <a:spLocks noChangeArrowheads="1"/>
          </p:cNvSpPr>
          <p:nvPr/>
        </p:nvSpPr>
        <p:spPr bwMode="auto">
          <a:xfrm>
            <a:off x="6421438" y="6565900"/>
            <a:ext cx="2484437" cy="319088"/>
          </a:xfrm>
          <a:prstGeom prst="rect">
            <a:avLst/>
          </a:prstGeom>
          <a:noFill/>
          <a:ln w="9525">
            <a:noFill/>
            <a:miter lim="800000"/>
            <a:headEnd/>
            <a:tailEnd/>
          </a:ln>
          <a:effectLst/>
        </p:spPr>
        <p:txBody>
          <a:bodyPr lIns="36000" tIns="90000" rIns="36000" bIns="90000">
            <a:spAutoFit/>
          </a:bodyPr>
          <a:lstStyle>
            <a:lvl1pPr algn="l" eaLnBrk="0" hangingPunct="0">
              <a:defRPr>
                <a:solidFill>
                  <a:schemeClr val="tx1"/>
                </a:solidFill>
                <a:latin typeface="Arial" charset="0"/>
                <a:cs typeface="Arial" charset="0"/>
              </a:defRPr>
            </a:lvl1pPr>
            <a:lvl2pPr marL="742950" indent="-285750" algn="l" eaLnBrk="0" hangingPunct="0">
              <a:defRPr>
                <a:solidFill>
                  <a:schemeClr val="tx1"/>
                </a:solidFill>
                <a:latin typeface="Arial" charset="0"/>
                <a:cs typeface="Arial" charset="0"/>
              </a:defRPr>
            </a:lvl2pPr>
            <a:lvl3pPr marL="1143000" indent="-228600" algn="l" eaLnBrk="0" hangingPunct="0">
              <a:defRPr>
                <a:solidFill>
                  <a:schemeClr val="tx1"/>
                </a:solidFill>
                <a:latin typeface="Arial" charset="0"/>
                <a:cs typeface="Arial" charset="0"/>
              </a:defRPr>
            </a:lvl3pPr>
            <a:lvl4pPr marL="1600200" indent="-228600" algn="l" eaLnBrk="0" hangingPunct="0">
              <a:defRPr>
                <a:solidFill>
                  <a:schemeClr val="tx1"/>
                </a:solidFill>
                <a:latin typeface="Arial" charset="0"/>
                <a:cs typeface="Arial" charset="0"/>
              </a:defRPr>
            </a:lvl4pPr>
            <a:lvl5pPr marL="2057400" indent="-228600" algn="l"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de-DE" altLang="de-DE" sz="900">
                <a:solidFill>
                  <a:srgbClr val="002048"/>
                </a:solidFill>
              </a:rPr>
              <a:t>www.rosenberger.com    |   </a:t>
            </a:r>
            <a:fld id="{E30AA95B-1ED6-4B63-BF6A-FA5121CA9F02}" type="slidenum">
              <a:rPr lang="de-DE" altLang="de-DE" sz="900" smtClean="0">
                <a:solidFill>
                  <a:srgbClr val="002048"/>
                </a:solidFill>
              </a:rPr>
              <a:pPr algn="r" eaLnBrk="1" hangingPunct="1">
                <a:defRPr/>
              </a:pPr>
              <a:t>‹#›</a:t>
            </a:fld>
            <a:endParaRPr lang="de-DE" altLang="de-DE" sz="900">
              <a:solidFill>
                <a:srgbClr val="002048"/>
              </a:solidFill>
            </a:endParaRPr>
          </a:p>
        </p:txBody>
      </p:sp>
      <p:cxnSp>
        <p:nvCxnSpPr>
          <p:cNvPr id="7" name="Gerade Verbindung 19"/>
          <p:cNvCxnSpPr>
            <a:cxnSpLocks noChangeShapeType="1"/>
          </p:cNvCxnSpPr>
          <p:nvPr/>
        </p:nvCxnSpPr>
        <p:spPr bwMode="auto">
          <a:xfrm>
            <a:off x="325438" y="6597650"/>
            <a:ext cx="8539162" cy="0"/>
          </a:xfrm>
          <a:prstGeom prst="line">
            <a:avLst/>
          </a:prstGeom>
          <a:noFill/>
          <a:ln w="12700" algn="ctr">
            <a:solidFill>
              <a:srgbClr val="002048"/>
            </a:solidFill>
            <a:round/>
            <a:headEnd/>
            <a:tailEnd/>
          </a:ln>
          <a:extLst>
            <a:ext uri="{909E8E84-426E-40DD-AFC4-6F175D3DCCD1}">
              <a14:hiddenFill xmlns:a14="http://schemas.microsoft.com/office/drawing/2010/main">
                <a:noFill/>
              </a14:hiddenFill>
            </a:ext>
          </a:extLst>
        </p:spPr>
      </p:cxnSp>
      <p:cxnSp>
        <p:nvCxnSpPr>
          <p:cNvPr id="8" name="Gerade Verbindung 8"/>
          <p:cNvCxnSpPr>
            <a:cxnSpLocks noChangeShapeType="1"/>
          </p:cNvCxnSpPr>
          <p:nvPr userDrawn="1"/>
        </p:nvCxnSpPr>
        <p:spPr bwMode="auto">
          <a:xfrm>
            <a:off x="325438" y="844550"/>
            <a:ext cx="8540750" cy="0"/>
          </a:xfrm>
          <a:prstGeom prst="line">
            <a:avLst/>
          </a:prstGeom>
          <a:noFill/>
          <a:ln w="38100" cmpd="thickThin" algn="ctr">
            <a:solidFill>
              <a:srgbClr val="002048"/>
            </a:solidFill>
            <a:round/>
            <a:headEnd/>
            <a:tailEnd/>
          </a:ln>
          <a:extLst>
            <a:ext uri="{909E8E84-426E-40DD-AFC4-6F175D3DCCD1}">
              <a14:hiddenFill xmlns:a14="http://schemas.microsoft.com/office/drawing/2010/main">
                <a:noFill/>
              </a14:hiddenFill>
            </a:ext>
          </a:extLst>
        </p:spPr>
      </p:cxnSp>
      <p:sp>
        <p:nvSpPr>
          <p:cNvPr id="13319" name="Titelplatzhalter 13"/>
          <p:cNvSpPr>
            <a:spLocks noGrp="1"/>
          </p:cNvSpPr>
          <p:nvPr>
            <p:ph type="ctrTitle"/>
          </p:nvPr>
        </p:nvSpPr>
        <p:spPr>
          <a:xfrm>
            <a:off x="323850" y="1598613"/>
            <a:ext cx="7772400" cy="678259"/>
          </a:xfrm>
        </p:spPr>
        <p:txBody>
          <a:bodyPr/>
          <a:lstStyle>
            <a:lvl1pPr marL="360000" indent="-360000">
              <a:buClr>
                <a:srgbClr val="FF0048"/>
              </a:buClr>
              <a:buFont typeface="Wingdings" pitchFamily="2" charset="2"/>
              <a:buChar char="§"/>
              <a:defRPr/>
            </a:lvl1pPr>
          </a:lstStyle>
          <a:p>
            <a:r>
              <a:rPr lang="de-DE" dirty="0"/>
              <a:t>Titelmasterformat durch Klicken bearbeiten</a:t>
            </a:r>
          </a:p>
        </p:txBody>
      </p:sp>
      <p:sp>
        <p:nvSpPr>
          <p:cNvPr id="13321" name="Rectangle 8"/>
          <p:cNvSpPr>
            <a:spLocks noGrp="1" noChangeArrowheads="1"/>
          </p:cNvSpPr>
          <p:nvPr>
            <p:ph type="subTitle" idx="1"/>
          </p:nvPr>
        </p:nvSpPr>
        <p:spPr>
          <a:xfrm>
            <a:off x="331440" y="2276872"/>
            <a:ext cx="7768952" cy="792088"/>
          </a:xfrm>
        </p:spPr>
        <p:txBody>
          <a:bodyPr/>
          <a:lstStyle>
            <a:lvl1pPr marL="0" indent="0">
              <a:buNone/>
              <a:defRPr/>
            </a:lvl1pPr>
          </a:lstStyle>
          <a:p>
            <a:r>
              <a:rPr lang="de-DE" dirty="0"/>
              <a:t>Formatvorlage des Untertitelmasters durch Klicken bearbeiten</a:t>
            </a:r>
          </a:p>
        </p:txBody>
      </p:sp>
    </p:spTree>
    <p:extLst>
      <p:ext uri="{BB962C8B-B14F-4D97-AF65-F5344CB8AC3E}">
        <p14:creationId xmlns:p14="http://schemas.microsoft.com/office/powerpoint/2010/main" val="334167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_Medical">
    <p:spTree>
      <p:nvGrpSpPr>
        <p:cNvPr id="1" name=""/>
        <p:cNvGrpSpPr/>
        <p:nvPr/>
      </p:nvGrpSpPr>
      <p:grpSpPr>
        <a:xfrm>
          <a:off x="0" y="0"/>
          <a:ext cx="0" cy="0"/>
          <a:chOff x="0" y="0"/>
          <a:chExt cx="0" cy="0"/>
        </a:xfrm>
      </p:grpSpPr>
      <p:sp>
        <p:nvSpPr>
          <p:cNvPr id="9" name="Rechteck 8"/>
          <p:cNvSpPr/>
          <p:nvPr userDrawn="1"/>
        </p:nvSpPr>
        <p:spPr>
          <a:xfrm>
            <a:off x="179164" y="5877272"/>
            <a:ext cx="8785671"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icture 4" descr="ppt_med"/>
          <p:cNvPicPr>
            <a:picLocks noChangeAspect="1" noChangeArrowheads="1"/>
          </p:cNvPicPr>
          <p:nvPr userDrawn="1"/>
        </p:nvPicPr>
        <p:blipFill>
          <a:blip r:embed="rId2" cstate="print"/>
          <a:srcRect/>
          <a:stretch>
            <a:fillRect/>
          </a:stretch>
        </p:blipFill>
        <p:spPr bwMode="auto">
          <a:xfrm>
            <a:off x="684213" y="3644900"/>
            <a:ext cx="7791450" cy="2847975"/>
          </a:xfrm>
          <a:prstGeom prst="rect">
            <a:avLst/>
          </a:prstGeom>
          <a:noFill/>
          <a:ln w="9525">
            <a:noFill/>
            <a:miter lim="800000"/>
            <a:headEnd/>
            <a:tailEnd/>
          </a:ln>
        </p:spPr>
      </p:pic>
      <p:sp>
        <p:nvSpPr>
          <p:cNvPr id="8" name="Rechteck 7"/>
          <p:cNvSpPr/>
          <p:nvPr userDrawn="1"/>
        </p:nvSpPr>
        <p:spPr>
          <a:xfrm>
            <a:off x="250825" y="116632"/>
            <a:ext cx="8785671"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8"/>
          <p:cNvCxnSpPr>
            <a:cxnSpLocks noChangeShapeType="1"/>
          </p:cNvCxnSpPr>
          <p:nvPr userDrawn="1"/>
        </p:nvCxnSpPr>
        <p:spPr bwMode="auto">
          <a:xfrm>
            <a:off x="325438" y="404813"/>
            <a:ext cx="8540750" cy="0"/>
          </a:xfrm>
          <a:prstGeom prst="line">
            <a:avLst/>
          </a:prstGeom>
          <a:noFill/>
          <a:ln w="38100" cmpd="thickThin" algn="ctr">
            <a:solidFill>
              <a:srgbClr val="002048"/>
            </a:solidFill>
            <a:round/>
            <a:headEnd/>
            <a:tailEnd/>
          </a:ln>
        </p:spPr>
      </p:cxnSp>
      <p:cxnSp>
        <p:nvCxnSpPr>
          <p:cNvPr id="6" name="Gerade Verbindung 8"/>
          <p:cNvCxnSpPr>
            <a:cxnSpLocks noChangeShapeType="1"/>
          </p:cNvCxnSpPr>
          <p:nvPr userDrawn="1"/>
        </p:nvCxnSpPr>
        <p:spPr bwMode="auto">
          <a:xfrm>
            <a:off x="323850" y="6524625"/>
            <a:ext cx="8540750" cy="0"/>
          </a:xfrm>
          <a:prstGeom prst="line">
            <a:avLst/>
          </a:prstGeom>
          <a:noFill/>
          <a:ln w="38100" cmpd="thickThin" algn="ctr">
            <a:solidFill>
              <a:srgbClr val="002048"/>
            </a:solidFill>
            <a:round/>
            <a:headEnd/>
            <a:tailEnd/>
          </a:ln>
        </p:spPr>
      </p:cxnSp>
      <p:pic>
        <p:nvPicPr>
          <p:cNvPr id="7" name="Picture 14" descr="Logo_red_sRGB_65"/>
          <p:cNvPicPr>
            <a:picLocks noChangeAspect="1" noChangeArrowheads="1"/>
          </p:cNvPicPr>
          <p:nvPr userDrawn="1"/>
        </p:nvPicPr>
        <p:blipFill>
          <a:blip r:embed="rId3" cstate="print"/>
          <a:srcRect/>
          <a:stretch>
            <a:fillRect/>
          </a:stretch>
        </p:blipFill>
        <p:spPr bwMode="auto">
          <a:xfrm>
            <a:off x="2227263" y="1084263"/>
            <a:ext cx="4678362" cy="688975"/>
          </a:xfrm>
          <a:prstGeom prst="rect">
            <a:avLst/>
          </a:prstGeom>
          <a:noFill/>
          <a:ln w="9525">
            <a:noFill/>
            <a:miter lim="800000"/>
            <a:headEnd/>
            <a:tailEnd/>
          </a:ln>
        </p:spPr>
      </p:pic>
      <p:sp>
        <p:nvSpPr>
          <p:cNvPr id="5130" name="Titelplatzhalter 13"/>
          <p:cNvSpPr>
            <a:spLocks noGrp="1"/>
          </p:cNvSpPr>
          <p:nvPr>
            <p:ph type="ctrTitle"/>
          </p:nvPr>
        </p:nvSpPr>
        <p:spPr>
          <a:xfrm>
            <a:off x="679450" y="2030413"/>
            <a:ext cx="7772400" cy="677862"/>
          </a:xfrm>
        </p:spPr>
        <p:txBody>
          <a:bodyPr/>
          <a:lstStyle>
            <a:lvl1pPr algn="ctr">
              <a:defRPr sz="3200" smtClean="0">
                <a:latin typeface="Arial" charset="0"/>
              </a:defRPr>
            </a:lvl1pPr>
          </a:lstStyle>
          <a:p>
            <a:pPr lvl="0"/>
            <a:r>
              <a:rPr lang="de-DE" altLang="de-DE" noProof="0" dirty="0"/>
              <a:t>Titelmasterformat durch Klicken bearbeiten&lt;</a:t>
            </a:r>
          </a:p>
        </p:txBody>
      </p:sp>
      <p:sp>
        <p:nvSpPr>
          <p:cNvPr id="5131" name="Rectangle 8"/>
          <p:cNvSpPr>
            <a:spLocks noGrp="1" noChangeArrowheads="1"/>
          </p:cNvSpPr>
          <p:nvPr>
            <p:ph type="subTitle" idx="1"/>
          </p:nvPr>
        </p:nvSpPr>
        <p:spPr>
          <a:xfrm>
            <a:off x="679450" y="3141663"/>
            <a:ext cx="7777163" cy="647377"/>
          </a:xfrm>
        </p:spPr>
        <p:txBody>
          <a:bodyPr/>
          <a:lstStyle>
            <a:lvl1pPr marL="0" indent="0" algn="ctr">
              <a:buFont typeface="Wingdings" pitchFamily="2" charset="2"/>
              <a:buNone/>
              <a:defRPr smtClean="0">
                <a:latin typeface="Arial" charset="0"/>
              </a:defRPr>
            </a:lvl1pPr>
          </a:lstStyle>
          <a:p>
            <a:pPr lvl="0"/>
            <a:r>
              <a:rPr lang="de-DE" altLang="de-DE" noProof="0" dirty="0"/>
              <a:t>Formatvorlage des Untertitelmasters durch Klicken bearbeiten</a:t>
            </a:r>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a:xfrm>
            <a:off x="6443663" y="6615113"/>
            <a:ext cx="2422525" cy="230187"/>
          </a:xfrm>
          <a:prstGeom prst="rect">
            <a:avLst/>
          </a:prstGeom>
        </p:spPr>
        <p:txBody>
          <a:bodyPr/>
          <a:lstStyle>
            <a:lvl1pPr>
              <a:defRPr/>
            </a:lvl1pPr>
          </a:lstStyle>
          <a:p>
            <a:pPr>
              <a:defRPr/>
            </a:pPr>
            <a:r>
              <a:rPr lang="de-DE">
                <a:solidFill>
                  <a:srgbClr val="002350"/>
                </a:solidFill>
              </a:rPr>
              <a:t>www.rosenberger.com    |    </a:t>
            </a:r>
            <a:fld id="{911CE489-5156-466B-A2A7-7FD57C451116}" type="slidenum">
              <a:rPr lang="de-DE">
                <a:solidFill>
                  <a:srgbClr val="002350"/>
                </a:solidFill>
              </a:rPr>
              <a:pPr>
                <a:defRPr/>
              </a:pPr>
              <a:t>‹#›</a:t>
            </a:fld>
            <a:endParaRPr lang="de-DE" dirty="0">
              <a:solidFill>
                <a:srgbClr val="002350"/>
              </a:solidFill>
            </a:endParaRPr>
          </a:p>
        </p:txBody>
      </p:sp>
      <p:sp>
        <p:nvSpPr>
          <p:cNvPr id="4" name="Fußzeilenplatzhalter 3"/>
          <p:cNvSpPr>
            <a:spLocks noGrp="1"/>
          </p:cNvSpPr>
          <p:nvPr>
            <p:ph type="ftr" sz="quarter" idx="11"/>
          </p:nvPr>
        </p:nvSpPr>
        <p:spPr>
          <a:xfrm>
            <a:off x="250825" y="6615113"/>
            <a:ext cx="4425950" cy="230187"/>
          </a:xfrm>
          <a:prstGeom prst="rect">
            <a:avLst/>
          </a:prstGeom>
        </p:spPr>
        <p:txBody>
          <a:bodyPr/>
          <a:lstStyle>
            <a:lvl1pPr>
              <a:defRPr/>
            </a:lvl1pPr>
          </a:lstStyle>
          <a:p>
            <a:pPr>
              <a:defRPr/>
            </a:pPr>
            <a:r>
              <a:rPr lang="de-DE">
                <a:solidFill>
                  <a:srgbClr val="002350"/>
                </a:solidFill>
              </a:rPr>
              <a:t>Copyright © Rosenberger 2014</a:t>
            </a:r>
            <a:endParaRPr lang="de-DE" dirty="0">
              <a:solidFill>
                <a:srgbClr val="002350"/>
              </a:solidFill>
            </a:endParaRPr>
          </a:p>
        </p:txBody>
      </p:sp>
    </p:spTree>
    <p:extLst>
      <p:ext uri="{BB962C8B-B14F-4D97-AF65-F5344CB8AC3E}">
        <p14:creationId xmlns:p14="http://schemas.microsoft.com/office/powerpoint/2010/main" val="492334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pic>
        <p:nvPicPr>
          <p:cNvPr id="2" name="Picture 10" descr="Logo_red_sRGB_6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8438" y="276225"/>
            <a:ext cx="234156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276225" y="6565900"/>
            <a:ext cx="1655763" cy="317500"/>
          </a:xfrm>
          <a:prstGeom prst="rect">
            <a:avLst/>
          </a:prstGeom>
          <a:noFill/>
          <a:ln w="9525">
            <a:noFill/>
            <a:miter lim="800000"/>
            <a:headEnd/>
            <a:tailEnd/>
          </a:ln>
          <a:effectLst/>
        </p:spPr>
        <p:txBody>
          <a:bodyPr wrap="none" lIns="36000" tIns="90000" rIns="36000" bIns="90000">
            <a:spAutoFit/>
          </a:bodyPr>
          <a:lstStyle>
            <a:lvl1pPr algn="l" eaLnBrk="0" hangingPunct="0">
              <a:defRPr>
                <a:solidFill>
                  <a:schemeClr val="tx1"/>
                </a:solidFill>
                <a:latin typeface="Arial" charset="0"/>
                <a:cs typeface="Arial" charset="0"/>
              </a:defRPr>
            </a:lvl1pPr>
            <a:lvl2pPr marL="742950" indent="-285750" algn="l" eaLnBrk="0" hangingPunct="0">
              <a:defRPr>
                <a:solidFill>
                  <a:schemeClr val="tx1"/>
                </a:solidFill>
                <a:latin typeface="Arial" charset="0"/>
                <a:cs typeface="Arial" charset="0"/>
              </a:defRPr>
            </a:lvl2pPr>
            <a:lvl3pPr marL="1143000" indent="-228600" algn="l" eaLnBrk="0" hangingPunct="0">
              <a:defRPr>
                <a:solidFill>
                  <a:schemeClr val="tx1"/>
                </a:solidFill>
                <a:latin typeface="Arial" charset="0"/>
                <a:cs typeface="Arial" charset="0"/>
              </a:defRPr>
            </a:lvl3pPr>
            <a:lvl4pPr marL="1600200" indent="-228600" algn="l" eaLnBrk="0" hangingPunct="0">
              <a:defRPr>
                <a:solidFill>
                  <a:schemeClr val="tx1"/>
                </a:solidFill>
                <a:latin typeface="Arial" charset="0"/>
                <a:cs typeface="Arial" charset="0"/>
              </a:defRPr>
            </a:lvl4pPr>
            <a:lvl5pPr marL="2057400" indent="-228600" algn="l"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de-DE" altLang="de-DE" sz="900" dirty="0">
                <a:solidFill>
                  <a:srgbClr val="002048"/>
                </a:solidFill>
              </a:rPr>
              <a:t>Copyright © Rosenberger 2015</a:t>
            </a:r>
          </a:p>
        </p:txBody>
      </p:sp>
      <p:sp>
        <p:nvSpPr>
          <p:cNvPr id="4" name="Text Box 10"/>
          <p:cNvSpPr txBox="1">
            <a:spLocks noChangeArrowheads="1"/>
          </p:cNvSpPr>
          <p:nvPr userDrawn="1"/>
        </p:nvSpPr>
        <p:spPr bwMode="auto">
          <a:xfrm>
            <a:off x="6421438" y="6565900"/>
            <a:ext cx="2484437" cy="319088"/>
          </a:xfrm>
          <a:prstGeom prst="rect">
            <a:avLst/>
          </a:prstGeom>
          <a:noFill/>
          <a:ln w="9525">
            <a:noFill/>
            <a:miter lim="800000"/>
            <a:headEnd/>
            <a:tailEnd/>
          </a:ln>
          <a:effectLst/>
        </p:spPr>
        <p:txBody>
          <a:bodyPr lIns="36000" tIns="90000" rIns="36000" bIns="90000">
            <a:spAutoFit/>
          </a:bodyPr>
          <a:lstStyle>
            <a:lvl1pPr algn="l" eaLnBrk="0" hangingPunct="0">
              <a:defRPr>
                <a:solidFill>
                  <a:schemeClr val="tx1"/>
                </a:solidFill>
                <a:latin typeface="Arial" charset="0"/>
                <a:cs typeface="Arial" charset="0"/>
              </a:defRPr>
            </a:lvl1pPr>
            <a:lvl2pPr marL="742950" indent="-285750" algn="l" eaLnBrk="0" hangingPunct="0">
              <a:defRPr>
                <a:solidFill>
                  <a:schemeClr val="tx1"/>
                </a:solidFill>
                <a:latin typeface="Arial" charset="0"/>
                <a:cs typeface="Arial" charset="0"/>
              </a:defRPr>
            </a:lvl2pPr>
            <a:lvl3pPr marL="1143000" indent="-228600" algn="l" eaLnBrk="0" hangingPunct="0">
              <a:defRPr>
                <a:solidFill>
                  <a:schemeClr val="tx1"/>
                </a:solidFill>
                <a:latin typeface="Arial" charset="0"/>
                <a:cs typeface="Arial" charset="0"/>
              </a:defRPr>
            </a:lvl3pPr>
            <a:lvl4pPr marL="1600200" indent="-228600" algn="l" eaLnBrk="0" hangingPunct="0">
              <a:defRPr>
                <a:solidFill>
                  <a:schemeClr val="tx1"/>
                </a:solidFill>
                <a:latin typeface="Arial" charset="0"/>
                <a:cs typeface="Arial" charset="0"/>
              </a:defRPr>
            </a:lvl4pPr>
            <a:lvl5pPr marL="2057400" indent="-228600" algn="l"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auto" hangingPunct="1">
              <a:spcBef>
                <a:spcPts val="0"/>
              </a:spcBef>
              <a:spcAft>
                <a:spcPts val="0"/>
              </a:spcAft>
              <a:defRPr/>
            </a:pPr>
            <a:r>
              <a:rPr lang="de-DE" altLang="de-DE" sz="900">
                <a:solidFill>
                  <a:srgbClr val="002048"/>
                </a:solidFill>
              </a:rPr>
              <a:t>www.rosenberger.com    |   </a:t>
            </a:r>
            <a:fld id="{C5417AF1-9777-4227-9255-71C8124B464F}" type="slidenum">
              <a:rPr lang="de-DE" altLang="de-DE" sz="900">
                <a:solidFill>
                  <a:srgbClr val="002048"/>
                </a:solidFill>
              </a:rPr>
              <a:pPr algn="r" eaLnBrk="1" fontAlgn="auto" hangingPunct="1">
                <a:spcBef>
                  <a:spcPts val="0"/>
                </a:spcBef>
                <a:spcAft>
                  <a:spcPts val="0"/>
                </a:spcAft>
                <a:defRPr/>
              </a:pPr>
              <a:t>‹#›</a:t>
            </a:fld>
            <a:endParaRPr lang="de-DE" altLang="de-DE" sz="900">
              <a:solidFill>
                <a:srgbClr val="002048"/>
              </a:solidFill>
            </a:endParaRPr>
          </a:p>
        </p:txBody>
      </p:sp>
      <p:cxnSp>
        <p:nvCxnSpPr>
          <p:cNvPr id="5" name="Gerade Verbindung 19"/>
          <p:cNvCxnSpPr>
            <a:cxnSpLocks noChangeShapeType="1"/>
          </p:cNvCxnSpPr>
          <p:nvPr userDrawn="1"/>
        </p:nvCxnSpPr>
        <p:spPr bwMode="auto">
          <a:xfrm>
            <a:off x="325438" y="6597650"/>
            <a:ext cx="8539162" cy="0"/>
          </a:xfrm>
          <a:prstGeom prst="line">
            <a:avLst/>
          </a:prstGeom>
          <a:noFill/>
          <a:ln w="12700" algn="ctr">
            <a:solidFill>
              <a:srgbClr val="002048"/>
            </a:solidFill>
            <a:round/>
            <a:headEnd/>
            <a:tailEnd/>
          </a:ln>
          <a:extLst>
            <a:ext uri="{909E8E84-426E-40DD-AFC4-6F175D3DCCD1}">
              <a14:hiddenFill xmlns:a14="http://schemas.microsoft.com/office/drawing/2010/main">
                <a:noFill/>
              </a14:hiddenFill>
            </a:ext>
          </a:extLst>
        </p:spPr>
      </p:cxnSp>
      <p:cxnSp>
        <p:nvCxnSpPr>
          <p:cNvPr id="6" name="Gerade Verbindung 8"/>
          <p:cNvCxnSpPr>
            <a:cxnSpLocks noChangeShapeType="1"/>
          </p:cNvCxnSpPr>
          <p:nvPr userDrawn="1"/>
        </p:nvCxnSpPr>
        <p:spPr bwMode="auto">
          <a:xfrm>
            <a:off x="325438" y="844550"/>
            <a:ext cx="8540750" cy="0"/>
          </a:xfrm>
          <a:prstGeom prst="line">
            <a:avLst/>
          </a:prstGeom>
          <a:noFill/>
          <a:ln w="38100" cmpd="thickThin" algn="ctr">
            <a:solidFill>
              <a:srgbClr val="002048"/>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71644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el_TestMeasurement">
    <p:spTree>
      <p:nvGrpSpPr>
        <p:cNvPr id="1" name=""/>
        <p:cNvGrpSpPr/>
        <p:nvPr/>
      </p:nvGrpSpPr>
      <p:grpSpPr>
        <a:xfrm>
          <a:off x="0" y="0"/>
          <a:ext cx="0" cy="0"/>
          <a:chOff x="0" y="0"/>
          <a:chExt cx="0" cy="0"/>
        </a:xfrm>
      </p:grpSpPr>
      <p:sp>
        <p:nvSpPr>
          <p:cNvPr id="9" name="Rechteck 8"/>
          <p:cNvSpPr/>
          <p:nvPr userDrawn="1"/>
        </p:nvSpPr>
        <p:spPr>
          <a:xfrm>
            <a:off x="179164" y="5877272"/>
            <a:ext cx="8785671"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icture 4" descr="ppt_tm"/>
          <p:cNvPicPr>
            <a:picLocks noChangeAspect="1" noChangeArrowheads="1"/>
          </p:cNvPicPr>
          <p:nvPr userDrawn="1"/>
        </p:nvPicPr>
        <p:blipFill>
          <a:blip r:embed="rId2" cstate="print"/>
          <a:srcRect/>
          <a:stretch>
            <a:fillRect/>
          </a:stretch>
        </p:blipFill>
        <p:spPr bwMode="auto">
          <a:xfrm>
            <a:off x="684213" y="3644900"/>
            <a:ext cx="7791450" cy="2847975"/>
          </a:xfrm>
          <a:prstGeom prst="rect">
            <a:avLst/>
          </a:prstGeom>
          <a:noFill/>
          <a:ln w="9525">
            <a:noFill/>
            <a:miter lim="800000"/>
            <a:headEnd/>
            <a:tailEnd/>
          </a:ln>
        </p:spPr>
      </p:pic>
      <p:sp>
        <p:nvSpPr>
          <p:cNvPr id="8" name="Rechteck 7"/>
          <p:cNvSpPr/>
          <p:nvPr userDrawn="1"/>
        </p:nvSpPr>
        <p:spPr>
          <a:xfrm>
            <a:off x="250825" y="116632"/>
            <a:ext cx="8785671"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8"/>
          <p:cNvCxnSpPr>
            <a:cxnSpLocks noChangeShapeType="1"/>
          </p:cNvCxnSpPr>
          <p:nvPr userDrawn="1"/>
        </p:nvCxnSpPr>
        <p:spPr bwMode="auto">
          <a:xfrm>
            <a:off x="325438" y="404813"/>
            <a:ext cx="8540750" cy="0"/>
          </a:xfrm>
          <a:prstGeom prst="line">
            <a:avLst/>
          </a:prstGeom>
          <a:noFill/>
          <a:ln w="38100" cmpd="thickThin" algn="ctr">
            <a:solidFill>
              <a:srgbClr val="002048"/>
            </a:solidFill>
            <a:round/>
            <a:headEnd/>
            <a:tailEnd/>
          </a:ln>
        </p:spPr>
      </p:cxnSp>
      <p:cxnSp>
        <p:nvCxnSpPr>
          <p:cNvPr id="6" name="Gerade Verbindung 8"/>
          <p:cNvCxnSpPr>
            <a:cxnSpLocks noChangeShapeType="1"/>
          </p:cNvCxnSpPr>
          <p:nvPr userDrawn="1"/>
        </p:nvCxnSpPr>
        <p:spPr bwMode="auto">
          <a:xfrm>
            <a:off x="323850" y="6524625"/>
            <a:ext cx="8540750" cy="0"/>
          </a:xfrm>
          <a:prstGeom prst="line">
            <a:avLst/>
          </a:prstGeom>
          <a:noFill/>
          <a:ln w="38100" cmpd="thickThin" algn="ctr">
            <a:solidFill>
              <a:srgbClr val="002048"/>
            </a:solidFill>
            <a:round/>
            <a:headEnd/>
            <a:tailEnd/>
          </a:ln>
        </p:spPr>
      </p:cxnSp>
      <p:pic>
        <p:nvPicPr>
          <p:cNvPr id="7" name="Picture 14" descr="Logo_red_sRGB_65"/>
          <p:cNvPicPr>
            <a:picLocks noChangeAspect="1" noChangeArrowheads="1"/>
          </p:cNvPicPr>
          <p:nvPr userDrawn="1"/>
        </p:nvPicPr>
        <p:blipFill>
          <a:blip r:embed="rId3" cstate="print"/>
          <a:srcRect/>
          <a:stretch>
            <a:fillRect/>
          </a:stretch>
        </p:blipFill>
        <p:spPr bwMode="auto">
          <a:xfrm>
            <a:off x="2227263" y="1084263"/>
            <a:ext cx="4678362" cy="688975"/>
          </a:xfrm>
          <a:prstGeom prst="rect">
            <a:avLst/>
          </a:prstGeom>
          <a:noFill/>
          <a:ln w="9525">
            <a:noFill/>
            <a:miter lim="800000"/>
            <a:headEnd/>
            <a:tailEnd/>
          </a:ln>
        </p:spPr>
      </p:pic>
      <p:sp>
        <p:nvSpPr>
          <p:cNvPr id="5130" name="Titelplatzhalter 13"/>
          <p:cNvSpPr>
            <a:spLocks noGrp="1"/>
          </p:cNvSpPr>
          <p:nvPr>
            <p:ph type="ctrTitle"/>
          </p:nvPr>
        </p:nvSpPr>
        <p:spPr>
          <a:xfrm>
            <a:off x="679450" y="2030413"/>
            <a:ext cx="7772400" cy="677862"/>
          </a:xfrm>
        </p:spPr>
        <p:txBody>
          <a:bodyPr/>
          <a:lstStyle>
            <a:lvl1pPr algn="ctr">
              <a:defRPr sz="3200" smtClean="0">
                <a:latin typeface="Arial" charset="0"/>
              </a:defRPr>
            </a:lvl1pPr>
          </a:lstStyle>
          <a:p>
            <a:pPr lvl="0"/>
            <a:r>
              <a:rPr lang="de-DE" altLang="de-DE" noProof="0" dirty="0"/>
              <a:t>Titelmasterformat durch Klicken bearbeiten&lt;</a:t>
            </a:r>
          </a:p>
        </p:txBody>
      </p:sp>
      <p:sp>
        <p:nvSpPr>
          <p:cNvPr id="5131" name="Rectangle 8"/>
          <p:cNvSpPr>
            <a:spLocks noGrp="1" noChangeArrowheads="1"/>
          </p:cNvSpPr>
          <p:nvPr>
            <p:ph type="subTitle" idx="1"/>
          </p:nvPr>
        </p:nvSpPr>
        <p:spPr>
          <a:xfrm>
            <a:off x="679450" y="3141663"/>
            <a:ext cx="7777163" cy="1008062"/>
          </a:xfrm>
        </p:spPr>
        <p:txBody>
          <a:bodyPr/>
          <a:lstStyle>
            <a:lvl1pPr marL="0" indent="0" algn="ctr">
              <a:buFont typeface="Wingdings" pitchFamily="2" charset="2"/>
              <a:buNone/>
              <a:defRPr smtClean="0">
                <a:latin typeface="Arial" charset="0"/>
              </a:defRPr>
            </a:lvl1pPr>
          </a:lstStyle>
          <a:p>
            <a:pPr lvl="0"/>
            <a:r>
              <a:rPr lang="de-DE" altLang="de-DE" noProof="0" dirty="0"/>
              <a:t>Formatvorlage des Untertitelmasters durch Klicken bearbeiten</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el_Automotive">
    <p:spTree>
      <p:nvGrpSpPr>
        <p:cNvPr id="1" name=""/>
        <p:cNvGrpSpPr/>
        <p:nvPr/>
      </p:nvGrpSpPr>
      <p:grpSpPr>
        <a:xfrm>
          <a:off x="0" y="0"/>
          <a:ext cx="0" cy="0"/>
          <a:chOff x="0" y="0"/>
          <a:chExt cx="0" cy="0"/>
        </a:xfrm>
      </p:grpSpPr>
      <p:sp>
        <p:nvSpPr>
          <p:cNvPr id="9" name="Rechteck 8"/>
          <p:cNvSpPr/>
          <p:nvPr userDrawn="1"/>
        </p:nvSpPr>
        <p:spPr>
          <a:xfrm>
            <a:off x="179164" y="5877272"/>
            <a:ext cx="8785671"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250825" y="116632"/>
            <a:ext cx="8785671"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8"/>
          <p:cNvCxnSpPr>
            <a:cxnSpLocks noChangeShapeType="1"/>
          </p:cNvCxnSpPr>
          <p:nvPr userDrawn="1"/>
        </p:nvCxnSpPr>
        <p:spPr bwMode="auto">
          <a:xfrm>
            <a:off x="325438" y="404813"/>
            <a:ext cx="8540750" cy="0"/>
          </a:xfrm>
          <a:prstGeom prst="line">
            <a:avLst/>
          </a:prstGeom>
          <a:noFill/>
          <a:ln w="38100" cmpd="thickThin" algn="ctr">
            <a:solidFill>
              <a:srgbClr val="002048"/>
            </a:solidFill>
            <a:round/>
            <a:headEnd/>
            <a:tailEnd/>
          </a:ln>
        </p:spPr>
      </p:cxnSp>
      <p:cxnSp>
        <p:nvCxnSpPr>
          <p:cNvPr id="6" name="Gerade Verbindung 8"/>
          <p:cNvCxnSpPr>
            <a:cxnSpLocks noChangeShapeType="1"/>
          </p:cNvCxnSpPr>
          <p:nvPr userDrawn="1"/>
        </p:nvCxnSpPr>
        <p:spPr bwMode="auto">
          <a:xfrm>
            <a:off x="323850" y="6524625"/>
            <a:ext cx="8540750" cy="0"/>
          </a:xfrm>
          <a:prstGeom prst="line">
            <a:avLst/>
          </a:prstGeom>
          <a:noFill/>
          <a:ln w="38100" cmpd="thickThin" algn="ctr">
            <a:solidFill>
              <a:srgbClr val="002048"/>
            </a:solidFill>
            <a:round/>
            <a:headEnd/>
            <a:tailEnd/>
          </a:ln>
        </p:spPr>
      </p:cxnSp>
      <p:pic>
        <p:nvPicPr>
          <p:cNvPr id="7" name="Picture 14" descr="Logo_red_sRGB_65"/>
          <p:cNvPicPr>
            <a:picLocks noChangeAspect="1" noChangeArrowheads="1"/>
          </p:cNvPicPr>
          <p:nvPr userDrawn="1"/>
        </p:nvPicPr>
        <p:blipFill>
          <a:blip r:embed="rId2" cstate="print"/>
          <a:srcRect/>
          <a:stretch>
            <a:fillRect/>
          </a:stretch>
        </p:blipFill>
        <p:spPr bwMode="auto">
          <a:xfrm>
            <a:off x="2227263" y="1084263"/>
            <a:ext cx="4678362" cy="688975"/>
          </a:xfrm>
          <a:prstGeom prst="rect">
            <a:avLst/>
          </a:prstGeom>
          <a:noFill/>
          <a:ln w="9525">
            <a:noFill/>
            <a:miter lim="800000"/>
            <a:headEnd/>
            <a:tailEnd/>
          </a:ln>
        </p:spPr>
      </p:pic>
      <p:sp>
        <p:nvSpPr>
          <p:cNvPr id="5130" name="Titelplatzhalter 13"/>
          <p:cNvSpPr>
            <a:spLocks noGrp="1"/>
          </p:cNvSpPr>
          <p:nvPr>
            <p:ph type="ctrTitle"/>
          </p:nvPr>
        </p:nvSpPr>
        <p:spPr>
          <a:xfrm>
            <a:off x="679450" y="2030413"/>
            <a:ext cx="7772400" cy="677862"/>
          </a:xfrm>
        </p:spPr>
        <p:txBody>
          <a:bodyPr/>
          <a:lstStyle>
            <a:lvl1pPr algn="ctr">
              <a:defRPr sz="3200" smtClean="0">
                <a:latin typeface="Arial" charset="0"/>
              </a:defRPr>
            </a:lvl1pPr>
          </a:lstStyle>
          <a:p>
            <a:pPr lvl="0"/>
            <a:r>
              <a:rPr lang="de-DE" altLang="de-DE" noProof="0" dirty="0"/>
              <a:t>Titelmasterformat durch Klicken bearbeiten&lt;</a:t>
            </a:r>
          </a:p>
        </p:txBody>
      </p:sp>
      <p:sp>
        <p:nvSpPr>
          <p:cNvPr id="5131" name="Rectangle 8"/>
          <p:cNvSpPr>
            <a:spLocks noGrp="1" noChangeArrowheads="1"/>
          </p:cNvSpPr>
          <p:nvPr>
            <p:ph type="subTitle" idx="1"/>
          </p:nvPr>
        </p:nvSpPr>
        <p:spPr>
          <a:xfrm>
            <a:off x="679450" y="3141663"/>
            <a:ext cx="7777163" cy="1008062"/>
          </a:xfrm>
        </p:spPr>
        <p:txBody>
          <a:bodyPr/>
          <a:lstStyle>
            <a:lvl1pPr marL="0" indent="0" algn="ctr">
              <a:buFont typeface="Wingdings" pitchFamily="2" charset="2"/>
              <a:buNone/>
              <a:defRPr smtClean="0">
                <a:latin typeface="Arial" charset="0"/>
              </a:defRPr>
            </a:lvl1pPr>
          </a:lstStyle>
          <a:p>
            <a:pPr lvl="0"/>
            <a:r>
              <a:rPr lang="de-DE" altLang="de-DE" noProof="0" dirty="0"/>
              <a:t>Formatvorlage des Untertitelmasters durch Klicken bearbeiten</a:t>
            </a:r>
          </a:p>
        </p:txBody>
      </p:sp>
      <p:pic>
        <p:nvPicPr>
          <p:cNvPr id="3" name="Grafik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3570" y="3634609"/>
            <a:ext cx="7766862" cy="2746719"/>
          </a:xfrm>
          <a:prstGeom prst="rect">
            <a:avLst/>
          </a:prstGeom>
        </p:spPr>
      </p:pic>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el_Communication">
    <p:spTree>
      <p:nvGrpSpPr>
        <p:cNvPr id="1" name=""/>
        <p:cNvGrpSpPr/>
        <p:nvPr/>
      </p:nvGrpSpPr>
      <p:grpSpPr>
        <a:xfrm>
          <a:off x="0" y="0"/>
          <a:ext cx="0" cy="0"/>
          <a:chOff x="0" y="0"/>
          <a:chExt cx="0" cy="0"/>
        </a:xfrm>
      </p:grpSpPr>
      <p:sp>
        <p:nvSpPr>
          <p:cNvPr id="9" name="Rechteck 8"/>
          <p:cNvSpPr/>
          <p:nvPr userDrawn="1"/>
        </p:nvSpPr>
        <p:spPr>
          <a:xfrm>
            <a:off x="179164" y="5877272"/>
            <a:ext cx="8785671"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icture 4" descr="ppt_comm"/>
          <p:cNvPicPr>
            <a:picLocks noChangeAspect="1" noChangeArrowheads="1"/>
          </p:cNvPicPr>
          <p:nvPr userDrawn="1"/>
        </p:nvPicPr>
        <p:blipFill>
          <a:blip r:embed="rId2" cstate="print"/>
          <a:srcRect/>
          <a:stretch>
            <a:fillRect/>
          </a:stretch>
        </p:blipFill>
        <p:spPr bwMode="auto">
          <a:xfrm>
            <a:off x="611188" y="3644900"/>
            <a:ext cx="7791450" cy="2847975"/>
          </a:xfrm>
          <a:prstGeom prst="rect">
            <a:avLst/>
          </a:prstGeom>
          <a:noFill/>
          <a:ln w="9525">
            <a:noFill/>
            <a:miter lim="800000"/>
            <a:headEnd/>
            <a:tailEnd/>
          </a:ln>
        </p:spPr>
      </p:pic>
      <p:sp>
        <p:nvSpPr>
          <p:cNvPr id="8" name="Rechteck 7"/>
          <p:cNvSpPr/>
          <p:nvPr userDrawn="1"/>
        </p:nvSpPr>
        <p:spPr>
          <a:xfrm>
            <a:off x="250825" y="116632"/>
            <a:ext cx="8785671"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8"/>
          <p:cNvCxnSpPr>
            <a:cxnSpLocks noChangeShapeType="1"/>
          </p:cNvCxnSpPr>
          <p:nvPr userDrawn="1"/>
        </p:nvCxnSpPr>
        <p:spPr bwMode="auto">
          <a:xfrm>
            <a:off x="325438" y="404813"/>
            <a:ext cx="8540750" cy="0"/>
          </a:xfrm>
          <a:prstGeom prst="line">
            <a:avLst/>
          </a:prstGeom>
          <a:noFill/>
          <a:ln w="38100" cmpd="thickThin" algn="ctr">
            <a:solidFill>
              <a:srgbClr val="002048"/>
            </a:solidFill>
            <a:round/>
            <a:headEnd/>
            <a:tailEnd/>
          </a:ln>
        </p:spPr>
      </p:cxnSp>
      <p:cxnSp>
        <p:nvCxnSpPr>
          <p:cNvPr id="6" name="Gerade Verbindung 8"/>
          <p:cNvCxnSpPr>
            <a:cxnSpLocks noChangeShapeType="1"/>
          </p:cNvCxnSpPr>
          <p:nvPr userDrawn="1"/>
        </p:nvCxnSpPr>
        <p:spPr bwMode="auto">
          <a:xfrm>
            <a:off x="323850" y="6524625"/>
            <a:ext cx="8540750" cy="0"/>
          </a:xfrm>
          <a:prstGeom prst="line">
            <a:avLst/>
          </a:prstGeom>
          <a:noFill/>
          <a:ln w="38100" cmpd="thickThin" algn="ctr">
            <a:solidFill>
              <a:srgbClr val="002048"/>
            </a:solidFill>
            <a:round/>
            <a:headEnd/>
            <a:tailEnd/>
          </a:ln>
        </p:spPr>
      </p:cxnSp>
      <p:pic>
        <p:nvPicPr>
          <p:cNvPr id="7" name="Picture 14" descr="Logo_red_sRGB_65"/>
          <p:cNvPicPr>
            <a:picLocks noChangeAspect="1" noChangeArrowheads="1"/>
          </p:cNvPicPr>
          <p:nvPr userDrawn="1"/>
        </p:nvPicPr>
        <p:blipFill>
          <a:blip r:embed="rId3" cstate="print"/>
          <a:srcRect/>
          <a:stretch>
            <a:fillRect/>
          </a:stretch>
        </p:blipFill>
        <p:spPr bwMode="auto">
          <a:xfrm>
            <a:off x="2227263" y="1084263"/>
            <a:ext cx="4678362" cy="688975"/>
          </a:xfrm>
          <a:prstGeom prst="rect">
            <a:avLst/>
          </a:prstGeom>
          <a:noFill/>
          <a:ln w="9525">
            <a:noFill/>
            <a:miter lim="800000"/>
            <a:headEnd/>
            <a:tailEnd/>
          </a:ln>
        </p:spPr>
      </p:pic>
      <p:sp>
        <p:nvSpPr>
          <p:cNvPr id="5130" name="Titelplatzhalter 13"/>
          <p:cNvSpPr>
            <a:spLocks noGrp="1"/>
          </p:cNvSpPr>
          <p:nvPr>
            <p:ph type="ctrTitle"/>
          </p:nvPr>
        </p:nvSpPr>
        <p:spPr>
          <a:xfrm>
            <a:off x="679450" y="2030413"/>
            <a:ext cx="7772400" cy="677862"/>
          </a:xfrm>
        </p:spPr>
        <p:txBody>
          <a:bodyPr/>
          <a:lstStyle>
            <a:lvl1pPr algn="ctr">
              <a:defRPr sz="3200" smtClean="0">
                <a:latin typeface="Arial" charset="0"/>
              </a:defRPr>
            </a:lvl1pPr>
          </a:lstStyle>
          <a:p>
            <a:pPr lvl="0"/>
            <a:r>
              <a:rPr lang="de-DE" altLang="de-DE" noProof="0" dirty="0"/>
              <a:t>Titelmasterformat durch Klicken bearbeiten&lt;</a:t>
            </a:r>
          </a:p>
        </p:txBody>
      </p:sp>
      <p:sp>
        <p:nvSpPr>
          <p:cNvPr id="5131" name="Rectangle 8"/>
          <p:cNvSpPr>
            <a:spLocks noGrp="1" noChangeArrowheads="1"/>
          </p:cNvSpPr>
          <p:nvPr>
            <p:ph type="subTitle" idx="1"/>
          </p:nvPr>
        </p:nvSpPr>
        <p:spPr>
          <a:xfrm>
            <a:off x="679450" y="3141663"/>
            <a:ext cx="7777163" cy="1008062"/>
          </a:xfrm>
        </p:spPr>
        <p:txBody>
          <a:bodyPr/>
          <a:lstStyle>
            <a:lvl1pPr marL="0" indent="0" algn="ctr">
              <a:buFont typeface="Wingdings" pitchFamily="2" charset="2"/>
              <a:buNone/>
              <a:defRPr smtClean="0">
                <a:latin typeface="Arial" charset="0"/>
              </a:defRPr>
            </a:lvl1pPr>
          </a:lstStyle>
          <a:p>
            <a:pPr lvl="0"/>
            <a:r>
              <a:rPr lang="de-DE" altLang="de-DE" noProof="0" dirty="0"/>
              <a:t>Formatvorlage des Untertitelmasters durch Klicken bearbeiten</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p>
            <a:pPr>
              <a:defRPr/>
            </a:pPr>
            <a:r>
              <a:rPr lang="en-US" dirty="0"/>
              <a:t>Copyright © Rosenberger 2016                 </a:t>
            </a:r>
            <a:r>
              <a:rPr lang="en-US" dirty="0" err="1">
                <a:solidFill>
                  <a:srgbClr val="E62F35"/>
                </a:solidFill>
              </a:rPr>
              <a:t>vertraulich</a:t>
            </a:r>
            <a:r>
              <a:rPr lang="en-US" dirty="0">
                <a:solidFill>
                  <a:srgbClr val="E62F35"/>
                </a:solidFill>
              </a:rPr>
              <a:t> / confidential</a:t>
            </a:r>
          </a:p>
        </p:txBody>
      </p:sp>
      <p:sp>
        <p:nvSpPr>
          <p:cNvPr id="6" name="Textplatzhalter 5"/>
          <p:cNvSpPr>
            <a:spLocks noGrp="1"/>
          </p:cNvSpPr>
          <p:nvPr>
            <p:ph type="body" sz="quarter" idx="12"/>
          </p:nvPr>
        </p:nvSpPr>
        <p:spPr>
          <a:xfrm>
            <a:off x="250825" y="981075"/>
            <a:ext cx="4176713" cy="5543550"/>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7"/>
          <p:cNvSpPr>
            <a:spLocks noGrp="1"/>
          </p:cNvSpPr>
          <p:nvPr>
            <p:ph type="body" sz="quarter" idx="13"/>
          </p:nvPr>
        </p:nvSpPr>
        <p:spPr>
          <a:xfrm>
            <a:off x="4716463" y="981075"/>
            <a:ext cx="4176712" cy="554355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8"/>
          <p:cNvSpPr>
            <a:spLocks noGrp="1"/>
          </p:cNvSpPr>
          <p:nvPr>
            <p:ph type="sldNum" sz="quarter" idx="4"/>
          </p:nvPr>
        </p:nvSpPr>
        <p:spPr>
          <a:xfrm>
            <a:off x="6444208" y="6615108"/>
            <a:ext cx="2421632" cy="230832"/>
          </a:xfrm>
          <a:prstGeom prst="rect">
            <a:avLst/>
          </a:prstGeom>
        </p:spPr>
        <p:txBody>
          <a:bodyPr vert="horz" wrap="square" lIns="91440" tIns="45720" rIns="91440" bIns="45720" rtlCol="0" anchor="ctr">
            <a:spAutoFit/>
          </a:bodyPr>
          <a:lstStyle>
            <a:lvl1pPr algn="r" rtl="0" fontAlgn="base">
              <a:spcBef>
                <a:spcPct val="0"/>
              </a:spcBef>
              <a:spcAft>
                <a:spcPct val="0"/>
              </a:spcAft>
              <a:defRPr lang="de-DE" altLang="de-DE" sz="900" kern="1200" smtClean="0">
                <a:solidFill>
                  <a:srgbClr val="002048"/>
                </a:solidFill>
                <a:latin typeface="Arial" charset="0"/>
                <a:ea typeface="+mn-ea"/>
                <a:cs typeface="Arial" charset="0"/>
              </a:defRPr>
            </a:lvl1pPr>
          </a:lstStyle>
          <a:p>
            <a:pPr>
              <a:defRPr/>
            </a:pPr>
            <a:r>
              <a:rPr lang="de-DE" dirty="0"/>
              <a:t>www.rosenberger.com    |    </a:t>
            </a:r>
            <a:fld id="{73BCB026-AA90-4ED1-BB0C-9E85EABDEB74}" type="slidenum">
              <a:rPr lang="de-DE" smtClean="0"/>
              <a:pPr>
                <a:defRPr/>
              </a:pPr>
              <a:t>‹#›</a:t>
            </a:fld>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Textbo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Fußzeilenplatzhalter 2"/>
          <p:cNvSpPr>
            <a:spLocks noGrp="1"/>
          </p:cNvSpPr>
          <p:nvPr>
            <p:ph type="ftr" sz="quarter" idx="10"/>
          </p:nvPr>
        </p:nvSpPr>
        <p:spPr/>
        <p:txBody>
          <a:bodyPr/>
          <a:lstStyle/>
          <a:p>
            <a:pPr>
              <a:defRPr/>
            </a:pPr>
            <a:r>
              <a:rPr lang="en-US" dirty="0"/>
              <a:t>Copyright © Rosenberger 2016                 </a:t>
            </a:r>
            <a:r>
              <a:rPr lang="en-US" dirty="0" err="1">
                <a:solidFill>
                  <a:srgbClr val="E62F35"/>
                </a:solidFill>
              </a:rPr>
              <a:t>vertraulich</a:t>
            </a:r>
            <a:r>
              <a:rPr lang="en-US" dirty="0">
                <a:solidFill>
                  <a:srgbClr val="E62F35"/>
                </a:solidFill>
              </a:rPr>
              <a:t> / confidential</a:t>
            </a:r>
          </a:p>
        </p:txBody>
      </p:sp>
      <p:sp>
        <p:nvSpPr>
          <p:cNvPr id="6" name="Textplatzhalter 5"/>
          <p:cNvSpPr>
            <a:spLocks noGrp="1"/>
          </p:cNvSpPr>
          <p:nvPr>
            <p:ph type="body" sz="quarter" idx="12"/>
          </p:nvPr>
        </p:nvSpPr>
        <p:spPr>
          <a:xfrm>
            <a:off x="250825" y="981075"/>
            <a:ext cx="4176713" cy="4176117"/>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7"/>
          <p:cNvSpPr>
            <a:spLocks noGrp="1"/>
          </p:cNvSpPr>
          <p:nvPr>
            <p:ph type="body" sz="quarter" idx="13"/>
          </p:nvPr>
        </p:nvSpPr>
        <p:spPr>
          <a:xfrm>
            <a:off x="4716463" y="981075"/>
            <a:ext cx="4176712" cy="417611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p:cNvSpPr>
            <a:spLocks noGrp="1"/>
          </p:cNvSpPr>
          <p:nvPr>
            <p:ph type="body" sz="quarter" idx="14" hasCustomPrompt="1"/>
          </p:nvPr>
        </p:nvSpPr>
        <p:spPr>
          <a:xfrm>
            <a:off x="250825" y="5229225"/>
            <a:ext cx="4176713" cy="400110"/>
          </a:xfrm>
          <a:solidFill>
            <a:schemeClr val="bg2"/>
          </a:solidFill>
        </p:spPr>
        <p:txBody>
          <a:bodyPr>
            <a:spAutoFit/>
          </a:bodyPr>
          <a:lstStyle>
            <a:lvl1pPr marL="0" indent="0">
              <a:spcBef>
                <a:spcPts val="0"/>
              </a:spcBef>
              <a:buNone/>
              <a:defRPr baseline="0"/>
            </a:lvl1pPr>
            <a:lvl2pPr>
              <a:buNone/>
              <a:defRPr/>
            </a:lvl2pPr>
            <a:lvl3pPr>
              <a:buNone/>
              <a:defRPr/>
            </a:lvl3pPr>
            <a:lvl4pPr>
              <a:buNone/>
              <a:defRPr/>
            </a:lvl4pPr>
            <a:lvl5pPr>
              <a:buNone/>
              <a:defRPr/>
            </a:lvl5pPr>
          </a:lstStyle>
          <a:p>
            <a:pPr lvl="0"/>
            <a:r>
              <a:rPr lang="de-DE" dirty="0"/>
              <a:t>TextBox mit Hintergrund</a:t>
            </a:r>
          </a:p>
        </p:txBody>
      </p:sp>
      <p:sp>
        <p:nvSpPr>
          <p:cNvPr id="10" name="Textplatzhalter 8"/>
          <p:cNvSpPr>
            <a:spLocks noGrp="1"/>
          </p:cNvSpPr>
          <p:nvPr>
            <p:ph type="body" sz="quarter" idx="15" hasCustomPrompt="1"/>
          </p:nvPr>
        </p:nvSpPr>
        <p:spPr>
          <a:xfrm>
            <a:off x="4716463" y="5229225"/>
            <a:ext cx="4176712" cy="1295400"/>
          </a:xfrm>
        </p:spPr>
        <p:txBody>
          <a:bodyPr/>
          <a:lstStyle>
            <a:lvl1pPr marL="0" indent="0">
              <a:spcBef>
                <a:spcPts val="0"/>
              </a:spcBef>
              <a:buNone/>
              <a:defRPr baseline="0"/>
            </a:lvl1pPr>
            <a:lvl2pPr>
              <a:buNone/>
              <a:defRPr/>
            </a:lvl2pPr>
            <a:lvl3pPr>
              <a:buNone/>
              <a:defRPr/>
            </a:lvl3pPr>
            <a:lvl4pPr>
              <a:buNone/>
              <a:defRPr/>
            </a:lvl4pPr>
            <a:lvl5pPr>
              <a:buNone/>
              <a:defRPr/>
            </a:lvl5pPr>
          </a:lstStyle>
          <a:p>
            <a:pPr lvl="0"/>
            <a:r>
              <a:rPr lang="de-DE" dirty="0"/>
              <a:t>TextBox ohne Hintergrund</a:t>
            </a:r>
          </a:p>
        </p:txBody>
      </p:sp>
      <p:sp>
        <p:nvSpPr>
          <p:cNvPr id="11" name="Foliennummernplatzhalter 8"/>
          <p:cNvSpPr>
            <a:spLocks noGrp="1"/>
          </p:cNvSpPr>
          <p:nvPr>
            <p:ph type="sldNum" sz="quarter" idx="4"/>
          </p:nvPr>
        </p:nvSpPr>
        <p:spPr>
          <a:xfrm>
            <a:off x="6444208" y="6615108"/>
            <a:ext cx="2421632" cy="230832"/>
          </a:xfrm>
          <a:prstGeom prst="rect">
            <a:avLst/>
          </a:prstGeom>
        </p:spPr>
        <p:txBody>
          <a:bodyPr vert="horz" wrap="square" lIns="91440" tIns="45720" rIns="91440" bIns="45720" rtlCol="0" anchor="ctr">
            <a:spAutoFit/>
          </a:bodyPr>
          <a:lstStyle>
            <a:lvl1pPr algn="r" rtl="0" fontAlgn="base">
              <a:spcBef>
                <a:spcPct val="0"/>
              </a:spcBef>
              <a:spcAft>
                <a:spcPct val="0"/>
              </a:spcAft>
              <a:defRPr lang="de-DE" altLang="de-DE" sz="900" kern="1200" smtClean="0">
                <a:solidFill>
                  <a:srgbClr val="002048"/>
                </a:solidFill>
                <a:latin typeface="Arial" charset="0"/>
                <a:ea typeface="+mn-ea"/>
                <a:cs typeface="Arial" charset="0"/>
              </a:defRPr>
            </a:lvl1pPr>
          </a:lstStyle>
          <a:p>
            <a:pPr>
              <a:defRPr/>
            </a:pPr>
            <a:r>
              <a:rPr lang="de-DE" dirty="0"/>
              <a:t>www.rosenberger.com    |    </a:t>
            </a:r>
            <a:fld id="{73BCB026-AA90-4ED1-BB0C-9E85EABDEB74}" type="slidenum">
              <a:rPr lang="de-DE" smtClean="0"/>
              <a:pPr>
                <a:defRPr/>
              </a:pPr>
              <a:t>‹#›</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Text + Sub">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p>
            <a:pPr>
              <a:defRPr/>
            </a:pPr>
            <a:r>
              <a:rPr lang="en-US"/>
              <a:t>Copyright © Rosenberger 2016                 vertraulich / confidential</a:t>
            </a:r>
            <a:endParaRPr lang="de-DE" dirty="0"/>
          </a:p>
        </p:txBody>
      </p:sp>
      <p:sp>
        <p:nvSpPr>
          <p:cNvPr id="6" name="Textplatzhalter 5"/>
          <p:cNvSpPr>
            <a:spLocks noGrp="1"/>
          </p:cNvSpPr>
          <p:nvPr>
            <p:ph type="body" sz="quarter" idx="12"/>
          </p:nvPr>
        </p:nvSpPr>
        <p:spPr>
          <a:xfrm>
            <a:off x="250825" y="1628775"/>
            <a:ext cx="4176713" cy="4895850"/>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7"/>
          <p:cNvSpPr>
            <a:spLocks noGrp="1"/>
          </p:cNvSpPr>
          <p:nvPr>
            <p:ph type="body" sz="quarter" idx="13"/>
          </p:nvPr>
        </p:nvSpPr>
        <p:spPr>
          <a:xfrm>
            <a:off x="4716463" y="1628775"/>
            <a:ext cx="4176712" cy="4895850"/>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8"/>
          <p:cNvSpPr>
            <a:spLocks noGrp="1"/>
          </p:cNvSpPr>
          <p:nvPr>
            <p:ph type="body" sz="quarter" idx="14" hasCustomPrompt="1"/>
          </p:nvPr>
        </p:nvSpPr>
        <p:spPr>
          <a:xfrm>
            <a:off x="323850" y="981075"/>
            <a:ext cx="4103688" cy="503709"/>
          </a:xfrm>
        </p:spPr>
        <p:txBody>
          <a:bodyPr/>
          <a:lstStyle>
            <a:lvl1pPr marL="0" indent="0">
              <a:spcBef>
                <a:spcPts val="25"/>
              </a:spcBef>
              <a:buNone/>
              <a:defRPr b="1">
                <a:solidFill>
                  <a:schemeClr val="tx1"/>
                </a:solidFill>
              </a:defRPr>
            </a:lvl1pPr>
          </a:lstStyle>
          <a:p>
            <a:pPr lvl="0"/>
            <a:r>
              <a:rPr lang="de-DE" dirty="0"/>
              <a:t>Überschrift</a:t>
            </a:r>
          </a:p>
        </p:txBody>
      </p:sp>
      <p:sp>
        <p:nvSpPr>
          <p:cNvPr id="11" name="Textplatzhalter 10"/>
          <p:cNvSpPr>
            <a:spLocks noGrp="1"/>
          </p:cNvSpPr>
          <p:nvPr>
            <p:ph type="body" sz="quarter" idx="15" hasCustomPrompt="1"/>
          </p:nvPr>
        </p:nvSpPr>
        <p:spPr>
          <a:xfrm>
            <a:off x="4716463" y="981075"/>
            <a:ext cx="4176712" cy="503238"/>
          </a:xfrm>
          <a:noFill/>
          <a:ln w="9525">
            <a:noFill/>
            <a:miter lim="800000"/>
            <a:headEnd/>
            <a:tailEnd/>
          </a:ln>
        </p:spPr>
        <p:txBody>
          <a:bodyPr vert="horz" wrap="square" lIns="91440" tIns="45720" rIns="91440" bIns="45720" numCol="1" anchor="t" anchorCtr="0" compatLnSpc="1">
            <a:prstTxWarp prst="textNoShape">
              <a:avLst/>
            </a:prstTxWarp>
          </a:bodyPr>
          <a:lstStyle>
            <a:lvl1pPr>
              <a:buNone/>
              <a:defRPr lang="de-DE" sz="1800" b="1" dirty="0" smtClean="0">
                <a:solidFill>
                  <a:schemeClr val="tx1"/>
                </a:solidFill>
                <a:latin typeface="Arial" charset="0"/>
                <a:ea typeface="+mn-ea"/>
                <a:cs typeface="+mn-cs"/>
              </a:defRPr>
            </a:lvl1pPr>
          </a:lstStyle>
          <a:p>
            <a:pPr marL="0" lvl="0" indent="0" algn="l" rtl="0" eaLnBrk="0" fontAlgn="base" hangingPunct="0">
              <a:spcBef>
                <a:spcPts val="25"/>
              </a:spcBef>
              <a:spcAft>
                <a:spcPct val="0"/>
              </a:spcAft>
              <a:buClr>
                <a:srgbClr val="E62F35"/>
              </a:buClr>
            </a:pPr>
            <a:r>
              <a:rPr lang="de-DE" dirty="0"/>
              <a:t>Überschrift</a:t>
            </a:r>
          </a:p>
        </p:txBody>
      </p:sp>
      <p:sp>
        <p:nvSpPr>
          <p:cNvPr id="10" name="Foliennummernplatzhalter 8"/>
          <p:cNvSpPr>
            <a:spLocks noGrp="1"/>
          </p:cNvSpPr>
          <p:nvPr>
            <p:ph type="sldNum" sz="quarter" idx="4"/>
          </p:nvPr>
        </p:nvSpPr>
        <p:spPr>
          <a:xfrm>
            <a:off x="6444208" y="6615108"/>
            <a:ext cx="2421632" cy="230832"/>
          </a:xfrm>
          <a:prstGeom prst="rect">
            <a:avLst/>
          </a:prstGeom>
        </p:spPr>
        <p:txBody>
          <a:bodyPr vert="horz" wrap="square" lIns="91440" tIns="45720" rIns="91440" bIns="45720" rtlCol="0" anchor="ctr">
            <a:spAutoFit/>
          </a:bodyPr>
          <a:lstStyle>
            <a:lvl1pPr algn="r" rtl="0" fontAlgn="base">
              <a:spcBef>
                <a:spcPct val="0"/>
              </a:spcBef>
              <a:spcAft>
                <a:spcPct val="0"/>
              </a:spcAft>
              <a:defRPr lang="de-DE" altLang="de-DE" sz="900" kern="1200" smtClean="0">
                <a:solidFill>
                  <a:srgbClr val="002048"/>
                </a:solidFill>
                <a:latin typeface="Arial" charset="0"/>
                <a:ea typeface="+mn-ea"/>
                <a:cs typeface="Arial" charset="0"/>
              </a:defRPr>
            </a:lvl1pPr>
          </a:lstStyle>
          <a:p>
            <a:pPr>
              <a:defRPr/>
            </a:pPr>
            <a:r>
              <a:rPr lang="de-DE" dirty="0"/>
              <a:t>www.rosenberger.com    |    </a:t>
            </a:r>
            <a:fld id="{73BCB026-AA90-4ED1-BB0C-9E85EABDEB74}" type="slidenum">
              <a:rPr lang="de-DE" smtClean="0"/>
              <a:pPr>
                <a:defRPr/>
              </a:pPr>
              <a:t>‹#›</a:t>
            </a:fld>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Pic">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p>
            <a:pPr>
              <a:defRPr/>
            </a:pPr>
            <a:r>
              <a:rPr lang="en-US"/>
              <a:t>Copyright © Rosenberger 2016                 vertraulich / confidential</a:t>
            </a:r>
            <a:endParaRPr lang="de-DE" dirty="0"/>
          </a:p>
        </p:txBody>
      </p:sp>
      <p:sp>
        <p:nvSpPr>
          <p:cNvPr id="6" name="Textplatzhalter 5"/>
          <p:cNvSpPr>
            <a:spLocks noGrp="1"/>
          </p:cNvSpPr>
          <p:nvPr>
            <p:ph type="body" sz="quarter" idx="12"/>
          </p:nvPr>
        </p:nvSpPr>
        <p:spPr>
          <a:xfrm>
            <a:off x="250825" y="981075"/>
            <a:ext cx="4969247" cy="5543550"/>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Bildplatzhalter 8"/>
          <p:cNvSpPr>
            <a:spLocks noGrp="1"/>
          </p:cNvSpPr>
          <p:nvPr>
            <p:ph type="pic" sz="quarter" idx="13"/>
          </p:nvPr>
        </p:nvSpPr>
        <p:spPr>
          <a:xfrm>
            <a:off x="5364163" y="981075"/>
            <a:ext cx="3529012" cy="2447925"/>
          </a:xfrm>
        </p:spPr>
        <p:txBody>
          <a:bodyPr/>
          <a:lstStyle/>
          <a:p>
            <a:endParaRPr lang="de-DE"/>
          </a:p>
        </p:txBody>
      </p:sp>
      <p:sp>
        <p:nvSpPr>
          <p:cNvPr id="10" name="Bildplatzhalter 8"/>
          <p:cNvSpPr>
            <a:spLocks noGrp="1"/>
          </p:cNvSpPr>
          <p:nvPr>
            <p:ph type="pic" sz="quarter" idx="14"/>
          </p:nvPr>
        </p:nvSpPr>
        <p:spPr>
          <a:xfrm>
            <a:off x="5364163" y="4076700"/>
            <a:ext cx="3529012" cy="2447925"/>
          </a:xfrm>
        </p:spPr>
        <p:txBody>
          <a:bodyPr/>
          <a:lstStyle/>
          <a:p>
            <a:endParaRPr lang="de-DE"/>
          </a:p>
        </p:txBody>
      </p:sp>
      <p:sp>
        <p:nvSpPr>
          <p:cNvPr id="8" name="Foliennummernplatzhalter 8"/>
          <p:cNvSpPr>
            <a:spLocks noGrp="1"/>
          </p:cNvSpPr>
          <p:nvPr>
            <p:ph type="sldNum" sz="quarter" idx="4"/>
          </p:nvPr>
        </p:nvSpPr>
        <p:spPr>
          <a:xfrm>
            <a:off x="6444208" y="6615108"/>
            <a:ext cx="2421632" cy="230832"/>
          </a:xfrm>
          <a:prstGeom prst="rect">
            <a:avLst/>
          </a:prstGeom>
        </p:spPr>
        <p:txBody>
          <a:bodyPr vert="horz" wrap="square" lIns="91440" tIns="45720" rIns="91440" bIns="45720" rtlCol="0" anchor="ctr">
            <a:spAutoFit/>
          </a:bodyPr>
          <a:lstStyle>
            <a:lvl1pPr algn="r" rtl="0" fontAlgn="base">
              <a:spcBef>
                <a:spcPct val="0"/>
              </a:spcBef>
              <a:spcAft>
                <a:spcPct val="0"/>
              </a:spcAft>
              <a:defRPr lang="de-DE" altLang="de-DE" sz="900" kern="1200" smtClean="0">
                <a:solidFill>
                  <a:srgbClr val="002048"/>
                </a:solidFill>
                <a:latin typeface="Arial" charset="0"/>
                <a:ea typeface="+mn-ea"/>
                <a:cs typeface="Arial" charset="0"/>
              </a:defRPr>
            </a:lvl1pPr>
          </a:lstStyle>
          <a:p>
            <a:pPr>
              <a:defRPr/>
            </a:pPr>
            <a:r>
              <a:rPr lang="de-DE" dirty="0"/>
              <a:t>www.rosenberger.com    |    </a:t>
            </a:r>
            <a:fld id="{73BCB026-AA90-4ED1-BB0C-9E85EABDEB74}" type="slidenum">
              <a:rPr lang="de-DE" smtClean="0"/>
              <a:pPr>
                <a:defRPr/>
              </a:pPr>
              <a:t>‹#›</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oliennummernplatzhalter 8"/>
          <p:cNvSpPr>
            <a:spLocks noGrp="1"/>
          </p:cNvSpPr>
          <p:nvPr>
            <p:ph type="sldNum" sz="quarter" idx="4"/>
          </p:nvPr>
        </p:nvSpPr>
        <p:spPr>
          <a:xfrm>
            <a:off x="6444208" y="6615108"/>
            <a:ext cx="2421632" cy="230832"/>
          </a:xfrm>
          <a:prstGeom prst="rect">
            <a:avLst/>
          </a:prstGeom>
        </p:spPr>
        <p:txBody>
          <a:bodyPr vert="horz" wrap="square" lIns="91440" tIns="45720" rIns="91440" bIns="45720" rtlCol="0" anchor="ctr">
            <a:spAutoFit/>
          </a:bodyPr>
          <a:lstStyle>
            <a:lvl1pPr algn="r" rtl="0" fontAlgn="base">
              <a:spcBef>
                <a:spcPct val="0"/>
              </a:spcBef>
              <a:spcAft>
                <a:spcPct val="0"/>
              </a:spcAft>
              <a:defRPr lang="de-DE" altLang="de-DE" sz="900" kern="1200" smtClean="0">
                <a:solidFill>
                  <a:srgbClr val="002048"/>
                </a:solidFill>
                <a:latin typeface="Arial" charset="0"/>
                <a:ea typeface="+mn-ea"/>
                <a:cs typeface="Arial" charset="0"/>
              </a:defRPr>
            </a:lvl1pPr>
          </a:lstStyle>
          <a:p>
            <a:pPr>
              <a:defRPr/>
            </a:pPr>
            <a:r>
              <a:rPr lang="de-DE" dirty="0"/>
              <a:t>www.rosenberger.com    |    </a:t>
            </a:r>
            <a:fld id="{73BCB026-AA90-4ED1-BB0C-9E85EABDEB74}" type="slidenum">
              <a:rPr lang="de-DE" smtClean="0"/>
              <a:pPr>
                <a:defRPr/>
              </a:pPr>
              <a:t>‹#›</a:t>
            </a:fld>
            <a:endParaRPr lang="de-DE" dirty="0"/>
          </a:p>
        </p:txBody>
      </p:sp>
      <p:sp>
        <p:nvSpPr>
          <p:cNvPr id="8" name="Fußzeilenplatzhalter 7"/>
          <p:cNvSpPr>
            <a:spLocks noGrp="1"/>
          </p:cNvSpPr>
          <p:nvPr>
            <p:ph type="ftr" sz="quarter" idx="3"/>
          </p:nvPr>
        </p:nvSpPr>
        <p:spPr>
          <a:xfrm>
            <a:off x="251520" y="6615108"/>
            <a:ext cx="4425524" cy="230832"/>
          </a:xfrm>
          <a:prstGeom prst="rect">
            <a:avLst/>
          </a:prstGeom>
        </p:spPr>
        <p:txBody>
          <a:bodyPr vert="horz" wrap="square" lIns="91440" tIns="45720" rIns="91440" bIns="45720" rtlCol="0" anchor="ctr">
            <a:spAutoFit/>
          </a:bodyPr>
          <a:lstStyle>
            <a:lvl1pPr algn="l">
              <a:defRPr lang="de-DE" altLang="de-DE" sz="900" kern="1200" dirty="0" smtClean="0">
                <a:solidFill>
                  <a:srgbClr val="002048"/>
                </a:solidFill>
                <a:latin typeface="Arial" charset="0"/>
                <a:ea typeface="+mn-ea"/>
                <a:cs typeface="Arial" charset="0"/>
              </a:defRPr>
            </a:lvl1pPr>
          </a:lstStyle>
          <a:p>
            <a:pPr>
              <a:defRPr/>
            </a:pPr>
            <a:r>
              <a:rPr lang="de-DE" dirty="0"/>
              <a:t>Copyright © Rosenberger 2016                 </a:t>
            </a:r>
            <a:r>
              <a:rPr lang="de-DE" dirty="0">
                <a:solidFill>
                  <a:srgbClr val="FF0000"/>
                </a:solidFill>
              </a:rPr>
              <a:t>vertraulich / </a:t>
            </a:r>
            <a:r>
              <a:rPr lang="de-DE" dirty="0" err="1">
                <a:solidFill>
                  <a:srgbClr val="FF0000"/>
                </a:solidFill>
              </a:rPr>
              <a:t>confidential</a:t>
            </a:r>
            <a:endParaRPr lang="de-DE" dirty="0">
              <a:solidFill>
                <a:srgbClr val="FF0000"/>
              </a:solidFill>
            </a:endParaRPr>
          </a:p>
        </p:txBody>
      </p:sp>
      <p:sp>
        <p:nvSpPr>
          <p:cNvPr id="1026" name="Titelplatzhalter 13"/>
          <p:cNvSpPr>
            <a:spLocks noGrp="1"/>
          </p:cNvSpPr>
          <p:nvPr>
            <p:ph type="title"/>
          </p:nvPr>
        </p:nvSpPr>
        <p:spPr bwMode="auto">
          <a:xfrm>
            <a:off x="250825" y="198165"/>
            <a:ext cx="6300788" cy="804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de-DE" dirty="0"/>
              <a:t>Titelmasterformat bearbeiten</a:t>
            </a:r>
          </a:p>
        </p:txBody>
      </p:sp>
      <p:sp>
        <p:nvSpPr>
          <p:cNvPr id="1027" name="Rectangle 8"/>
          <p:cNvSpPr>
            <a:spLocks noGrp="1" noChangeArrowheads="1"/>
          </p:cNvSpPr>
          <p:nvPr>
            <p:ph type="body" idx="1"/>
          </p:nvPr>
        </p:nvSpPr>
        <p:spPr bwMode="auto">
          <a:xfrm>
            <a:off x="242888" y="981075"/>
            <a:ext cx="8543925" cy="5472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cxnSp>
        <p:nvCxnSpPr>
          <p:cNvPr id="4" name="Gerade Verbindung 19"/>
          <p:cNvCxnSpPr>
            <a:cxnSpLocks noChangeShapeType="1"/>
          </p:cNvCxnSpPr>
          <p:nvPr userDrawn="1"/>
        </p:nvCxnSpPr>
        <p:spPr bwMode="auto">
          <a:xfrm>
            <a:off x="325438" y="6597650"/>
            <a:ext cx="8539162" cy="0"/>
          </a:xfrm>
          <a:prstGeom prst="line">
            <a:avLst/>
          </a:prstGeom>
          <a:noFill/>
          <a:ln w="12700" algn="ctr">
            <a:solidFill>
              <a:srgbClr val="002048"/>
            </a:solidFill>
            <a:round/>
            <a:headEnd/>
            <a:tailEnd/>
          </a:ln>
        </p:spPr>
      </p:cxnSp>
      <p:cxnSp>
        <p:nvCxnSpPr>
          <p:cNvPr id="5" name="Gerade Verbindung 8"/>
          <p:cNvCxnSpPr>
            <a:cxnSpLocks noChangeShapeType="1"/>
          </p:cNvCxnSpPr>
          <p:nvPr userDrawn="1"/>
        </p:nvCxnSpPr>
        <p:spPr bwMode="auto">
          <a:xfrm>
            <a:off x="325438" y="844550"/>
            <a:ext cx="8540750" cy="0"/>
          </a:xfrm>
          <a:prstGeom prst="line">
            <a:avLst/>
          </a:prstGeom>
          <a:noFill/>
          <a:ln w="38100" cmpd="thickThin" algn="ctr">
            <a:solidFill>
              <a:srgbClr val="002048"/>
            </a:solidFill>
            <a:round/>
            <a:headEnd/>
            <a:tailEnd/>
          </a:ln>
        </p:spPr>
      </p:cxnSp>
      <p:pic>
        <p:nvPicPr>
          <p:cNvPr id="6" name="Picture 10" descr="Logo_red_sRGB_65"/>
          <p:cNvPicPr>
            <a:picLocks noChangeAspect="1" noChangeArrowheads="1"/>
          </p:cNvPicPr>
          <p:nvPr userDrawn="1"/>
        </p:nvPicPr>
        <p:blipFill>
          <a:blip r:embed="rId18" cstate="print"/>
          <a:srcRect/>
          <a:stretch>
            <a:fillRect/>
          </a:stretch>
        </p:blipFill>
        <p:spPr bwMode="auto">
          <a:xfrm>
            <a:off x="6548438" y="276225"/>
            <a:ext cx="2341562" cy="344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3" r:id="rId1"/>
    <p:sldLayoutId id="2147483730" r:id="rId2"/>
    <p:sldLayoutId id="2147483731" r:id="rId3"/>
    <p:sldLayoutId id="2147483732" r:id="rId4"/>
    <p:sldLayoutId id="2147483733" r:id="rId5"/>
    <p:sldLayoutId id="2147483725" r:id="rId6"/>
    <p:sldLayoutId id="2147483736" r:id="rId7"/>
    <p:sldLayoutId id="2147483726" r:id="rId8"/>
    <p:sldLayoutId id="2147483727" r:id="rId9"/>
    <p:sldLayoutId id="2147483728" r:id="rId10"/>
    <p:sldLayoutId id="2147483729" r:id="rId11"/>
    <p:sldLayoutId id="2147483735" r:id="rId12"/>
    <p:sldLayoutId id="2147483734" r:id="rId13"/>
    <p:sldLayoutId id="2147483737" r:id="rId14"/>
    <p:sldLayoutId id="2147483764" r:id="rId15"/>
    <p:sldLayoutId id="2147483765" r:id="rId16"/>
  </p:sldLayoutIdLst>
  <p:hf hdr="0" dt="0"/>
  <p:txStyles>
    <p:titleStyle>
      <a:lvl1pPr algn="l" rtl="0" eaLnBrk="0" fontAlgn="base" hangingPunct="0">
        <a:spcBef>
          <a:spcPct val="0"/>
        </a:spcBef>
        <a:spcAft>
          <a:spcPct val="0"/>
        </a:spcAft>
        <a:defRPr sz="2400" b="1">
          <a:solidFill>
            <a:srgbClr val="002048"/>
          </a:solidFill>
          <a:latin typeface="Arial" charset="0"/>
          <a:ea typeface="+mj-ea"/>
          <a:cs typeface="+mj-cs"/>
        </a:defRPr>
      </a:lvl1pPr>
      <a:lvl2pPr algn="l" rtl="0" eaLnBrk="0" fontAlgn="base" hangingPunct="0">
        <a:spcBef>
          <a:spcPct val="0"/>
        </a:spcBef>
        <a:spcAft>
          <a:spcPct val="0"/>
        </a:spcAft>
        <a:defRPr sz="2400" b="1">
          <a:solidFill>
            <a:srgbClr val="002048"/>
          </a:solidFill>
          <a:latin typeface="Arial" charset="0"/>
        </a:defRPr>
      </a:lvl2pPr>
      <a:lvl3pPr algn="l" rtl="0" eaLnBrk="0" fontAlgn="base" hangingPunct="0">
        <a:spcBef>
          <a:spcPct val="0"/>
        </a:spcBef>
        <a:spcAft>
          <a:spcPct val="0"/>
        </a:spcAft>
        <a:defRPr sz="2400" b="1">
          <a:solidFill>
            <a:srgbClr val="002048"/>
          </a:solidFill>
          <a:latin typeface="Arial" charset="0"/>
        </a:defRPr>
      </a:lvl3pPr>
      <a:lvl4pPr algn="l" rtl="0" eaLnBrk="0" fontAlgn="base" hangingPunct="0">
        <a:spcBef>
          <a:spcPct val="0"/>
        </a:spcBef>
        <a:spcAft>
          <a:spcPct val="0"/>
        </a:spcAft>
        <a:defRPr sz="2400" b="1">
          <a:solidFill>
            <a:srgbClr val="002048"/>
          </a:solidFill>
          <a:latin typeface="Arial" charset="0"/>
        </a:defRPr>
      </a:lvl4pPr>
      <a:lvl5pPr algn="l" rtl="0" eaLnBrk="0" fontAlgn="base" hangingPunct="0">
        <a:spcBef>
          <a:spcPct val="0"/>
        </a:spcBef>
        <a:spcAft>
          <a:spcPct val="0"/>
        </a:spcAft>
        <a:defRPr sz="2400" b="1">
          <a:solidFill>
            <a:srgbClr val="002048"/>
          </a:solidFill>
          <a:latin typeface="Arial" charset="0"/>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p:titleStyle>
    <p:bodyStyle>
      <a:lvl1pPr marL="268288" indent="-268288" algn="l" rtl="0" eaLnBrk="0" fontAlgn="base" hangingPunct="0">
        <a:spcBef>
          <a:spcPct val="20000"/>
        </a:spcBef>
        <a:spcAft>
          <a:spcPct val="0"/>
        </a:spcAft>
        <a:buClr>
          <a:srgbClr val="E62F35"/>
        </a:buClr>
        <a:buFont typeface="Wingdings" pitchFamily="2" charset="2"/>
        <a:buChar char="§"/>
        <a:defRPr sz="18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elplatzhalter 13"/>
          <p:cNvSpPr>
            <a:spLocks noGrp="1"/>
          </p:cNvSpPr>
          <p:nvPr>
            <p:ph type="title"/>
          </p:nvPr>
        </p:nvSpPr>
        <p:spPr bwMode="auto">
          <a:xfrm>
            <a:off x="250825" y="176213"/>
            <a:ext cx="630078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Titelmasterformat bearbeiten</a:t>
            </a:r>
          </a:p>
        </p:txBody>
      </p:sp>
      <p:sp>
        <p:nvSpPr>
          <p:cNvPr id="3075" name="Rectangle 8"/>
          <p:cNvSpPr>
            <a:spLocks noGrp="1" noChangeArrowheads="1"/>
          </p:cNvSpPr>
          <p:nvPr>
            <p:ph type="body" idx="1"/>
          </p:nvPr>
        </p:nvSpPr>
        <p:spPr bwMode="auto">
          <a:xfrm>
            <a:off x="242888" y="981075"/>
            <a:ext cx="854392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076" name="Textfeld 1"/>
          <p:cNvSpPr txBox="1">
            <a:spLocks noChangeArrowheads="1"/>
          </p:cNvSpPr>
          <p:nvPr userDrawn="1"/>
        </p:nvSpPr>
        <p:spPr bwMode="auto">
          <a:xfrm>
            <a:off x="2871788" y="6511925"/>
            <a:ext cx="3744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de-DE" altLang="de-DE" b="1">
                <a:solidFill>
                  <a:srgbClr val="FF0000"/>
                </a:solidFill>
              </a:rPr>
              <a:t>Confidential</a:t>
            </a:r>
          </a:p>
        </p:txBody>
      </p:sp>
    </p:spTree>
    <p:extLst>
      <p:ext uri="{BB962C8B-B14F-4D97-AF65-F5344CB8AC3E}">
        <p14:creationId xmlns:p14="http://schemas.microsoft.com/office/powerpoint/2010/main" val="301233608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p:txStyles>
    <p:titleStyle>
      <a:lvl1pPr algn="l" rtl="0" eaLnBrk="0" fontAlgn="base" hangingPunct="0">
        <a:spcBef>
          <a:spcPct val="0"/>
        </a:spcBef>
        <a:spcAft>
          <a:spcPct val="0"/>
        </a:spcAft>
        <a:defRPr sz="2400" b="1">
          <a:solidFill>
            <a:srgbClr val="002048"/>
          </a:solidFill>
          <a:latin typeface="Arial" charset="0"/>
          <a:ea typeface="+mj-ea"/>
          <a:cs typeface="+mj-cs"/>
        </a:defRPr>
      </a:lvl1pPr>
      <a:lvl2pPr algn="l" rtl="0" eaLnBrk="0" fontAlgn="base" hangingPunct="0">
        <a:spcBef>
          <a:spcPct val="0"/>
        </a:spcBef>
        <a:spcAft>
          <a:spcPct val="0"/>
        </a:spcAft>
        <a:defRPr sz="2400" b="1">
          <a:solidFill>
            <a:srgbClr val="002048"/>
          </a:solidFill>
          <a:latin typeface="Arial" charset="0"/>
        </a:defRPr>
      </a:lvl2pPr>
      <a:lvl3pPr algn="l" rtl="0" eaLnBrk="0" fontAlgn="base" hangingPunct="0">
        <a:spcBef>
          <a:spcPct val="0"/>
        </a:spcBef>
        <a:spcAft>
          <a:spcPct val="0"/>
        </a:spcAft>
        <a:defRPr sz="2400" b="1">
          <a:solidFill>
            <a:srgbClr val="002048"/>
          </a:solidFill>
          <a:latin typeface="Arial" charset="0"/>
        </a:defRPr>
      </a:lvl3pPr>
      <a:lvl4pPr algn="l" rtl="0" eaLnBrk="0" fontAlgn="base" hangingPunct="0">
        <a:spcBef>
          <a:spcPct val="0"/>
        </a:spcBef>
        <a:spcAft>
          <a:spcPct val="0"/>
        </a:spcAft>
        <a:defRPr sz="2400" b="1">
          <a:solidFill>
            <a:srgbClr val="002048"/>
          </a:solidFill>
          <a:latin typeface="Arial" charset="0"/>
        </a:defRPr>
      </a:lvl4pPr>
      <a:lvl5pPr algn="l" rtl="0" eaLnBrk="0" fontAlgn="base" hangingPunct="0">
        <a:spcBef>
          <a:spcPct val="0"/>
        </a:spcBef>
        <a:spcAft>
          <a:spcPct val="0"/>
        </a:spcAft>
        <a:defRPr sz="2400" b="1">
          <a:solidFill>
            <a:srgbClr val="002048"/>
          </a:solidFill>
          <a:latin typeface="Arial" charset="0"/>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p:titleStyle>
    <p:body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microsoft.com/office/2007/relationships/hdphoto" Target="../media/hdphoto9.wdp"/><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7.png"/><Relationship Id="rId5" Type="http://schemas.microsoft.com/office/2007/relationships/hdphoto" Target="../media/hdphoto8.wdp"/><Relationship Id="rId4" Type="http://schemas.openxmlformats.org/officeDocument/2006/relationships/image" Target="../media/image46.png"/><Relationship Id="rId9"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12.wdp"/><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7.png"/><Relationship Id="rId11" Type="http://schemas.microsoft.com/office/2007/relationships/hdphoto" Target="../media/hdphoto11.wdp"/><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0.jpeg"/><Relationship Id="rId3" Type="http://schemas.openxmlformats.org/officeDocument/2006/relationships/image" Target="../media/image96.png"/><Relationship Id="rId7" Type="http://schemas.openxmlformats.org/officeDocument/2006/relationships/image" Target="../media/image27.png"/><Relationship Id="rId12" Type="http://schemas.openxmlformats.org/officeDocument/2006/relationships/image" Target="../media/image24.png"/><Relationship Id="rId17" Type="http://schemas.openxmlformats.org/officeDocument/2006/relationships/image" Target="../media/image104.png"/><Relationship Id="rId2" Type="http://schemas.openxmlformats.org/officeDocument/2006/relationships/image" Target="../media/image31.jpeg"/><Relationship Id="rId16" Type="http://schemas.openxmlformats.org/officeDocument/2006/relationships/image" Target="../media/image103.png"/><Relationship Id="rId1" Type="http://schemas.openxmlformats.org/officeDocument/2006/relationships/slideLayout" Target="../slideLayouts/slideLayout13.xml"/><Relationship Id="rId6" Type="http://schemas.openxmlformats.org/officeDocument/2006/relationships/image" Target="../media/image98.png"/><Relationship Id="rId11" Type="http://schemas.openxmlformats.org/officeDocument/2006/relationships/image" Target="../media/image23.png"/><Relationship Id="rId5" Type="http://schemas.openxmlformats.org/officeDocument/2006/relationships/image" Target="../media/image29.png"/><Relationship Id="rId15" Type="http://schemas.openxmlformats.org/officeDocument/2006/relationships/image" Target="../media/image102.png"/><Relationship Id="rId10" Type="http://schemas.openxmlformats.org/officeDocument/2006/relationships/image" Target="../media/image28.png"/><Relationship Id="rId4" Type="http://schemas.openxmlformats.org/officeDocument/2006/relationships/image" Target="../media/image97.png"/><Relationship Id="rId9" Type="http://schemas.microsoft.com/office/2007/relationships/hdphoto" Target="../media/hdphoto13.wdp"/><Relationship Id="rId14" Type="http://schemas.openxmlformats.org/officeDocument/2006/relationships/image" Target="../media/image101.jpe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image" Target="../media/image27.png"/><Relationship Id="rId3" Type="http://schemas.openxmlformats.org/officeDocument/2006/relationships/image" Target="../media/image18.jpeg"/><Relationship Id="rId21" Type="http://schemas.openxmlformats.org/officeDocument/2006/relationships/image" Target="../media/image30.png"/><Relationship Id="rId7" Type="http://schemas.microsoft.com/office/2007/relationships/hdphoto" Target="../media/hdphoto2.wdp"/><Relationship Id="rId12" Type="http://schemas.openxmlformats.org/officeDocument/2006/relationships/image" Target="../media/image23.png"/><Relationship Id="rId17" Type="http://schemas.microsoft.com/office/2007/relationships/hdphoto" Target="../media/hdphoto6.wdp"/><Relationship Id="rId2" Type="http://schemas.openxmlformats.org/officeDocument/2006/relationships/notesSlide" Target="../notesSlides/notesSlide1.xml"/><Relationship Id="rId16" Type="http://schemas.openxmlformats.org/officeDocument/2006/relationships/image" Target="../media/image26.png"/><Relationship Id="rId20"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20.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5.wdp"/><Relationship Id="rId10" Type="http://schemas.openxmlformats.org/officeDocument/2006/relationships/image" Target="../media/image22.png"/><Relationship Id="rId19" Type="http://schemas.openxmlformats.org/officeDocument/2006/relationships/image" Target="../media/image28.png"/><Relationship Id="rId4" Type="http://schemas.openxmlformats.org/officeDocument/2006/relationships/image" Target="../media/image19.png"/><Relationship Id="rId9" Type="http://schemas.microsoft.com/office/2007/relationships/hdphoto" Target="../media/hdphoto3.wdp"/><Relationship Id="rId14" Type="http://schemas.openxmlformats.org/officeDocument/2006/relationships/image" Target="../media/image25.png"/><Relationship Id="rId22"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image" Target="../media/image31.jpeg"/><Relationship Id="rId1" Type="http://schemas.openxmlformats.org/officeDocument/2006/relationships/slideLayout" Target="../slideLayouts/slideLayout16.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p:cNvSpPr>
          <p:nvPr>
            <p:ph type="ctrTitle"/>
          </p:nvPr>
        </p:nvSpPr>
        <p:spPr>
          <a:xfrm>
            <a:off x="679449" y="2030412"/>
            <a:ext cx="7777163" cy="894531"/>
          </a:xfrm>
        </p:spPr>
        <p:txBody>
          <a:bodyPr/>
          <a:lstStyle/>
          <a:p>
            <a:r>
              <a:rPr lang="zh-CN" altLang="en-US" dirty="0"/>
              <a:t>罗森伯格高压汽车产品</a:t>
            </a:r>
            <a:br>
              <a:rPr lang="de-DE" altLang="de-DE" dirty="0"/>
            </a:br>
            <a:br>
              <a:rPr lang="de-DE" altLang="de-DE" dirty="0"/>
            </a:br>
            <a:endParaRPr lang="de-DE" altLang="de-DE" dirty="0"/>
          </a:p>
        </p:txBody>
      </p:sp>
      <p:sp>
        <p:nvSpPr>
          <p:cNvPr id="7" name="Rectangle 3"/>
          <p:cNvSpPr>
            <a:spLocks noGrp="1" noChangeArrowheads="1"/>
          </p:cNvSpPr>
          <p:nvPr>
            <p:ph type="subTitle" idx="1"/>
          </p:nvPr>
        </p:nvSpPr>
        <p:spPr>
          <a:xfrm>
            <a:off x="679450" y="2996952"/>
            <a:ext cx="7777163" cy="1008062"/>
          </a:xfrm>
        </p:spPr>
        <p:txBody>
          <a:bodyPr/>
          <a:lstStyle/>
          <a:p>
            <a:r>
              <a:rPr lang="de-DE" altLang="de-DE" dirty="0"/>
              <a:t> </a:t>
            </a:r>
          </a:p>
          <a:p>
            <a:r>
              <a:rPr lang="zh-CN" altLang="en-US" dirty="0"/>
              <a:t>邓必盛</a:t>
            </a:r>
            <a:endParaRPr lang="de-DE" altLang="de-DE" dirty="0"/>
          </a:p>
        </p:txBody>
      </p:sp>
    </p:spTree>
    <p:extLst>
      <p:ext uri="{BB962C8B-B14F-4D97-AF65-F5344CB8AC3E}">
        <p14:creationId xmlns:p14="http://schemas.microsoft.com/office/powerpoint/2010/main" val="1576574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171400"/>
            <a:ext cx="6300788" cy="804862"/>
          </a:xfrm>
        </p:spPr>
        <p:txBody>
          <a:bodyPr/>
          <a:lstStyle/>
          <a:p>
            <a:br>
              <a:rPr lang="de-DE" altLang="de-DE" dirty="0"/>
            </a:br>
            <a:r>
              <a:rPr lang="zh-CN" altLang="en-US" dirty="0"/>
              <a:t>罗森伯格接触系统</a:t>
            </a:r>
            <a:br>
              <a:rPr lang="de-DE" altLang="de-DE" dirty="0"/>
            </a:br>
            <a:r>
              <a:rPr lang="de-DE" dirty="0"/>
              <a:t> </a:t>
            </a:r>
          </a:p>
        </p:txBody>
      </p:sp>
      <p:sp>
        <p:nvSpPr>
          <p:cNvPr id="11" name="Rechteck 10"/>
          <p:cNvSpPr/>
          <p:nvPr/>
        </p:nvSpPr>
        <p:spPr>
          <a:xfrm>
            <a:off x="3404632" y="4419600"/>
            <a:ext cx="720080" cy="233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5" name="Tabelle 24"/>
          <p:cNvGraphicFramePr>
            <a:graphicFrameLocks noGrp="1"/>
          </p:cNvGraphicFramePr>
          <p:nvPr>
            <p:extLst/>
          </p:nvPr>
        </p:nvGraphicFramePr>
        <p:xfrm>
          <a:off x="323528" y="980728"/>
          <a:ext cx="8568952" cy="5490874"/>
        </p:xfrm>
        <a:graphic>
          <a:graphicData uri="http://schemas.openxmlformats.org/drawingml/2006/table">
            <a:tbl>
              <a:tblPr firstRow="1" bandRow="1">
                <a:tableStyleId>{7DF18680-E054-41AD-8BC1-D1AEF772440D}</a:tableStyleId>
              </a:tblPr>
              <a:tblGrid>
                <a:gridCol w="3096344">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tblGrid>
              <a:tr h="2979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err="1"/>
                        <a:t>Screw</a:t>
                      </a:r>
                      <a:r>
                        <a:rPr lang="de-DE" sz="1400" dirty="0"/>
                        <a:t> </a:t>
                      </a:r>
                      <a:r>
                        <a:rPr lang="de-DE" sz="1400" dirty="0" err="1"/>
                        <a:t>sonnection</a:t>
                      </a:r>
                      <a:r>
                        <a:rPr lang="de-DE" sz="1400" dirty="0"/>
                        <a:t> </a:t>
                      </a:r>
                      <a:r>
                        <a:rPr lang="de-DE" sz="1400" dirty="0" err="1"/>
                        <a:t>cable</a:t>
                      </a:r>
                      <a:endParaRPr lang="de-DE" sz="1400" dirty="0"/>
                    </a:p>
                  </a:txBody>
                  <a:tcPr/>
                </a:tc>
                <a:tc>
                  <a:txBody>
                    <a:bodyPr/>
                    <a:lstStyle/>
                    <a:p>
                      <a:r>
                        <a:rPr lang="de-DE" sz="1400" dirty="0"/>
                        <a:t>RT-</a:t>
                      </a:r>
                      <a:r>
                        <a:rPr lang="de-DE" sz="1400" dirty="0" err="1"/>
                        <a:t>Pressure</a:t>
                      </a:r>
                      <a:r>
                        <a:rPr lang="de-DE" sz="1400" dirty="0"/>
                        <a:t> </a:t>
                      </a:r>
                      <a:r>
                        <a:rPr lang="de-DE" sz="1400" dirty="0" err="1"/>
                        <a:t>contact</a:t>
                      </a:r>
                      <a:endParaRPr lang="de-DE" sz="1400" dirty="0"/>
                    </a:p>
                  </a:txBody>
                  <a:tcPr/>
                </a:tc>
                <a:extLst>
                  <a:ext uri="{0D108BD9-81ED-4DB2-BD59-A6C34878D82A}">
                    <a16:rowId xmlns:a16="http://schemas.microsoft.com/office/drawing/2014/main" val="10000"/>
                  </a:ext>
                </a:extLst>
              </a:tr>
              <a:tr h="713254">
                <a:tc>
                  <a:txBody>
                    <a:bodyPr/>
                    <a:lstStyle/>
                    <a:p>
                      <a:pPr marL="0" indent="0">
                        <a:buFontTx/>
                        <a:buNone/>
                      </a:pPr>
                      <a:r>
                        <a:rPr lang="de-DE" sz="1400" b="1" dirty="0"/>
                        <a:t>Contact without</a:t>
                      </a:r>
                      <a:r>
                        <a:rPr lang="de-DE" sz="1400" b="1" baseline="0" dirty="0"/>
                        <a:t> spring element</a:t>
                      </a:r>
                    </a:p>
                    <a:p>
                      <a:pPr marL="0" indent="0">
                        <a:buFontTx/>
                        <a:buNone/>
                      </a:pPr>
                      <a:r>
                        <a:rPr lang="zh-CN" altLang="en-US" sz="1400" b="1" baseline="0" dirty="0"/>
                        <a:t>没有簧片元素接触</a:t>
                      </a:r>
                      <a:endParaRPr lang="de-DE" sz="1400" b="1" baseline="0" dirty="0"/>
                    </a:p>
                    <a:p>
                      <a:pPr marL="0" indent="0">
                        <a:buFontTx/>
                        <a:buNone/>
                      </a:pPr>
                      <a:endParaRPr lang="de-DE" sz="1400" b="1" dirty="0"/>
                    </a:p>
                  </a:txBody>
                  <a:tcPr anchor="ctr"/>
                </a:tc>
                <a:tc>
                  <a:txBody>
                    <a:bodyPr/>
                    <a:lstStyle/>
                    <a:p>
                      <a:pPr marL="0" indent="0">
                        <a:buFontTx/>
                        <a:buNone/>
                      </a:pPr>
                      <a:endParaRPr lang="de-DE" sz="1400" dirty="0"/>
                    </a:p>
                  </a:txBody>
                  <a:tcPr anchor="ctr"/>
                </a:tc>
                <a:tc>
                  <a:txBody>
                    <a:bodyPr/>
                    <a:lstStyle/>
                    <a:p>
                      <a:pPr marL="0" indent="0">
                        <a:buFontTx/>
                        <a:buNone/>
                      </a:pPr>
                      <a:endParaRPr lang="de-DE" sz="1400" dirty="0"/>
                    </a:p>
                  </a:txBody>
                  <a:tcPr anchor="ctr"/>
                </a:tc>
                <a:extLst>
                  <a:ext uri="{0D108BD9-81ED-4DB2-BD59-A6C34878D82A}">
                    <a16:rowId xmlns:a16="http://schemas.microsoft.com/office/drawing/2014/main" val="10001"/>
                  </a:ext>
                </a:extLst>
              </a:tr>
              <a:tr h="648072">
                <a:tc>
                  <a:txBody>
                    <a:bodyPr/>
                    <a:lstStyle/>
                    <a:p>
                      <a:pPr marL="0" indent="0">
                        <a:buFontTx/>
                        <a:buNone/>
                      </a:pPr>
                      <a:r>
                        <a:rPr lang="de-DE" sz="1400" b="1" dirty="0"/>
                        <a:t>Assembly</a:t>
                      </a:r>
                      <a:r>
                        <a:rPr lang="en-US" sz="1400" b="1" dirty="0"/>
                        <a:t>/</a:t>
                      </a:r>
                      <a:r>
                        <a:rPr lang="zh-CN" altLang="en-US" sz="1400" b="1" dirty="0"/>
                        <a:t>装配</a:t>
                      </a:r>
                      <a:endParaRPr lang="de-DE" sz="1400" b="1" dirty="0"/>
                    </a:p>
                  </a:txBody>
                  <a:tcPr anchor="ctr"/>
                </a:tc>
                <a:tc>
                  <a:txBody>
                    <a:bodyPr/>
                    <a:lstStyle/>
                    <a:p>
                      <a:pPr marL="0" indent="0">
                        <a:buFontTx/>
                        <a:buNone/>
                      </a:pPr>
                      <a:endParaRPr lang="de-DE" sz="1400" dirty="0"/>
                    </a:p>
                  </a:txBody>
                  <a:tcPr anchor="ctr"/>
                </a:tc>
                <a:tc>
                  <a:txBody>
                    <a:bodyPr/>
                    <a:lstStyle/>
                    <a:p>
                      <a:endParaRPr lang="de-DE" sz="1400" dirty="0"/>
                    </a:p>
                  </a:txBody>
                  <a:tcPr anchor="ctr"/>
                </a:tc>
                <a:extLst>
                  <a:ext uri="{0D108BD9-81ED-4DB2-BD59-A6C34878D82A}">
                    <a16:rowId xmlns:a16="http://schemas.microsoft.com/office/drawing/2014/main" val="10002"/>
                  </a:ext>
                </a:extLst>
              </a:tr>
              <a:tr h="720080">
                <a:tc>
                  <a:txBody>
                    <a:bodyPr/>
                    <a:lstStyle/>
                    <a:p>
                      <a:r>
                        <a:rPr lang="de-DE" sz="1400" b="1" dirty="0"/>
                        <a:t>Contact protection</a:t>
                      </a:r>
                      <a:r>
                        <a:rPr lang="en-US" sz="1400" b="1" dirty="0"/>
                        <a:t>/</a:t>
                      </a:r>
                      <a:r>
                        <a:rPr lang="zh-CN" altLang="en-US" sz="1400" b="1" dirty="0"/>
                        <a:t>接触防护</a:t>
                      </a:r>
                      <a:endParaRPr lang="de-DE" sz="1400" b="1" dirty="0"/>
                    </a:p>
                  </a:txBody>
                  <a:tcPr anchor="ctr"/>
                </a:tc>
                <a:tc>
                  <a:txBody>
                    <a:bodyPr/>
                    <a:lstStyle/>
                    <a:p>
                      <a:endParaRPr lang="de-DE" sz="1400" dirty="0"/>
                    </a:p>
                  </a:txBody>
                  <a:tcPr anchor="ctr"/>
                </a:tc>
                <a:tc>
                  <a:txBody>
                    <a:bodyPr/>
                    <a:lstStyle/>
                    <a:p>
                      <a:endParaRPr lang="de-DE" sz="1400" dirty="0"/>
                    </a:p>
                  </a:txBody>
                  <a:tcPr anchor="ctr"/>
                </a:tc>
                <a:extLst>
                  <a:ext uri="{0D108BD9-81ED-4DB2-BD59-A6C34878D82A}">
                    <a16:rowId xmlns:a16="http://schemas.microsoft.com/office/drawing/2014/main" val="10003"/>
                  </a:ext>
                </a:extLst>
              </a:tr>
              <a:tr h="720080">
                <a:tc>
                  <a:txBody>
                    <a:bodyPr/>
                    <a:lstStyle/>
                    <a:p>
                      <a:r>
                        <a:rPr lang="de-DE" sz="1400" b="1" dirty="0"/>
                        <a:t>Assembly time/ Service case</a:t>
                      </a:r>
                    </a:p>
                    <a:p>
                      <a:r>
                        <a:rPr lang="zh-CN" altLang="en-US" sz="1400" b="1" dirty="0"/>
                        <a:t>装配效率</a:t>
                      </a:r>
                      <a:endParaRPr lang="de-DE" sz="1400" b="1" dirty="0"/>
                    </a:p>
                  </a:txBody>
                  <a:tcPr anchor="ctr"/>
                </a:tc>
                <a:tc>
                  <a:txBody>
                    <a:bodyPr/>
                    <a:lstStyle/>
                    <a:p>
                      <a:endParaRPr lang="de-DE" sz="1400" dirty="0"/>
                    </a:p>
                  </a:txBody>
                  <a:tcPr anchor="ctr"/>
                </a:tc>
                <a:tc>
                  <a:txBody>
                    <a:bodyPr/>
                    <a:lstStyle/>
                    <a:p>
                      <a:endParaRPr lang="de-DE" sz="1400" dirty="0"/>
                    </a:p>
                  </a:txBody>
                  <a:tcPr anchor="ctr"/>
                </a:tc>
                <a:extLst>
                  <a:ext uri="{0D108BD9-81ED-4DB2-BD59-A6C34878D82A}">
                    <a16:rowId xmlns:a16="http://schemas.microsoft.com/office/drawing/2014/main" val="10004"/>
                  </a:ext>
                </a:extLst>
              </a:tr>
              <a:tr h="720080">
                <a:tc>
                  <a:txBody>
                    <a:bodyPr/>
                    <a:lstStyle/>
                    <a:p>
                      <a:r>
                        <a:rPr lang="de-DE" sz="1400" b="1" dirty="0"/>
                        <a:t>Relaxation Contact</a:t>
                      </a:r>
                    </a:p>
                    <a:p>
                      <a:r>
                        <a:rPr lang="zh-CN" altLang="en-US" sz="1400" b="1" dirty="0"/>
                        <a:t>持久性</a:t>
                      </a:r>
                      <a:endParaRPr lang="de-DE" sz="1400" b="1" dirty="0"/>
                    </a:p>
                  </a:txBody>
                  <a:tcPr anchor="ctr"/>
                </a:tc>
                <a:tc>
                  <a:txBody>
                    <a:bodyPr/>
                    <a:lstStyle/>
                    <a:p>
                      <a:endParaRPr lang="de-DE" sz="1400" dirty="0"/>
                    </a:p>
                  </a:txBody>
                  <a:tcPr anchor="ctr"/>
                </a:tc>
                <a:tc>
                  <a:txBody>
                    <a:bodyPr/>
                    <a:lstStyle/>
                    <a:p>
                      <a:endParaRPr lang="de-DE" sz="1400" dirty="0"/>
                    </a:p>
                  </a:txBody>
                  <a:tcPr anchor="ctr"/>
                </a:tc>
                <a:extLst>
                  <a:ext uri="{0D108BD9-81ED-4DB2-BD59-A6C34878D82A}">
                    <a16:rowId xmlns:a16="http://schemas.microsoft.com/office/drawing/2014/main" val="10005"/>
                  </a:ext>
                </a:extLst>
              </a:tr>
              <a:tr h="1646242">
                <a:tc>
                  <a:txBody>
                    <a:bodyPr/>
                    <a:lstStyle/>
                    <a:p>
                      <a:endParaRPr lang="de-DE" sz="1400" b="1" dirty="0"/>
                    </a:p>
                  </a:txBody>
                  <a:tcPr anchor="ctr"/>
                </a:tc>
                <a:tc>
                  <a:txBody>
                    <a:bodyPr/>
                    <a:lstStyle/>
                    <a:p>
                      <a:endParaRPr lang="de-DE" sz="1400" dirty="0"/>
                    </a:p>
                  </a:txBody>
                  <a:tcPr anchor="ctr"/>
                </a:tc>
                <a:tc>
                  <a:txBody>
                    <a:bodyPr/>
                    <a:lstStyle/>
                    <a:p>
                      <a:endParaRPr lang="de-DE" sz="1400" dirty="0"/>
                    </a:p>
                  </a:txBody>
                  <a:tcPr anchor="ctr"/>
                </a:tc>
                <a:extLst>
                  <a:ext uri="{0D108BD9-81ED-4DB2-BD59-A6C34878D82A}">
                    <a16:rowId xmlns:a16="http://schemas.microsoft.com/office/drawing/2014/main" val="10006"/>
                  </a:ext>
                </a:extLst>
              </a:tr>
            </a:tbl>
          </a:graphicData>
        </a:graphic>
      </p:graphicFrame>
      <p:pic>
        <p:nvPicPr>
          <p:cNvPr id="2050" name="Picture 2" descr="C:\Users\F3_AIC~1\AppData\Local\Temp\plus-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4416" y="1396244"/>
            <a:ext cx="458522" cy="4585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F3_AIC~1\AppData\Local\Temp\plus-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1422718"/>
            <a:ext cx="458522" cy="4585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F3_AIC~1\AppData\Local\Temp\plus-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873" y="2094022"/>
            <a:ext cx="458522" cy="4585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F3_AIC~1\AppData\Local\Temp\plus-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2790870"/>
            <a:ext cx="458522" cy="45852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F3_AIC~1\AppData\Local\Temp\plus-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9782" y="4239394"/>
            <a:ext cx="458522" cy="4585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F3_AIC~1\AppData\Local\Temp\plus-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4384" y="4238464"/>
            <a:ext cx="458522" cy="4585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4416" y="2255422"/>
            <a:ext cx="458522" cy="13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http://www.iconpot.com/icon/thumbnail/number-0-icon.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833" b="95000" l="4167" r="95000">
                        <a14:backgroundMark x1="52500" y1="47500" x2="52500" y2="47500"/>
                      </a14:backgroundRemoval>
                    </a14:imgEffect>
                  </a14:imgLayer>
                </a14:imgProps>
              </a:ext>
              <a:ext uri="{28A0092B-C50C-407E-A947-70E740481C1C}">
                <a14:useLocalDpi xmlns:a14="http://schemas.microsoft.com/office/drawing/2010/main" val="0"/>
              </a:ext>
            </a:extLst>
          </a:blip>
          <a:srcRect/>
          <a:stretch>
            <a:fillRect/>
          </a:stretch>
        </p:blipFill>
        <p:spPr bwMode="auto">
          <a:xfrm>
            <a:off x="3491880" y="2724339"/>
            <a:ext cx="578884" cy="5788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descr="http://www.iconpot.com/icon/thumbnail/number-0-icon.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833" b="95000" l="4167" r="95000">
                        <a14:backgroundMark x1="52500" y1="47500" x2="52500" y2="47500"/>
                      </a14:backgroundRemoval>
                    </a14:imgEffect>
                  </a14:imgLayer>
                </a14:imgProps>
              </a:ext>
              <a:ext uri="{28A0092B-C50C-407E-A947-70E740481C1C}">
                <a14:useLocalDpi xmlns:a14="http://schemas.microsoft.com/office/drawing/2010/main" val="0"/>
              </a:ext>
            </a:extLst>
          </a:blip>
          <a:srcRect/>
          <a:stretch>
            <a:fillRect/>
          </a:stretch>
        </p:blipFill>
        <p:spPr bwMode="auto">
          <a:xfrm>
            <a:off x="3510756" y="4165583"/>
            <a:ext cx="578884" cy="57888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139952" y="2061151"/>
            <a:ext cx="1667790" cy="523220"/>
          </a:xfrm>
          <a:prstGeom prst="rect">
            <a:avLst/>
          </a:prstGeom>
          <a:noFill/>
        </p:spPr>
        <p:txBody>
          <a:bodyPr wrap="square" rtlCol="0">
            <a:spAutoFit/>
          </a:bodyPr>
          <a:lstStyle/>
          <a:p>
            <a:pPr algn="l"/>
            <a:r>
              <a:rPr lang="de-DE" sz="1400" dirty="0"/>
              <a:t>The </a:t>
            </a:r>
            <a:r>
              <a:rPr lang="de-DE" sz="1400" dirty="0" err="1"/>
              <a:t>screwing</a:t>
            </a:r>
            <a:r>
              <a:rPr lang="de-DE" sz="1400" dirty="0"/>
              <a:t> must </a:t>
            </a:r>
            <a:r>
              <a:rPr lang="de-DE" sz="1400" dirty="0" err="1"/>
              <a:t>be</a:t>
            </a:r>
            <a:r>
              <a:rPr lang="de-DE" sz="1400" dirty="0"/>
              <a:t> </a:t>
            </a:r>
            <a:r>
              <a:rPr lang="de-DE" sz="1400" dirty="0" err="1"/>
              <a:t>monitored</a:t>
            </a:r>
            <a:endParaRPr lang="de-DE" sz="1400" dirty="0"/>
          </a:p>
        </p:txBody>
      </p:sp>
      <p:sp>
        <p:nvSpPr>
          <p:cNvPr id="43" name="Textfeld 42"/>
          <p:cNvSpPr txBox="1"/>
          <p:nvPr/>
        </p:nvSpPr>
        <p:spPr>
          <a:xfrm>
            <a:off x="6864650" y="2061151"/>
            <a:ext cx="1667790" cy="523220"/>
          </a:xfrm>
          <a:prstGeom prst="rect">
            <a:avLst/>
          </a:prstGeom>
          <a:noFill/>
        </p:spPr>
        <p:txBody>
          <a:bodyPr wrap="square" rtlCol="0">
            <a:spAutoFit/>
          </a:bodyPr>
          <a:lstStyle/>
          <a:p>
            <a:pPr algn="l"/>
            <a:r>
              <a:rPr lang="de-DE" sz="1400" dirty="0" err="1"/>
              <a:t>Equal</a:t>
            </a:r>
            <a:r>
              <a:rPr lang="de-DE" sz="1400" dirty="0"/>
              <a:t> </a:t>
            </a:r>
            <a:r>
              <a:rPr lang="de-DE" sz="1400" dirty="0" err="1"/>
              <a:t>as</a:t>
            </a:r>
            <a:r>
              <a:rPr lang="de-DE" sz="1400" dirty="0"/>
              <a:t> </a:t>
            </a:r>
            <a:r>
              <a:rPr lang="de-DE" sz="1400" dirty="0" err="1"/>
              <a:t>connector</a:t>
            </a:r>
            <a:endParaRPr lang="de-DE" sz="1400" dirty="0"/>
          </a:p>
        </p:txBody>
      </p:sp>
      <p:sp>
        <p:nvSpPr>
          <p:cNvPr id="44" name="Textfeld 43"/>
          <p:cNvSpPr txBox="1"/>
          <p:nvPr/>
        </p:nvSpPr>
        <p:spPr>
          <a:xfrm>
            <a:off x="7440714" y="4207045"/>
            <a:ext cx="1451766" cy="523220"/>
          </a:xfrm>
          <a:prstGeom prst="rect">
            <a:avLst/>
          </a:prstGeom>
          <a:noFill/>
        </p:spPr>
        <p:txBody>
          <a:bodyPr wrap="square" rtlCol="0">
            <a:spAutoFit/>
          </a:bodyPr>
          <a:lstStyle/>
          <a:p>
            <a:pPr algn="l"/>
            <a:r>
              <a:rPr lang="de-DE" sz="1400" dirty="0" err="1"/>
              <a:t>by</a:t>
            </a:r>
            <a:r>
              <a:rPr lang="de-DE" sz="1400" dirty="0"/>
              <a:t> </a:t>
            </a:r>
            <a:r>
              <a:rPr lang="de-DE" sz="1400" dirty="0" err="1"/>
              <a:t>preassure</a:t>
            </a:r>
            <a:r>
              <a:rPr lang="de-DE" sz="1400" dirty="0"/>
              <a:t> spring</a:t>
            </a:r>
          </a:p>
        </p:txBody>
      </p:sp>
      <p:sp>
        <p:nvSpPr>
          <p:cNvPr id="45" name="Textfeld 44"/>
          <p:cNvSpPr txBox="1"/>
          <p:nvPr/>
        </p:nvSpPr>
        <p:spPr>
          <a:xfrm>
            <a:off x="4139952" y="4201924"/>
            <a:ext cx="1880914" cy="523220"/>
          </a:xfrm>
          <a:prstGeom prst="rect">
            <a:avLst/>
          </a:prstGeom>
          <a:noFill/>
        </p:spPr>
        <p:txBody>
          <a:bodyPr wrap="square" rtlCol="0">
            <a:spAutoFit/>
          </a:bodyPr>
          <a:lstStyle/>
          <a:p>
            <a:pPr algn="l"/>
            <a:r>
              <a:rPr lang="de-DE" sz="1400" dirty="0" err="1"/>
              <a:t>Only</a:t>
            </a:r>
            <a:r>
              <a:rPr lang="de-DE" sz="1400" dirty="0"/>
              <a:t> </a:t>
            </a:r>
            <a:r>
              <a:rPr lang="de-DE" sz="1400" dirty="0" err="1"/>
              <a:t>with</a:t>
            </a:r>
            <a:r>
              <a:rPr lang="de-DE" sz="1400" dirty="0"/>
              <a:t> </a:t>
            </a:r>
            <a:r>
              <a:rPr lang="de-DE" sz="1400" dirty="0" err="1"/>
              <a:t>screwing</a:t>
            </a:r>
            <a:r>
              <a:rPr lang="de-DE" sz="1400" dirty="0"/>
              <a:t> </a:t>
            </a:r>
            <a:r>
              <a:rPr lang="de-DE" sz="1400" dirty="0" err="1"/>
              <a:t>pretension</a:t>
            </a:r>
            <a:endParaRPr lang="de-DE" sz="1400" dirty="0"/>
          </a:p>
        </p:txBody>
      </p:sp>
      <p:pic>
        <p:nvPicPr>
          <p:cNvPr id="46" name="Picture 2" descr="http://www.klauke.com/typo3temp/pics/b2ec67944c.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88500" y1="21642" x2="88500" y2="21642"/>
                        <a14:foregroundMark x1="91500" y1="17910" x2="91500" y2="17910"/>
                      </a14:backgroundRemoval>
                    </a14:imgEffect>
                  </a14:imgLayer>
                </a14:imgProps>
              </a:ext>
              <a:ext uri="{28A0092B-C50C-407E-A947-70E740481C1C}">
                <a14:useLocalDpi xmlns:a14="http://schemas.microsoft.com/office/drawing/2010/main" val="0"/>
              </a:ext>
            </a:extLst>
          </a:blip>
          <a:srcRect/>
          <a:stretch>
            <a:fillRect/>
          </a:stretch>
        </p:blipFill>
        <p:spPr bwMode="auto">
          <a:xfrm>
            <a:off x="3747120" y="5032970"/>
            <a:ext cx="19050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f3_aicher\AppData\Local\Microsoft\Windows\Temporary Internet Files\Content.Outlook\FZLUDX73\HCK-zugeschnitten.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513" b="100000" l="1161" r="100000">
                        <a14:backgroundMark x1="12863" y1="51592" x2="12863" y2="51592"/>
                      </a14:backgroundRemoval>
                    </a14:imgEffect>
                  </a14:imgLayer>
                </a14:imgProps>
              </a:ext>
              <a:ext uri="{28A0092B-C50C-407E-A947-70E740481C1C}">
                <a14:useLocalDpi xmlns:a14="http://schemas.microsoft.com/office/drawing/2010/main" val="0"/>
              </a:ext>
            </a:extLst>
          </a:blip>
          <a:srcRect/>
          <a:stretch>
            <a:fillRect/>
          </a:stretch>
        </p:blipFill>
        <p:spPr bwMode="auto">
          <a:xfrm>
            <a:off x="6784900" y="4896544"/>
            <a:ext cx="1603524" cy="14127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F3_AIC~1\AppData\Local\Temp\plus-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3508437"/>
            <a:ext cx="458522" cy="4585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F3_AIC~1\AppData\Local\Temp\plus-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9782" y="3508437"/>
            <a:ext cx="458522" cy="4585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0937" y="3669837"/>
            <a:ext cx="458522" cy="13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69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250825" y="175866"/>
            <a:ext cx="6300788" cy="804862"/>
          </a:xfrm>
        </p:spPr>
        <p:txBody>
          <a:bodyPr/>
          <a:lstStyle/>
          <a:p>
            <a:r>
              <a:rPr lang="zh-CN" altLang="en-US" dirty="0"/>
              <a:t>罗森伯格接线工艺</a:t>
            </a:r>
            <a:endParaRPr lang="de-DE" dirty="0"/>
          </a:p>
        </p:txBody>
      </p:sp>
      <p:sp>
        <p:nvSpPr>
          <p:cNvPr id="19" name="Textplatzhalter 18"/>
          <p:cNvSpPr>
            <a:spLocks noGrp="1"/>
          </p:cNvSpPr>
          <p:nvPr>
            <p:ph type="body" sz="quarter" idx="12"/>
          </p:nvPr>
        </p:nvSpPr>
        <p:spPr/>
        <p:txBody>
          <a:bodyPr/>
          <a:lstStyle/>
          <a:p>
            <a:pPr marL="0" indent="0">
              <a:buNone/>
            </a:pPr>
            <a:r>
              <a:rPr lang="zh-CN" altLang="en-US" sz="2000" b="1" dirty="0"/>
              <a:t>罗森伯格采用如下三种接线工艺：</a:t>
            </a:r>
            <a:endParaRPr lang="de-DE" sz="2000" b="1" dirty="0"/>
          </a:p>
          <a:p>
            <a:pPr marL="0" indent="0">
              <a:buNone/>
            </a:pPr>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2366250506"/>
              </p:ext>
            </p:extLst>
          </p:nvPr>
        </p:nvGraphicFramePr>
        <p:xfrm>
          <a:off x="388804" y="1844824"/>
          <a:ext cx="8503677" cy="3742907"/>
        </p:xfrm>
        <a:graphic>
          <a:graphicData uri="http://schemas.openxmlformats.org/drawingml/2006/table">
            <a:tbl>
              <a:tblPr firstRow="1" bandRow="1">
                <a:tableStyleId>{7DF18680-E054-41AD-8BC1-D1AEF772440D}</a:tableStyleId>
              </a:tblPr>
              <a:tblGrid>
                <a:gridCol w="2743036">
                  <a:extLst>
                    <a:ext uri="{9D8B030D-6E8A-4147-A177-3AD203B41FA5}">
                      <a16:colId xmlns:a16="http://schemas.microsoft.com/office/drawing/2014/main" val="20000"/>
                    </a:ext>
                  </a:extLst>
                </a:gridCol>
                <a:gridCol w="2926082">
                  <a:extLst>
                    <a:ext uri="{9D8B030D-6E8A-4147-A177-3AD203B41FA5}">
                      <a16:colId xmlns:a16="http://schemas.microsoft.com/office/drawing/2014/main" val="20001"/>
                    </a:ext>
                  </a:extLst>
                </a:gridCol>
                <a:gridCol w="2834559">
                  <a:extLst>
                    <a:ext uri="{9D8B030D-6E8A-4147-A177-3AD203B41FA5}">
                      <a16:colId xmlns:a16="http://schemas.microsoft.com/office/drawing/2014/main" val="20002"/>
                    </a:ext>
                  </a:extLst>
                </a:gridCol>
              </a:tblGrid>
              <a:tr h="699885">
                <a:tc>
                  <a:txBody>
                    <a:bodyPr/>
                    <a:lstStyle/>
                    <a:p>
                      <a:r>
                        <a:rPr lang="de-DE" dirty="0"/>
                        <a:t>Crimp</a:t>
                      </a:r>
                    </a:p>
                    <a:p>
                      <a:r>
                        <a:rPr lang="en-US" dirty="0"/>
                        <a:t>/</a:t>
                      </a:r>
                      <a:r>
                        <a:rPr lang="zh-CN" altLang="en-US" dirty="0"/>
                        <a:t>压接工艺</a:t>
                      </a:r>
                      <a:endParaRPr lang="de-DE" dirty="0"/>
                    </a:p>
                  </a:txBody>
                  <a:tcPr anchor="ctr"/>
                </a:tc>
                <a:tc>
                  <a:txBody>
                    <a:bodyPr/>
                    <a:lstStyle/>
                    <a:p>
                      <a:r>
                        <a:rPr lang="de-DE" dirty="0"/>
                        <a:t>Ultrasonic welding</a:t>
                      </a:r>
                    </a:p>
                    <a:p>
                      <a:r>
                        <a:rPr lang="zh-CN" altLang="en-US" dirty="0"/>
                        <a:t>超声波焊接工艺</a:t>
                      </a:r>
                      <a:endParaRPr lang="de-DE" dirty="0"/>
                    </a:p>
                  </a:txBody>
                  <a:tcPr anchor="ctr"/>
                </a:tc>
                <a:tc>
                  <a:txBody>
                    <a:bodyPr/>
                    <a:lstStyle/>
                    <a:p>
                      <a:r>
                        <a:rPr lang="de-DE" dirty="0"/>
                        <a:t>Crimp welding</a:t>
                      </a:r>
                    </a:p>
                    <a:p>
                      <a:r>
                        <a:rPr lang="zh-CN" altLang="en-US" dirty="0"/>
                        <a:t>综合工艺</a:t>
                      </a:r>
                      <a:endParaRPr lang="de-DE" dirty="0"/>
                    </a:p>
                    <a:p>
                      <a:endParaRPr lang="de-DE" dirty="0"/>
                    </a:p>
                  </a:txBody>
                  <a:tcPr anchor="ctr"/>
                </a:tc>
                <a:extLst>
                  <a:ext uri="{0D108BD9-81ED-4DB2-BD59-A6C34878D82A}">
                    <a16:rowId xmlns:a16="http://schemas.microsoft.com/office/drawing/2014/main" val="10000"/>
                  </a:ext>
                </a:extLst>
              </a:tr>
              <a:tr h="2828507">
                <a:tc>
                  <a:txBody>
                    <a:bodyPr/>
                    <a:lstStyle/>
                    <a:p>
                      <a:endParaRPr lang="de-DE"/>
                    </a:p>
                  </a:txBody>
                  <a:tcPr anchor="ctr"/>
                </a:tc>
                <a:tc>
                  <a:txBody>
                    <a:bodyPr/>
                    <a:lstStyle/>
                    <a:p>
                      <a:endParaRPr lang="de-DE" dirty="0"/>
                    </a:p>
                  </a:txBody>
                  <a:tcPr anchor="ctr"/>
                </a:tc>
                <a:tc>
                  <a:txBody>
                    <a:bodyPr/>
                    <a:lstStyle/>
                    <a:p>
                      <a:endParaRPr lang="de-DE" dirty="0"/>
                    </a:p>
                  </a:txBody>
                  <a:tcPr anchor="ctr"/>
                </a:tc>
                <a:extLst>
                  <a:ext uri="{0D108BD9-81ED-4DB2-BD59-A6C34878D82A}">
                    <a16:rowId xmlns:a16="http://schemas.microsoft.com/office/drawing/2014/main" val="10001"/>
                  </a:ext>
                </a:extLst>
              </a:tr>
            </a:tbl>
          </a:graphicData>
        </a:graphic>
      </p:graphicFrame>
      <p:pic>
        <p:nvPicPr>
          <p:cNvPr id="5122" name="Picture 2" descr="C:\Users\f3_aicher\AppData\Local\Microsoft\Windows\Temporary Internet Files\Content.Outlook\FZLUDX73\p3-e2-b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3264630"/>
            <a:ext cx="2664296" cy="116757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f3_aicher\AppData\Local\Microsoft\Windows\Temporary Internet Files\Content.Outlook\FZLUDX73\3-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8132" y="2975901"/>
            <a:ext cx="2563793" cy="174503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67544" y="2775112"/>
            <a:ext cx="2492837" cy="2146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3939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zh-CN" altLang="en-US" dirty="0"/>
              <a:t>装配工艺</a:t>
            </a:r>
            <a:r>
              <a:rPr lang="de-DE" dirty="0"/>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6284937"/>
            <a:ext cx="162877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6816030" y="6294229"/>
            <a:ext cx="432048" cy="369332"/>
          </a:xfrm>
          <a:prstGeom prst="rect">
            <a:avLst/>
          </a:prstGeom>
          <a:noFill/>
        </p:spPr>
        <p:txBody>
          <a:bodyPr wrap="square" rtlCol="0">
            <a:spAutoFit/>
          </a:bodyPr>
          <a:lstStyle/>
          <a:p>
            <a:r>
              <a:rPr lang="de-DE" dirty="0" err="1"/>
              <a:t>by</a:t>
            </a:r>
            <a:endParaRPr lang="de-DE"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53" y="925611"/>
            <a:ext cx="8499797" cy="535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4864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zh-CN" altLang="en-US" dirty="0"/>
              <a:t>高压连接器介绍</a:t>
            </a:r>
            <a:endParaRPr lang="de-DE" altLang="de-DE" dirty="0"/>
          </a:p>
        </p:txBody>
      </p:sp>
      <p:sp>
        <p:nvSpPr>
          <p:cNvPr id="30" name="Foliennummernplatzhalter 29"/>
          <p:cNvSpPr>
            <a:spLocks noGrp="1"/>
          </p:cNvSpPr>
          <p:nvPr>
            <p:ph type="sldNum" sz="quarter" idx="4"/>
          </p:nvPr>
        </p:nvSpPr>
        <p:spPr>
          <a:xfrm>
            <a:off x="6444208" y="6348557"/>
            <a:ext cx="2421632" cy="230832"/>
          </a:xfrm>
        </p:spPr>
        <p:txBody>
          <a:bodyPr/>
          <a:lstStyle/>
          <a:p>
            <a:pPr>
              <a:defRPr/>
            </a:pPr>
            <a:r>
              <a:rPr lang="de-DE"/>
              <a:t>www.rosenberger.com    |    </a:t>
            </a:r>
            <a:fld id="{73BCB026-AA90-4ED1-BB0C-9E85EABDEB74}" type="slidenum">
              <a:rPr lang="de-DE" smtClean="0"/>
              <a:pPr>
                <a:defRPr/>
              </a:pPr>
              <a:t>13</a:t>
            </a:fld>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3346189351"/>
              </p:ext>
            </p:extLst>
          </p:nvPr>
        </p:nvGraphicFramePr>
        <p:xfrm>
          <a:off x="323528" y="921103"/>
          <a:ext cx="8568954" cy="5748257"/>
        </p:xfrm>
        <a:graphic>
          <a:graphicData uri="http://schemas.openxmlformats.org/drawingml/2006/table">
            <a:tbl>
              <a:tblPr firstRow="1" bandRow="1">
                <a:tableStyleId>{7DF18680-E054-41AD-8BC1-D1AEF772440D}</a:tableStyleId>
              </a:tblPr>
              <a:tblGrid>
                <a:gridCol w="129614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792088">
                  <a:extLst>
                    <a:ext uri="{9D8B030D-6E8A-4147-A177-3AD203B41FA5}">
                      <a16:colId xmlns:a16="http://schemas.microsoft.com/office/drawing/2014/main" val="20007"/>
                    </a:ext>
                  </a:extLst>
                </a:gridCol>
                <a:gridCol w="1800202">
                  <a:extLst>
                    <a:ext uri="{9D8B030D-6E8A-4147-A177-3AD203B41FA5}">
                      <a16:colId xmlns:a16="http://schemas.microsoft.com/office/drawing/2014/main" val="20008"/>
                    </a:ext>
                  </a:extLst>
                </a:gridCol>
              </a:tblGrid>
              <a:tr h="518993">
                <a:tc>
                  <a:txBody>
                    <a:bodyPr/>
                    <a:lstStyle/>
                    <a:p>
                      <a:pPr algn="l"/>
                      <a:r>
                        <a:rPr lang="de-DE" sz="1200" dirty="0">
                          <a:solidFill>
                            <a:schemeClr val="tx1"/>
                          </a:solidFill>
                        </a:rPr>
                        <a:t>Name</a:t>
                      </a:r>
                    </a:p>
                  </a:txBody>
                  <a:tcPr anchor="ctr">
                    <a:lnR w="6350" cap="flat" cmpd="sng" algn="ctr">
                      <a:solidFill>
                        <a:schemeClr val="bg1">
                          <a:lumMod val="65000"/>
                        </a:schemeClr>
                      </a:solidFill>
                      <a:prstDash val="sysDash"/>
                      <a:round/>
                      <a:headEnd type="none" w="med" len="med"/>
                      <a:tailEnd type="none" w="med" len="med"/>
                    </a:lnR>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1"/>
                          </a:solidFill>
                        </a:rPr>
                        <a:t>max. </a:t>
                      </a:r>
                      <a:r>
                        <a:rPr lang="de-DE" sz="1200" dirty="0" err="1">
                          <a:solidFill>
                            <a:schemeClr val="tx1"/>
                          </a:solidFill>
                        </a:rPr>
                        <a:t>current</a:t>
                      </a:r>
                      <a:r>
                        <a:rPr lang="de-DE" sz="1200" dirty="0">
                          <a:solidFill>
                            <a:schemeClr val="tx1"/>
                          </a:solidFill>
                        </a:rPr>
                        <a:t> at 85° C</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1"/>
                          </a:solidFill>
                        </a:rPr>
                        <a:t>max. Ø</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1"/>
                          </a:solidFill>
                        </a:rPr>
                        <a:t>180°</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1"/>
                          </a:solidFill>
                        </a:rPr>
                        <a:t>90°</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1"/>
                          </a:solidFill>
                        </a:rPr>
                        <a:t>1-Pol</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1"/>
                          </a:solidFill>
                        </a:rPr>
                        <a:t>2-Pol</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1"/>
                          </a:solidFill>
                        </a:rPr>
                        <a:t>3-Pol</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endParaRPr lang="de-DE" sz="1200" dirty="0">
                        <a:solidFill>
                          <a:schemeClr val="tx1"/>
                        </a:solidFill>
                      </a:endParaRPr>
                    </a:p>
                  </a:txBody>
                  <a:tcPr anchor="ctr">
                    <a:lnL w="6350" cap="flat" cmpd="sng" algn="ctr">
                      <a:solidFill>
                        <a:schemeClr val="bg1">
                          <a:lumMod val="65000"/>
                        </a:schemeClr>
                      </a:solidFill>
                      <a:prstDash val="sysDash"/>
                      <a:round/>
                      <a:headEnd type="none" w="med" len="med"/>
                      <a:tailEnd type="none" w="med" len="med"/>
                    </a:lnL>
                    <a:lnB w="6350" cap="flat" cmpd="sng" algn="ctr">
                      <a:solidFill>
                        <a:schemeClr val="bg1">
                          <a:lumMod val="6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0000"/>
                  </a:ext>
                </a:extLst>
              </a:tr>
              <a:tr h="583931">
                <a:tc>
                  <a:txBody>
                    <a:bodyPr/>
                    <a:lstStyle/>
                    <a:p>
                      <a:pPr algn="l"/>
                      <a:r>
                        <a:rPr lang="de-DE" sz="1200" dirty="0">
                          <a:solidFill>
                            <a:schemeClr val="tx1"/>
                          </a:solidFill>
                        </a:rPr>
                        <a:t>HVS 420</a:t>
                      </a:r>
                    </a:p>
                    <a:p>
                      <a:pPr algn="l"/>
                      <a:r>
                        <a:rPr lang="de-DE" sz="1200" dirty="0">
                          <a:solidFill>
                            <a:schemeClr val="tx1"/>
                          </a:solidFill>
                        </a:rPr>
                        <a:t>SOP Q1/19</a:t>
                      </a:r>
                    </a:p>
                  </a:txBody>
                  <a:tcPr anchor="ctr">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420 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95</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endParaRPr lang="de-DE" sz="1200" dirty="0">
                        <a:solidFill>
                          <a:schemeClr val="tx1"/>
                        </a:solidFill>
                      </a:endParaRPr>
                    </a:p>
                  </a:txBody>
                  <a:tcPr anchor="ctr">
                    <a:lnL w="6350" cap="flat" cmpd="sng" algn="ctr">
                      <a:solidFill>
                        <a:schemeClr val="bg1">
                          <a:lumMod val="65000"/>
                        </a:schemeClr>
                      </a:solidFill>
                      <a:prstDash val="sysDash"/>
                      <a:round/>
                      <a:headEnd type="none" w="med" len="med"/>
                      <a:tailEnd type="none" w="med" len="med"/>
                    </a:lnL>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0001"/>
                  </a:ext>
                </a:extLst>
              </a:tr>
              <a:tr h="572179">
                <a:tc>
                  <a:txBody>
                    <a:bodyPr/>
                    <a:lstStyle/>
                    <a:p>
                      <a:pPr algn="l"/>
                      <a:r>
                        <a:rPr lang="de-DE" sz="1200" dirty="0">
                          <a:solidFill>
                            <a:schemeClr val="tx1"/>
                          </a:solidFill>
                        </a:rPr>
                        <a:t>HVS 240</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rPr>
                        <a:t>SOP Q1/19</a:t>
                      </a:r>
                    </a:p>
                  </a:txBody>
                  <a:tcPr anchor="ctr">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240 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50</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endParaRPr lang="de-DE" sz="1200" dirty="0">
                        <a:solidFill>
                          <a:schemeClr val="tx1"/>
                        </a:solidFill>
                      </a:endParaRPr>
                    </a:p>
                  </a:txBody>
                  <a:tcPr anchor="ctr">
                    <a:lnL w="6350" cap="flat" cmpd="sng" algn="ctr">
                      <a:solidFill>
                        <a:schemeClr val="bg1">
                          <a:lumMod val="65000"/>
                        </a:schemeClr>
                      </a:solidFill>
                      <a:prstDash val="sysDash"/>
                      <a:round/>
                      <a:headEnd type="none" w="med" len="med"/>
                      <a:tailEnd type="none" w="med" len="med"/>
                    </a:lnL>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0002"/>
                  </a:ext>
                </a:extLst>
              </a:tr>
              <a:tr h="572179">
                <a:tc>
                  <a:txBody>
                    <a:bodyPr/>
                    <a:lstStyle/>
                    <a:p>
                      <a:pPr algn="l"/>
                      <a:r>
                        <a:rPr lang="de-DE" sz="1200" dirty="0">
                          <a:solidFill>
                            <a:schemeClr val="tx1"/>
                          </a:solidFill>
                        </a:rPr>
                        <a:t>HVR 420</a:t>
                      </a:r>
                    </a:p>
                    <a:p>
                      <a:pPr algn="l"/>
                      <a:r>
                        <a:rPr lang="de-DE" sz="1200" dirty="0">
                          <a:solidFill>
                            <a:schemeClr val="tx1"/>
                          </a:solidFill>
                        </a:rPr>
                        <a:t>SOP Q4/2017</a:t>
                      </a:r>
                    </a:p>
                  </a:txBody>
                  <a:tcPr anchor="ctr">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420 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120</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endParaRPr lang="de-DE" sz="1200" dirty="0">
                        <a:solidFill>
                          <a:schemeClr val="tx1"/>
                        </a:solidFill>
                      </a:endParaRPr>
                    </a:p>
                  </a:txBody>
                  <a:tcPr anchor="ctr">
                    <a:lnL w="6350" cap="flat" cmpd="sng" algn="ctr">
                      <a:solidFill>
                        <a:schemeClr val="bg1">
                          <a:lumMod val="65000"/>
                        </a:schemeClr>
                      </a:solidFill>
                      <a:prstDash val="sysDash"/>
                      <a:round/>
                      <a:headEnd type="none" w="med" len="med"/>
                      <a:tailEnd type="none" w="med" len="med"/>
                    </a:lnL>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0003"/>
                  </a:ext>
                </a:extLst>
              </a:tr>
              <a:tr h="572179">
                <a:tc>
                  <a:txBody>
                    <a:bodyPr/>
                    <a:lstStyle/>
                    <a:p>
                      <a:pPr algn="l"/>
                      <a:r>
                        <a:rPr lang="de-DE" sz="1200" dirty="0">
                          <a:solidFill>
                            <a:schemeClr val="tx1"/>
                          </a:solidFill>
                        </a:rPr>
                        <a:t>HVR 300</a:t>
                      </a:r>
                    </a:p>
                    <a:p>
                      <a:pPr algn="l"/>
                      <a:r>
                        <a:rPr lang="de-DE" sz="1200" dirty="0">
                          <a:solidFill>
                            <a:schemeClr val="tx1"/>
                          </a:solidFill>
                        </a:rPr>
                        <a:t>SOP upon </a:t>
                      </a:r>
                      <a:r>
                        <a:rPr lang="de-DE" sz="1200" dirty="0" err="1">
                          <a:solidFill>
                            <a:schemeClr val="tx1"/>
                          </a:solidFill>
                        </a:rPr>
                        <a:t>req</a:t>
                      </a:r>
                      <a:r>
                        <a:rPr lang="de-DE" sz="1200" dirty="0">
                          <a:solidFill>
                            <a:schemeClr val="tx1"/>
                          </a:solidFill>
                        </a:rPr>
                        <a:t>.</a:t>
                      </a:r>
                    </a:p>
                  </a:txBody>
                  <a:tcPr anchor="ctr">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300 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70</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200" dirty="0">
                        <a:solidFill>
                          <a:schemeClr val="bg1">
                            <a:lumMod val="65000"/>
                          </a:schemeClr>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200" dirty="0">
                        <a:solidFill>
                          <a:schemeClr val="bg1">
                            <a:lumMod val="65000"/>
                          </a:schemeClr>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endParaRPr lang="de-DE" sz="1200" dirty="0">
                        <a:solidFill>
                          <a:schemeClr val="tx1"/>
                        </a:solidFill>
                      </a:endParaRPr>
                    </a:p>
                  </a:txBody>
                  <a:tcPr anchor="ctr">
                    <a:lnL w="6350" cap="flat" cmpd="sng" algn="ctr">
                      <a:solidFill>
                        <a:schemeClr val="bg1">
                          <a:lumMod val="65000"/>
                        </a:schemeClr>
                      </a:solidFill>
                      <a:prstDash val="sysDash"/>
                      <a:round/>
                      <a:headEnd type="none" w="med" len="med"/>
                      <a:tailEnd type="none" w="med" len="med"/>
                    </a:lnL>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0004"/>
                  </a:ext>
                </a:extLst>
              </a:tr>
              <a:tr h="572179">
                <a:tc>
                  <a:txBody>
                    <a:bodyPr/>
                    <a:lstStyle/>
                    <a:p>
                      <a:pPr algn="l"/>
                      <a:r>
                        <a:rPr lang="de-DE" sz="1200" dirty="0">
                          <a:solidFill>
                            <a:schemeClr val="tx1"/>
                          </a:solidFill>
                        </a:rPr>
                        <a:t>HVR 260</a:t>
                      </a:r>
                    </a:p>
                    <a:p>
                      <a:pPr algn="l"/>
                      <a:r>
                        <a:rPr lang="de-DE" sz="1200" dirty="0" err="1">
                          <a:solidFill>
                            <a:schemeClr val="tx1"/>
                          </a:solidFill>
                        </a:rPr>
                        <a:t>available</a:t>
                      </a:r>
                      <a:endParaRPr lang="de-DE" sz="1200" dirty="0">
                        <a:solidFill>
                          <a:schemeClr val="tx1"/>
                        </a:solidFill>
                      </a:endParaRPr>
                    </a:p>
                  </a:txBody>
                  <a:tcPr anchor="ctr">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260 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70</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200" dirty="0">
                        <a:solidFill>
                          <a:schemeClr val="bg1">
                            <a:lumMod val="65000"/>
                          </a:schemeClr>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endParaRPr lang="de-DE" sz="1200" dirty="0">
                        <a:solidFill>
                          <a:schemeClr val="tx1"/>
                        </a:solidFill>
                      </a:endParaRPr>
                    </a:p>
                  </a:txBody>
                  <a:tcPr anchor="ctr">
                    <a:lnL w="6350" cap="flat" cmpd="sng" algn="ctr">
                      <a:solidFill>
                        <a:schemeClr val="bg1">
                          <a:lumMod val="65000"/>
                        </a:schemeClr>
                      </a:solidFill>
                      <a:prstDash val="sysDash"/>
                      <a:round/>
                      <a:headEnd type="none" w="med" len="med"/>
                      <a:tailEnd type="none" w="med" len="med"/>
                    </a:lnL>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0005"/>
                  </a:ext>
                </a:extLst>
              </a:tr>
              <a:tr h="572179">
                <a:tc>
                  <a:txBody>
                    <a:bodyPr/>
                    <a:lstStyle/>
                    <a:p>
                      <a:pPr algn="l"/>
                      <a:r>
                        <a:rPr lang="de-DE" sz="1200" dirty="0">
                          <a:solidFill>
                            <a:schemeClr val="tx1"/>
                          </a:solidFill>
                        </a:rPr>
                        <a:t>HVR 240</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rPr>
                        <a:t>SOP upon </a:t>
                      </a:r>
                      <a:r>
                        <a:rPr lang="de-DE" sz="1200" dirty="0" err="1">
                          <a:solidFill>
                            <a:schemeClr val="tx1"/>
                          </a:solidFill>
                        </a:rPr>
                        <a:t>req</a:t>
                      </a:r>
                      <a:r>
                        <a:rPr lang="de-DE" sz="1200" dirty="0">
                          <a:solidFill>
                            <a:schemeClr val="tx1"/>
                          </a:solidFill>
                        </a:rPr>
                        <a:t>.</a:t>
                      </a:r>
                    </a:p>
                    <a:p>
                      <a:pPr algn="l"/>
                      <a:endParaRPr lang="de-DE" sz="1200" dirty="0">
                        <a:solidFill>
                          <a:schemeClr val="tx1"/>
                        </a:solidFill>
                      </a:endParaRPr>
                    </a:p>
                  </a:txBody>
                  <a:tcPr anchor="ctr">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240 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50</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endParaRPr lang="de-DE" sz="1200" dirty="0"/>
                    </a:p>
                  </a:txBody>
                  <a:tcPr anchor="ctr">
                    <a:lnL w="6350" cap="flat" cmpd="sng" algn="ctr">
                      <a:solidFill>
                        <a:schemeClr val="bg1">
                          <a:lumMod val="65000"/>
                        </a:schemeClr>
                      </a:solidFill>
                      <a:prstDash val="sysDash"/>
                      <a:round/>
                      <a:headEnd type="none" w="med" len="med"/>
                      <a:tailEnd type="none" w="med" len="med"/>
                    </a:lnL>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0006"/>
                  </a:ext>
                </a:extLst>
              </a:tr>
              <a:tr h="572179">
                <a:tc>
                  <a:txBody>
                    <a:bodyPr/>
                    <a:lstStyle/>
                    <a:p>
                      <a:pPr algn="l"/>
                      <a:r>
                        <a:rPr lang="de-DE" sz="1200" dirty="0">
                          <a:solidFill>
                            <a:schemeClr val="tx1"/>
                          </a:solidFill>
                        </a:rPr>
                        <a:t>HVR 50</a:t>
                      </a:r>
                    </a:p>
                    <a:p>
                      <a:pPr algn="l"/>
                      <a:r>
                        <a:rPr lang="de-DE" sz="1200" dirty="0">
                          <a:solidFill>
                            <a:schemeClr val="tx1"/>
                          </a:solidFill>
                        </a:rPr>
                        <a:t>SOP Q4/2017</a:t>
                      </a:r>
                    </a:p>
                  </a:txBody>
                  <a:tcPr anchor="ctr">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50 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6</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200" dirty="0">
                        <a:solidFill>
                          <a:schemeClr val="bg1">
                            <a:lumMod val="65000"/>
                          </a:schemeClr>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200" dirty="0">
                        <a:solidFill>
                          <a:schemeClr val="bg1">
                            <a:lumMod val="65000"/>
                          </a:schemeClr>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endParaRPr lang="de-DE" sz="1200" dirty="0">
                        <a:solidFill>
                          <a:schemeClr val="tx1"/>
                        </a:solidFill>
                      </a:endParaRPr>
                    </a:p>
                  </a:txBody>
                  <a:tcPr anchor="ctr">
                    <a:lnL w="6350" cap="flat" cmpd="sng" algn="ctr">
                      <a:solidFill>
                        <a:schemeClr val="bg1">
                          <a:lumMod val="65000"/>
                        </a:schemeClr>
                      </a:solidFill>
                      <a:prstDash val="sysDash"/>
                      <a:round/>
                      <a:headEnd type="none" w="med" len="med"/>
                      <a:tailEnd type="none" w="med" len="med"/>
                    </a:lnL>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0007"/>
                  </a:ext>
                </a:extLst>
              </a:tr>
              <a:tr h="572179">
                <a:tc>
                  <a:txBody>
                    <a:bodyPr/>
                    <a:lstStyle/>
                    <a:p>
                      <a:pPr algn="l"/>
                      <a:r>
                        <a:rPr lang="de-DE" sz="1200" dirty="0">
                          <a:solidFill>
                            <a:schemeClr val="tx1"/>
                          </a:solidFill>
                        </a:rPr>
                        <a:t>HVR 200</a:t>
                      </a:r>
                    </a:p>
                    <a:p>
                      <a:pPr algn="l"/>
                      <a:r>
                        <a:rPr lang="de-DE" sz="1200" dirty="0" err="1">
                          <a:solidFill>
                            <a:schemeClr val="tx1"/>
                          </a:solidFill>
                        </a:rPr>
                        <a:t>available</a:t>
                      </a:r>
                      <a:endParaRPr lang="de-DE" sz="1200" dirty="0">
                        <a:solidFill>
                          <a:schemeClr val="tx1"/>
                        </a:solidFill>
                      </a:endParaRPr>
                    </a:p>
                  </a:txBody>
                  <a:tcPr anchor="ctr">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200 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35</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200" dirty="0">
                        <a:solidFill>
                          <a:schemeClr val="bg1">
                            <a:lumMod val="65000"/>
                          </a:schemeClr>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200" dirty="0">
                        <a:solidFill>
                          <a:schemeClr val="bg1">
                            <a:lumMod val="65000"/>
                          </a:schemeClr>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endParaRPr lang="de-DE" sz="1200" dirty="0">
                        <a:solidFill>
                          <a:schemeClr val="tx1"/>
                        </a:solidFill>
                      </a:endParaRPr>
                    </a:p>
                  </a:txBody>
                  <a:tcPr anchor="ctr">
                    <a:lnL w="6350" cap="flat" cmpd="sng" algn="ctr">
                      <a:solidFill>
                        <a:schemeClr val="bg1">
                          <a:lumMod val="65000"/>
                        </a:schemeClr>
                      </a:solidFill>
                      <a:prstDash val="sysDash"/>
                      <a:round/>
                      <a:headEnd type="none" w="med" len="med"/>
                      <a:tailEnd type="none" w="med" len="med"/>
                    </a:lnL>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0008"/>
                  </a:ext>
                </a:extLst>
              </a:tr>
              <a:tr h="572179">
                <a:tc>
                  <a:txBody>
                    <a:bodyPr/>
                    <a:lstStyle/>
                    <a:p>
                      <a:pPr algn="l"/>
                      <a:r>
                        <a:rPr lang="de-DE" sz="1200" dirty="0">
                          <a:solidFill>
                            <a:schemeClr val="tx1"/>
                          </a:solidFill>
                        </a:rPr>
                        <a:t>HVR 40</a:t>
                      </a:r>
                    </a:p>
                    <a:p>
                      <a:pPr algn="l"/>
                      <a:r>
                        <a:rPr lang="de-DE" sz="1200" dirty="0" err="1">
                          <a:solidFill>
                            <a:schemeClr val="tx1"/>
                          </a:solidFill>
                        </a:rPr>
                        <a:t>available</a:t>
                      </a:r>
                      <a:endParaRPr lang="de-DE" sz="1200" dirty="0">
                        <a:solidFill>
                          <a:schemeClr val="tx1"/>
                        </a:solidFill>
                      </a:endParaRPr>
                    </a:p>
                  </a:txBody>
                  <a:tcPr anchor="ctr">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40 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r>
                        <a:rPr lang="de-DE" sz="1200" dirty="0">
                          <a:solidFill>
                            <a:schemeClr val="tx2"/>
                          </a:solidFill>
                        </a:rPr>
                        <a:t>6</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200" dirty="0">
                        <a:solidFill>
                          <a:schemeClr val="bg1">
                            <a:lumMod val="65000"/>
                          </a:schemeClr>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algn="ctr"/>
                      <a:endParaRPr lang="de-DE" sz="1200" dirty="0">
                        <a:solidFill>
                          <a:schemeClr val="tx2"/>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200" dirty="0">
                        <a:solidFill>
                          <a:schemeClr val="bg1">
                            <a:lumMod val="65000"/>
                          </a:schemeClr>
                        </a:solidFill>
                      </a:endParaRP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dirty="0">
                          <a:solidFill>
                            <a:schemeClr val="bg1">
                              <a:lumMod val="65000"/>
                            </a:schemeClr>
                          </a:solidFill>
                        </a:rPr>
                        <a:t>N/A</a:t>
                      </a:r>
                    </a:p>
                  </a:txBody>
                  <a:tcPr anchor="ctr">
                    <a:lnL w="6350" cap="flat" cmpd="sng" algn="ctr">
                      <a:solidFill>
                        <a:schemeClr val="bg1">
                          <a:lumMod val="65000"/>
                        </a:schemeClr>
                      </a:solidFill>
                      <a:prstDash val="sysDash"/>
                      <a:round/>
                      <a:headEnd type="none" w="med" len="med"/>
                      <a:tailEnd type="none" w="med" len="med"/>
                    </a:lnL>
                    <a:lnR w="6350" cap="flat" cmpd="sng" algn="ctr">
                      <a:solidFill>
                        <a:schemeClr val="bg1">
                          <a:lumMod val="65000"/>
                        </a:schemeClr>
                      </a:solidFill>
                      <a:prstDash val="sysDash"/>
                      <a:round/>
                      <a:headEnd type="none" w="med" len="med"/>
                      <a:tailEnd type="none" w="med" len="med"/>
                    </a:lnR>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tc>
                  <a:txBody>
                    <a:bodyPr/>
                    <a:lstStyle/>
                    <a:p>
                      <a:endParaRPr lang="de-DE" sz="1200" dirty="0">
                        <a:solidFill>
                          <a:schemeClr val="tx1"/>
                        </a:solidFill>
                      </a:endParaRPr>
                    </a:p>
                  </a:txBody>
                  <a:tcPr anchor="ctr">
                    <a:lnL w="6350" cap="flat" cmpd="sng" algn="ctr">
                      <a:solidFill>
                        <a:schemeClr val="bg1">
                          <a:lumMod val="65000"/>
                        </a:schemeClr>
                      </a:solidFill>
                      <a:prstDash val="sysDash"/>
                      <a:round/>
                      <a:headEnd type="none" w="med" len="med"/>
                      <a:tailEnd type="none" w="med" len="med"/>
                    </a:lnL>
                    <a:lnT w="6350" cap="flat" cmpd="sng" algn="ctr">
                      <a:solidFill>
                        <a:schemeClr val="bg1">
                          <a:lumMod val="65000"/>
                        </a:schemeClr>
                      </a:solidFill>
                      <a:prstDash val="sysDash"/>
                      <a:round/>
                      <a:headEnd type="none" w="med" len="med"/>
                      <a:tailEnd type="none" w="med" len="med"/>
                    </a:lnT>
                    <a:lnB w="6350" cap="flat" cmpd="sng" algn="ctr">
                      <a:solidFill>
                        <a:schemeClr val="bg1">
                          <a:lumMod val="6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grpSp>
        <p:nvGrpSpPr>
          <p:cNvPr id="4" name="Gruppieren 3"/>
          <p:cNvGrpSpPr/>
          <p:nvPr/>
        </p:nvGrpSpPr>
        <p:grpSpPr>
          <a:xfrm>
            <a:off x="3635895" y="1420986"/>
            <a:ext cx="4682923" cy="4118378"/>
            <a:chOff x="3635895" y="1508025"/>
            <a:chExt cx="4682923" cy="4118378"/>
          </a:xfrm>
        </p:grpSpPr>
        <p:pic>
          <p:nvPicPr>
            <p:cNvPr id="42"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508026"/>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6872" y="1508025"/>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090" b="3747"/>
            <a:stretch/>
          </p:blipFill>
          <p:spPr bwMode="auto">
            <a:xfrm rot="10800000">
              <a:off x="7295238" y="1532409"/>
              <a:ext cx="798681" cy="459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090" b="3747"/>
            <a:stretch/>
          </p:blipFill>
          <p:spPr bwMode="auto">
            <a:xfrm rot="10800000">
              <a:off x="7295238" y="2132856"/>
              <a:ext cx="648000" cy="37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7" y="2087286"/>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6871" y="2087285"/>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7" y="2663772"/>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9725" y="2663772"/>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dsrh-fs2\fileservice\1024_RT_BA_Automotive\036_Projektaustausch\HV Fotorealistische Bilder\Modelle\HA\genhak202-w10095xx-y_160531.168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627028" y="2396180"/>
              <a:ext cx="360000" cy="10235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C:\02 - Projekte\Bosch - Reutlingen\302_Zeichnungen\HKK - Fotorealistische Bilder\hkk201-x20070xx-y_asm__links_hinte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350954" flipH="1">
              <a:off x="7306740" y="3212329"/>
              <a:ext cx="566394" cy="53075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9415" y="3235741"/>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3744" y="3235740"/>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4683" y="3225703"/>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U:\1024_RT_BA_Automotive\036_Projektaustausch\HV_Schulung\gemischte Unterlagen HV Schulung\HV Produktschulung Balla_Munkhart\Bilder für die Schulung\H3K\H3K Vorderseit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761736">
              <a:off x="7451525" y="3616833"/>
              <a:ext cx="519994" cy="75600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6" y="3797630"/>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7" y="3807668"/>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0887" y="4380065"/>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5" y="5047498"/>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9414" y="5047498"/>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3743" y="5047498"/>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9413" y="4370026"/>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 descr="C:\02 - Projekte\Bosch - Reutlingen\302_Zeichnungen\HKK - Fotorealistische Bilder\hkk201-x20070xx-y_asm__links_hinte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350954" flipH="1">
              <a:off x="7294582" y="4369591"/>
              <a:ext cx="566394" cy="53075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U:\1024_RT_BA_Automotive\036_Projektaustausch\HV_Schulung\gemischte Unterlagen HV Schulung\HV Produktschulung\Bilder für die Schulung\H6\h6k203-12a006xx-y_160531_135_3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44877" flipH="1">
              <a:off x="7243683" y="4978403"/>
              <a:ext cx="998775" cy="64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1703" y="6138283"/>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3" y="6116073"/>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9412" y="6116073"/>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6211" y="5532389"/>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9730" y="5532389"/>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s://cdn0.iconfinder.com/data/icons/df_On_Stage_Icon_Set/128/Symbol_-_Che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059" y="5532389"/>
            <a:ext cx="509811" cy="5098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U:\1070_RT_Marketing_Services\300_Operatives\Bilder\Produkte\PIM\pA_optimiert\h2k101-w2a035b1-a_a.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385" b="94359" l="3750" r="96250"/>
                    </a14:imgEffect>
                  </a14:imgLayer>
                </a14:imgProps>
              </a:ext>
              <a:ext uri="{28A0092B-C50C-407E-A947-70E740481C1C}">
                <a14:useLocalDpi xmlns:a14="http://schemas.microsoft.com/office/drawing/2010/main" val="0"/>
              </a:ext>
            </a:extLst>
          </a:blip>
          <a:srcRect/>
          <a:stretch>
            <a:fillRect/>
          </a:stretch>
        </p:blipFill>
        <p:spPr bwMode="auto">
          <a:xfrm rot="1044098">
            <a:off x="7349560" y="5503043"/>
            <a:ext cx="649782" cy="52794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U:\1070_RT_Marketing_Services\300_Operatives\Bilder\Produkte\PIM\pA_optimiert\hvk102-12a006b1-y_s1.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706" b="95059" l="3750" r="96250"/>
                    </a14:imgEffect>
                  </a14:imgLayer>
                </a14:imgProps>
              </a:ext>
              <a:ext uri="{28A0092B-C50C-407E-A947-70E740481C1C}">
                <a14:useLocalDpi xmlns:a14="http://schemas.microsoft.com/office/drawing/2010/main" val="0"/>
              </a:ext>
            </a:extLst>
          </a:blip>
          <a:srcRect/>
          <a:stretch>
            <a:fillRect/>
          </a:stretch>
        </p:blipFill>
        <p:spPr bwMode="auto">
          <a:xfrm rot="896912">
            <a:off x="7421358" y="5961219"/>
            <a:ext cx="859295" cy="76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673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altLang="de-DE" dirty="0">
                <a:solidFill>
                  <a:schemeClr val="tx1"/>
                </a:solidFill>
              </a:rPr>
              <a:t>HVR</a:t>
            </a:r>
            <a:r>
              <a:rPr lang="de-DE" altLang="de-DE" baseline="30000" dirty="0">
                <a:solidFill>
                  <a:schemeClr val="tx1"/>
                </a:solidFill>
              </a:rPr>
              <a:t>®</a:t>
            </a:r>
            <a:r>
              <a:rPr lang="de-DE" altLang="de-DE" dirty="0">
                <a:solidFill>
                  <a:schemeClr val="tx1"/>
                </a:solidFill>
              </a:rPr>
              <a:t>50</a:t>
            </a:r>
            <a:endParaRPr lang="de-DE" altLang="de-DE" dirty="0"/>
          </a:p>
        </p:txBody>
      </p:sp>
      <p:sp>
        <p:nvSpPr>
          <p:cNvPr id="5" name="Text Box 3"/>
          <p:cNvSpPr txBox="1">
            <a:spLocks noChangeArrowheads="1"/>
          </p:cNvSpPr>
          <p:nvPr/>
        </p:nvSpPr>
        <p:spPr bwMode="auto">
          <a:xfrm>
            <a:off x="3563938" y="2420888"/>
            <a:ext cx="4680470" cy="102196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400" b="1" dirty="0"/>
              <a:t>Application:</a:t>
            </a: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Electrical heater</a:t>
            </a:r>
            <a:r>
              <a:rPr lang="zh-CN" altLang="en-US" sz="1300" dirty="0">
                <a:solidFill>
                  <a:schemeClr val="tx2"/>
                </a:solidFill>
              </a:rPr>
              <a:t>电子加热</a:t>
            </a:r>
            <a:endParaRPr lang="en-US" altLang="de-DE" sz="1300" dirty="0">
              <a:solidFill>
                <a:schemeClr val="tx2"/>
              </a:solidFill>
            </a:endParaRP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Electrical air condition </a:t>
            </a:r>
            <a:r>
              <a:rPr lang="zh-CN" altLang="en-US" sz="1300" dirty="0">
                <a:solidFill>
                  <a:schemeClr val="tx2"/>
                </a:solidFill>
              </a:rPr>
              <a:t>空调</a:t>
            </a:r>
            <a:endParaRPr lang="en-US" altLang="de-DE" sz="1300" dirty="0">
              <a:solidFill>
                <a:schemeClr val="tx2"/>
              </a:solidFill>
            </a:endParaRP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Battery charger</a:t>
            </a:r>
            <a:r>
              <a:rPr lang="zh-CN" altLang="en-US" sz="1300" dirty="0">
                <a:solidFill>
                  <a:schemeClr val="tx2"/>
                </a:solidFill>
              </a:rPr>
              <a:t>电池充电</a:t>
            </a:r>
            <a:endParaRPr lang="en-US" altLang="de-DE" sz="1300" dirty="0">
              <a:solidFill>
                <a:schemeClr val="tx2"/>
              </a:solidFill>
            </a:endParaRPr>
          </a:p>
        </p:txBody>
      </p:sp>
      <p:sp>
        <p:nvSpPr>
          <p:cNvPr id="8" name="Text Box 3"/>
          <p:cNvSpPr txBox="1">
            <a:spLocks noChangeArrowheads="1"/>
          </p:cNvSpPr>
          <p:nvPr/>
        </p:nvSpPr>
        <p:spPr bwMode="auto">
          <a:xfrm>
            <a:off x="3779912" y="3573016"/>
            <a:ext cx="4895948" cy="238541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30188" lvl="3" indent="-230188" eaLnBrk="1" hangingPunct="1">
              <a:spcBef>
                <a:spcPct val="50000"/>
              </a:spcBef>
              <a:buClr>
                <a:srgbClr val="CC0000"/>
              </a:buClr>
              <a:defRPr/>
            </a:pPr>
            <a:r>
              <a:rPr lang="en-US" altLang="de-DE" sz="1400" b="1" dirty="0"/>
              <a:t>Technical data:</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Ampacity (6 mm²): 50 A at 85°C </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载流能力（</a:t>
            </a:r>
            <a:r>
              <a:rPr lang="en-US" altLang="zh-CN" sz="1300" dirty="0">
                <a:solidFill>
                  <a:schemeClr val="tx2"/>
                </a:solidFill>
              </a:rPr>
              <a:t>6mm²</a:t>
            </a:r>
            <a:r>
              <a:rPr lang="zh-CN" altLang="en-US" sz="1300" dirty="0">
                <a:solidFill>
                  <a:schemeClr val="tx2"/>
                </a:solidFill>
              </a:rPr>
              <a:t>）：</a:t>
            </a:r>
            <a:r>
              <a:rPr lang="en-US" altLang="zh-CN" sz="1300" dirty="0">
                <a:solidFill>
                  <a:schemeClr val="tx2"/>
                </a:solidFill>
              </a:rPr>
              <a:t>50A/85°</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Working Voltage 1.000 VDC, Test Voltage 2.700 VDC</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Cross Sections 2,5 - 6 mm² </a:t>
            </a:r>
            <a:r>
              <a:rPr lang="zh-CN" altLang="en-US" sz="1300" dirty="0">
                <a:solidFill>
                  <a:schemeClr val="tx2"/>
                </a:solidFill>
              </a:rPr>
              <a:t>（适配线径</a:t>
            </a:r>
            <a:r>
              <a:rPr lang="en-US" altLang="zh-CN" sz="1300" dirty="0">
                <a:solidFill>
                  <a:schemeClr val="tx2"/>
                </a:solidFill>
              </a:rPr>
              <a:t>2.5-6mm²</a:t>
            </a:r>
            <a:r>
              <a:rPr lang="zh-CN" altLang="en-US" sz="1300" dirty="0">
                <a:solidFill>
                  <a:schemeClr val="tx2"/>
                </a:solidFill>
              </a:rPr>
              <a:t>）</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2 pole with HV – Interlock (2</a:t>
            </a:r>
            <a:r>
              <a:rPr lang="zh-CN" altLang="en-US" sz="1300" dirty="0">
                <a:solidFill>
                  <a:schemeClr val="tx2"/>
                </a:solidFill>
              </a:rPr>
              <a:t>孔，带有高压护锁）</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Straight and right angle connector</a:t>
            </a:r>
            <a:r>
              <a:rPr lang="zh-CN" altLang="en-US" sz="1300" dirty="0">
                <a:solidFill>
                  <a:schemeClr val="tx2"/>
                </a:solidFill>
              </a:rPr>
              <a:t>（弯角或直角可选）</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Engine Vibration level 4</a:t>
            </a:r>
            <a:r>
              <a:rPr lang="zh-CN" altLang="en-US" sz="1300" dirty="0">
                <a:solidFill>
                  <a:schemeClr val="tx2"/>
                </a:solidFill>
              </a:rPr>
              <a:t>（ 震动等级为</a:t>
            </a:r>
            <a:r>
              <a:rPr lang="en-US" altLang="zh-CN" sz="1300" dirty="0">
                <a:solidFill>
                  <a:schemeClr val="tx2"/>
                </a:solidFill>
              </a:rPr>
              <a:t>Level 4)</a:t>
            </a:r>
            <a:endParaRPr lang="en-US" altLang="de-DE" sz="1300" dirty="0">
              <a:solidFill>
                <a:schemeClr val="tx2"/>
              </a:solidFill>
            </a:endParaRPr>
          </a:p>
        </p:txBody>
      </p:sp>
      <p:sp>
        <p:nvSpPr>
          <p:cNvPr id="9" name="Rectangle 3"/>
          <p:cNvSpPr txBox="1">
            <a:spLocks noChangeArrowheads="1"/>
          </p:cNvSpPr>
          <p:nvPr/>
        </p:nvSpPr>
        <p:spPr bwMode="auto">
          <a:xfrm>
            <a:off x="395288" y="981075"/>
            <a:ext cx="5616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a:defRPr/>
            </a:pPr>
            <a:r>
              <a:rPr lang="de-DE" altLang="de-DE" sz="1800" b="1" kern="0" dirty="0">
                <a:solidFill>
                  <a:schemeClr val="tx2"/>
                </a:solidFill>
              </a:rPr>
              <a:t>(SOP 2017) </a:t>
            </a:r>
            <a:br>
              <a:rPr lang="de-DE" altLang="de-DE" sz="1800" b="1" kern="0" dirty="0">
                <a:solidFill>
                  <a:schemeClr val="tx2"/>
                </a:solidFill>
              </a:rPr>
            </a:br>
            <a:r>
              <a:rPr lang="de-DE" altLang="de-DE" sz="1400" b="1" kern="0" dirty="0">
                <a:solidFill>
                  <a:schemeClr val="tx2"/>
                </a:solidFill>
              </a:rPr>
              <a:t>First sample Q1/2016 </a:t>
            </a:r>
            <a:endParaRPr lang="de-DE" altLang="de-DE" sz="1800" b="1" kern="0" dirty="0">
              <a:solidFill>
                <a:schemeClr val="tx2"/>
              </a:solidFill>
            </a:endParaRPr>
          </a:p>
        </p:txBody>
      </p:sp>
      <p:pic>
        <p:nvPicPr>
          <p:cNvPr id="2050" name="Picture 2" descr="U:\1024_RT_BA_Automotive\036_Projektaustausch\HV_Schulung\gemischte Unterlagen HV Schulung\HV Produktschulung\Bilder für die Schulung\H6\h6k203-12a006xx-y_160531_135_3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44051" y="3228599"/>
            <a:ext cx="3779546" cy="245215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U:\1024_RT_BA_Automotive\036_Projektaustausch\HV_Schulung\gemischte Unterlagen HV Schulung\HV Produktschulung\Bilder für die Schulung\H6\h6s103-52a006xx-y_1605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885960"/>
            <a:ext cx="2373199" cy="1966976"/>
          </a:xfrm>
          <a:prstGeom prst="rect">
            <a:avLst/>
          </a:prstGeom>
          <a:noFill/>
          <a:extLst>
            <a:ext uri="{909E8E84-426E-40DD-AFC4-6F175D3DCCD1}">
              <a14:hiddenFill xmlns:a14="http://schemas.microsoft.com/office/drawing/2010/main">
                <a:solidFill>
                  <a:srgbClr val="FFFFFF"/>
                </a:solidFill>
              </a14:hiddenFill>
            </a:ext>
          </a:extLst>
        </p:spPr>
      </p:pic>
      <p:sp>
        <p:nvSpPr>
          <p:cNvPr id="27" name="Pfeil nach rechts 26"/>
          <p:cNvSpPr/>
          <p:nvPr/>
        </p:nvSpPr>
        <p:spPr>
          <a:xfrm>
            <a:off x="3563938" y="6021288"/>
            <a:ext cx="5184526" cy="290559"/>
          </a:xfrm>
          <a:prstGeom prst="rightArrow">
            <a:avLst/>
          </a:prstGeom>
          <a:solidFill>
            <a:srgbClr val="4D4D4D"/>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28" name="Pfeil nach rechts 27"/>
          <p:cNvSpPr/>
          <p:nvPr/>
        </p:nvSpPr>
        <p:spPr>
          <a:xfrm>
            <a:off x="3563889" y="6021288"/>
            <a:ext cx="3301884" cy="290559"/>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29" name="Textfeld 28"/>
          <p:cNvSpPr txBox="1"/>
          <p:nvPr/>
        </p:nvSpPr>
        <p:spPr>
          <a:xfrm>
            <a:off x="7877126" y="5826530"/>
            <a:ext cx="671980" cy="307777"/>
          </a:xfrm>
          <a:prstGeom prst="rect">
            <a:avLst/>
          </a:prstGeom>
          <a:noFill/>
        </p:spPr>
        <p:txBody>
          <a:bodyPr wrap="none" rtlCol="0">
            <a:spAutoFit/>
          </a:bodyPr>
          <a:lstStyle/>
          <a:p>
            <a:r>
              <a:rPr lang="de-DE" sz="1400" dirty="0"/>
              <a:t>Q4/17</a:t>
            </a:r>
          </a:p>
        </p:txBody>
      </p:sp>
      <p:sp>
        <p:nvSpPr>
          <p:cNvPr id="31" name="Textfeld 30"/>
          <p:cNvSpPr txBox="1"/>
          <p:nvPr/>
        </p:nvSpPr>
        <p:spPr>
          <a:xfrm>
            <a:off x="6529783" y="5802364"/>
            <a:ext cx="671980" cy="307777"/>
          </a:xfrm>
          <a:prstGeom prst="rect">
            <a:avLst/>
          </a:prstGeom>
          <a:noFill/>
        </p:spPr>
        <p:txBody>
          <a:bodyPr wrap="none" rtlCol="0">
            <a:spAutoFit/>
          </a:bodyPr>
          <a:lstStyle/>
          <a:p>
            <a:r>
              <a:rPr lang="de-DE" sz="1400" dirty="0"/>
              <a:t>Q1/17</a:t>
            </a:r>
          </a:p>
        </p:txBody>
      </p:sp>
      <p:sp>
        <p:nvSpPr>
          <p:cNvPr id="32" name="Textfeld 31"/>
          <p:cNvSpPr txBox="1"/>
          <p:nvPr/>
        </p:nvSpPr>
        <p:spPr>
          <a:xfrm>
            <a:off x="5197075" y="5800875"/>
            <a:ext cx="891591" cy="307777"/>
          </a:xfrm>
          <a:prstGeom prst="rect">
            <a:avLst/>
          </a:prstGeom>
          <a:noFill/>
        </p:spPr>
        <p:txBody>
          <a:bodyPr wrap="none" rtlCol="0">
            <a:spAutoFit/>
          </a:bodyPr>
          <a:lstStyle/>
          <a:p>
            <a:r>
              <a:rPr lang="de-DE" sz="1400" dirty="0" err="1"/>
              <a:t>available</a:t>
            </a:r>
            <a:endParaRPr lang="de-DE" sz="1400" dirty="0"/>
          </a:p>
        </p:txBody>
      </p:sp>
    </p:spTree>
    <p:extLst>
      <p:ext uri="{BB962C8B-B14F-4D97-AF65-F5344CB8AC3E}">
        <p14:creationId xmlns:p14="http://schemas.microsoft.com/office/powerpoint/2010/main" val="1415038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002060"/>
                </a:solidFill>
              </a:rPr>
              <a:t>HVR</a:t>
            </a:r>
            <a:r>
              <a:rPr lang="de-DE" altLang="de-DE" baseline="30000" dirty="0">
                <a:solidFill>
                  <a:srgbClr val="002060"/>
                </a:solidFill>
              </a:rPr>
              <a:t>®</a:t>
            </a:r>
            <a:r>
              <a:rPr lang="en-US" dirty="0">
                <a:solidFill>
                  <a:srgbClr val="002060"/>
                </a:solidFill>
              </a:rPr>
              <a:t>200</a:t>
            </a:r>
          </a:p>
        </p:txBody>
      </p:sp>
      <p:sp>
        <p:nvSpPr>
          <p:cNvPr id="17" name="Text Box 3"/>
          <p:cNvSpPr txBox="1">
            <a:spLocks noChangeArrowheads="1"/>
          </p:cNvSpPr>
          <p:nvPr/>
        </p:nvSpPr>
        <p:spPr bwMode="auto">
          <a:xfrm>
            <a:off x="3772802" y="2528506"/>
            <a:ext cx="4680470" cy="85830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0666" tIns="30666" rIns="30666" bIns="30666">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350" b="1" dirty="0"/>
              <a:t>Application:</a:t>
            </a:r>
          </a:p>
          <a:p>
            <a:pPr lvl="3" eaLnBrk="1" hangingPunct="1">
              <a:lnSpc>
                <a:spcPct val="80000"/>
              </a:lnSpc>
              <a:spcBef>
                <a:spcPct val="50000"/>
              </a:spcBef>
              <a:buClr>
                <a:srgbClr val="CC0000"/>
              </a:buClr>
              <a:buFont typeface="Symbol" pitchFamily="18" charset="2"/>
              <a:buChar char="-"/>
            </a:pPr>
            <a:r>
              <a:rPr lang="en-US" altLang="de-DE" sz="1050" dirty="0">
                <a:solidFill>
                  <a:srgbClr val="0070C0"/>
                </a:solidFill>
              </a:rPr>
              <a:t>Charging connector</a:t>
            </a:r>
          </a:p>
          <a:p>
            <a:pPr lvl="3" eaLnBrk="1" hangingPunct="1">
              <a:lnSpc>
                <a:spcPct val="80000"/>
              </a:lnSpc>
              <a:spcBef>
                <a:spcPct val="50000"/>
              </a:spcBef>
              <a:buClr>
                <a:srgbClr val="CC0000"/>
              </a:buClr>
              <a:buFont typeface="Symbol" pitchFamily="18" charset="2"/>
              <a:buChar char="-"/>
            </a:pPr>
            <a:r>
              <a:rPr lang="en-US" altLang="de-DE" sz="1050" dirty="0">
                <a:solidFill>
                  <a:srgbClr val="0070C0"/>
                </a:solidFill>
              </a:rPr>
              <a:t>Battery inverter</a:t>
            </a:r>
          </a:p>
          <a:p>
            <a:pPr marL="271499" lvl="3" indent="0" eaLnBrk="1" hangingPunct="1">
              <a:lnSpc>
                <a:spcPct val="80000"/>
              </a:lnSpc>
              <a:spcBef>
                <a:spcPct val="50000"/>
              </a:spcBef>
              <a:buClr>
                <a:srgbClr val="CC0000"/>
              </a:buClr>
              <a:buNone/>
            </a:pPr>
            <a:endParaRPr lang="en-US" altLang="de-DE" sz="1050" dirty="0">
              <a:solidFill>
                <a:srgbClr val="0070C0"/>
              </a:solidFill>
            </a:endParaRPr>
          </a:p>
        </p:txBody>
      </p:sp>
      <p:sp>
        <p:nvSpPr>
          <p:cNvPr id="18" name="Text Box 3"/>
          <p:cNvSpPr txBox="1">
            <a:spLocks noChangeArrowheads="1"/>
          </p:cNvSpPr>
          <p:nvPr/>
        </p:nvSpPr>
        <p:spPr bwMode="auto">
          <a:xfrm>
            <a:off x="4950091" y="3538481"/>
            <a:ext cx="3456834" cy="206247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0666" tIns="30666" rIns="30666" bIns="30666">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05508" lvl="3" indent="-205508" eaLnBrk="1" hangingPunct="1">
              <a:spcBef>
                <a:spcPct val="50000"/>
              </a:spcBef>
              <a:buClr>
                <a:srgbClr val="CC0000"/>
              </a:buClr>
              <a:defRPr/>
            </a:pPr>
            <a:r>
              <a:rPr lang="en-US" altLang="de-DE" sz="1300" b="1" dirty="0"/>
              <a:t>Technical data:</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载流能力</a:t>
            </a:r>
            <a:r>
              <a:rPr lang="en-US" altLang="de-DE" sz="1300" dirty="0">
                <a:solidFill>
                  <a:srgbClr val="0070C0"/>
                </a:solidFill>
              </a:rPr>
              <a:t>16 mm²): 150 A at 85°C   </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工作电压：</a:t>
            </a:r>
            <a:r>
              <a:rPr lang="en-US" altLang="de-DE" sz="1300" dirty="0">
                <a:solidFill>
                  <a:srgbClr val="0070C0"/>
                </a:solidFill>
              </a:rPr>
              <a:t>750 VDC </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测试电压：</a:t>
            </a:r>
            <a:r>
              <a:rPr lang="en-US" altLang="de-DE" sz="1300" dirty="0">
                <a:solidFill>
                  <a:srgbClr val="0070C0"/>
                </a:solidFill>
              </a:rPr>
              <a:t>2700 VDC</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适配线径：</a:t>
            </a:r>
            <a:r>
              <a:rPr lang="en-US" altLang="de-DE" sz="1300" dirty="0">
                <a:solidFill>
                  <a:srgbClr val="0070C0"/>
                </a:solidFill>
              </a:rPr>
              <a:t>16-35 mm²</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自带高压护锁</a:t>
            </a:r>
            <a:endParaRPr lang="en-US" altLang="zh-CN" sz="1300" dirty="0">
              <a:solidFill>
                <a:srgbClr val="0070C0"/>
              </a:solidFill>
            </a:endParaRP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震动等级：</a:t>
            </a:r>
            <a:r>
              <a:rPr lang="en-US" altLang="zh-CN" sz="1300" dirty="0">
                <a:solidFill>
                  <a:srgbClr val="0070C0"/>
                </a:solidFill>
              </a:rPr>
              <a:t>Level 2</a:t>
            </a:r>
            <a:endParaRPr lang="en-US" altLang="de-DE" sz="1300" dirty="0">
              <a:solidFill>
                <a:srgbClr val="0070C0"/>
              </a:solidFill>
            </a:endParaRPr>
          </a:p>
        </p:txBody>
      </p:sp>
      <p:pic>
        <p:nvPicPr>
          <p:cNvPr id="1028" name="Picture 4" descr="C:\Users\n_lorenz\Desktop\HVR 200\h2s101-02-000b1-a_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2326" y="1646570"/>
            <a:ext cx="3022664" cy="14353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n_lorenz\Desktop\HVR 200\h2k101-w2a035b1-a_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61" y="2780843"/>
            <a:ext cx="2327237" cy="184082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ieren 6"/>
          <p:cNvGrpSpPr/>
          <p:nvPr/>
        </p:nvGrpSpPr>
        <p:grpSpPr>
          <a:xfrm>
            <a:off x="201480" y="5103404"/>
            <a:ext cx="4860633" cy="486063"/>
            <a:chOff x="2065330" y="5024645"/>
            <a:chExt cx="5539471" cy="598861"/>
          </a:xfrm>
        </p:grpSpPr>
        <p:sp>
          <p:nvSpPr>
            <p:cNvPr id="8" name="Freihandform 7"/>
            <p:cNvSpPr/>
            <p:nvPr/>
          </p:nvSpPr>
          <p:spPr>
            <a:xfrm>
              <a:off x="2065330" y="5024645"/>
              <a:ext cx="1497154" cy="598861"/>
            </a:xfrm>
            <a:custGeom>
              <a:avLst/>
              <a:gdLst>
                <a:gd name="connsiteX0" fmla="*/ 0 w 1497154"/>
                <a:gd name="connsiteY0" fmla="*/ 0 h 598861"/>
                <a:gd name="connsiteX1" fmla="*/ 1197724 w 1497154"/>
                <a:gd name="connsiteY1" fmla="*/ 0 h 598861"/>
                <a:gd name="connsiteX2" fmla="*/ 1497154 w 1497154"/>
                <a:gd name="connsiteY2" fmla="*/ 299431 h 598861"/>
                <a:gd name="connsiteX3" fmla="*/ 1197724 w 1497154"/>
                <a:gd name="connsiteY3" fmla="*/ 598861 h 598861"/>
                <a:gd name="connsiteX4" fmla="*/ 0 w 1497154"/>
                <a:gd name="connsiteY4" fmla="*/ 598861 h 598861"/>
                <a:gd name="connsiteX5" fmla="*/ 299431 w 1497154"/>
                <a:gd name="connsiteY5" fmla="*/ 299431 h 598861"/>
                <a:gd name="connsiteX6" fmla="*/ 0 w 1497154"/>
                <a:gd name="connsiteY6" fmla="*/ 0 h 5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154" h="598861">
                  <a:moveTo>
                    <a:pt x="0" y="0"/>
                  </a:moveTo>
                  <a:lnTo>
                    <a:pt x="1197724" y="0"/>
                  </a:lnTo>
                  <a:lnTo>
                    <a:pt x="1497154" y="299431"/>
                  </a:lnTo>
                  <a:lnTo>
                    <a:pt x="1197724" y="598861"/>
                  </a:lnTo>
                  <a:lnTo>
                    <a:pt x="0" y="598861"/>
                  </a:lnTo>
                  <a:lnTo>
                    <a:pt x="299431" y="299431"/>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614" tIns="15004" rIns="239606" bIns="15004" numCol="1" spcCol="1270" anchor="ctr" anchorCtr="0">
              <a:noAutofit/>
            </a:bodyPr>
            <a:lstStyle/>
            <a:p>
              <a:pPr defTabSz="500129">
                <a:lnSpc>
                  <a:spcPct val="90000"/>
                </a:lnSpc>
                <a:spcAft>
                  <a:spcPct val="35000"/>
                </a:spcAft>
              </a:pPr>
              <a:r>
                <a:rPr lang="en-US" sz="1125" dirty="0"/>
                <a:t>A – Sample         Available</a:t>
              </a:r>
            </a:p>
          </p:txBody>
        </p:sp>
        <p:sp>
          <p:nvSpPr>
            <p:cNvPr id="9" name="Freihandform 8"/>
            <p:cNvSpPr/>
            <p:nvPr/>
          </p:nvSpPr>
          <p:spPr>
            <a:xfrm>
              <a:off x="3412769" y="5024645"/>
              <a:ext cx="1497154" cy="598861"/>
            </a:xfrm>
            <a:custGeom>
              <a:avLst/>
              <a:gdLst>
                <a:gd name="connsiteX0" fmla="*/ 0 w 1497154"/>
                <a:gd name="connsiteY0" fmla="*/ 0 h 598861"/>
                <a:gd name="connsiteX1" fmla="*/ 1197724 w 1497154"/>
                <a:gd name="connsiteY1" fmla="*/ 0 h 598861"/>
                <a:gd name="connsiteX2" fmla="*/ 1497154 w 1497154"/>
                <a:gd name="connsiteY2" fmla="*/ 299431 h 598861"/>
                <a:gd name="connsiteX3" fmla="*/ 1197724 w 1497154"/>
                <a:gd name="connsiteY3" fmla="*/ 598861 h 598861"/>
                <a:gd name="connsiteX4" fmla="*/ 0 w 1497154"/>
                <a:gd name="connsiteY4" fmla="*/ 598861 h 598861"/>
                <a:gd name="connsiteX5" fmla="*/ 299431 w 1497154"/>
                <a:gd name="connsiteY5" fmla="*/ 299431 h 598861"/>
                <a:gd name="connsiteX6" fmla="*/ 0 w 1497154"/>
                <a:gd name="connsiteY6" fmla="*/ 0 h 5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154" h="598861">
                  <a:moveTo>
                    <a:pt x="0" y="0"/>
                  </a:moveTo>
                  <a:lnTo>
                    <a:pt x="1197724" y="0"/>
                  </a:lnTo>
                  <a:lnTo>
                    <a:pt x="1497154" y="299431"/>
                  </a:lnTo>
                  <a:lnTo>
                    <a:pt x="1197724" y="598861"/>
                  </a:lnTo>
                  <a:lnTo>
                    <a:pt x="0" y="598861"/>
                  </a:lnTo>
                  <a:lnTo>
                    <a:pt x="299431" y="299431"/>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614" tIns="15004" rIns="239606" bIns="15004" numCol="1" spcCol="1270" anchor="ctr" anchorCtr="0">
              <a:noAutofit/>
            </a:bodyPr>
            <a:lstStyle/>
            <a:p>
              <a:pPr defTabSz="500129">
                <a:lnSpc>
                  <a:spcPct val="90000"/>
                </a:lnSpc>
                <a:spcAft>
                  <a:spcPct val="35000"/>
                </a:spcAft>
              </a:pPr>
              <a:r>
                <a:rPr lang="en-US" sz="1125" dirty="0"/>
                <a:t>B – Sample         Available</a:t>
              </a:r>
            </a:p>
          </p:txBody>
        </p:sp>
        <p:sp>
          <p:nvSpPr>
            <p:cNvPr id="10" name="Freihandform 9"/>
            <p:cNvSpPr/>
            <p:nvPr/>
          </p:nvSpPr>
          <p:spPr>
            <a:xfrm>
              <a:off x="4760208" y="5024645"/>
              <a:ext cx="1497154" cy="598861"/>
            </a:xfrm>
            <a:custGeom>
              <a:avLst/>
              <a:gdLst>
                <a:gd name="connsiteX0" fmla="*/ 0 w 1497154"/>
                <a:gd name="connsiteY0" fmla="*/ 0 h 598861"/>
                <a:gd name="connsiteX1" fmla="*/ 1197724 w 1497154"/>
                <a:gd name="connsiteY1" fmla="*/ 0 h 598861"/>
                <a:gd name="connsiteX2" fmla="*/ 1497154 w 1497154"/>
                <a:gd name="connsiteY2" fmla="*/ 299431 h 598861"/>
                <a:gd name="connsiteX3" fmla="*/ 1197724 w 1497154"/>
                <a:gd name="connsiteY3" fmla="*/ 598861 h 598861"/>
                <a:gd name="connsiteX4" fmla="*/ 0 w 1497154"/>
                <a:gd name="connsiteY4" fmla="*/ 598861 h 598861"/>
                <a:gd name="connsiteX5" fmla="*/ 299431 w 1497154"/>
                <a:gd name="connsiteY5" fmla="*/ 299431 h 598861"/>
                <a:gd name="connsiteX6" fmla="*/ 0 w 1497154"/>
                <a:gd name="connsiteY6" fmla="*/ 0 h 5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154" h="598861">
                  <a:moveTo>
                    <a:pt x="0" y="0"/>
                  </a:moveTo>
                  <a:lnTo>
                    <a:pt x="1197724" y="0"/>
                  </a:lnTo>
                  <a:lnTo>
                    <a:pt x="1497154" y="299431"/>
                  </a:lnTo>
                  <a:lnTo>
                    <a:pt x="1197724" y="598861"/>
                  </a:lnTo>
                  <a:lnTo>
                    <a:pt x="0" y="598861"/>
                  </a:lnTo>
                  <a:lnTo>
                    <a:pt x="299431" y="299431"/>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614" tIns="15004" rIns="239606" bIns="15004" numCol="1" spcCol="1270" anchor="ctr" anchorCtr="0">
              <a:noAutofit/>
            </a:bodyPr>
            <a:lstStyle/>
            <a:p>
              <a:pPr defTabSz="500129">
                <a:lnSpc>
                  <a:spcPct val="90000"/>
                </a:lnSpc>
                <a:spcAft>
                  <a:spcPct val="35000"/>
                </a:spcAft>
              </a:pPr>
              <a:r>
                <a:rPr lang="en-US" sz="1125" dirty="0"/>
                <a:t>C – Sample         Available</a:t>
              </a:r>
            </a:p>
          </p:txBody>
        </p:sp>
        <p:sp>
          <p:nvSpPr>
            <p:cNvPr id="11" name="Freihandform 10"/>
            <p:cNvSpPr/>
            <p:nvPr/>
          </p:nvSpPr>
          <p:spPr>
            <a:xfrm>
              <a:off x="6107647" y="5024645"/>
              <a:ext cx="1497154" cy="598861"/>
            </a:xfrm>
            <a:custGeom>
              <a:avLst/>
              <a:gdLst>
                <a:gd name="connsiteX0" fmla="*/ 0 w 1497154"/>
                <a:gd name="connsiteY0" fmla="*/ 0 h 598861"/>
                <a:gd name="connsiteX1" fmla="*/ 1197724 w 1497154"/>
                <a:gd name="connsiteY1" fmla="*/ 0 h 598861"/>
                <a:gd name="connsiteX2" fmla="*/ 1497154 w 1497154"/>
                <a:gd name="connsiteY2" fmla="*/ 299431 h 598861"/>
                <a:gd name="connsiteX3" fmla="*/ 1197724 w 1497154"/>
                <a:gd name="connsiteY3" fmla="*/ 598861 h 598861"/>
                <a:gd name="connsiteX4" fmla="*/ 0 w 1497154"/>
                <a:gd name="connsiteY4" fmla="*/ 598861 h 598861"/>
                <a:gd name="connsiteX5" fmla="*/ 299431 w 1497154"/>
                <a:gd name="connsiteY5" fmla="*/ 299431 h 598861"/>
                <a:gd name="connsiteX6" fmla="*/ 0 w 1497154"/>
                <a:gd name="connsiteY6" fmla="*/ 0 h 5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154" h="598861">
                  <a:moveTo>
                    <a:pt x="0" y="0"/>
                  </a:moveTo>
                  <a:lnTo>
                    <a:pt x="1197724" y="0"/>
                  </a:lnTo>
                  <a:lnTo>
                    <a:pt x="1497154" y="299431"/>
                  </a:lnTo>
                  <a:lnTo>
                    <a:pt x="1197724" y="598861"/>
                  </a:lnTo>
                  <a:lnTo>
                    <a:pt x="0" y="598861"/>
                  </a:lnTo>
                  <a:lnTo>
                    <a:pt x="299431" y="299431"/>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614" tIns="15004" rIns="239606" bIns="15004" numCol="1" spcCol="1270" anchor="ctr" anchorCtr="0">
              <a:noAutofit/>
            </a:bodyPr>
            <a:lstStyle/>
            <a:p>
              <a:pPr defTabSz="500129">
                <a:lnSpc>
                  <a:spcPct val="90000"/>
                </a:lnSpc>
                <a:spcAft>
                  <a:spcPct val="35000"/>
                </a:spcAft>
              </a:pPr>
              <a:r>
                <a:rPr lang="en-US" sz="1125" dirty="0"/>
                <a:t>SOP</a:t>
              </a:r>
            </a:p>
            <a:p>
              <a:pPr defTabSz="500129">
                <a:lnSpc>
                  <a:spcPct val="90000"/>
                </a:lnSpc>
                <a:spcAft>
                  <a:spcPct val="35000"/>
                </a:spcAft>
              </a:pPr>
              <a:r>
                <a:rPr lang="en-US" sz="1125" dirty="0"/>
                <a:t>Available               </a:t>
              </a:r>
            </a:p>
          </p:txBody>
        </p:sp>
      </p:grpSp>
    </p:spTree>
    <p:extLst>
      <p:ext uri="{BB962C8B-B14F-4D97-AF65-F5344CB8AC3E}">
        <p14:creationId xmlns:p14="http://schemas.microsoft.com/office/powerpoint/2010/main" val="225382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250958" y="260648"/>
            <a:ext cx="6300788" cy="387978"/>
          </a:xfrm>
        </p:spPr>
        <p:txBody>
          <a:bodyPr/>
          <a:lstStyle/>
          <a:p>
            <a:pPr eaLnBrk="1" hangingPunct="1">
              <a:defRPr/>
            </a:pPr>
            <a:r>
              <a:rPr lang="de-DE" altLang="de-DE" dirty="0">
                <a:solidFill>
                  <a:srgbClr val="002060"/>
                </a:solidFill>
              </a:rPr>
              <a:t>HVS</a:t>
            </a:r>
            <a:r>
              <a:rPr lang="de-DE" altLang="de-DE" baseline="30000" dirty="0">
                <a:solidFill>
                  <a:srgbClr val="002060"/>
                </a:solidFill>
              </a:rPr>
              <a:t>®</a:t>
            </a:r>
            <a:r>
              <a:rPr lang="de-DE" altLang="de-DE" dirty="0">
                <a:solidFill>
                  <a:srgbClr val="002060"/>
                </a:solidFill>
              </a:rPr>
              <a:t>240</a:t>
            </a:r>
            <a:endParaRPr lang="de-DE" altLang="de-DE" b="0" i="1" dirty="0">
              <a:solidFill>
                <a:srgbClr val="002060"/>
              </a:solidFill>
            </a:endParaRPr>
          </a:p>
        </p:txBody>
      </p:sp>
      <p:sp>
        <p:nvSpPr>
          <p:cNvPr id="30" name="Foliennummernplatzhalter 29"/>
          <p:cNvSpPr>
            <a:spLocks noGrp="1"/>
          </p:cNvSpPr>
          <p:nvPr>
            <p:ph type="sldNum" sz="quarter" idx="4"/>
          </p:nvPr>
        </p:nvSpPr>
        <p:spPr/>
        <p:txBody>
          <a:bodyPr/>
          <a:lstStyle/>
          <a:p>
            <a:pPr>
              <a:defRPr/>
            </a:pPr>
            <a:r>
              <a:rPr lang="de-DE"/>
              <a:t>www.rosenberger.com    |    </a:t>
            </a:r>
            <a:fld id="{73BCB026-AA90-4ED1-BB0C-9E85EABDEB74}" type="slidenum">
              <a:rPr lang="de-DE" smtClean="0"/>
              <a:pPr>
                <a:defRPr/>
              </a:pPr>
              <a:t>16</a:t>
            </a:fld>
            <a:endParaRPr lang="de-DE" dirty="0"/>
          </a:p>
        </p:txBody>
      </p:sp>
      <p:sp>
        <p:nvSpPr>
          <p:cNvPr id="5" name="Text Box 3"/>
          <p:cNvSpPr txBox="1">
            <a:spLocks noChangeArrowheads="1"/>
          </p:cNvSpPr>
          <p:nvPr/>
        </p:nvSpPr>
        <p:spPr bwMode="auto">
          <a:xfrm>
            <a:off x="3671631" y="2942773"/>
            <a:ext cx="4680470" cy="74211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0666" tIns="30666" rIns="30666" bIns="30666">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300" b="1" dirty="0"/>
              <a:t>Application:</a:t>
            </a:r>
          </a:p>
          <a:p>
            <a:pPr lvl="3" eaLnBrk="1" hangingPunct="1">
              <a:lnSpc>
                <a:spcPct val="80000"/>
              </a:lnSpc>
              <a:spcBef>
                <a:spcPct val="50000"/>
              </a:spcBef>
              <a:buClr>
                <a:srgbClr val="CC0000"/>
              </a:buClr>
              <a:buFont typeface="Symbol" pitchFamily="18" charset="2"/>
              <a:buChar char="-"/>
            </a:pPr>
            <a:r>
              <a:rPr lang="en-US" altLang="de-DE" sz="1300" dirty="0">
                <a:solidFill>
                  <a:srgbClr val="0070C0"/>
                </a:solidFill>
              </a:rPr>
              <a:t>HV Battery connection </a:t>
            </a:r>
            <a:r>
              <a:rPr lang="zh-CN" altLang="en-US" sz="1300" dirty="0">
                <a:solidFill>
                  <a:srgbClr val="0070C0"/>
                </a:solidFill>
              </a:rPr>
              <a:t>电池</a:t>
            </a:r>
            <a:endParaRPr lang="en-US" altLang="de-DE" sz="1300" dirty="0">
              <a:solidFill>
                <a:srgbClr val="0070C0"/>
              </a:solidFill>
            </a:endParaRPr>
          </a:p>
          <a:p>
            <a:pPr lvl="3" eaLnBrk="1" hangingPunct="1">
              <a:lnSpc>
                <a:spcPct val="80000"/>
              </a:lnSpc>
              <a:spcBef>
                <a:spcPct val="50000"/>
              </a:spcBef>
              <a:buClr>
                <a:srgbClr val="CC0000"/>
              </a:buClr>
              <a:buFont typeface="Symbol" pitchFamily="18" charset="2"/>
              <a:buChar char="-"/>
            </a:pPr>
            <a:r>
              <a:rPr lang="en-US" altLang="de-DE" sz="1300" dirty="0">
                <a:solidFill>
                  <a:srgbClr val="0070C0"/>
                </a:solidFill>
              </a:rPr>
              <a:t>Inverter  </a:t>
            </a:r>
            <a:r>
              <a:rPr lang="zh-CN" altLang="en-US" sz="1300" dirty="0">
                <a:solidFill>
                  <a:srgbClr val="0070C0"/>
                </a:solidFill>
              </a:rPr>
              <a:t>逆变器</a:t>
            </a:r>
            <a:endParaRPr lang="en-US" altLang="de-DE" sz="1300" dirty="0">
              <a:solidFill>
                <a:srgbClr val="0070C0"/>
              </a:solidFill>
            </a:endParaRPr>
          </a:p>
        </p:txBody>
      </p:sp>
      <p:sp>
        <p:nvSpPr>
          <p:cNvPr id="8" name="Text Box 3"/>
          <p:cNvSpPr txBox="1">
            <a:spLocks noChangeArrowheads="1"/>
          </p:cNvSpPr>
          <p:nvPr/>
        </p:nvSpPr>
        <p:spPr bwMode="auto">
          <a:xfrm>
            <a:off x="4932041" y="3933056"/>
            <a:ext cx="4104456" cy="206247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0666" tIns="30666" rIns="30666" bIns="30666">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05508" lvl="3" indent="-205508" eaLnBrk="1" hangingPunct="1">
              <a:spcBef>
                <a:spcPct val="50000"/>
              </a:spcBef>
              <a:buClr>
                <a:srgbClr val="CC0000"/>
              </a:buClr>
              <a:defRPr/>
            </a:pPr>
            <a:r>
              <a:rPr lang="en-US" altLang="de-DE" sz="1300" b="1" dirty="0"/>
              <a:t>Technical data:</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载流能力（</a:t>
            </a:r>
            <a:r>
              <a:rPr lang="en-US" altLang="zh-CN" sz="1300" dirty="0">
                <a:solidFill>
                  <a:srgbClr val="0070C0"/>
                </a:solidFill>
              </a:rPr>
              <a:t>50mm²</a:t>
            </a:r>
            <a:r>
              <a:rPr lang="zh-CN" altLang="en-US" sz="1300" dirty="0">
                <a:solidFill>
                  <a:srgbClr val="0070C0"/>
                </a:solidFill>
              </a:rPr>
              <a:t>） ：</a:t>
            </a:r>
            <a:r>
              <a:rPr lang="en-US" altLang="de-DE" sz="1300" dirty="0">
                <a:solidFill>
                  <a:srgbClr val="0070C0"/>
                </a:solidFill>
              </a:rPr>
              <a:t>240 A at 85°C</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工作电压：</a:t>
            </a:r>
            <a:r>
              <a:rPr lang="en-US" altLang="de-DE" sz="1300" dirty="0">
                <a:solidFill>
                  <a:srgbClr val="0070C0"/>
                </a:solidFill>
              </a:rPr>
              <a:t>1.200 VDC</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测试电压：</a:t>
            </a:r>
            <a:r>
              <a:rPr lang="en-US" altLang="de-DE" sz="1300" dirty="0">
                <a:solidFill>
                  <a:srgbClr val="0070C0"/>
                </a:solidFill>
              </a:rPr>
              <a:t>5.000 VDC</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适配线径：</a:t>
            </a:r>
            <a:r>
              <a:rPr lang="en-US" altLang="de-DE" sz="1300" dirty="0">
                <a:solidFill>
                  <a:srgbClr val="0070C0"/>
                </a:solidFill>
              </a:rPr>
              <a:t>25 - 50 mm²</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高压护锁可选</a:t>
            </a:r>
            <a:endParaRPr lang="en-US" altLang="zh-CN" sz="1300" dirty="0">
              <a:solidFill>
                <a:srgbClr val="0070C0"/>
              </a:solidFill>
            </a:endParaRP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震动等级：</a:t>
            </a:r>
            <a:r>
              <a:rPr lang="en-US" altLang="zh-CN" sz="1300" dirty="0">
                <a:solidFill>
                  <a:srgbClr val="0070C0"/>
                </a:solidFill>
              </a:rPr>
              <a:t>Level </a:t>
            </a:r>
            <a:r>
              <a:rPr lang="en-US" altLang="de-DE" sz="1300" dirty="0">
                <a:solidFill>
                  <a:srgbClr val="0070C0"/>
                </a:solidFill>
              </a:rPr>
              <a:t>4</a:t>
            </a:r>
          </a:p>
        </p:txBody>
      </p:sp>
      <p:sp>
        <p:nvSpPr>
          <p:cNvPr id="9" name="Rectangle 3"/>
          <p:cNvSpPr txBox="1">
            <a:spLocks noChangeArrowheads="1"/>
          </p:cNvSpPr>
          <p:nvPr/>
        </p:nvSpPr>
        <p:spPr bwMode="auto">
          <a:xfrm>
            <a:off x="436484" y="1340768"/>
            <a:ext cx="5616575" cy="4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05" tIns="40803" rIns="81605" bIns="40803"/>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a:defRPr/>
            </a:pPr>
            <a:r>
              <a:rPr lang="de-DE" altLang="de-DE" sz="1350" b="1" kern="0" dirty="0">
                <a:solidFill>
                  <a:srgbClr val="002060"/>
                </a:solidFill>
              </a:rPr>
              <a:t>SOP Q1/2019 </a:t>
            </a:r>
            <a:br>
              <a:rPr lang="de-DE" altLang="de-DE" sz="1350" b="1" kern="0" dirty="0">
                <a:solidFill>
                  <a:srgbClr val="002060"/>
                </a:solidFill>
              </a:rPr>
            </a:br>
            <a:r>
              <a:rPr lang="de-DE" altLang="de-DE" sz="1350" b="1" kern="0" dirty="0">
                <a:solidFill>
                  <a:srgbClr val="002060"/>
                </a:solidFill>
              </a:rPr>
              <a:t>First sample Q1/2016 </a:t>
            </a:r>
          </a:p>
        </p:txBody>
      </p:sp>
      <p:pic>
        <p:nvPicPr>
          <p:cNvPr id="2" name="Picture 2" descr="U:\1024_RT_BA_Automotive\035_Projekte\Nico Lorenz\3D-Modelle\HVS 240\hck203-w20050xx-a_170728_stehen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856" y="2212156"/>
            <a:ext cx="1674404" cy="30187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U:\1024_RT_BA_Automotive\035_Projekte\Nico Lorenz\3D-Modelle\HVS 240\hcs111-92-000xx-y_170724.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3059" y="1592392"/>
            <a:ext cx="2757601" cy="19411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ieren 9"/>
          <p:cNvGrpSpPr/>
          <p:nvPr/>
        </p:nvGrpSpPr>
        <p:grpSpPr>
          <a:xfrm>
            <a:off x="270314" y="5230929"/>
            <a:ext cx="4887636" cy="486063"/>
            <a:chOff x="1698025" y="4931223"/>
            <a:chExt cx="7570089" cy="854123"/>
          </a:xfrm>
        </p:grpSpPr>
        <p:sp>
          <p:nvSpPr>
            <p:cNvPr id="11" name="Freihandform 10"/>
            <p:cNvSpPr/>
            <p:nvPr/>
          </p:nvSpPr>
          <p:spPr>
            <a:xfrm>
              <a:off x="1698025" y="4931223"/>
              <a:ext cx="2045020" cy="818008"/>
            </a:xfrm>
            <a:custGeom>
              <a:avLst/>
              <a:gdLst>
                <a:gd name="connsiteX0" fmla="*/ 0 w 2045020"/>
                <a:gd name="connsiteY0" fmla="*/ 0 h 818008"/>
                <a:gd name="connsiteX1" fmla="*/ 1636016 w 2045020"/>
                <a:gd name="connsiteY1" fmla="*/ 0 h 818008"/>
                <a:gd name="connsiteX2" fmla="*/ 2045020 w 2045020"/>
                <a:gd name="connsiteY2" fmla="*/ 409004 h 818008"/>
                <a:gd name="connsiteX3" fmla="*/ 1636016 w 2045020"/>
                <a:gd name="connsiteY3" fmla="*/ 818008 h 818008"/>
                <a:gd name="connsiteX4" fmla="*/ 0 w 2045020"/>
                <a:gd name="connsiteY4" fmla="*/ 818008 h 818008"/>
                <a:gd name="connsiteX5" fmla="*/ 409004 w 2045020"/>
                <a:gd name="connsiteY5" fmla="*/ 409004 h 818008"/>
                <a:gd name="connsiteX6" fmla="*/ 0 w 2045020"/>
                <a:gd name="connsiteY6" fmla="*/ 0 h 8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020" h="818008">
                  <a:moveTo>
                    <a:pt x="0" y="0"/>
                  </a:moveTo>
                  <a:lnTo>
                    <a:pt x="1636016" y="0"/>
                  </a:lnTo>
                  <a:lnTo>
                    <a:pt x="2045020" y="409004"/>
                  </a:lnTo>
                  <a:lnTo>
                    <a:pt x="1636016" y="818008"/>
                  </a:lnTo>
                  <a:lnTo>
                    <a:pt x="0" y="818008"/>
                  </a:lnTo>
                  <a:lnTo>
                    <a:pt x="409004" y="409004"/>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808" tIns="19005" rIns="325798" bIns="19005" numCol="1" spcCol="1270" anchor="ctr" anchorCtr="0">
              <a:noAutofit/>
            </a:bodyPr>
            <a:lstStyle/>
            <a:p>
              <a:pPr defTabSz="633497">
                <a:lnSpc>
                  <a:spcPct val="90000"/>
                </a:lnSpc>
                <a:spcAft>
                  <a:spcPct val="35000"/>
                </a:spcAft>
              </a:pPr>
              <a:r>
                <a:rPr lang="en-US" sz="1125" dirty="0"/>
                <a:t>A-Sample              Q3/2016 Available              </a:t>
              </a:r>
            </a:p>
          </p:txBody>
        </p:sp>
        <p:sp>
          <p:nvSpPr>
            <p:cNvPr id="13" name="Freihandform 12"/>
            <p:cNvSpPr/>
            <p:nvPr/>
          </p:nvSpPr>
          <p:spPr>
            <a:xfrm>
              <a:off x="3542056" y="4967338"/>
              <a:ext cx="2045020" cy="818008"/>
            </a:xfrm>
            <a:custGeom>
              <a:avLst/>
              <a:gdLst>
                <a:gd name="connsiteX0" fmla="*/ 0 w 2045020"/>
                <a:gd name="connsiteY0" fmla="*/ 0 h 818008"/>
                <a:gd name="connsiteX1" fmla="*/ 1636016 w 2045020"/>
                <a:gd name="connsiteY1" fmla="*/ 0 h 818008"/>
                <a:gd name="connsiteX2" fmla="*/ 2045020 w 2045020"/>
                <a:gd name="connsiteY2" fmla="*/ 409004 h 818008"/>
                <a:gd name="connsiteX3" fmla="*/ 1636016 w 2045020"/>
                <a:gd name="connsiteY3" fmla="*/ 818008 h 818008"/>
                <a:gd name="connsiteX4" fmla="*/ 0 w 2045020"/>
                <a:gd name="connsiteY4" fmla="*/ 818008 h 818008"/>
                <a:gd name="connsiteX5" fmla="*/ 409004 w 2045020"/>
                <a:gd name="connsiteY5" fmla="*/ 409004 h 818008"/>
                <a:gd name="connsiteX6" fmla="*/ 0 w 2045020"/>
                <a:gd name="connsiteY6" fmla="*/ 0 h 8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020" h="818008">
                  <a:moveTo>
                    <a:pt x="0" y="0"/>
                  </a:moveTo>
                  <a:lnTo>
                    <a:pt x="1636016" y="0"/>
                  </a:lnTo>
                  <a:lnTo>
                    <a:pt x="2045020" y="409004"/>
                  </a:lnTo>
                  <a:lnTo>
                    <a:pt x="1636016" y="818008"/>
                  </a:lnTo>
                  <a:lnTo>
                    <a:pt x="0" y="818008"/>
                  </a:lnTo>
                  <a:lnTo>
                    <a:pt x="409004" y="409004"/>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808" tIns="19005" rIns="325798" bIns="19005" numCol="1" spcCol="1270" anchor="ctr" anchorCtr="0">
              <a:noAutofit/>
            </a:bodyPr>
            <a:lstStyle/>
            <a:p>
              <a:pPr defTabSz="633497">
                <a:lnSpc>
                  <a:spcPct val="90000"/>
                </a:lnSpc>
                <a:spcAft>
                  <a:spcPct val="35000"/>
                </a:spcAft>
              </a:pPr>
              <a:r>
                <a:rPr lang="en-US" sz="1050" dirty="0"/>
                <a:t>B-Sample              Q3/2017</a:t>
              </a:r>
            </a:p>
          </p:txBody>
        </p:sp>
        <p:sp>
          <p:nvSpPr>
            <p:cNvPr id="14" name="Freihandform 13"/>
            <p:cNvSpPr/>
            <p:nvPr/>
          </p:nvSpPr>
          <p:spPr>
            <a:xfrm>
              <a:off x="5382575" y="4967338"/>
              <a:ext cx="2045020" cy="818008"/>
            </a:xfrm>
            <a:custGeom>
              <a:avLst/>
              <a:gdLst>
                <a:gd name="connsiteX0" fmla="*/ 0 w 2045020"/>
                <a:gd name="connsiteY0" fmla="*/ 0 h 818008"/>
                <a:gd name="connsiteX1" fmla="*/ 1636016 w 2045020"/>
                <a:gd name="connsiteY1" fmla="*/ 0 h 818008"/>
                <a:gd name="connsiteX2" fmla="*/ 2045020 w 2045020"/>
                <a:gd name="connsiteY2" fmla="*/ 409004 h 818008"/>
                <a:gd name="connsiteX3" fmla="*/ 1636016 w 2045020"/>
                <a:gd name="connsiteY3" fmla="*/ 818008 h 818008"/>
                <a:gd name="connsiteX4" fmla="*/ 0 w 2045020"/>
                <a:gd name="connsiteY4" fmla="*/ 818008 h 818008"/>
                <a:gd name="connsiteX5" fmla="*/ 409004 w 2045020"/>
                <a:gd name="connsiteY5" fmla="*/ 409004 h 818008"/>
                <a:gd name="connsiteX6" fmla="*/ 0 w 2045020"/>
                <a:gd name="connsiteY6" fmla="*/ 0 h 8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020" h="818008">
                  <a:moveTo>
                    <a:pt x="0" y="0"/>
                  </a:moveTo>
                  <a:lnTo>
                    <a:pt x="1636016" y="0"/>
                  </a:lnTo>
                  <a:lnTo>
                    <a:pt x="2045020" y="409004"/>
                  </a:lnTo>
                  <a:lnTo>
                    <a:pt x="1636016" y="818008"/>
                  </a:lnTo>
                  <a:lnTo>
                    <a:pt x="0" y="818008"/>
                  </a:lnTo>
                  <a:lnTo>
                    <a:pt x="409004" y="409004"/>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808" tIns="19005" rIns="325798" bIns="19005" numCol="1" spcCol="1270" anchor="ctr" anchorCtr="0">
              <a:noAutofit/>
            </a:bodyPr>
            <a:lstStyle/>
            <a:p>
              <a:pPr defTabSz="633497">
                <a:lnSpc>
                  <a:spcPct val="90000"/>
                </a:lnSpc>
                <a:spcAft>
                  <a:spcPct val="35000"/>
                </a:spcAft>
              </a:pPr>
              <a:r>
                <a:rPr lang="en-US" sz="1050" dirty="0"/>
                <a:t>C-Sample              Q4/2018         </a:t>
              </a:r>
            </a:p>
          </p:txBody>
        </p:sp>
        <p:sp>
          <p:nvSpPr>
            <p:cNvPr id="15" name="Freihandform 14"/>
            <p:cNvSpPr/>
            <p:nvPr/>
          </p:nvSpPr>
          <p:spPr>
            <a:xfrm>
              <a:off x="7223094" y="4967338"/>
              <a:ext cx="2045020" cy="818008"/>
            </a:xfrm>
            <a:custGeom>
              <a:avLst/>
              <a:gdLst>
                <a:gd name="connsiteX0" fmla="*/ 0 w 2045020"/>
                <a:gd name="connsiteY0" fmla="*/ 0 h 818008"/>
                <a:gd name="connsiteX1" fmla="*/ 1636016 w 2045020"/>
                <a:gd name="connsiteY1" fmla="*/ 0 h 818008"/>
                <a:gd name="connsiteX2" fmla="*/ 2045020 w 2045020"/>
                <a:gd name="connsiteY2" fmla="*/ 409004 h 818008"/>
                <a:gd name="connsiteX3" fmla="*/ 1636016 w 2045020"/>
                <a:gd name="connsiteY3" fmla="*/ 818008 h 818008"/>
                <a:gd name="connsiteX4" fmla="*/ 0 w 2045020"/>
                <a:gd name="connsiteY4" fmla="*/ 818008 h 818008"/>
                <a:gd name="connsiteX5" fmla="*/ 409004 w 2045020"/>
                <a:gd name="connsiteY5" fmla="*/ 409004 h 818008"/>
                <a:gd name="connsiteX6" fmla="*/ 0 w 2045020"/>
                <a:gd name="connsiteY6" fmla="*/ 0 h 8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020" h="818008">
                  <a:moveTo>
                    <a:pt x="0" y="0"/>
                  </a:moveTo>
                  <a:lnTo>
                    <a:pt x="1636016" y="0"/>
                  </a:lnTo>
                  <a:lnTo>
                    <a:pt x="2045020" y="409004"/>
                  </a:lnTo>
                  <a:lnTo>
                    <a:pt x="1636016" y="818008"/>
                  </a:lnTo>
                  <a:lnTo>
                    <a:pt x="0" y="818008"/>
                  </a:lnTo>
                  <a:lnTo>
                    <a:pt x="409004" y="409004"/>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808" tIns="19005" rIns="325798" bIns="19005" numCol="1" spcCol="1270" anchor="ctr" anchorCtr="0">
              <a:noAutofit/>
            </a:bodyPr>
            <a:lstStyle/>
            <a:p>
              <a:pPr defTabSz="633497">
                <a:lnSpc>
                  <a:spcPct val="90000"/>
                </a:lnSpc>
                <a:spcAft>
                  <a:spcPct val="35000"/>
                </a:spcAft>
              </a:pPr>
              <a:r>
                <a:rPr lang="en-US" sz="1050" dirty="0"/>
                <a:t>SOP              Q1/2019</a:t>
              </a:r>
            </a:p>
          </p:txBody>
        </p:sp>
      </p:grpSp>
    </p:spTree>
    <p:extLst>
      <p:ext uri="{BB962C8B-B14F-4D97-AF65-F5344CB8AC3E}">
        <p14:creationId xmlns:p14="http://schemas.microsoft.com/office/powerpoint/2010/main" val="599876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US" altLang="zh-CN" dirty="0">
                <a:solidFill>
                  <a:schemeClr val="tx1"/>
                </a:solidFill>
              </a:rPr>
              <a:t>HPK </a:t>
            </a:r>
            <a:r>
              <a:rPr lang="zh-CN" altLang="en-US" dirty="0">
                <a:solidFill>
                  <a:schemeClr val="tx1"/>
                </a:solidFill>
              </a:rPr>
              <a:t>非屏蔽系统连接器</a:t>
            </a:r>
            <a:endParaRPr lang="de-DE" altLang="de-DE" dirty="0"/>
          </a:p>
        </p:txBody>
      </p:sp>
      <p:sp>
        <p:nvSpPr>
          <p:cNvPr id="15" name="Text Box 3"/>
          <p:cNvSpPr txBox="1">
            <a:spLocks noChangeArrowheads="1"/>
          </p:cNvSpPr>
          <p:nvPr/>
        </p:nvSpPr>
        <p:spPr bwMode="auto">
          <a:xfrm>
            <a:off x="3563938" y="2636912"/>
            <a:ext cx="4680470" cy="76189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400" b="1" dirty="0"/>
              <a:t>Application:</a:t>
            </a: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Battery storage system</a:t>
            </a:r>
          </a:p>
          <a:p>
            <a:pPr lvl="3" eaLnBrk="1" hangingPunct="1">
              <a:lnSpc>
                <a:spcPct val="80000"/>
              </a:lnSpc>
              <a:spcBef>
                <a:spcPct val="50000"/>
              </a:spcBef>
              <a:buClr>
                <a:srgbClr val="CC0000"/>
              </a:buClr>
              <a:buFont typeface="Symbol" pitchFamily="18" charset="2"/>
              <a:buChar char="-"/>
            </a:pPr>
            <a:r>
              <a:rPr lang="zh-CN" altLang="en-US" sz="1300" dirty="0">
                <a:solidFill>
                  <a:schemeClr val="tx2"/>
                </a:solidFill>
              </a:rPr>
              <a:t>电池系统</a:t>
            </a:r>
            <a:endParaRPr lang="en-US" altLang="de-DE" sz="1300" dirty="0">
              <a:solidFill>
                <a:schemeClr val="tx2"/>
              </a:solidFill>
            </a:endParaRPr>
          </a:p>
        </p:txBody>
      </p:sp>
      <p:sp>
        <p:nvSpPr>
          <p:cNvPr id="17" name="Text Box 3"/>
          <p:cNvSpPr txBox="1">
            <a:spLocks noChangeArrowheads="1"/>
          </p:cNvSpPr>
          <p:nvPr/>
        </p:nvSpPr>
        <p:spPr bwMode="auto">
          <a:xfrm>
            <a:off x="4467224" y="3515959"/>
            <a:ext cx="4425255" cy="238541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30188" lvl="3" indent="-230188" eaLnBrk="1" hangingPunct="1">
              <a:spcBef>
                <a:spcPct val="50000"/>
              </a:spcBef>
              <a:buClr>
                <a:srgbClr val="CC0000"/>
              </a:buClr>
              <a:defRPr/>
            </a:pPr>
            <a:r>
              <a:rPr lang="en-US" altLang="de-DE" sz="1400" b="1" dirty="0"/>
              <a:t>Technical data:</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Ampacity (50 mm²): 280 A at 85°C</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载流能力（</a:t>
            </a:r>
            <a:r>
              <a:rPr lang="en-US" altLang="zh-CN" sz="1300" dirty="0">
                <a:solidFill>
                  <a:schemeClr val="tx2"/>
                </a:solidFill>
              </a:rPr>
              <a:t>50 mm²</a:t>
            </a:r>
            <a:r>
              <a:rPr lang="zh-CN" altLang="en-US" sz="1300" dirty="0">
                <a:solidFill>
                  <a:schemeClr val="tx2"/>
                </a:solidFill>
              </a:rPr>
              <a:t>）：</a:t>
            </a:r>
            <a:r>
              <a:rPr lang="en-US" altLang="zh-CN" sz="1300" dirty="0">
                <a:solidFill>
                  <a:schemeClr val="tx2"/>
                </a:solidFill>
              </a:rPr>
              <a:t>280A /85°</a:t>
            </a:r>
            <a:r>
              <a:rPr lang="zh-CN" altLang="en-US" sz="1300" dirty="0">
                <a:solidFill>
                  <a:schemeClr val="tx2"/>
                </a:solidFill>
              </a:rPr>
              <a:t> </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Working Voltage 1.000 VDC</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工作电压：</a:t>
            </a:r>
            <a:r>
              <a:rPr lang="en-US" altLang="zh-CN" sz="1300" dirty="0">
                <a:solidFill>
                  <a:schemeClr val="tx2"/>
                </a:solidFill>
              </a:rPr>
              <a:t>1000VDC</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Test Voltage 2.700 VDC </a:t>
            </a:r>
            <a:r>
              <a:rPr lang="zh-CN" altLang="en-US" sz="1300" dirty="0">
                <a:solidFill>
                  <a:schemeClr val="tx2"/>
                </a:solidFill>
              </a:rPr>
              <a:t>测试电压：</a:t>
            </a:r>
            <a:r>
              <a:rPr lang="en-US" altLang="zh-CN" sz="1300" dirty="0">
                <a:solidFill>
                  <a:schemeClr val="tx2"/>
                </a:solidFill>
              </a:rPr>
              <a:t>2700 VDC</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HV – Interlock optional </a:t>
            </a:r>
            <a:r>
              <a:rPr lang="zh-CN" altLang="en-US" sz="1300" dirty="0">
                <a:solidFill>
                  <a:schemeClr val="tx2"/>
                </a:solidFill>
              </a:rPr>
              <a:t>高压护锁</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For 50 mm² cable </a:t>
            </a:r>
            <a:r>
              <a:rPr lang="zh-CN" altLang="en-US" sz="1300" dirty="0">
                <a:solidFill>
                  <a:schemeClr val="tx2"/>
                </a:solidFill>
              </a:rPr>
              <a:t>适配</a:t>
            </a:r>
            <a:r>
              <a:rPr lang="en-US" altLang="zh-CN" sz="1300" dirty="0">
                <a:solidFill>
                  <a:schemeClr val="tx2"/>
                </a:solidFill>
              </a:rPr>
              <a:t>50mm</a:t>
            </a:r>
            <a:r>
              <a:rPr lang="zh-CN" altLang="en-US" sz="1300" dirty="0">
                <a:solidFill>
                  <a:schemeClr val="tx2"/>
                </a:solidFill>
              </a:rPr>
              <a:t>平方 线径</a:t>
            </a:r>
            <a:endParaRPr lang="en-US" altLang="de-DE" sz="1300" dirty="0">
              <a:solidFill>
                <a:schemeClr val="tx2"/>
              </a:solidFill>
            </a:endParaRPr>
          </a:p>
        </p:txBody>
      </p:sp>
      <p:sp>
        <p:nvSpPr>
          <p:cNvPr id="18" name="Rectangle 3"/>
          <p:cNvSpPr txBox="1">
            <a:spLocks noChangeArrowheads="1"/>
          </p:cNvSpPr>
          <p:nvPr/>
        </p:nvSpPr>
        <p:spPr bwMode="auto">
          <a:xfrm>
            <a:off x="395288" y="981075"/>
            <a:ext cx="5616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a:defRPr/>
            </a:pPr>
            <a:r>
              <a:rPr lang="de-DE" altLang="de-DE" sz="1800" b="1" kern="0" dirty="0">
                <a:solidFill>
                  <a:schemeClr val="tx2"/>
                </a:solidFill>
              </a:rPr>
              <a:t>(SOP Q4/2015) </a:t>
            </a:r>
            <a:br>
              <a:rPr lang="de-DE" altLang="de-DE" sz="1800" b="1" kern="0" dirty="0">
                <a:solidFill>
                  <a:schemeClr val="tx2"/>
                </a:solidFill>
              </a:rPr>
            </a:br>
            <a:r>
              <a:rPr lang="de-DE" altLang="de-DE" sz="1400" b="1" kern="0" dirty="0">
                <a:solidFill>
                  <a:schemeClr val="tx2"/>
                </a:solidFill>
              </a:rPr>
              <a:t>First sample Q3/2015 </a:t>
            </a:r>
            <a:endParaRPr lang="de-DE" altLang="de-DE" sz="1800" b="1" kern="0" dirty="0">
              <a:solidFill>
                <a:schemeClr val="tx2"/>
              </a:solidFill>
            </a:endParaRPr>
          </a:p>
        </p:txBody>
      </p:sp>
      <p:pic>
        <p:nvPicPr>
          <p:cNvPr id="19" name="Picture 9" descr="U:\1024_RT_BA_Automotive\036_Projektaustausch\HV_Schulung\gemischte Unterlagen HV Schulung\HV Produktschulung Balla_Munkhart\Bilder für die Schulung\HPK\h4k114-w1g050x-ya_1511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42692">
            <a:off x="477838" y="2406650"/>
            <a:ext cx="35702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U:\1024_RT_BA_Automotive\036_Projektaustausch\HV_Schulung\gemischte Unterlagen HV Schulung\HV Produktschulung Balla_Munkhart\h4l107-00-001b-ba.jpg"/>
          <p:cNvPicPr>
            <a:picLocks noChangeAspect="1" noChangeArrowheads="1"/>
          </p:cNvPicPr>
          <p:nvPr/>
        </p:nvPicPr>
        <p:blipFill>
          <a:blip r:embed="rId3">
            <a:extLst>
              <a:ext uri="{28A0092B-C50C-407E-A947-70E740481C1C}">
                <a14:useLocalDpi xmlns:a14="http://schemas.microsoft.com/office/drawing/2010/main" val="0"/>
              </a:ext>
            </a:extLst>
          </a:blip>
          <a:srcRect l="28485" t="3712" r="25185" b="4716"/>
          <a:stretch>
            <a:fillRect/>
          </a:stretch>
        </p:blipFill>
        <p:spPr bwMode="auto">
          <a:xfrm>
            <a:off x="6640513" y="1052513"/>
            <a:ext cx="174783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ieren 10"/>
          <p:cNvGrpSpPr/>
          <p:nvPr/>
        </p:nvGrpSpPr>
        <p:grpSpPr>
          <a:xfrm>
            <a:off x="4295894" y="6165304"/>
            <a:ext cx="304892" cy="409261"/>
            <a:chOff x="4295894" y="6178360"/>
            <a:chExt cx="304892" cy="409261"/>
          </a:xfrm>
        </p:grpSpPr>
        <p:cxnSp>
          <p:nvCxnSpPr>
            <p:cNvPr id="12" name="Gerade Verbindung 11"/>
            <p:cNvCxnSpPr/>
            <p:nvPr/>
          </p:nvCxnSpPr>
          <p:spPr>
            <a:xfrm>
              <a:off x="4448342" y="6178360"/>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4295894" y="6279844"/>
              <a:ext cx="304892" cy="307777"/>
            </a:xfrm>
            <a:prstGeom prst="rect">
              <a:avLst/>
            </a:prstGeom>
            <a:noFill/>
          </p:spPr>
          <p:txBody>
            <a:bodyPr wrap="none" rtlCol="0">
              <a:spAutoFit/>
            </a:bodyPr>
            <a:lstStyle/>
            <a:p>
              <a:r>
                <a:rPr lang="de-DE" sz="1400" dirty="0"/>
                <a:t>A</a:t>
              </a:r>
            </a:p>
          </p:txBody>
        </p:sp>
      </p:grpSp>
      <p:grpSp>
        <p:nvGrpSpPr>
          <p:cNvPr id="14" name="Gruppieren 13"/>
          <p:cNvGrpSpPr/>
          <p:nvPr/>
        </p:nvGrpSpPr>
        <p:grpSpPr>
          <a:xfrm>
            <a:off x="5501404" y="6165304"/>
            <a:ext cx="304892" cy="409261"/>
            <a:chOff x="5751725" y="6200836"/>
            <a:chExt cx="304892" cy="409261"/>
          </a:xfrm>
        </p:grpSpPr>
        <p:cxnSp>
          <p:nvCxnSpPr>
            <p:cNvPr id="21" name="Gerade Verbindung 20"/>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5751725" y="6302320"/>
              <a:ext cx="304892" cy="307777"/>
            </a:xfrm>
            <a:prstGeom prst="rect">
              <a:avLst/>
            </a:prstGeom>
            <a:noFill/>
          </p:spPr>
          <p:txBody>
            <a:bodyPr wrap="none" rtlCol="0">
              <a:spAutoFit/>
            </a:bodyPr>
            <a:lstStyle/>
            <a:p>
              <a:r>
                <a:rPr lang="de-DE" sz="1400" dirty="0"/>
                <a:t>B</a:t>
              </a:r>
            </a:p>
          </p:txBody>
        </p:sp>
      </p:grpSp>
      <p:sp>
        <p:nvSpPr>
          <p:cNvPr id="23" name="Pfeil nach rechts 22"/>
          <p:cNvSpPr/>
          <p:nvPr/>
        </p:nvSpPr>
        <p:spPr>
          <a:xfrm>
            <a:off x="3563938" y="6021288"/>
            <a:ext cx="5184526" cy="290559"/>
          </a:xfrm>
          <a:prstGeom prst="rightArrow">
            <a:avLst/>
          </a:prstGeom>
          <a:solidFill>
            <a:srgbClr val="4D4D4D"/>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24" name="Pfeil nach rechts 23"/>
          <p:cNvSpPr/>
          <p:nvPr/>
        </p:nvSpPr>
        <p:spPr>
          <a:xfrm>
            <a:off x="3563888" y="6021288"/>
            <a:ext cx="5103811" cy="290559"/>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25" name="Gruppieren 24"/>
          <p:cNvGrpSpPr/>
          <p:nvPr/>
        </p:nvGrpSpPr>
        <p:grpSpPr>
          <a:xfrm>
            <a:off x="6708518" y="6165304"/>
            <a:ext cx="314510" cy="409261"/>
            <a:chOff x="5746917" y="6200836"/>
            <a:chExt cx="314510" cy="409261"/>
          </a:xfrm>
        </p:grpSpPr>
        <p:cxnSp>
          <p:nvCxnSpPr>
            <p:cNvPr id="26" name="Gerade Verbindung 25"/>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5746917" y="6302320"/>
              <a:ext cx="314510" cy="307777"/>
            </a:xfrm>
            <a:prstGeom prst="rect">
              <a:avLst/>
            </a:prstGeom>
            <a:noFill/>
          </p:spPr>
          <p:txBody>
            <a:bodyPr wrap="none" rtlCol="0">
              <a:spAutoFit/>
            </a:bodyPr>
            <a:lstStyle/>
            <a:p>
              <a:r>
                <a:rPr lang="de-DE" sz="1400" dirty="0"/>
                <a:t>C</a:t>
              </a:r>
            </a:p>
          </p:txBody>
        </p:sp>
      </p:grpSp>
      <p:grpSp>
        <p:nvGrpSpPr>
          <p:cNvPr id="28" name="Gruppieren 27"/>
          <p:cNvGrpSpPr/>
          <p:nvPr/>
        </p:nvGrpSpPr>
        <p:grpSpPr>
          <a:xfrm>
            <a:off x="7962119" y="6165304"/>
            <a:ext cx="564578" cy="409261"/>
            <a:chOff x="5621884" y="6200836"/>
            <a:chExt cx="564578" cy="409261"/>
          </a:xfrm>
        </p:grpSpPr>
        <p:cxnSp>
          <p:nvCxnSpPr>
            <p:cNvPr id="29" name="Gerade Verbindung 28"/>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5621884" y="6302320"/>
              <a:ext cx="564578" cy="307777"/>
            </a:xfrm>
            <a:prstGeom prst="rect">
              <a:avLst/>
            </a:prstGeom>
            <a:noFill/>
          </p:spPr>
          <p:txBody>
            <a:bodyPr wrap="none" rtlCol="0">
              <a:spAutoFit/>
            </a:bodyPr>
            <a:lstStyle/>
            <a:p>
              <a:r>
                <a:rPr lang="de-DE" sz="1400" dirty="0"/>
                <a:t>SOP</a:t>
              </a:r>
            </a:p>
          </p:txBody>
        </p:sp>
      </p:grpSp>
      <p:sp>
        <p:nvSpPr>
          <p:cNvPr id="32" name="Textfeld 31"/>
          <p:cNvSpPr txBox="1"/>
          <p:nvPr/>
        </p:nvSpPr>
        <p:spPr>
          <a:xfrm>
            <a:off x="7758540" y="5783998"/>
            <a:ext cx="909160" cy="307777"/>
          </a:xfrm>
          <a:prstGeom prst="rect">
            <a:avLst/>
          </a:prstGeom>
          <a:noFill/>
        </p:spPr>
        <p:txBody>
          <a:bodyPr wrap="none" rtlCol="0">
            <a:spAutoFit/>
          </a:bodyPr>
          <a:lstStyle/>
          <a:p>
            <a:r>
              <a:rPr lang="de-DE" sz="1400" dirty="0" err="1"/>
              <a:t>Available</a:t>
            </a:r>
            <a:endParaRPr lang="de-DE" sz="1400" dirty="0"/>
          </a:p>
        </p:txBody>
      </p:sp>
    </p:spTree>
    <p:extLst>
      <p:ext uri="{BB962C8B-B14F-4D97-AF65-F5344CB8AC3E}">
        <p14:creationId xmlns:p14="http://schemas.microsoft.com/office/powerpoint/2010/main" val="1492870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altLang="de-DE" dirty="0">
                <a:solidFill>
                  <a:schemeClr val="tx1"/>
                </a:solidFill>
              </a:rPr>
              <a:t>HPK</a:t>
            </a:r>
            <a:endParaRPr lang="de-DE" altLang="de-DE" dirty="0"/>
          </a:p>
        </p:txBody>
      </p:sp>
      <p:sp>
        <p:nvSpPr>
          <p:cNvPr id="5" name="Text Box 3"/>
          <p:cNvSpPr txBox="1">
            <a:spLocks noChangeArrowheads="1"/>
          </p:cNvSpPr>
          <p:nvPr/>
        </p:nvSpPr>
        <p:spPr bwMode="auto">
          <a:xfrm>
            <a:off x="3131891" y="2133451"/>
            <a:ext cx="4680470" cy="128203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400" b="1" dirty="0"/>
              <a:t>Application:</a:t>
            </a: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Battery </a:t>
            </a:r>
            <a:r>
              <a:rPr lang="zh-CN" altLang="en-US" sz="1300" dirty="0">
                <a:solidFill>
                  <a:schemeClr val="tx2"/>
                </a:solidFill>
              </a:rPr>
              <a:t>电池</a:t>
            </a:r>
            <a:endParaRPr lang="en-US" altLang="de-DE" sz="1300" dirty="0">
              <a:solidFill>
                <a:schemeClr val="tx2"/>
              </a:solidFill>
            </a:endParaRP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Inverter </a:t>
            </a:r>
            <a:r>
              <a:rPr lang="zh-CN" altLang="en-US" sz="1300" dirty="0">
                <a:solidFill>
                  <a:schemeClr val="tx2"/>
                </a:solidFill>
              </a:rPr>
              <a:t>逆变器</a:t>
            </a:r>
            <a:endParaRPr lang="en-US" altLang="de-DE" sz="1300" dirty="0">
              <a:solidFill>
                <a:schemeClr val="tx2"/>
              </a:solidFill>
            </a:endParaRP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M</a:t>
            </a:r>
            <a:r>
              <a:rPr lang="en-US" altLang="zh-CN" sz="1300" dirty="0">
                <a:solidFill>
                  <a:schemeClr val="tx2"/>
                </a:solidFill>
              </a:rPr>
              <a:t>otor </a:t>
            </a:r>
            <a:r>
              <a:rPr lang="zh-CN" altLang="en-US" sz="1300" dirty="0">
                <a:solidFill>
                  <a:schemeClr val="tx2"/>
                </a:solidFill>
              </a:rPr>
              <a:t>电机</a:t>
            </a:r>
            <a:endParaRPr lang="en-US" altLang="de-DE" sz="1300" dirty="0">
              <a:solidFill>
                <a:schemeClr val="tx2"/>
              </a:solidFill>
            </a:endParaRP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Charger </a:t>
            </a:r>
            <a:r>
              <a:rPr lang="zh-CN" altLang="en-US" sz="1300" dirty="0">
                <a:solidFill>
                  <a:schemeClr val="tx2"/>
                </a:solidFill>
              </a:rPr>
              <a:t>充电</a:t>
            </a:r>
            <a:endParaRPr lang="en-US" altLang="de-DE" sz="1300" dirty="0">
              <a:solidFill>
                <a:schemeClr val="tx2"/>
              </a:solidFill>
            </a:endParaRPr>
          </a:p>
        </p:txBody>
      </p:sp>
      <p:sp>
        <p:nvSpPr>
          <p:cNvPr id="8" name="Text Box 3"/>
          <p:cNvSpPr txBox="1">
            <a:spLocks noChangeArrowheads="1"/>
          </p:cNvSpPr>
          <p:nvPr/>
        </p:nvSpPr>
        <p:spPr bwMode="auto">
          <a:xfrm>
            <a:off x="4035177" y="3429000"/>
            <a:ext cx="4425255" cy="328566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30188" lvl="3" indent="-230188" eaLnBrk="1" hangingPunct="1">
              <a:spcBef>
                <a:spcPct val="50000"/>
              </a:spcBef>
              <a:buClr>
                <a:srgbClr val="CC0000"/>
              </a:buClr>
              <a:defRPr/>
            </a:pPr>
            <a:r>
              <a:rPr lang="en-US" altLang="de-DE" sz="1400" b="1" dirty="0"/>
              <a:t>Technical data:</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Ampacity (50 mm²): 270 A at 85°C</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载流能力（</a:t>
            </a:r>
            <a:r>
              <a:rPr lang="en-US" altLang="zh-CN" sz="1300" dirty="0">
                <a:solidFill>
                  <a:schemeClr val="tx2"/>
                </a:solidFill>
              </a:rPr>
              <a:t>50mm²</a:t>
            </a:r>
            <a:r>
              <a:rPr lang="zh-CN" altLang="en-US" sz="1300" dirty="0">
                <a:solidFill>
                  <a:schemeClr val="tx2"/>
                </a:solidFill>
              </a:rPr>
              <a:t>）：</a:t>
            </a:r>
            <a:r>
              <a:rPr lang="en-US" altLang="zh-CN" sz="1300" dirty="0">
                <a:solidFill>
                  <a:schemeClr val="tx2"/>
                </a:solidFill>
              </a:rPr>
              <a:t>270A/85°</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Working Voltage 1.000 VDC</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Test Voltage 2.700 VDC</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Cross Sections 16 - 50 mm²</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HV – Interlock optional</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Engine Vibration level 2 </a:t>
            </a:r>
            <a:r>
              <a:rPr lang="zh-CN" altLang="en-US" sz="1300" dirty="0">
                <a:solidFill>
                  <a:schemeClr val="tx2"/>
                </a:solidFill>
              </a:rPr>
              <a:t>震动等级</a:t>
            </a:r>
            <a:r>
              <a:rPr lang="en-US" altLang="zh-CN" sz="1300" dirty="0">
                <a:solidFill>
                  <a:schemeClr val="tx2"/>
                </a:solidFill>
              </a:rPr>
              <a:t>Level 2</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Different possible axis to connect the header</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订制化的连接方式</a:t>
            </a:r>
            <a:r>
              <a:rPr lang="en-US" altLang="de-DE" sz="1300" dirty="0">
                <a:solidFill>
                  <a:schemeClr val="tx2"/>
                </a:solidFill>
              </a:rPr>
              <a:t> </a:t>
            </a:r>
          </a:p>
          <a:p>
            <a:pPr marL="654050" lvl="3" indent="-285750" eaLnBrk="1" hangingPunct="1">
              <a:spcBef>
                <a:spcPct val="50000"/>
              </a:spcBef>
              <a:buClr>
                <a:srgbClr val="CC0000"/>
              </a:buClr>
              <a:buFont typeface="Symbol" panose="05050102010706020507" pitchFamily="18" charset="2"/>
              <a:buChar char="-"/>
              <a:defRPr/>
            </a:pPr>
            <a:r>
              <a:rPr lang="en-US" altLang="de-DE" sz="1300" dirty="0" err="1">
                <a:solidFill>
                  <a:schemeClr val="tx2"/>
                </a:solidFill>
              </a:rPr>
              <a:t>Busbars</a:t>
            </a:r>
            <a:r>
              <a:rPr lang="en-US" altLang="de-DE" sz="1300" dirty="0">
                <a:solidFill>
                  <a:schemeClr val="tx2"/>
                </a:solidFill>
              </a:rPr>
              <a:t> connection to the header </a:t>
            </a:r>
            <a:r>
              <a:rPr lang="zh-CN" altLang="en-US" sz="1300" dirty="0">
                <a:solidFill>
                  <a:schemeClr val="tx2"/>
                </a:solidFill>
              </a:rPr>
              <a:t>和</a:t>
            </a:r>
            <a:r>
              <a:rPr lang="en-US" altLang="zh-CN" sz="1300" dirty="0">
                <a:solidFill>
                  <a:schemeClr val="tx2"/>
                </a:solidFill>
              </a:rPr>
              <a:t>BUSBAR</a:t>
            </a:r>
            <a:r>
              <a:rPr lang="zh-CN" altLang="en-US" sz="1300" dirty="0">
                <a:solidFill>
                  <a:schemeClr val="tx2"/>
                </a:solidFill>
              </a:rPr>
              <a:t>连接</a:t>
            </a:r>
            <a:endParaRPr lang="en-US" altLang="de-DE" sz="1300" dirty="0">
              <a:solidFill>
                <a:schemeClr val="tx2"/>
              </a:solidFill>
            </a:endParaRPr>
          </a:p>
        </p:txBody>
      </p:sp>
      <p:pic>
        <p:nvPicPr>
          <p:cNvPr id="11" name="Picture 10" descr="U:\1024_RT_BA_Automotive\036_Projektaustausch\HV_Schulung\gemischte Unterlagen HV Schulung\HV Produktschulung Balla_Munkhart\h4k111-w1u050b1-za.jpg"/>
          <p:cNvPicPr>
            <a:picLocks noChangeAspect="1" noChangeArrowheads="1"/>
          </p:cNvPicPr>
          <p:nvPr/>
        </p:nvPicPr>
        <p:blipFill>
          <a:blip r:embed="rId2">
            <a:extLst>
              <a:ext uri="{28A0092B-C50C-407E-A947-70E740481C1C}">
                <a14:useLocalDpi xmlns:a14="http://schemas.microsoft.com/office/drawing/2010/main" val="0"/>
              </a:ext>
            </a:extLst>
          </a:blip>
          <a:srcRect l="22221" t="11259" r="31042" b="27554"/>
          <a:stretch>
            <a:fillRect/>
          </a:stretch>
        </p:blipFill>
        <p:spPr bwMode="auto">
          <a:xfrm rot="732105">
            <a:off x="6970713" y="1387475"/>
            <a:ext cx="1852612"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U:\1024_RT_BA_Automotive\036_Projektaustausch\HV_Schulung\gemischte Unterlagen HV Schulung\HV Produktschulung Balla_Munkhart\h4l107-00-001b-ba.jpg"/>
          <p:cNvPicPr>
            <a:picLocks noChangeAspect="1" noChangeArrowheads="1"/>
          </p:cNvPicPr>
          <p:nvPr/>
        </p:nvPicPr>
        <p:blipFill>
          <a:blip r:embed="rId3">
            <a:extLst>
              <a:ext uri="{28A0092B-C50C-407E-A947-70E740481C1C}">
                <a14:useLocalDpi xmlns:a14="http://schemas.microsoft.com/office/drawing/2010/main" val="0"/>
              </a:ext>
            </a:extLst>
          </a:blip>
          <a:srcRect l="28485" t="3712" r="25185" b="4716"/>
          <a:stretch>
            <a:fillRect/>
          </a:stretch>
        </p:blipFill>
        <p:spPr bwMode="auto">
          <a:xfrm>
            <a:off x="1000125" y="3500438"/>
            <a:ext cx="180022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U:\1024_RT_BA_Automotive\036_Projektaustausch\HV_Schulung\gemischte Unterlagen HV Schulung\HV Produktschulung Balla_Munkhart\h4s114-91-000b-a.jpg"/>
          <p:cNvPicPr>
            <a:picLocks noChangeAspect="1" noChangeArrowheads="1"/>
          </p:cNvPicPr>
          <p:nvPr/>
        </p:nvPicPr>
        <p:blipFill>
          <a:blip r:embed="rId4">
            <a:extLst>
              <a:ext uri="{28A0092B-C50C-407E-A947-70E740481C1C}">
                <a14:useLocalDpi xmlns:a14="http://schemas.microsoft.com/office/drawing/2010/main" val="0"/>
              </a:ext>
            </a:extLst>
          </a:blip>
          <a:srcRect l="23532" t="26196" r="27193" b="31453"/>
          <a:stretch>
            <a:fillRect/>
          </a:stretch>
        </p:blipFill>
        <p:spPr bwMode="auto">
          <a:xfrm rot="1013707">
            <a:off x="5829300" y="2449513"/>
            <a:ext cx="14874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U:\1024_RT_BA_Automotive\036_Projektaustausch\HV_Schulung\gemischte Unterlagen HV Schulung\HV Produktschulung Balla_Munkhart\h4k111-w2u050b1-b.jpg"/>
          <p:cNvPicPr>
            <a:picLocks noChangeAspect="1" noChangeArrowheads="1"/>
          </p:cNvPicPr>
          <p:nvPr/>
        </p:nvPicPr>
        <p:blipFill>
          <a:blip r:embed="rId5">
            <a:extLst>
              <a:ext uri="{28A0092B-C50C-407E-A947-70E740481C1C}">
                <a14:useLocalDpi xmlns:a14="http://schemas.microsoft.com/office/drawing/2010/main" val="0"/>
              </a:ext>
            </a:extLst>
          </a:blip>
          <a:srcRect l="17119" t="12421" r="25681" b="23064"/>
          <a:stretch>
            <a:fillRect/>
          </a:stretch>
        </p:blipFill>
        <p:spPr bwMode="auto">
          <a:xfrm rot="830298">
            <a:off x="301625" y="1571625"/>
            <a:ext cx="2303463"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653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altLang="de-DE" dirty="0">
                <a:solidFill>
                  <a:schemeClr val="tx1"/>
                </a:solidFill>
              </a:rPr>
              <a:t>HPK </a:t>
            </a:r>
            <a:r>
              <a:rPr lang="en-US" altLang="zh-CN" dirty="0">
                <a:solidFill>
                  <a:schemeClr val="tx1"/>
                </a:solidFill>
              </a:rPr>
              <a:t>90° </a:t>
            </a:r>
            <a:r>
              <a:rPr lang="zh-CN" altLang="en-US" dirty="0">
                <a:solidFill>
                  <a:schemeClr val="tx1"/>
                </a:solidFill>
              </a:rPr>
              <a:t>结构</a:t>
            </a:r>
            <a:endParaRPr lang="de-DE" altLang="de-DE" dirty="0"/>
          </a:p>
        </p:txBody>
      </p:sp>
      <p:sp>
        <p:nvSpPr>
          <p:cNvPr id="15" name="Text Box 3"/>
          <p:cNvSpPr txBox="1">
            <a:spLocks noChangeArrowheads="1"/>
          </p:cNvSpPr>
          <p:nvPr/>
        </p:nvSpPr>
        <p:spPr bwMode="auto">
          <a:xfrm>
            <a:off x="2843312" y="2492896"/>
            <a:ext cx="4680470" cy="102196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400" b="1" dirty="0"/>
              <a:t>Application:</a:t>
            </a: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Battery connection </a:t>
            </a:r>
            <a:r>
              <a:rPr lang="zh-CN" altLang="en-US" sz="1300" dirty="0">
                <a:solidFill>
                  <a:schemeClr val="tx2"/>
                </a:solidFill>
              </a:rPr>
              <a:t>电池连接</a:t>
            </a:r>
            <a:endParaRPr lang="en-US" altLang="de-DE" sz="1300" dirty="0">
              <a:solidFill>
                <a:schemeClr val="tx2"/>
              </a:solidFill>
            </a:endParaRP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Motor </a:t>
            </a:r>
            <a:r>
              <a:rPr lang="zh-CN" altLang="en-US" sz="1300" dirty="0">
                <a:solidFill>
                  <a:schemeClr val="tx2"/>
                </a:solidFill>
              </a:rPr>
              <a:t>电机</a:t>
            </a:r>
            <a:endParaRPr lang="en-US" altLang="de-DE" sz="1300" dirty="0">
              <a:solidFill>
                <a:schemeClr val="tx2"/>
              </a:solidFill>
            </a:endParaRP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Inverter </a:t>
            </a:r>
            <a:r>
              <a:rPr lang="zh-CN" altLang="en-US" sz="1300" dirty="0">
                <a:solidFill>
                  <a:schemeClr val="tx2"/>
                </a:solidFill>
              </a:rPr>
              <a:t>逆变器</a:t>
            </a:r>
            <a:endParaRPr lang="en-US" altLang="de-DE" sz="1300" dirty="0">
              <a:solidFill>
                <a:schemeClr val="tx2"/>
              </a:solidFill>
            </a:endParaRPr>
          </a:p>
        </p:txBody>
      </p:sp>
      <p:sp>
        <p:nvSpPr>
          <p:cNvPr id="18" name="Rectangle 3"/>
          <p:cNvSpPr txBox="1">
            <a:spLocks noChangeArrowheads="1"/>
          </p:cNvSpPr>
          <p:nvPr/>
        </p:nvSpPr>
        <p:spPr bwMode="auto">
          <a:xfrm>
            <a:off x="395288" y="981075"/>
            <a:ext cx="5616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a:defRPr/>
            </a:pPr>
            <a:r>
              <a:rPr lang="de-DE" altLang="de-DE" sz="1800" b="1" kern="0" dirty="0">
                <a:solidFill>
                  <a:schemeClr val="tx2"/>
                </a:solidFill>
              </a:rPr>
              <a:t>(SOP Q1/2017) </a:t>
            </a:r>
            <a:br>
              <a:rPr lang="de-DE" altLang="de-DE" sz="1800" b="1" kern="0" dirty="0">
                <a:solidFill>
                  <a:schemeClr val="tx2"/>
                </a:solidFill>
              </a:rPr>
            </a:br>
            <a:r>
              <a:rPr lang="de-DE" altLang="de-DE" sz="1400" b="1" kern="0" dirty="0">
                <a:solidFill>
                  <a:schemeClr val="tx2"/>
                </a:solidFill>
              </a:rPr>
              <a:t>First sample Q1/2016 </a:t>
            </a:r>
            <a:endParaRPr lang="de-DE" altLang="de-DE" sz="1800" b="1" kern="0" dirty="0">
              <a:solidFill>
                <a:schemeClr val="tx2"/>
              </a:solidFill>
            </a:endParaRPr>
          </a:p>
        </p:txBody>
      </p:sp>
      <p:sp>
        <p:nvSpPr>
          <p:cNvPr id="11" name="Text Box 3"/>
          <p:cNvSpPr txBox="1">
            <a:spLocks noChangeArrowheads="1"/>
          </p:cNvSpPr>
          <p:nvPr/>
        </p:nvSpPr>
        <p:spPr bwMode="auto">
          <a:xfrm>
            <a:off x="3851920" y="3499290"/>
            <a:ext cx="5040559" cy="295404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30188" lvl="3" indent="-230188" eaLnBrk="1" hangingPunct="1">
              <a:spcBef>
                <a:spcPct val="50000"/>
              </a:spcBef>
              <a:buClr>
                <a:srgbClr val="CC0000"/>
              </a:buClr>
              <a:defRPr/>
            </a:pPr>
            <a:r>
              <a:rPr lang="en-US" altLang="de-DE" sz="1400" b="1" dirty="0"/>
              <a:t>Technical data:</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Ampacity (50 mm²): 270 A at 85°C</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载流能力 （</a:t>
            </a:r>
            <a:r>
              <a:rPr lang="en-US" altLang="zh-CN" sz="1300" dirty="0">
                <a:solidFill>
                  <a:schemeClr val="tx2"/>
                </a:solidFill>
              </a:rPr>
              <a:t>50mm²</a:t>
            </a:r>
            <a:r>
              <a:rPr lang="zh-CN" altLang="en-US" sz="1300" dirty="0">
                <a:solidFill>
                  <a:schemeClr val="tx2"/>
                </a:solidFill>
              </a:rPr>
              <a:t>）：</a:t>
            </a:r>
            <a:r>
              <a:rPr lang="en-US" altLang="zh-CN" sz="1300" dirty="0">
                <a:solidFill>
                  <a:schemeClr val="tx2"/>
                </a:solidFill>
              </a:rPr>
              <a:t>270A /85 °</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Working Voltage 1.000 VDC / Test Voltage 2.700 VDC</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工作电压：</a:t>
            </a:r>
            <a:r>
              <a:rPr lang="en-US" altLang="zh-CN" sz="1300" dirty="0">
                <a:solidFill>
                  <a:schemeClr val="tx2"/>
                </a:solidFill>
              </a:rPr>
              <a:t>1000 VDC/ </a:t>
            </a:r>
            <a:r>
              <a:rPr lang="zh-CN" altLang="en-US" sz="1300" dirty="0">
                <a:solidFill>
                  <a:schemeClr val="tx2"/>
                </a:solidFill>
              </a:rPr>
              <a:t>测试电压 ：</a:t>
            </a:r>
            <a:r>
              <a:rPr lang="en-US" altLang="zh-CN" sz="1300" dirty="0">
                <a:solidFill>
                  <a:schemeClr val="tx2"/>
                </a:solidFill>
              </a:rPr>
              <a:t>2700 VDC</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Cross Sections 16 - 50 mm² </a:t>
            </a:r>
            <a:r>
              <a:rPr lang="zh-CN" altLang="en-US" sz="1300" dirty="0">
                <a:solidFill>
                  <a:schemeClr val="tx2"/>
                </a:solidFill>
              </a:rPr>
              <a:t>适配线径：</a:t>
            </a:r>
            <a:r>
              <a:rPr lang="en-US" altLang="zh-CN" sz="1300" dirty="0">
                <a:solidFill>
                  <a:schemeClr val="tx2"/>
                </a:solidFill>
              </a:rPr>
              <a:t>16-50mm²</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HV – Interlock optional </a:t>
            </a:r>
            <a:r>
              <a:rPr lang="zh-CN" altLang="en-US" sz="1300" dirty="0">
                <a:solidFill>
                  <a:schemeClr val="tx2"/>
                </a:solidFill>
              </a:rPr>
              <a:t>高压护锁</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Engine Vibration level 2 </a:t>
            </a:r>
            <a:r>
              <a:rPr lang="zh-CN" altLang="en-US" sz="1300" dirty="0">
                <a:solidFill>
                  <a:schemeClr val="tx2"/>
                </a:solidFill>
              </a:rPr>
              <a:t>震动等级</a:t>
            </a:r>
            <a:r>
              <a:rPr lang="en-US" altLang="zh-CN" sz="1300" dirty="0">
                <a:solidFill>
                  <a:schemeClr val="tx2"/>
                </a:solidFill>
              </a:rPr>
              <a:t>Level 2</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Different possible axis to connect the header </a:t>
            </a:r>
          </a:p>
        </p:txBody>
      </p:sp>
      <p:pic>
        <p:nvPicPr>
          <p:cNvPr id="12" name="Picture 12" descr="U:\1024_RT_BA_Automotive\036_Projektaustausch\HV_Schulung\gemischte Unterlagen HV Schulung\HV Produktschulung Balla_Munkhart\Bilder für die Schulung\HPK\h4k201-w2u050b1-c_asm.45_4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100">
            <a:off x="5190991" y="1150614"/>
            <a:ext cx="352742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U:\1024_RT_BA_Automotive\036_Projektaustausch\HV_Schulung\gemischte Unterlagen HV Schulung\HV Produktschulung Balla_Munkhart\Bilder für die Schulung\HPK\h4k201-w2u050b1-c_as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348880"/>
            <a:ext cx="32766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feil nach rechts 13"/>
          <p:cNvSpPr/>
          <p:nvPr/>
        </p:nvSpPr>
        <p:spPr>
          <a:xfrm>
            <a:off x="3563938" y="6021288"/>
            <a:ext cx="5184526" cy="290559"/>
          </a:xfrm>
          <a:prstGeom prst="rightArrow">
            <a:avLst/>
          </a:prstGeom>
          <a:solidFill>
            <a:srgbClr val="4D4D4D"/>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7" name="Pfeil nach rechts 16"/>
          <p:cNvSpPr/>
          <p:nvPr/>
        </p:nvSpPr>
        <p:spPr>
          <a:xfrm>
            <a:off x="3563889" y="6021288"/>
            <a:ext cx="3301884" cy="290559"/>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9" name="Textfeld 18"/>
          <p:cNvSpPr txBox="1"/>
          <p:nvPr/>
        </p:nvSpPr>
        <p:spPr>
          <a:xfrm>
            <a:off x="7877126" y="5826530"/>
            <a:ext cx="671980" cy="307777"/>
          </a:xfrm>
          <a:prstGeom prst="rect">
            <a:avLst/>
          </a:prstGeom>
          <a:noFill/>
        </p:spPr>
        <p:txBody>
          <a:bodyPr wrap="none" rtlCol="0">
            <a:spAutoFit/>
          </a:bodyPr>
          <a:lstStyle/>
          <a:p>
            <a:r>
              <a:rPr lang="de-DE" sz="1400" dirty="0"/>
              <a:t>Q4/17</a:t>
            </a:r>
          </a:p>
        </p:txBody>
      </p:sp>
      <p:sp>
        <p:nvSpPr>
          <p:cNvPr id="20" name="Textfeld 19"/>
          <p:cNvSpPr txBox="1"/>
          <p:nvPr/>
        </p:nvSpPr>
        <p:spPr>
          <a:xfrm>
            <a:off x="6529783" y="5802364"/>
            <a:ext cx="671980" cy="307777"/>
          </a:xfrm>
          <a:prstGeom prst="rect">
            <a:avLst/>
          </a:prstGeom>
          <a:noFill/>
        </p:spPr>
        <p:txBody>
          <a:bodyPr wrap="none" rtlCol="0">
            <a:spAutoFit/>
          </a:bodyPr>
          <a:lstStyle/>
          <a:p>
            <a:r>
              <a:rPr lang="de-DE" sz="1400" dirty="0"/>
              <a:t>Q1/17</a:t>
            </a:r>
          </a:p>
        </p:txBody>
      </p:sp>
      <p:sp>
        <p:nvSpPr>
          <p:cNvPr id="21" name="Textfeld 20"/>
          <p:cNvSpPr txBox="1"/>
          <p:nvPr/>
        </p:nvSpPr>
        <p:spPr>
          <a:xfrm>
            <a:off x="5197075" y="5800875"/>
            <a:ext cx="891591" cy="307777"/>
          </a:xfrm>
          <a:prstGeom prst="rect">
            <a:avLst/>
          </a:prstGeom>
          <a:noFill/>
        </p:spPr>
        <p:txBody>
          <a:bodyPr wrap="none" rtlCol="0">
            <a:spAutoFit/>
          </a:bodyPr>
          <a:lstStyle/>
          <a:p>
            <a:r>
              <a:rPr lang="de-DE" sz="1400" dirty="0" err="1"/>
              <a:t>available</a:t>
            </a:r>
            <a:endParaRPr lang="de-DE" sz="1400" dirty="0"/>
          </a:p>
        </p:txBody>
      </p:sp>
    </p:spTree>
    <p:extLst>
      <p:ext uri="{BB962C8B-B14F-4D97-AF65-F5344CB8AC3E}">
        <p14:creationId xmlns:p14="http://schemas.microsoft.com/office/powerpoint/2010/main" val="1642702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p:txBody>
          <a:bodyPr/>
          <a:lstStyle/>
          <a:p>
            <a:r>
              <a:rPr lang="de-DE" altLang="de-DE" dirty="0"/>
              <a:t>Agenda</a:t>
            </a:r>
          </a:p>
        </p:txBody>
      </p:sp>
      <p:sp>
        <p:nvSpPr>
          <p:cNvPr id="9" name="Textplatzhalter 2"/>
          <p:cNvSpPr txBox="1">
            <a:spLocks/>
          </p:cNvSpPr>
          <p:nvPr/>
        </p:nvSpPr>
        <p:spPr bwMode="auto">
          <a:xfrm>
            <a:off x="250825" y="1003027"/>
            <a:ext cx="854392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marL="268288" marR="0" lvl="0" indent="-268288" algn="l" defTabSz="914400" rtl="0" eaLnBrk="1" fontAlgn="base" latinLnBrk="0" hangingPunct="1">
              <a:lnSpc>
                <a:spcPct val="100000"/>
              </a:lnSpc>
              <a:spcBef>
                <a:spcPct val="20000"/>
              </a:spcBef>
              <a:spcAft>
                <a:spcPct val="0"/>
              </a:spcAft>
              <a:buClr>
                <a:srgbClr val="E62F35"/>
              </a:buClr>
              <a:buSzTx/>
              <a:buFont typeface="Wingdings" pitchFamily="2" charset="2"/>
              <a:buChar char="§"/>
              <a:tabLst/>
              <a:defRPr/>
            </a:pPr>
            <a:endParaRPr kumimoji="0" lang="de-DE" altLang="de-DE" sz="2000" b="1" i="0" u="none" strike="noStrike" kern="0" cap="none" spc="0" normalizeH="0" baseline="0" noProof="0" dirty="0">
              <a:ln>
                <a:noFill/>
              </a:ln>
              <a:solidFill>
                <a:srgbClr val="002048"/>
              </a:solidFill>
              <a:effectLst/>
              <a:uLnTx/>
              <a:uFillTx/>
              <a:latin typeface="Arial" charset="0"/>
              <a:ea typeface="+mn-ea"/>
              <a:cs typeface="+mn-cs"/>
            </a:endParaRPr>
          </a:p>
          <a:p>
            <a:pPr marL="268288" marR="0" lvl="0" indent="-268288" algn="l" defTabSz="914400" rtl="0" eaLnBrk="1" fontAlgn="base" latinLnBrk="0" hangingPunct="1">
              <a:lnSpc>
                <a:spcPct val="150000"/>
              </a:lnSpc>
              <a:spcBef>
                <a:spcPct val="20000"/>
              </a:spcBef>
              <a:spcAft>
                <a:spcPct val="0"/>
              </a:spcAft>
              <a:buClr>
                <a:srgbClr val="E62F35"/>
              </a:buClr>
              <a:buSzTx/>
              <a:buFont typeface="Wingdings" pitchFamily="2" charset="2"/>
              <a:buChar char="§"/>
              <a:tabLst/>
              <a:defRPr/>
            </a:pPr>
            <a:r>
              <a:rPr lang="zh-CN" altLang="en-US" sz="1800" kern="0" dirty="0">
                <a:solidFill>
                  <a:srgbClr val="1C489A"/>
                </a:solidFill>
              </a:rPr>
              <a:t>新能源汽车的技术挑战</a:t>
            </a:r>
            <a:endParaRPr lang="en-US" altLang="zh-CN" sz="1800" kern="0" dirty="0">
              <a:solidFill>
                <a:srgbClr val="1C489A"/>
              </a:solidFill>
            </a:endParaRPr>
          </a:p>
          <a:p>
            <a:pPr marL="268288" marR="0" lvl="0" indent="-268288" algn="l" defTabSz="914400" rtl="0" eaLnBrk="1" fontAlgn="base" latinLnBrk="0" hangingPunct="1">
              <a:lnSpc>
                <a:spcPct val="150000"/>
              </a:lnSpc>
              <a:spcBef>
                <a:spcPct val="20000"/>
              </a:spcBef>
              <a:spcAft>
                <a:spcPct val="0"/>
              </a:spcAft>
              <a:buClr>
                <a:srgbClr val="E62F35"/>
              </a:buClr>
              <a:buSzTx/>
              <a:buFont typeface="Wingdings" pitchFamily="2" charset="2"/>
              <a:buChar char="§"/>
              <a:tabLst/>
              <a:defRPr/>
            </a:pPr>
            <a:r>
              <a:rPr lang="zh-CN" altLang="en-US" sz="1800" kern="0" dirty="0">
                <a:solidFill>
                  <a:srgbClr val="1C489A"/>
                </a:solidFill>
              </a:rPr>
              <a:t>高压连接器的核心要求和设计要素</a:t>
            </a:r>
            <a:endParaRPr lang="en-US" altLang="zh-CN" sz="1800" kern="0" dirty="0">
              <a:solidFill>
                <a:srgbClr val="1C489A"/>
              </a:solidFill>
            </a:endParaRPr>
          </a:p>
          <a:p>
            <a:pPr marL="268288" marR="0" lvl="0" indent="-268288" algn="l" defTabSz="914400" rtl="0" eaLnBrk="1" fontAlgn="base" latinLnBrk="0" hangingPunct="1">
              <a:lnSpc>
                <a:spcPct val="150000"/>
              </a:lnSpc>
              <a:spcBef>
                <a:spcPct val="20000"/>
              </a:spcBef>
              <a:spcAft>
                <a:spcPct val="0"/>
              </a:spcAft>
              <a:buClr>
                <a:srgbClr val="E62F35"/>
              </a:buClr>
              <a:buSzTx/>
              <a:buFont typeface="Wingdings" pitchFamily="2" charset="2"/>
              <a:buChar char="§"/>
              <a:tabLst/>
              <a:defRPr/>
            </a:pPr>
            <a:r>
              <a:rPr lang="zh-CN" altLang="en-US" sz="1800" kern="0" dirty="0">
                <a:solidFill>
                  <a:srgbClr val="1C489A"/>
                </a:solidFill>
              </a:rPr>
              <a:t>高压连接器结构图及在车内的应用</a:t>
            </a:r>
            <a:endParaRPr lang="en-US" altLang="zh-CN" sz="1800" kern="0" dirty="0">
              <a:solidFill>
                <a:srgbClr val="1C489A"/>
              </a:solidFill>
            </a:endParaRPr>
          </a:p>
          <a:p>
            <a:pPr marL="268288" marR="0" lvl="0" indent="-268288" algn="l" defTabSz="914400" rtl="0" eaLnBrk="1" fontAlgn="base" latinLnBrk="0" hangingPunct="1">
              <a:lnSpc>
                <a:spcPct val="150000"/>
              </a:lnSpc>
              <a:spcBef>
                <a:spcPct val="20000"/>
              </a:spcBef>
              <a:spcAft>
                <a:spcPct val="0"/>
              </a:spcAft>
              <a:buClr>
                <a:srgbClr val="E62F35"/>
              </a:buClr>
              <a:buSzTx/>
              <a:buFont typeface="Wingdings" pitchFamily="2" charset="2"/>
              <a:buChar char="§"/>
              <a:tabLst/>
              <a:defRPr/>
            </a:pPr>
            <a:r>
              <a:rPr lang="zh-CN" altLang="en-US" sz="1800" kern="0" dirty="0">
                <a:solidFill>
                  <a:srgbClr val="1C489A"/>
                </a:solidFill>
              </a:rPr>
              <a:t>罗森伯格接触系统和接线工艺</a:t>
            </a:r>
            <a:endParaRPr lang="en-US" altLang="zh-CN" sz="1800" kern="0" dirty="0">
              <a:solidFill>
                <a:srgbClr val="1C489A"/>
              </a:solidFill>
            </a:endParaRPr>
          </a:p>
          <a:p>
            <a:pPr marL="1588" marR="0" lvl="0" indent="-268288" algn="l" defTabSz="914400" rtl="0" eaLnBrk="0" fontAlgn="base" latinLnBrk="0" hangingPunct="0">
              <a:lnSpc>
                <a:spcPct val="150000"/>
              </a:lnSpc>
              <a:spcBef>
                <a:spcPct val="20000"/>
              </a:spcBef>
              <a:spcAft>
                <a:spcPct val="0"/>
              </a:spcAft>
              <a:buClr>
                <a:srgbClr val="E62F35"/>
              </a:buClr>
              <a:buSzTx/>
              <a:buFont typeface="Wingdings" pitchFamily="2" charset="2"/>
              <a:buChar char="§"/>
              <a:tabLst/>
              <a:defRPr/>
            </a:pPr>
            <a:r>
              <a:rPr lang="zh-CN" altLang="en-US" sz="1800" kern="0" dirty="0">
                <a:solidFill>
                  <a:srgbClr val="1C489A"/>
                </a:solidFill>
              </a:rPr>
              <a:t>罗森伯格高压产品介绍</a:t>
            </a:r>
            <a:endParaRPr lang="de-DE" altLang="de-DE" sz="1800" kern="0" dirty="0">
              <a:solidFill>
                <a:srgbClr val="1C489A"/>
              </a:solidFill>
            </a:endParaRPr>
          </a:p>
          <a:p>
            <a:pPr marL="1588" marR="0" lvl="0" indent="-268288" algn="l" defTabSz="914400" rtl="0" eaLnBrk="0" fontAlgn="base" latinLnBrk="0" hangingPunct="0">
              <a:lnSpc>
                <a:spcPct val="150000"/>
              </a:lnSpc>
              <a:spcBef>
                <a:spcPct val="20000"/>
              </a:spcBef>
              <a:spcAft>
                <a:spcPct val="0"/>
              </a:spcAft>
              <a:buClr>
                <a:srgbClr val="E62F35"/>
              </a:buClr>
              <a:buSzTx/>
              <a:buFont typeface="Wingdings" pitchFamily="2" charset="2"/>
              <a:buChar char="§"/>
              <a:tabLst/>
              <a:defRPr/>
            </a:pPr>
            <a:r>
              <a:rPr lang="zh-CN" altLang="en-US" sz="1800" kern="0" dirty="0">
                <a:solidFill>
                  <a:srgbClr val="1C489A"/>
                </a:solidFill>
              </a:rPr>
              <a:t>罗森伯格公司介绍</a:t>
            </a:r>
            <a:endParaRPr lang="de-DE" altLang="de-DE" sz="1800" kern="0" dirty="0">
              <a:solidFill>
                <a:srgbClr val="1C489A"/>
              </a:solidFill>
            </a:endParaRPr>
          </a:p>
          <a:p>
            <a:pPr marL="268288" marR="0" lvl="0" indent="-268288" algn="l" defTabSz="914400" rtl="0" eaLnBrk="1" fontAlgn="base" latinLnBrk="0" hangingPunct="1">
              <a:lnSpc>
                <a:spcPct val="100000"/>
              </a:lnSpc>
              <a:spcBef>
                <a:spcPct val="20000"/>
              </a:spcBef>
              <a:spcAft>
                <a:spcPct val="0"/>
              </a:spcAft>
              <a:buClr>
                <a:srgbClr val="E62F35"/>
              </a:buClr>
              <a:buSzTx/>
              <a:buFont typeface="Wingdings" pitchFamily="2" charset="2"/>
              <a:buChar char="§"/>
              <a:tabLst/>
              <a:defRPr/>
            </a:pPr>
            <a:endParaRPr kumimoji="0" lang="de-DE" altLang="de-DE" sz="2000" b="0" i="0" u="none" strike="noStrike" kern="0" cap="none" spc="0" normalizeH="0" baseline="0" noProof="0" dirty="0">
              <a:ln>
                <a:noFill/>
              </a:ln>
              <a:solidFill>
                <a:srgbClr val="002048"/>
              </a:solidFill>
              <a:effectLst/>
              <a:uLnTx/>
              <a:uFillTx/>
              <a:latin typeface="Arial" charset="0"/>
              <a:ea typeface="+mn-ea"/>
              <a:cs typeface="+mn-cs"/>
            </a:endParaRPr>
          </a:p>
          <a:p>
            <a:pPr marL="268288" marR="0" lvl="0" indent="-268288" algn="l" defTabSz="914400" rtl="0" eaLnBrk="1" fontAlgn="base" latinLnBrk="0" hangingPunct="1">
              <a:lnSpc>
                <a:spcPct val="100000"/>
              </a:lnSpc>
              <a:spcBef>
                <a:spcPct val="20000"/>
              </a:spcBef>
              <a:spcAft>
                <a:spcPct val="0"/>
              </a:spcAft>
              <a:buClr>
                <a:srgbClr val="E62F35"/>
              </a:buClr>
              <a:buSzTx/>
              <a:buFont typeface="Wingdings" pitchFamily="2" charset="2"/>
              <a:buChar char="§"/>
              <a:tabLst/>
              <a:defRPr/>
            </a:pPr>
            <a:endParaRPr kumimoji="0" lang="de-DE" altLang="de-DE" sz="2000" b="0" i="0" u="none" strike="noStrike" kern="0" cap="none" spc="0" normalizeH="0" baseline="0" noProof="0" dirty="0">
              <a:ln>
                <a:noFill/>
              </a:ln>
              <a:solidFill>
                <a:srgbClr val="002048"/>
              </a:solidFill>
              <a:effectLst/>
              <a:uLnTx/>
              <a:uFillTx/>
              <a:latin typeface="Arial" charset="0"/>
              <a:ea typeface="+mn-ea"/>
              <a:cs typeface="+mn-cs"/>
            </a:endParaRPr>
          </a:p>
        </p:txBody>
      </p:sp>
      <p:pic>
        <p:nvPicPr>
          <p:cNvPr id="3" name="图片 2">
            <a:extLst>
              <a:ext uri="{FF2B5EF4-FFF2-40B4-BE49-F238E27FC236}">
                <a16:creationId xmlns:a16="http://schemas.microsoft.com/office/drawing/2014/main" id="{F2F7BC84-E088-4911-A935-817D2D51E75E}"/>
              </a:ext>
            </a:extLst>
          </p:cNvPr>
          <p:cNvPicPr>
            <a:picLocks noChangeAspect="1"/>
          </p:cNvPicPr>
          <p:nvPr/>
        </p:nvPicPr>
        <p:blipFill>
          <a:blip r:embed="rId2"/>
          <a:stretch>
            <a:fillRect/>
          </a:stretch>
        </p:blipFill>
        <p:spPr>
          <a:xfrm>
            <a:off x="4505647" y="1196752"/>
            <a:ext cx="4098801" cy="3564962"/>
          </a:xfrm>
          <a:prstGeom prst="rect">
            <a:avLst/>
          </a:prstGeom>
        </p:spPr>
      </p:pic>
    </p:spTree>
    <p:extLst>
      <p:ext uri="{BB962C8B-B14F-4D97-AF65-F5344CB8AC3E}">
        <p14:creationId xmlns:p14="http://schemas.microsoft.com/office/powerpoint/2010/main" val="3570832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altLang="de-DE" dirty="0">
                <a:solidFill>
                  <a:schemeClr val="tx1"/>
                </a:solidFill>
              </a:rPr>
              <a:t>HVR</a:t>
            </a:r>
            <a:r>
              <a:rPr lang="de-DE" altLang="de-DE" baseline="30000" dirty="0">
                <a:solidFill>
                  <a:schemeClr val="tx1"/>
                </a:solidFill>
              </a:rPr>
              <a:t>®</a:t>
            </a:r>
            <a:r>
              <a:rPr lang="de-DE" altLang="de-DE" dirty="0">
                <a:solidFill>
                  <a:schemeClr val="tx1"/>
                </a:solidFill>
              </a:rPr>
              <a:t>260</a:t>
            </a:r>
            <a:endParaRPr lang="de-DE" altLang="de-DE" dirty="0"/>
          </a:p>
        </p:txBody>
      </p:sp>
      <p:sp>
        <p:nvSpPr>
          <p:cNvPr id="5" name="Text Box 3"/>
          <p:cNvSpPr txBox="1">
            <a:spLocks noChangeArrowheads="1"/>
          </p:cNvSpPr>
          <p:nvPr/>
        </p:nvSpPr>
        <p:spPr bwMode="auto">
          <a:xfrm>
            <a:off x="3563938" y="2780928"/>
            <a:ext cx="4680470" cy="50182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400" b="1" dirty="0"/>
              <a:t>Application:</a:t>
            </a: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E-Motor/</a:t>
            </a:r>
            <a:r>
              <a:rPr lang="zh-CN" altLang="en-US" sz="1300" dirty="0">
                <a:solidFill>
                  <a:schemeClr val="tx2"/>
                </a:solidFill>
              </a:rPr>
              <a:t> 发动机</a:t>
            </a:r>
            <a:endParaRPr lang="en-US" altLang="de-DE" sz="1300" dirty="0">
              <a:solidFill>
                <a:schemeClr val="tx2"/>
              </a:solidFill>
            </a:endParaRPr>
          </a:p>
        </p:txBody>
      </p:sp>
      <p:sp>
        <p:nvSpPr>
          <p:cNvPr id="8" name="Text Box 3"/>
          <p:cNvSpPr txBox="1">
            <a:spLocks noChangeArrowheads="1"/>
          </p:cNvSpPr>
          <p:nvPr/>
        </p:nvSpPr>
        <p:spPr bwMode="auto">
          <a:xfrm>
            <a:off x="4467224" y="3501008"/>
            <a:ext cx="4425255" cy="238541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30188" lvl="3" indent="-230188" eaLnBrk="1" hangingPunct="1">
              <a:spcBef>
                <a:spcPct val="50000"/>
              </a:spcBef>
              <a:buClr>
                <a:srgbClr val="CC0000"/>
              </a:buClr>
              <a:defRPr/>
            </a:pPr>
            <a:r>
              <a:rPr lang="en-US" altLang="de-DE" sz="1400" b="1" dirty="0"/>
              <a:t>Technical data:</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Ampacity (50 mm²): 260 A at 85°C</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载流能力（</a:t>
            </a:r>
            <a:r>
              <a:rPr lang="en-US" altLang="zh-CN" sz="1300" dirty="0">
                <a:solidFill>
                  <a:schemeClr val="tx2"/>
                </a:solidFill>
              </a:rPr>
              <a:t>50mm²</a:t>
            </a:r>
            <a:r>
              <a:rPr lang="zh-CN" altLang="en-US" sz="1300" dirty="0">
                <a:solidFill>
                  <a:schemeClr val="tx2"/>
                </a:solidFill>
              </a:rPr>
              <a:t>）：</a:t>
            </a:r>
            <a:r>
              <a:rPr lang="en-US" altLang="zh-CN" sz="1300" dirty="0">
                <a:solidFill>
                  <a:schemeClr val="tx2"/>
                </a:solidFill>
              </a:rPr>
              <a:t>260A/85°</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Working Voltage 750 VDC/</a:t>
            </a:r>
            <a:r>
              <a:rPr lang="zh-CN" altLang="en-US" sz="1300" dirty="0">
                <a:solidFill>
                  <a:schemeClr val="tx2"/>
                </a:solidFill>
              </a:rPr>
              <a:t>工作电压：</a:t>
            </a:r>
            <a:r>
              <a:rPr lang="en-US" altLang="zh-CN" sz="1300" dirty="0">
                <a:solidFill>
                  <a:schemeClr val="tx2"/>
                </a:solidFill>
              </a:rPr>
              <a:t>750VDC</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Test Voltage 4.000 VDC/</a:t>
            </a:r>
            <a:r>
              <a:rPr lang="zh-CN" altLang="en-US" sz="1300" dirty="0">
                <a:solidFill>
                  <a:schemeClr val="tx2"/>
                </a:solidFill>
              </a:rPr>
              <a:t>测试电压：</a:t>
            </a:r>
            <a:r>
              <a:rPr lang="en-US" altLang="zh-CN" sz="1300" dirty="0">
                <a:solidFill>
                  <a:schemeClr val="tx2"/>
                </a:solidFill>
              </a:rPr>
              <a:t>4000VDC</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Cross Sections 50 - 70 mm²/</a:t>
            </a:r>
            <a:r>
              <a:rPr lang="zh-CN" altLang="en-US" sz="1300" dirty="0">
                <a:solidFill>
                  <a:schemeClr val="tx2"/>
                </a:solidFill>
              </a:rPr>
              <a:t>适配线径：</a:t>
            </a:r>
            <a:r>
              <a:rPr lang="en-US" altLang="zh-CN" sz="1300" dirty="0">
                <a:solidFill>
                  <a:schemeClr val="tx2"/>
                </a:solidFill>
              </a:rPr>
              <a:t>50-70mm²</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Right angle connector</a:t>
            </a:r>
            <a:r>
              <a:rPr lang="zh-CN" altLang="en-US" sz="1300" dirty="0">
                <a:solidFill>
                  <a:schemeClr val="tx2"/>
                </a:solidFill>
              </a:rPr>
              <a:t>：直角（</a:t>
            </a:r>
            <a:r>
              <a:rPr lang="en-US" altLang="zh-CN" sz="1300" dirty="0">
                <a:solidFill>
                  <a:schemeClr val="tx2"/>
                </a:solidFill>
              </a:rPr>
              <a:t>90°</a:t>
            </a:r>
            <a:r>
              <a:rPr lang="zh-CN" altLang="en-US" sz="1300" dirty="0">
                <a:solidFill>
                  <a:schemeClr val="tx2"/>
                </a:solidFill>
              </a:rPr>
              <a:t>）连接器</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Engine Vibration level 4</a:t>
            </a:r>
            <a:r>
              <a:rPr lang="zh-CN" altLang="en-US" sz="1300" dirty="0">
                <a:solidFill>
                  <a:schemeClr val="tx2"/>
                </a:solidFill>
              </a:rPr>
              <a:t>：震动等级</a:t>
            </a:r>
            <a:r>
              <a:rPr lang="en-US" altLang="zh-CN" sz="1300" dirty="0">
                <a:solidFill>
                  <a:schemeClr val="tx2"/>
                </a:solidFill>
              </a:rPr>
              <a:t>Level 4- LV215</a:t>
            </a:r>
            <a:endParaRPr lang="en-US" altLang="de-DE" sz="1300" dirty="0">
              <a:solidFill>
                <a:schemeClr val="tx2"/>
              </a:solidFill>
            </a:endParaRPr>
          </a:p>
        </p:txBody>
      </p:sp>
      <p:pic>
        <p:nvPicPr>
          <p:cNvPr id="12" name="Picture 2" descr="U:\1024_RT_BA_Automotive\036_Projektaustausch\HV_Schulung\gemischte Unterlagen HV Schulung\HV Produktschulung Balla_Munkhart\Bilder für die Schulung\H3K\H3K Gegenstüc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42875">
            <a:off x="6251844" y="825012"/>
            <a:ext cx="2676951" cy="16235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U:\1024_RT_BA_Automotive\036_Projektaustausch\HV_Schulung\gemischte Unterlagen HV Schulung\HV Produktschulung Balla_Munkhart\Bilder für die Schulung\H3K\H3K Vorderse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846501"/>
            <a:ext cx="1980000" cy="28786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U:\1024_RT_BA_Automotive\036_Projektaustausch\HV_Schulung\gemischte Unterlagen HV Schulung\HV Produktschulung Balla_Munkhart\Bilder für die Schulung\H3K\H3K Rückse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3725555"/>
            <a:ext cx="1980000" cy="279978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p:cNvGrpSpPr/>
          <p:nvPr/>
        </p:nvGrpSpPr>
        <p:grpSpPr>
          <a:xfrm>
            <a:off x="4295894" y="6165304"/>
            <a:ext cx="304892" cy="409261"/>
            <a:chOff x="4295894" y="6178360"/>
            <a:chExt cx="304892" cy="409261"/>
          </a:xfrm>
        </p:grpSpPr>
        <p:cxnSp>
          <p:nvCxnSpPr>
            <p:cNvPr id="15" name="Gerade Verbindung 14"/>
            <p:cNvCxnSpPr/>
            <p:nvPr/>
          </p:nvCxnSpPr>
          <p:spPr>
            <a:xfrm>
              <a:off x="4448342" y="6178360"/>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4295894" y="6279844"/>
              <a:ext cx="304892" cy="307777"/>
            </a:xfrm>
            <a:prstGeom prst="rect">
              <a:avLst/>
            </a:prstGeom>
            <a:noFill/>
          </p:spPr>
          <p:txBody>
            <a:bodyPr wrap="none" rtlCol="0">
              <a:spAutoFit/>
            </a:bodyPr>
            <a:lstStyle/>
            <a:p>
              <a:r>
                <a:rPr lang="de-DE" sz="1400" dirty="0"/>
                <a:t>A</a:t>
              </a:r>
            </a:p>
          </p:txBody>
        </p:sp>
      </p:grpSp>
      <p:grpSp>
        <p:nvGrpSpPr>
          <p:cNvPr id="17" name="Gruppieren 16"/>
          <p:cNvGrpSpPr/>
          <p:nvPr/>
        </p:nvGrpSpPr>
        <p:grpSpPr>
          <a:xfrm>
            <a:off x="5501404" y="6165304"/>
            <a:ext cx="304892" cy="409261"/>
            <a:chOff x="5751725" y="6200836"/>
            <a:chExt cx="304892" cy="409261"/>
          </a:xfrm>
        </p:grpSpPr>
        <p:cxnSp>
          <p:nvCxnSpPr>
            <p:cNvPr id="18" name="Gerade Verbindung 17"/>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5751725" y="6302320"/>
              <a:ext cx="304892" cy="307777"/>
            </a:xfrm>
            <a:prstGeom prst="rect">
              <a:avLst/>
            </a:prstGeom>
            <a:noFill/>
          </p:spPr>
          <p:txBody>
            <a:bodyPr wrap="none" rtlCol="0">
              <a:spAutoFit/>
            </a:bodyPr>
            <a:lstStyle/>
            <a:p>
              <a:r>
                <a:rPr lang="de-DE" sz="1400" dirty="0"/>
                <a:t>B</a:t>
              </a:r>
            </a:p>
          </p:txBody>
        </p:sp>
      </p:grpSp>
      <p:sp>
        <p:nvSpPr>
          <p:cNvPr id="20" name="Pfeil nach rechts 19"/>
          <p:cNvSpPr/>
          <p:nvPr/>
        </p:nvSpPr>
        <p:spPr>
          <a:xfrm>
            <a:off x="3563938" y="6021288"/>
            <a:ext cx="5184526" cy="290559"/>
          </a:xfrm>
          <a:prstGeom prst="rightArrow">
            <a:avLst/>
          </a:prstGeom>
          <a:solidFill>
            <a:srgbClr val="4D4D4D"/>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21" name="Pfeil nach rechts 20"/>
          <p:cNvSpPr/>
          <p:nvPr/>
        </p:nvSpPr>
        <p:spPr>
          <a:xfrm>
            <a:off x="3563889" y="6021288"/>
            <a:ext cx="5134298" cy="290559"/>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22" name="Gruppieren 21"/>
          <p:cNvGrpSpPr/>
          <p:nvPr/>
        </p:nvGrpSpPr>
        <p:grpSpPr>
          <a:xfrm>
            <a:off x="6708518" y="6165304"/>
            <a:ext cx="314510" cy="409261"/>
            <a:chOff x="5746917" y="6200836"/>
            <a:chExt cx="314510" cy="409261"/>
          </a:xfrm>
        </p:grpSpPr>
        <p:cxnSp>
          <p:nvCxnSpPr>
            <p:cNvPr id="23" name="Gerade Verbindung 22"/>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5746917" y="6302320"/>
              <a:ext cx="314510" cy="307777"/>
            </a:xfrm>
            <a:prstGeom prst="rect">
              <a:avLst/>
            </a:prstGeom>
            <a:noFill/>
          </p:spPr>
          <p:txBody>
            <a:bodyPr wrap="none" rtlCol="0">
              <a:spAutoFit/>
            </a:bodyPr>
            <a:lstStyle/>
            <a:p>
              <a:r>
                <a:rPr lang="de-DE" sz="1400" dirty="0"/>
                <a:t>C</a:t>
              </a:r>
            </a:p>
          </p:txBody>
        </p:sp>
      </p:grpSp>
      <p:grpSp>
        <p:nvGrpSpPr>
          <p:cNvPr id="25" name="Gruppieren 24"/>
          <p:cNvGrpSpPr/>
          <p:nvPr/>
        </p:nvGrpSpPr>
        <p:grpSpPr>
          <a:xfrm>
            <a:off x="7962119" y="6165304"/>
            <a:ext cx="564578" cy="409261"/>
            <a:chOff x="5621884" y="6200836"/>
            <a:chExt cx="564578" cy="409261"/>
          </a:xfrm>
        </p:grpSpPr>
        <p:cxnSp>
          <p:nvCxnSpPr>
            <p:cNvPr id="26" name="Gerade Verbindung 25"/>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5621884" y="6302320"/>
              <a:ext cx="564578" cy="307777"/>
            </a:xfrm>
            <a:prstGeom prst="rect">
              <a:avLst/>
            </a:prstGeom>
            <a:noFill/>
          </p:spPr>
          <p:txBody>
            <a:bodyPr wrap="none" rtlCol="0">
              <a:spAutoFit/>
            </a:bodyPr>
            <a:lstStyle/>
            <a:p>
              <a:r>
                <a:rPr lang="de-DE" sz="1400" dirty="0"/>
                <a:t>SOP</a:t>
              </a:r>
            </a:p>
          </p:txBody>
        </p:sp>
      </p:grpSp>
      <p:sp>
        <p:nvSpPr>
          <p:cNvPr id="28" name="Textfeld 27"/>
          <p:cNvSpPr txBox="1"/>
          <p:nvPr/>
        </p:nvSpPr>
        <p:spPr>
          <a:xfrm>
            <a:off x="7733694" y="5826530"/>
            <a:ext cx="958852" cy="307777"/>
          </a:xfrm>
          <a:prstGeom prst="rect">
            <a:avLst/>
          </a:prstGeom>
          <a:noFill/>
        </p:spPr>
        <p:txBody>
          <a:bodyPr wrap="none" rtlCol="0">
            <a:spAutoFit/>
          </a:bodyPr>
          <a:lstStyle/>
          <a:p>
            <a:r>
              <a:rPr lang="de-DE" sz="1400" dirty="0" err="1"/>
              <a:t>Available</a:t>
            </a:r>
            <a:r>
              <a:rPr lang="de-DE" sz="1400" dirty="0"/>
              <a:t>.</a:t>
            </a:r>
          </a:p>
        </p:txBody>
      </p:sp>
    </p:spTree>
    <p:extLst>
      <p:ext uri="{BB962C8B-B14F-4D97-AF65-F5344CB8AC3E}">
        <p14:creationId xmlns:p14="http://schemas.microsoft.com/office/powerpoint/2010/main" val="4173103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altLang="de-DE" dirty="0">
                <a:solidFill>
                  <a:schemeClr val="tx1"/>
                </a:solidFill>
              </a:rPr>
              <a:t>HPK</a:t>
            </a:r>
            <a:r>
              <a:rPr lang="zh-CN" altLang="en-US" dirty="0">
                <a:solidFill>
                  <a:schemeClr val="tx1"/>
                </a:solidFill>
              </a:rPr>
              <a:t>一体化屏蔽</a:t>
            </a:r>
            <a:endParaRPr lang="de-DE" altLang="de-DE" dirty="0"/>
          </a:p>
        </p:txBody>
      </p:sp>
      <p:sp>
        <p:nvSpPr>
          <p:cNvPr id="15" name="Text Box 3"/>
          <p:cNvSpPr txBox="1">
            <a:spLocks noChangeArrowheads="1"/>
          </p:cNvSpPr>
          <p:nvPr/>
        </p:nvSpPr>
        <p:spPr bwMode="auto">
          <a:xfrm>
            <a:off x="3563938" y="2492896"/>
            <a:ext cx="4680470" cy="76189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400" b="1" dirty="0"/>
              <a:t>Application:</a:t>
            </a: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Electric Motor </a:t>
            </a:r>
            <a:r>
              <a:rPr lang="zh-CN" altLang="en-US" sz="1300" dirty="0">
                <a:solidFill>
                  <a:schemeClr val="tx2"/>
                </a:solidFill>
              </a:rPr>
              <a:t>电机</a:t>
            </a:r>
            <a:endParaRPr lang="en-US" altLang="de-DE" sz="1300" dirty="0">
              <a:solidFill>
                <a:schemeClr val="tx2"/>
              </a:solidFill>
            </a:endParaRP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Inverter </a:t>
            </a:r>
            <a:r>
              <a:rPr lang="zh-CN" altLang="en-US" sz="1300" dirty="0">
                <a:solidFill>
                  <a:schemeClr val="tx2"/>
                </a:solidFill>
              </a:rPr>
              <a:t>逆变器</a:t>
            </a:r>
            <a:endParaRPr lang="en-US" altLang="de-DE" sz="1300" dirty="0">
              <a:solidFill>
                <a:schemeClr val="tx2"/>
              </a:solidFill>
            </a:endParaRPr>
          </a:p>
        </p:txBody>
      </p:sp>
      <p:sp>
        <p:nvSpPr>
          <p:cNvPr id="18" name="Rectangle 3"/>
          <p:cNvSpPr txBox="1">
            <a:spLocks noChangeArrowheads="1"/>
          </p:cNvSpPr>
          <p:nvPr/>
        </p:nvSpPr>
        <p:spPr bwMode="auto">
          <a:xfrm>
            <a:off x="395288" y="981075"/>
            <a:ext cx="5616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a:defRPr/>
            </a:pPr>
            <a:r>
              <a:rPr lang="de-DE" altLang="de-DE" sz="1800" b="1" kern="0" dirty="0">
                <a:solidFill>
                  <a:schemeClr val="tx2"/>
                </a:solidFill>
              </a:rPr>
              <a:t>(SOP Q4/2017) </a:t>
            </a:r>
            <a:br>
              <a:rPr lang="de-DE" altLang="de-DE" sz="1800" b="1" kern="0" dirty="0">
                <a:solidFill>
                  <a:schemeClr val="tx2"/>
                </a:solidFill>
              </a:rPr>
            </a:br>
            <a:r>
              <a:rPr lang="de-DE" altLang="de-DE" sz="1400" b="1" kern="0" dirty="0">
                <a:solidFill>
                  <a:schemeClr val="tx2"/>
                </a:solidFill>
              </a:rPr>
              <a:t>First sample Q4/2015 </a:t>
            </a:r>
            <a:endParaRPr lang="de-DE" altLang="de-DE" sz="1800" b="1" kern="0" dirty="0">
              <a:solidFill>
                <a:schemeClr val="tx2"/>
              </a:solidFill>
            </a:endParaRPr>
          </a:p>
        </p:txBody>
      </p:sp>
      <p:sp>
        <p:nvSpPr>
          <p:cNvPr id="11" name="Text Box 3"/>
          <p:cNvSpPr txBox="1">
            <a:spLocks noChangeArrowheads="1"/>
          </p:cNvSpPr>
          <p:nvPr/>
        </p:nvSpPr>
        <p:spPr bwMode="auto">
          <a:xfrm>
            <a:off x="4467224" y="3501008"/>
            <a:ext cx="4425255" cy="238541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30188" lvl="3" indent="-230188" eaLnBrk="1" hangingPunct="1">
              <a:spcBef>
                <a:spcPct val="50000"/>
              </a:spcBef>
              <a:buClr>
                <a:srgbClr val="CC0000"/>
              </a:buClr>
              <a:defRPr/>
            </a:pPr>
            <a:r>
              <a:rPr lang="en-US" altLang="de-DE" sz="1400" b="1" dirty="0"/>
              <a:t>Technical data:</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Ampacity (50 mm²): 270 A at 85°C</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载流能力（</a:t>
            </a:r>
            <a:r>
              <a:rPr lang="en-US" altLang="zh-CN" sz="1300" dirty="0">
                <a:solidFill>
                  <a:schemeClr val="tx2"/>
                </a:solidFill>
              </a:rPr>
              <a:t> 50mm²</a:t>
            </a:r>
            <a:r>
              <a:rPr lang="zh-CN" altLang="en-US" sz="1300" dirty="0">
                <a:solidFill>
                  <a:schemeClr val="tx2"/>
                </a:solidFill>
              </a:rPr>
              <a:t>）：</a:t>
            </a:r>
            <a:r>
              <a:rPr lang="en-US" altLang="zh-CN" sz="1300" dirty="0">
                <a:solidFill>
                  <a:schemeClr val="tx2"/>
                </a:solidFill>
              </a:rPr>
              <a:t>270A/85°</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Working Voltage 850 VDC</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工作电压：</a:t>
            </a:r>
            <a:r>
              <a:rPr lang="en-US" altLang="zh-CN" sz="1300" dirty="0">
                <a:solidFill>
                  <a:schemeClr val="tx2"/>
                </a:solidFill>
              </a:rPr>
              <a:t>850 VDC</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Test Voltage 2.700 VDC </a:t>
            </a:r>
            <a:r>
              <a:rPr lang="zh-CN" altLang="en-US" sz="1300" dirty="0">
                <a:solidFill>
                  <a:schemeClr val="tx2"/>
                </a:solidFill>
              </a:rPr>
              <a:t>测试电压：</a:t>
            </a:r>
            <a:r>
              <a:rPr lang="en-US" altLang="zh-CN" sz="1300" dirty="0">
                <a:solidFill>
                  <a:schemeClr val="tx2"/>
                </a:solidFill>
              </a:rPr>
              <a:t>2700 VDC</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For 50 mm² cable </a:t>
            </a:r>
            <a:r>
              <a:rPr lang="zh-CN" altLang="en-US" sz="1300" dirty="0">
                <a:solidFill>
                  <a:schemeClr val="tx2"/>
                </a:solidFill>
              </a:rPr>
              <a:t>适配线径：</a:t>
            </a:r>
            <a:r>
              <a:rPr lang="en-US" altLang="zh-CN" sz="1300" dirty="0">
                <a:solidFill>
                  <a:schemeClr val="tx2"/>
                </a:solidFill>
              </a:rPr>
              <a:t>50mm²</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Engine Vibration level 3 </a:t>
            </a:r>
            <a:r>
              <a:rPr lang="zh-CN" altLang="en-US" sz="1300" dirty="0">
                <a:solidFill>
                  <a:schemeClr val="tx2"/>
                </a:solidFill>
              </a:rPr>
              <a:t>震动等级 </a:t>
            </a:r>
            <a:r>
              <a:rPr lang="en-US" altLang="zh-CN" sz="1300" dirty="0">
                <a:solidFill>
                  <a:schemeClr val="tx2"/>
                </a:solidFill>
              </a:rPr>
              <a:t>Level 3</a:t>
            </a:r>
            <a:endParaRPr lang="en-US" altLang="de-DE" sz="1300" dirty="0">
              <a:solidFill>
                <a:schemeClr val="tx2"/>
              </a:solidFill>
            </a:endParaRPr>
          </a:p>
        </p:txBody>
      </p:sp>
      <p:pic>
        <p:nvPicPr>
          <p:cNvPr id="14" name="Picture 8" descr="U:\1024_RT_BA_Automotive\036_Projektaustausch\HPK_3pol_Summenschirm\601_Modellaustausch\200_Interne_Modelle\HPK_3-pol_Gesam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73048">
            <a:off x="117161" y="3013031"/>
            <a:ext cx="4235849" cy="219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C:\Users\G_Garschhammer\Documents\hpk3-schnittstel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7848">
            <a:off x="6005224" y="976639"/>
            <a:ext cx="2876909" cy="160912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pieren 11"/>
          <p:cNvGrpSpPr/>
          <p:nvPr/>
        </p:nvGrpSpPr>
        <p:grpSpPr>
          <a:xfrm>
            <a:off x="4295894" y="6165304"/>
            <a:ext cx="304892" cy="409261"/>
            <a:chOff x="4295894" y="6178360"/>
            <a:chExt cx="304892" cy="409261"/>
          </a:xfrm>
        </p:grpSpPr>
        <p:cxnSp>
          <p:nvCxnSpPr>
            <p:cNvPr id="13" name="Gerade Verbindung 12"/>
            <p:cNvCxnSpPr/>
            <p:nvPr/>
          </p:nvCxnSpPr>
          <p:spPr>
            <a:xfrm>
              <a:off x="4448342" y="6178360"/>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4295894" y="6279844"/>
              <a:ext cx="304892" cy="307777"/>
            </a:xfrm>
            <a:prstGeom prst="rect">
              <a:avLst/>
            </a:prstGeom>
            <a:noFill/>
          </p:spPr>
          <p:txBody>
            <a:bodyPr wrap="none" rtlCol="0">
              <a:spAutoFit/>
            </a:bodyPr>
            <a:lstStyle/>
            <a:p>
              <a:r>
                <a:rPr lang="de-DE" sz="1400" dirty="0"/>
                <a:t>A</a:t>
              </a:r>
            </a:p>
          </p:txBody>
        </p:sp>
      </p:grpSp>
      <p:grpSp>
        <p:nvGrpSpPr>
          <p:cNvPr id="20" name="Gruppieren 19"/>
          <p:cNvGrpSpPr/>
          <p:nvPr/>
        </p:nvGrpSpPr>
        <p:grpSpPr>
          <a:xfrm>
            <a:off x="5501404" y="6165304"/>
            <a:ext cx="304892" cy="409261"/>
            <a:chOff x="5751725" y="6200836"/>
            <a:chExt cx="304892" cy="409261"/>
          </a:xfrm>
        </p:grpSpPr>
        <p:cxnSp>
          <p:nvCxnSpPr>
            <p:cNvPr id="21" name="Gerade Verbindung 20"/>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5751725" y="6302320"/>
              <a:ext cx="304892" cy="307777"/>
            </a:xfrm>
            <a:prstGeom prst="rect">
              <a:avLst/>
            </a:prstGeom>
            <a:noFill/>
          </p:spPr>
          <p:txBody>
            <a:bodyPr wrap="none" rtlCol="0">
              <a:spAutoFit/>
            </a:bodyPr>
            <a:lstStyle/>
            <a:p>
              <a:r>
                <a:rPr lang="de-DE" sz="1400" dirty="0"/>
                <a:t>B</a:t>
              </a:r>
            </a:p>
          </p:txBody>
        </p:sp>
      </p:grpSp>
      <p:sp>
        <p:nvSpPr>
          <p:cNvPr id="23" name="Pfeil nach rechts 22"/>
          <p:cNvSpPr/>
          <p:nvPr/>
        </p:nvSpPr>
        <p:spPr>
          <a:xfrm>
            <a:off x="3563938" y="6021288"/>
            <a:ext cx="5184526" cy="290559"/>
          </a:xfrm>
          <a:prstGeom prst="rightArrow">
            <a:avLst/>
          </a:prstGeom>
          <a:solidFill>
            <a:srgbClr val="4D4D4D"/>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24" name="Pfeil nach rechts 23"/>
          <p:cNvSpPr/>
          <p:nvPr/>
        </p:nvSpPr>
        <p:spPr>
          <a:xfrm>
            <a:off x="3563889" y="6021288"/>
            <a:ext cx="903335" cy="290559"/>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25" name="Gruppieren 24"/>
          <p:cNvGrpSpPr/>
          <p:nvPr/>
        </p:nvGrpSpPr>
        <p:grpSpPr>
          <a:xfrm>
            <a:off x="6708518" y="6165304"/>
            <a:ext cx="314510" cy="409261"/>
            <a:chOff x="5746917" y="6200836"/>
            <a:chExt cx="314510" cy="409261"/>
          </a:xfrm>
        </p:grpSpPr>
        <p:cxnSp>
          <p:nvCxnSpPr>
            <p:cNvPr id="26" name="Gerade Verbindung 25"/>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5746917" y="6302320"/>
              <a:ext cx="314510" cy="307777"/>
            </a:xfrm>
            <a:prstGeom prst="rect">
              <a:avLst/>
            </a:prstGeom>
            <a:noFill/>
          </p:spPr>
          <p:txBody>
            <a:bodyPr wrap="none" rtlCol="0">
              <a:spAutoFit/>
            </a:bodyPr>
            <a:lstStyle/>
            <a:p>
              <a:r>
                <a:rPr lang="de-DE" sz="1400" dirty="0"/>
                <a:t>C</a:t>
              </a:r>
            </a:p>
          </p:txBody>
        </p:sp>
      </p:grpSp>
      <p:grpSp>
        <p:nvGrpSpPr>
          <p:cNvPr id="28" name="Gruppieren 27"/>
          <p:cNvGrpSpPr/>
          <p:nvPr/>
        </p:nvGrpSpPr>
        <p:grpSpPr>
          <a:xfrm>
            <a:off x="7962119" y="6165304"/>
            <a:ext cx="564578" cy="409261"/>
            <a:chOff x="5621884" y="6200836"/>
            <a:chExt cx="564578" cy="409261"/>
          </a:xfrm>
        </p:grpSpPr>
        <p:cxnSp>
          <p:nvCxnSpPr>
            <p:cNvPr id="29" name="Gerade Verbindung 28"/>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5621884" y="6302320"/>
              <a:ext cx="564578" cy="307777"/>
            </a:xfrm>
            <a:prstGeom prst="rect">
              <a:avLst/>
            </a:prstGeom>
            <a:noFill/>
          </p:spPr>
          <p:txBody>
            <a:bodyPr wrap="none" rtlCol="0">
              <a:spAutoFit/>
            </a:bodyPr>
            <a:lstStyle/>
            <a:p>
              <a:r>
                <a:rPr lang="de-DE" sz="1400" dirty="0"/>
                <a:t>SOP</a:t>
              </a:r>
            </a:p>
          </p:txBody>
        </p:sp>
      </p:grpSp>
      <p:sp>
        <p:nvSpPr>
          <p:cNvPr id="32" name="Textfeld 31"/>
          <p:cNvSpPr txBox="1"/>
          <p:nvPr/>
        </p:nvSpPr>
        <p:spPr>
          <a:xfrm>
            <a:off x="7877126" y="5826530"/>
            <a:ext cx="671980" cy="307777"/>
          </a:xfrm>
          <a:prstGeom prst="rect">
            <a:avLst/>
          </a:prstGeom>
          <a:noFill/>
        </p:spPr>
        <p:txBody>
          <a:bodyPr wrap="none" rtlCol="0">
            <a:spAutoFit/>
          </a:bodyPr>
          <a:lstStyle/>
          <a:p>
            <a:r>
              <a:rPr lang="de-DE" sz="1400" dirty="0"/>
              <a:t>Q4/17</a:t>
            </a:r>
          </a:p>
        </p:txBody>
      </p:sp>
      <p:sp>
        <p:nvSpPr>
          <p:cNvPr id="34" name="Textfeld 33"/>
          <p:cNvSpPr txBox="1"/>
          <p:nvPr/>
        </p:nvSpPr>
        <p:spPr>
          <a:xfrm>
            <a:off x="4010973" y="5800875"/>
            <a:ext cx="891591" cy="307777"/>
          </a:xfrm>
          <a:prstGeom prst="rect">
            <a:avLst/>
          </a:prstGeom>
          <a:noFill/>
        </p:spPr>
        <p:txBody>
          <a:bodyPr wrap="none" rtlCol="0">
            <a:spAutoFit/>
          </a:bodyPr>
          <a:lstStyle/>
          <a:p>
            <a:r>
              <a:rPr lang="de-DE" sz="1400" dirty="0" err="1"/>
              <a:t>available</a:t>
            </a:r>
            <a:endParaRPr lang="de-DE" sz="1400" dirty="0"/>
          </a:p>
        </p:txBody>
      </p:sp>
    </p:spTree>
    <p:extLst>
      <p:ext uri="{BB962C8B-B14F-4D97-AF65-F5344CB8AC3E}">
        <p14:creationId xmlns:p14="http://schemas.microsoft.com/office/powerpoint/2010/main" val="2988454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250958" y="332656"/>
            <a:ext cx="6300788" cy="317495"/>
          </a:xfrm>
        </p:spPr>
        <p:txBody>
          <a:bodyPr/>
          <a:lstStyle/>
          <a:p>
            <a:r>
              <a:rPr lang="de-DE" altLang="de-DE" dirty="0">
                <a:solidFill>
                  <a:srgbClr val="002060"/>
                </a:solidFill>
              </a:rPr>
              <a:t>HVR</a:t>
            </a:r>
            <a:r>
              <a:rPr lang="de-DE" altLang="de-DE" baseline="30000" dirty="0">
                <a:solidFill>
                  <a:srgbClr val="002060"/>
                </a:solidFill>
              </a:rPr>
              <a:t>®</a:t>
            </a:r>
            <a:r>
              <a:rPr lang="de-DE" altLang="de-DE" dirty="0">
                <a:solidFill>
                  <a:srgbClr val="002060"/>
                </a:solidFill>
              </a:rPr>
              <a:t>300</a:t>
            </a:r>
          </a:p>
        </p:txBody>
      </p:sp>
      <p:sp>
        <p:nvSpPr>
          <p:cNvPr id="5" name="Text Box 3"/>
          <p:cNvSpPr txBox="1">
            <a:spLocks noChangeArrowheads="1"/>
          </p:cNvSpPr>
          <p:nvPr/>
        </p:nvSpPr>
        <p:spPr bwMode="auto">
          <a:xfrm>
            <a:off x="3671631" y="2348880"/>
            <a:ext cx="4680470" cy="74211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0666" tIns="30666" rIns="30666" bIns="30666">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300" b="1" dirty="0">
                <a:solidFill>
                  <a:srgbClr val="002060"/>
                </a:solidFill>
              </a:rPr>
              <a:t>Application:</a:t>
            </a:r>
          </a:p>
          <a:p>
            <a:pPr lvl="3" eaLnBrk="1" hangingPunct="1">
              <a:lnSpc>
                <a:spcPct val="80000"/>
              </a:lnSpc>
              <a:spcBef>
                <a:spcPct val="50000"/>
              </a:spcBef>
              <a:buClr>
                <a:srgbClr val="CC0000"/>
              </a:buClr>
              <a:buFont typeface="Symbol" pitchFamily="18" charset="2"/>
              <a:buChar char="-"/>
            </a:pPr>
            <a:r>
              <a:rPr lang="en-GB" altLang="de-DE" sz="1300" dirty="0">
                <a:solidFill>
                  <a:srgbClr val="0070C0"/>
                </a:solidFill>
              </a:rPr>
              <a:t>High ampacity application</a:t>
            </a:r>
          </a:p>
          <a:p>
            <a:pPr lvl="3" eaLnBrk="1" hangingPunct="1">
              <a:lnSpc>
                <a:spcPct val="80000"/>
              </a:lnSpc>
              <a:spcBef>
                <a:spcPct val="50000"/>
              </a:spcBef>
              <a:buClr>
                <a:srgbClr val="CC0000"/>
              </a:buClr>
              <a:buFont typeface="Symbol" pitchFamily="18" charset="2"/>
              <a:buChar char="-"/>
            </a:pPr>
            <a:r>
              <a:rPr lang="zh-CN" altLang="en-US" sz="1300" dirty="0">
                <a:solidFill>
                  <a:srgbClr val="0070C0"/>
                </a:solidFill>
              </a:rPr>
              <a:t>高额定电流需求，快充</a:t>
            </a:r>
            <a:endParaRPr lang="en-GB" altLang="de-DE" sz="1300" dirty="0">
              <a:solidFill>
                <a:srgbClr val="0070C0"/>
              </a:solidFill>
            </a:endParaRPr>
          </a:p>
        </p:txBody>
      </p:sp>
      <p:sp>
        <p:nvSpPr>
          <p:cNvPr id="8" name="Text Box 3"/>
          <p:cNvSpPr txBox="1">
            <a:spLocks noChangeArrowheads="1"/>
          </p:cNvSpPr>
          <p:nvPr/>
        </p:nvSpPr>
        <p:spPr bwMode="auto">
          <a:xfrm>
            <a:off x="5043289" y="3550934"/>
            <a:ext cx="4100711" cy="206247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0666" tIns="30666" rIns="30666" bIns="30666">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05508" lvl="3" indent="-205508" eaLnBrk="1" hangingPunct="1">
              <a:spcBef>
                <a:spcPct val="50000"/>
              </a:spcBef>
              <a:buClr>
                <a:srgbClr val="CC0000"/>
              </a:buClr>
              <a:defRPr/>
            </a:pPr>
            <a:r>
              <a:rPr lang="en-US" altLang="de-DE" sz="1300" b="1" dirty="0">
                <a:solidFill>
                  <a:srgbClr val="002060"/>
                </a:solidFill>
              </a:rPr>
              <a:t>Technical data:</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载流性能：</a:t>
            </a:r>
            <a:r>
              <a:rPr lang="en-US" altLang="de-DE" sz="1300" dirty="0">
                <a:solidFill>
                  <a:srgbClr val="0070C0"/>
                </a:solidFill>
              </a:rPr>
              <a:t>(70 mm² Cu): 330 A at 85°C</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工作电压：</a:t>
            </a:r>
            <a:r>
              <a:rPr lang="en-US" altLang="de-DE" sz="1300" dirty="0">
                <a:solidFill>
                  <a:srgbClr val="0070C0"/>
                </a:solidFill>
              </a:rPr>
              <a:t>1.000 VDC</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测试电压：</a:t>
            </a:r>
            <a:r>
              <a:rPr lang="en-US" altLang="de-DE" sz="1300" dirty="0">
                <a:solidFill>
                  <a:srgbClr val="0070C0"/>
                </a:solidFill>
              </a:rPr>
              <a:t>4200 VDC</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适配线径：</a:t>
            </a:r>
            <a:r>
              <a:rPr lang="en-US" altLang="zh-CN" sz="1300" dirty="0">
                <a:solidFill>
                  <a:srgbClr val="0070C0"/>
                </a:solidFill>
              </a:rPr>
              <a:t>50-</a:t>
            </a:r>
            <a:r>
              <a:rPr lang="en-US" altLang="de-DE" sz="1300" dirty="0">
                <a:solidFill>
                  <a:srgbClr val="0070C0"/>
                </a:solidFill>
              </a:rPr>
              <a:t>70 mm²</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二次锁结构</a:t>
            </a:r>
            <a:endParaRPr lang="en-US" altLang="zh-CN" sz="1300" dirty="0">
              <a:solidFill>
                <a:srgbClr val="0070C0"/>
              </a:solidFill>
            </a:endParaRP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震动等级：</a:t>
            </a:r>
            <a:r>
              <a:rPr lang="en-US" altLang="zh-CN" sz="1300" dirty="0">
                <a:solidFill>
                  <a:srgbClr val="0070C0"/>
                </a:solidFill>
              </a:rPr>
              <a:t>Level 2</a:t>
            </a:r>
          </a:p>
        </p:txBody>
      </p:sp>
      <p:sp>
        <p:nvSpPr>
          <p:cNvPr id="9" name="Rectangle 3"/>
          <p:cNvSpPr txBox="1">
            <a:spLocks noChangeArrowheads="1"/>
          </p:cNvSpPr>
          <p:nvPr/>
        </p:nvSpPr>
        <p:spPr bwMode="auto">
          <a:xfrm>
            <a:off x="395291" y="1592392"/>
            <a:ext cx="5616575" cy="43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05" tIns="40803" rIns="81605" bIns="40803"/>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a:defRPr/>
            </a:pPr>
            <a:r>
              <a:rPr lang="de-DE" altLang="de-DE" sz="1350" b="1" kern="0" dirty="0">
                <a:solidFill>
                  <a:srgbClr val="002060"/>
                </a:solidFill>
              </a:rPr>
              <a:t>SOP Q1/ 2019</a:t>
            </a:r>
            <a:br>
              <a:rPr lang="de-DE" altLang="de-DE" sz="1350" b="1" kern="0" dirty="0">
                <a:solidFill>
                  <a:srgbClr val="002060"/>
                </a:solidFill>
              </a:rPr>
            </a:br>
            <a:r>
              <a:rPr lang="de-DE" altLang="de-DE" sz="1350" b="1" kern="0" dirty="0">
                <a:solidFill>
                  <a:srgbClr val="002060"/>
                </a:solidFill>
              </a:rPr>
              <a:t>First sample Q1/2017 </a:t>
            </a:r>
          </a:p>
        </p:txBody>
      </p:sp>
      <p:grpSp>
        <p:nvGrpSpPr>
          <p:cNvPr id="1041" name="Gruppieren 1040"/>
          <p:cNvGrpSpPr/>
          <p:nvPr/>
        </p:nvGrpSpPr>
        <p:grpSpPr>
          <a:xfrm>
            <a:off x="171953" y="5075188"/>
            <a:ext cx="4860633" cy="540070"/>
            <a:chOff x="625392" y="5611076"/>
            <a:chExt cx="6022380" cy="675133"/>
          </a:xfrm>
        </p:grpSpPr>
        <p:sp>
          <p:nvSpPr>
            <p:cNvPr id="1042" name="Freihandform 1041"/>
            <p:cNvSpPr/>
            <p:nvPr/>
          </p:nvSpPr>
          <p:spPr>
            <a:xfrm>
              <a:off x="625392" y="5627824"/>
              <a:ext cx="1626914" cy="650764"/>
            </a:xfrm>
            <a:custGeom>
              <a:avLst/>
              <a:gdLst>
                <a:gd name="connsiteX0" fmla="*/ 0 w 1626914"/>
                <a:gd name="connsiteY0" fmla="*/ 0 h 650765"/>
                <a:gd name="connsiteX1" fmla="*/ 1301532 w 1626914"/>
                <a:gd name="connsiteY1" fmla="*/ 0 h 650765"/>
                <a:gd name="connsiteX2" fmla="*/ 1626914 w 1626914"/>
                <a:gd name="connsiteY2" fmla="*/ 325383 h 650765"/>
                <a:gd name="connsiteX3" fmla="*/ 1301532 w 1626914"/>
                <a:gd name="connsiteY3" fmla="*/ 650765 h 650765"/>
                <a:gd name="connsiteX4" fmla="*/ 0 w 1626914"/>
                <a:gd name="connsiteY4" fmla="*/ 650765 h 650765"/>
                <a:gd name="connsiteX5" fmla="*/ 325383 w 1626914"/>
                <a:gd name="connsiteY5" fmla="*/ 325383 h 650765"/>
                <a:gd name="connsiteX6" fmla="*/ 0 w 1626914"/>
                <a:gd name="connsiteY6" fmla="*/ 0 h 65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914" h="650765">
                  <a:moveTo>
                    <a:pt x="0" y="0"/>
                  </a:moveTo>
                  <a:lnTo>
                    <a:pt x="1301532" y="0"/>
                  </a:lnTo>
                  <a:lnTo>
                    <a:pt x="1626914" y="325383"/>
                  </a:lnTo>
                  <a:lnTo>
                    <a:pt x="1301532" y="650765"/>
                  </a:lnTo>
                  <a:lnTo>
                    <a:pt x="0" y="650765"/>
                  </a:lnTo>
                  <a:lnTo>
                    <a:pt x="325383" y="325383"/>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6080" tIns="14004" rIns="258072" bIns="14004" numCol="1" spcCol="1270" anchor="ctr" anchorCtr="0">
              <a:noAutofit/>
            </a:bodyPr>
            <a:lstStyle/>
            <a:p>
              <a:pPr defTabSz="466727">
                <a:lnSpc>
                  <a:spcPct val="90000"/>
                </a:lnSpc>
                <a:spcAft>
                  <a:spcPct val="35000"/>
                </a:spcAft>
              </a:pPr>
              <a:r>
                <a:rPr lang="de-DE" sz="1125" dirty="0"/>
                <a:t>A-Sample</a:t>
              </a:r>
            </a:p>
            <a:p>
              <a:pPr defTabSz="466727">
                <a:lnSpc>
                  <a:spcPct val="90000"/>
                </a:lnSpc>
                <a:spcAft>
                  <a:spcPct val="35000"/>
                </a:spcAft>
              </a:pPr>
              <a:r>
                <a:rPr lang="de-DE" sz="1125" dirty="0"/>
                <a:t>Q1/2017 </a:t>
              </a:r>
              <a:r>
                <a:rPr lang="en-GB" sz="1125" dirty="0"/>
                <a:t>Available</a:t>
              </a:r>
            </a:p>
          </p:txBody>
        </p:sp>
        <p:sp>
          <p:nvSpPr>
            <p:cNvPr id="1043" name="Freihandform 1042"/>
            <p:cNvSpPr/>
            <p:nvPr/>
          </p:nvSpPr>
          <p:spPr>
            <a:xfrm>
              <a:off x="2089616" y="5627824"/>
              <a:ext cx="1626914" cy="638494"/>
            </a:xfrm>
            <a:custGeom>
              <a:avLst/>
              <a:gdLst>
                <a:gd name="connsiteX0" fmla="*/ 0 w 1626914"/>
                <a:gd name="connsiteY0" fmla="*/ 0 h 650765"/>
                <a:gd name="connsiteX1" fmla="*/ 1301532 w 1626914"/>
                <a:gd name="connsiteY1" fmla="*/ 0 h 650765"/>
                <a:gd name="connsiteX2" fmla="*/ 1626914 w 1626914"/>
                <a:gd name="connsiteY2" fmla="*/ 325383 h 650765"/>
                <a:gd name="connsiteX3" fmla="*/ 1301532 w 1626914"/>
                <a:gd name="connsiteY3" fmla="*/ 650765 h 650765"/>
                <a:gd name="connsiteX4" fmla="*/ 0 w 1626914"/>
                <a:gd name="connsiteY4" fmla="*/ 650765 h 650765"/>
                <a:gd name="connsiteX5" fmla="*/ 325383 w 1626914"/>
                <a:gd name="connsiteY5" fmla="*/ 325383 h 650765"/>
                <a:gd name="connsiteX6" fmla="*/ 0 w 1626914"/>
                <a:gd name="connsiteY6" fmla="*/ 0 h 65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914" h="650765">
                  <a:moveTo>
                    <a:pt x="0" y="0"/>
                  </a:moveTo>
                  <a:lnTo>
                    <a:pt x="1301532" y="0"/>
                  </a:lnTo>
                  <a:lnTo>
                    <a:pt x="1626914" y="325383"/>
                  </a:lnTo>
                  <a:lnTo>
                    <a:pt x="1301532" y="650765"/>
                  </a:lnTo>
                  <a:lnTo>
                    <a:pt x="0" y="650765"/>
                  </a:lnTo>
                  <a:lnTo>
                    <a:pt x="325383" y="325383"/>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6080" tIns="14004" rIns="258072" bIns="14004" numCol="1" spcCol="1270" anchor="ctr" anchorCtr="0">
              <a:noAutofit/>
            </a:bodyPr>
            <a:lstStyle/>
            <a:p>
              <a:pPr defTabSz="466727">
                <a:lnSpc>
                  <a:spcPct val="90000"/>
                </a:lnSpc>
                <a:spcAft>
                  <a:spcPct val="35000"/>
                </a:spcAft>
              </a:pPr>
              <a:r>
                <a:rPr lang="de-DE" sz="1125" dirty="0"/>
                <a:t>B-Sample</a:t>
              </a:r>
            </a:p>
            <a:p>
              <a:pPr defTabSz="466727">
                <a:lnSpc>
                  <a:spcPct val="90000"/>
                </a:lnSpc>
                <a:spcAft>
                  <a:spcPct val="35000"/>
                </a:spcAft>
              </a:pPr>
              <a:r>
                <a:rPr lang="de-DE" sz="1125" dirty="0"/>
                <a:t>Q4/2017 </a:t>
              </a:r>
              <a:endParaRPr lang="en-GB" sz="1125" dirty="0"/>
            </a:p>
          </p:txBody>
        </p:sp>
        <p:sp>
          <p:nvSpPr>
            <p:cNvPr id="1044" name="Freihandform 1043"/>
            <p:cNvSpPr/>
            <p:nvPr/>
          </p:nvSpPr>
          <p:spPr>
            <a:xfrm>
              <a:off x="3561597" y="5635444"/>
              <a:ext cx="1626914" cy="650765"/>
            </a:xfrm>
            <a:custGeom>
              <a:avLst/>
              <a:gdLst>
                <a:gd name="connsiteX0" fmla="*/ 0 w 1626914"/>
                <a:gd name="connsiteY0" fmla="*/ 0 h 650765"/>
                <a:gd name="connsiteX1" fmla="*/ 1301532 w 1626914"/>
                <a:gd name="connsiteY1" fmla="*/ 0 h 650765"/>
                <a:gd name="connsiteX2" fmla="*/ 1626914 w 1626914"/>
                <a:gd name="connsiteY2" fmla="*/ 325383 h 650765"/>
                <a:gd name="connsiteX3" fmla="*/ 1301532 w 1626914"/>
                <a:gd name="connsiteY3" fmla="*/ 650765 h 650765"/>
                <a:gd name="connsiteX4" fmla="*/ 0 w 1626914"/>
                <a:gd name="connsiteY4" fmla="*/ 650765 h 650765"/>
                <a:gd name="connsiteX5" fmla="*/ 325383 w 1626914"/>
                <a:gd name="connsiteY5" fmla="*/ 325383 h 650765"/>
                <a:gd name="connsiteX6" fmla="*/ 0 w 1626914"/>
                <a:gd name="connsiteY6" fmla="*/ 0 h 65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914" h="650765">
                  <a:moveTo>
                    <a:pt x="0" y="0"/>
                  </a:moveTo>
                  <a:lnTo>
                    <a:pt x="1301532" y="0"/>
                  </a:lnTo>
                  <a:lnTo>
                    <a:pt x="1626914" y="325383"/>
                  </a:lnTo>
                  <a:lnTo>
                    <a:pt x="1301532" y="650765"/>
                  </a:lnTo>
                  <a:lnTo>
                    <a:pt x="0" y="650765"/>
                  </a:lnTo>
                  <a:lnTo>
                    <a:pt x="325383" y="325383"/>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6080" tIns="14004" rIns="258072" bIns="14004" numCol="1" spcCol="1270" anchor="ctr" anchorCtr="0">
              <a:noAutofit/>
            </a:bodyPr>
            <a:lstStyle/>
            <a:p>
              <a:pPr defTabSz="466727">
                <a:lnSpc>
                  <a:spcPct val="90000"/>
                </a:lnSpc>
                <a:spcAft>
                  <a:spcPct val="35000"/>
                </a:spcAft>
              </a:pPr>
              <a:r>
                <a:rPr lang="de-DE" sz="1125" dirty="0"/>
                <a:t>C-Sample</a:t>
              </a:r>
            </a:p>
            <a:p>
              <a:pPr defTabSz="466727">
                <a:lnSpc>
                  <a:spcPct val="90000"/>
                </a:lnSpc>
                <a:spcAft>
                  <a:spcPct val="35000"/>
                </a:spcAft>
              </a:pPr>
              <a:r>
                <a:rPr lang="de-DE" sz="1125" dirty="0"/>
                <a:t>Q3/2018</a:t>
              </a:r>
            </a:p>
          </p:txBody>
        </p:sp>
        <p:sp>
          <p:nvSpPr>
            <p:cNvPr id="1045" name="Freihandform 1044"/>
            <p:cNvSpPr/>
            <p:nvPr/>
          </p:nvSpPr>
          <p:spPr>
            <a:xfrm>
              <a:off x="5020858" y="5611076"/>
              <a:ext cx="1626914" cy="650765"/>
            </a:xfrm>
            <a:custGeom>
              <a:avLst/>
              <a:gdLst>
                <a:gd name="connsiteX0" fmla="*/ 0 w 1626914"/>
                <a:gd name="connsiteY0" fmla="*/ 0 h 650765"/>
                <a:gd name="connsiteX1" fmla="*/ 1301532 w 1626914"/>
                <a:gd name="connsiteY1" fmla="*/ 0 h 650765"/>
                <a:gd name="connsiteX2" fmla="*/ 1626914 w 1626914"/>
                <a:gd name="connsiteY2" fmla="*/ 325383 h 650765"/>
                <a:gd name="connsiteX3" fmla="*/ 1301532 w 1626914"/>
                <a:gd name="connsiteY3" fmla="*/ 650765 h 650765"/>
                <a:gd name="connsiteX4" fmla="*/ 0 w 1626914"/>
                <a:gd name="connsiteY4" fmla="*/ 650765 h 650765"/>
                <a:gd name="connsiteX5" fmla="*/ 325383 w 1626914"/>
                <a:gd name="connsiteY5" fmla="*/ 325383 h 650765"/>
                <a:gd name="connsiteX6" fmla="*/ 0 w 1626914"/>
                <a:gd name="connsiteY6" fmla="*/ 0 h 65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914" h="650765">
                  <a:moveTo>
                    <a:pt x="0" y="0"/>
                  </a:moveTo>
                  <a:lnTo>
                    <a:pt x="1301532" y="0"/>
                  </a:lnTo>
                  <a:lnTo>
                    <a:pt x="1626914" y="325383"/>
                  </a:lnTo>
                  <a:lnTo>
                    <a:pt x="1301532" y="650765"/>
                  </a:lnTo>
                  <a:lnTo>
                    <a:pt x="0" y="650765"/>
                  </a:lnTo>
                  <a:lnTo>
                    <a:pt x="325383" y="325383"/>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6080" tIns="14004" rIns="258072" bIns="14004" numCol="1" spcCol="1270" anchor="ctr" anchorCtr="0">
              <a:noAutofit/>
            </a:bodyPr>
            <a:lstStyle/>
            <a:p>
              <a:pPr defTabSz="466727">
                <a:lnSpc>
                  <a:spcPct val="90000"/>
                </a:lnSpc>
                <a:spcAft>
                  <a:spcPct val="35000"/>
                </a:spcAft>
              </a:pPr>
              <a:r>
                <a:rPr lang="de-DE" sz="1125" dirty="0"/>
                <a:t>SOP</a:t>
              </a:r>
            </a:p>
            <a:p>
              <a:pPr defTabSz="466727">
                <a:lnSpc>
                  <a:spcPct val="90000"/>
                </a:lnSpc>
                <a:spcAft>
                  <a:spcPct val="35000"/>
                </a:spcAft>
              </a:pPr>
              <a:r>
                <a:rPr lang="de-DE" sz="1125" dirty="0"/>
                <a:t>Q1/2019</a:t>
              </a:r>
            </a:p>
          </p:txBody>
        </p:sp>
      </p:grpSp>
      <p:pic>
        <p:nvPicPr>
          <p:cNvPr id="1038" name="Picture 3" descr="C:\Users\n_lorenz\Desktop\HVR 300\hvr300_flachkontakt_170629_60_4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05382">
            <a:off x="272748" y="2382443"/>
            <a:ext cx="1885469" cy="2186643"/>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4" descr="C:\Users\n_lorenz\Desktop\HVR 300\hvr300_flachkontakt_170629_135_3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2328" y="1538544"/>
            <a:ext cx="2920821" cy="19372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5" descr="C:\Users\n_lorenz\Desktop\HVR 300\hvr300_flachkontakt_170629_stehend_30_10.60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25375">
            <a:off x="2035908" y="2515468"/>
            <a:ext cx="1080960" cy="2323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606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altLang="de-DE" dirty="0">
                <a:solidFill>
                  <a:schemeClr val="tx1"/>
                </a:solidFill>
              </a:rPr>
              <a:t>HVR</a:t>
            </a:r>
            <a:r>
              <a:rPr lang="de-DE" altLang="de-DE" baseline="30000" dirty="0">
                <a:solidFill>
                  <a:schemeClr val="tx1"/>
                </a:solidFill>
              </a:rPr>
              <a:t>®</a:t>
            </a:r>
            <a:r>
              <a:rPr lang="de-DE" altLang="de-DE" dirty="0">
                <a:solidFill>
                  <a:schemeClr val="tx1"/>
                </a:solidFill>
              </a:rPr>
              <a:t>420</a:t>
            </a:r>
            <a:endParaRPr lang="de-DE" altLang="de-DE" dirty="0"/>
          </a:p>
        </p:txBody>
      </p:sp>
      <p:sp>
        <p:nvSpPr>
          <p:cNvPr id="5" name="Text Box 3"/>
          <p:cNvSpPr txBox="1">
            <a:spLocks noChangeArrowheads="1"/>
          </p:cNvSpPr>
          <p:nvPr/>
        </p:nvSpPr>
        <p:spPr bwMode="auto">
          <a:xfrm>
            <a:off x="2771800" y="2204864"/>
            <a:ext cx="4680470" cy="76189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400" b="1" dirty="0"/>
              <a:t>Application:</a:t>
            </a: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Charging and Supercharging unit </a:t>
            </a:r>
            <a:r>
              <a:rPr lang="zh-CN" altLang="en-US" sz="1300" dirty="0">
                <a:solidFill>
                  <a:schemeClr val="tx2"/>
                </a:solidFill>
              </a:rPr>
              <a:t>充电和增压单元</a:t>
            </a:r>
            <a:endParaRPr lang="en-US" altLang="de-DE" sz="1300" dirty="0">
              <a:solidFill>
                <a:schemeClr val="tx2"/>
              </a:solidFill>
            </a:endParaRPr>
          </a:p>
          <a:p>
            <a:pPr marL="361950" lvl="3" indent="0" eaLnBrk="1" hangingPunct="1">
              <a:lnSpc>
                <a:spcPct val="80000"/>
              </a:lnSpc>
              <a:spcBef>
                <a:spcPct val="50000"/>
              </a:spcBef>
              <a:buClr>
                <a:srgbClr val="CC0000"/>
              </a:buClr>
              <a:buNone/>
            </a:pPr>
            <a:r>
              <a:rPr lang="en-US" altLang="de-DE" sz="1300" dirty="0">
                <a:solidFill>
                  <a:schemeClr val="tx2"/>
                </a:solidFill>
              </a:rPr>
              <a:t>       and right battery connector</a:t>
            </a:r>
            <a:r>
              <a:rPr lang="zh-CN" altLang="en-US" sz="1300" dirty="0">
                <a:solidFill>
                  <a:schemeClr val="tx2"/>
                </a:solidFill>
              </a:rPr>
              <a:t> </a:t>
            </a:r>
            <a:r>
              <a:rPr lang="en-US" altLang="zh-CN" sz="1300" dirty="0">
                <a:solidFill>
                  <a:schemeClr val="tx2"/>
                </a:solidFill>
              </a:rPr>
              <a:t>90°</a:t>
            </a:r>
            <a:r>
              <a:rPr lang="zh-CN" altLang="en-US" sz="1300" dirty="0">
                <a:solidFill>
                  <a:schemeClr val="tx2"/>
                </a:solidFill>
              </a:rPr>
              <a:t>电池包连接器</a:t>
            </a:r>
            <a:endParaRPr lang="en-US" altLang="de-DE" sz="1300" dirty="0">
              <a:solidFill>
                <a:schemeClr val="tx2"/>
              </a:solidFill>
            </a:endParaRPr>
          </a:p>
        </p:txBody>
      </p:sp>
      <p:sp>
        <p:nvSpPr>
          <p:cNvPr id="8" name="Text Box 3"/>
          <p:cNvSpPr txBox="1">
            <a:spLocks noChangeArrowheads="1"/>
          </p:cNvSpPr>
          <p:nvPr/>
        </p:nvSpPr>
        <p:spPr bwMode="auto">
          <a:xfrm>
            <a:off x="3851920" y="2924944"/>
            <a:ext cx="4692762" cy="328566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30188" lvl="3" indent="-230188" eaLnBrk="1" hangingPunct="1">
              <a:spcBef>
                <a:spcPct val="50000"/>
              </a:spcBef>
              <a:buClr>
                <a:srgbClr val="CC0000"/>
              </a:buClr>
              <a:defRPr/>
            </a:pPr>
            <a:r>
              <a:rPr lang="en-US" altLang="de-DE" sz="1400" b="1" dirty="0"/>
              <a:t>Technical data:</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Ampacity (95 mm²): 400 A at 85°C</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 /</a:t>
            </a:r>
            <a:r>
              <a:rPr lang="zh-CN" altLang="en-US" sz="1300" dirty="0">
                <a:solidFill>
                  <a:schemeClr val="tx2"/>
                </a:solidFill>
              </a:rPr>
              <a:t>载流能力（</a:t>
            </a:r>
            <a:r>
              <a:rPr lang="en-US" altLang="zh-CN" sz="1300" dirty="0">
                <a:solidFill>
                  <a:schemeClr val="tx2"/>
                </a:solidFill>
              </a:rPr>
              <a:t>95mm²</a:t>
            </a:r>
            <a:r>
              <a:rPr lang="zh-CN" altLang="en-US" sz="1300" dirty="0">
                <a:solidFill>
                  <a:schemeClr val="tx2"/>
                </a:solidFill>
              </a:rPr>
              <a:t>）：</a:t>
            </a:r>
            <a:r>
              <a:rPr lang="en-US" altLang="zh-CN" sz="1300" dirty="0">
                <a:solidFill>
                  <a:schemeClr val="tx2"/>
                </a:solidFill>
              </a:rPr>
              <a:t>400A/85°</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Working Voltage 1.000 VDC / Test Voltage 2.500 VDC</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Cross Sections  70 - 120 mm² (discussed 35-50mm²)</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1 pole with HV – Interlock/ </a:t>
            </a:r>
            <a:r>
              <a:rPr lang="zh-CN" altLang="en-US" sz="1300" dirty="0">
                <a:solidFill>
                  <a:schemeClr val="tx2"/>
                </a:solidFill>
              </a:rPr>
              <a:t>自带高压护锁</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Engine Vibration level 2/</a:t>
            </a:r>
            <a:r>
              <a:rPr lang="zh-CN" altLang="en-US" sz="1300" dirty="0">
                <a:solidFill>
                  <a:schemeClr val="tx2"/>
                </a:solidFill>
              </a:rPr>
              <a:t> 震动等级为</a:t>
            </a:r>
            <a:r>
              <a:rPr lang="en-US" altLang="zh-CN" sz="1300" dirty="0">
                <a:solidFill>
                  <a:schemeClr val="tx2"/>
                </a:solidFill>
              </a:rPr>
              <a:t>Level 2-LV215</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Optional for 120 mm² cable (Al/Cu) /</a:t>
            </a:r>
            <a:r>
              <a:rPr lang="zh-CN" altLang="en-US" sz="1300" dirty="0">
                <a:solidFill>
                  <a:schemeClr val="tx2"/>
                </a:solidFill>
              </a:rPr>
              <a:t>可装配</a:t>
            </a:r>
            <a:r>
              <a:rPr lang="en-US" altLang="zh-CN" sz="1300" dirty="0">
                <a:solidFill>
                  <a:schemeClr val="tx2"/>
                </a:solidFill>
              </a:rPr>
              <a:t>120mm²</a:t>
            </a:r>
            <a:r>
              <a:rPr lang="zh-CN" altLang="en-US" sz="1300" dirty="0">
                <a:solidFill>
                  <a:schemeClr val="tx2"/>
                </a:solidFill>
              </a:rPr>
              <a:t>的铜线和铝线）</a:t>
            </a:r>
            <a:br>
              <a:rPr lang="en-US" altLang="de-DE" sz="1300" dirty="0">
                <a:solidFill>
                  <a:schemeClr val="tx2"/>
                </a:solidFill>
              </a:rPr>
            </a:br>
            <a:r>
              <a:rPr lang="en-US" altLang="de-DE" sz="1300" dirty="0">
                <a:solidFill>
                  <a:schemeClr val="tx2"/>
                </a:solidFill>
              </a:rPr>
              <a:t>&amp; double header in design </a:t>
            </a:r>
            <a:br>
              <a:rPr lang="en-US" altLang="de-DE" sz="1300" dirty="0">
                <a:solidFill>
                  <a:schemeClr val="tx2"/>
                </a:solidFill>
              </a:rPr>
            </a:br>
            <a:r>
              <a:rPr lang="en-US" altLang="de-DE" sz="1300" dirty="0">
                <a:solidFill>
                  <a:schemeClr val="tx2"/>
                </a:solidFill>
              </a:rPr>
              <a:t>(Test Voltage 4300 VDC) </a:t>
            </a:r>
            <a:r>
              <a:rPr lang="zh-CN" altLang="en-US" sz="1300" dirty="0">
                <a:solidFill>
                  <a:schemeClr val="tx2"/>
                </a:solidFill>
              </a:rPr>
              <a:t>测试电压</a:t>
            </a:r>
            <a:r>
              <a:rPr lang="en-US" altLang="zh-CN" sz="1300" dirty="0">
                <a:solidFill>
                  <a:schemeClr val="tx2"/>
                </a:solidFill>
              </a:rPr>
              <a:t>4300VDC</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endParaRPr lang="en-US" altLang="de-DE" sz="1300" dirty="0">
              <a:solidFill>
                <a:schemeClr val="tx2"/>
              </a:solidFill>
            </a:endParaRPr>
          </a:p>
        </p:txBody>
      </p:sp>
      <p:sp>
        <p:nvSpPr>
          <p:cNvPr id="9" name="Rectangle 3"/>
          <p:cNvSpPr txBox="1">
            <a:spLocks noChangeArrowheads="1"/>
          </p:cNvSpPr>
          <p:nvPr/>
        </p:nvSpPr>
        <p:spPr bwMode="auto">
          <a:xfrm>
            <a:off x="395288" y="981075"/>
            <a:ext cx="5616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a:defRPr/>
            </a:pPr>
            <a:r>
              <a:rPr lang="de-DE" altLang="de-DE" sz="1800" b="1" kern="0" dirty="0">
                <a:solidFill>
                  <a:schemeClr val="tx2"/>
                </a:solidFill>
              </a:rPr>
              <a:t>(SOP 2017) </a:t>
            </a:r>
            <a:br>
              <a:rPr lang="de-DE" altLang="de-DE" sz="1800" b="1" kern="0" dirty="0">
                <a:solidFill>
                  <a:schemeClr val="tx2"/>
                </a:solidFill>
              </a:rPr>
            </a:br>
            <a:r>
              <a:rPr lang="de-DE" altLang="de-DE" sz="1400" b="1" kern="0" dirty="0">
                <a:solidFill>
                  <a:schemeClr val="tx2"/>
                </a:solidFill>
              </a:rPr>
              <a:t>First sample Q2/2016 </a:t>
            </a:r>
            <a:endParaRPr lang="de-DE" altLang="de-DE" sz="1800" b="1" kern="0" dirty="0">
              <a:solidFill>
                <a:schemeClr val="tx2"/>
              </a:solidFill>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7214"/>
          <a:stretch/>
        </p:blipFill>
        <p:spPr bwMode="auto">
          <a:xfrm>
            <a:off x="6876256" y="908720"/>
            <a:ext cx="2016224" cy="1809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33" y="4437112"/>
            <a:ext cx="3320103" cy="197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956" y="2132856"/>
            <a:ext cx="2267828" cy="217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uppieren 11"/>
          <p:cNvGrpSpPr/>
          <p:nvPr/>
        </p:nvGrpSpPr>
        <p:grpSpPr>
          <a:xfrm>
            <a:off x="4295894" y="6165304"/>
            <a:ext cx="304892" cy="409261"/>
            <a:chOff x="4295894" y="6178360"/>
            <a:chExt cx="304892" cy="409261"/>
          </a:xfrm>
        </p:grpSpPr>
        <p:cxnSp>
          <p:nvCxnSpPr>
            <p:cNvPr id="13" name="Gerade Verbindung 12"/>
            <p:cNvCxnSpPr/>
            <p:nvPr/>
          </p:nvCxnSpPr>
          <p:spPr>
            <a:xfrm>
              <a:off x="4448342" y="6178360"/>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4295894" y="6279844"/>
              <a:ext cx="304892" cy="307777"/>
            </a:xfrm>
            <a:prstGeom prst="rect">
              <a:avLst/>
            </a:prstGeom>
            <a:noFill/>
          </p:spPr>
          <p:txBody>
            <a:bodyPr wrap="none" rtlCol="0">
              <a:spAutoFit/>
            </a:bodyPr>
            <a:lstStyle/>
            <a:p>
              <a:r>
                <a:rPr lang="de-DE" sz="1400" dirty="0"/>
                <a:t>A</a:t>
              </a:r>
            </a:p>
          </p:txBody>
        </p:sp>
      </p:grpSp>
      <p:grpSp>
        <p:nvGrpSpPr>
          <p:cNvPr id="15" name="Gruppieren 14"/>
          <p:cNvGrpSpPr/>
          <p:nvPr/>
        </p:nvGrpSpPr>
        <p:grpSpPr>
          <a:xfrm>
            <a:off x="5501404" y="6165304"/>
            <a:ext cx="304892" cy="409261"/>
            <a:chOff x="5751725" y="6200836"/>
            <a:chExt cx="304892" cy="409261"/>
          </a:xfrm>
        </p:grpSpPr>
        <p:cxnSp>
          <p:nvCxnSpPr>
            <p:cNvPr id="16" name="Gerade Verbindung 15"/>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5751725" y="6302320"/>
              <a:ext cx="304892" cy="307777"/>
            </a:xfrm>
            <a:prstGeom prst="rect">
              <a:avLst/>
            </a:prstGeom>
            <a:noFill/>
          </p:spPr>
          <p:txBody>
            <a:bodyPr wrap="none" rtlCol="0">
              <a:spAutoFit/>
            </a:bodyPr>
            <a:lstStyle/>
            <a:p>
              <a:r>
                <a:rPr lang="de-DE" sz="1400" dirty="0"/>
                <a:t>B</a:t>
              </a:r>
            </a:p>
          </p:txBody>
        </p:sp>
      </p:grpSp>
      <p:sp>
        <p:nvSpPr>
          <p:cNvPr id="18" name="Pfeil nach rechts 17"/>
          <p:cNvSpPr/>
          <p:nvPr/>
        </p:nvSpPr>
        <p:spPr>
          <a:xfrm>
            <a:off x="3563938" y="6021288"/>
            <a:ext cx="5184526" cy="290559"/>
          </a:xfrm>
          <a:prstGeom prst="rightArrow">
            <a:avLst/>
          </a:prstGeom>
          <a:solidFill>
            <a:srgbClr val="4D4D4D"/>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19" name="Pfeil nach rechts 18"/>
          <p:cNvSpPr/>
          <p:nvPr/>
        </p:nvSpPr>
        <p:spPr>
          <a:xfrm>
            <a:off x="3563889" y="6021288"/>
            <a:ext cx="3301884" cy="290559"/>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20" name="Gruppieren 19"/>
          <p:cNvGrpSpPr/>
          <p:nvPr/>
        </p:nvGrpSpPr>
        <p:grpSpPr>
          <a:xfrm>
            <a:off x="6708518" y="6165304"/>
            <a:ext cx="314510" cy="409261"/>
            <a:chOff x="5746917" y="6200836"/>
            <a:chExt cx="314510" cy="409261"/>
          </a:xfrm>
        </p:grpSpPr>
        <p:cxnSp>
          <p:nvCxnSpPr>
            <p:cNvPr id="21" name="Gerade Verbindung 20"/>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5746917" y="6302320"/>
              <a:ext cx="314510" cy="307777"/>
            </a:xfrm>
            <a:prstGeom prst="rect">
              <a:avLst/>
            </a:prstGeom>
            <a:noFill/>
          </p:spPr>
          <p:txBody>
            <a:bodyPr wrap="none" rtlCol="0">
              <a:spAutoFit/>
            </a:bodyPr>
            <a:lstStyle/>
            <a:p>
              <a:r>
                <a:rPr lang="de-DE" sz="1400" dirty="0"/>
                <a:t>C</a:t>
              </a:r>
            </a:p>
          </p:txBody>
        </p:sp>
      </p:grpSp>
      <p:grpSp>
        <p:nvGrpSpPr>
          <p:cNvPr id="23" name="Gruppieren 22"/>
          <p:cNvGrpSpPr/>
          <p:nvPr/>
        </p:nvGrpSpPr>
        <p:grpSpPr>
          <a:xfrm>
            <a:off x="7962119" y="6165304"/>
            <a:ext cx="564578" cy="409261"/>
            <a:chOff x="5621884" y="6200836"/>
            <a:chExt cx="564578" cy="409261"/>
          </a:xfrm>
        </p:grpSpPr>
        <p:cxnSp>
          <p:nvCxnSpPr>
            <p:cNvPr id="24" name="Gerade Verbindung 23"/>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5621884" y="6302320"/>
              <a:ext cx="564578" cy="307777"/>
            </a:xfrm>
            <a:prstGeom prst="rect">
              <a:avLst/>
            </a:prstGeom>
            <a:noFill/>
          </p:spPr>
          <p:txBody>
            <a:bodyPr wrap="none" rtlCol="0">
              <a:spAutoFit/>
            </a:bodyPr>
            <a:lstStyle/>
            <a:p>
              <a:r>
                <a:rPr lang="de-DE" sz="1400" dirty="0"/>
                <a:t>SOP</a:t>
              </a:r>
            </a:p>
          </p:txBody>
        </p:sp>
      </p:grpSp>
      <p:sp>
        <p:nvSpPr>
          <p:cNvPr id="26" name="Textfeld 25"/>
          <p:cNvSpPr txBox="1"/>
          <p:nvPr/>
        </p:nvSpPr>
        <p:spPr>
          <a:xfrm>
            <a:off x="7877126" y="5826530"/>
            <a:ext cx="671980" cy="307777"/>
          </a:xfrm>
          <a:prstGeom prst="rect">
            <a:avLst/>
          </a:prstGeom>
          <a:noFill/>
        </p:spPr>
        <p:txBody>
          <a:bodyPr wrap="none" rtlCol="0">
            <a:spAutoFit/>
          </a:bodyPr>
          <a:lstStyle/>
          <a:p>
            <a:r>
              <a:rPr lang="de-DE" sz="1400" dirty="0"/>
              <a:t>Q4/17</a:t>
            </a:r>
          </a:p>
        </p:txBody>
      </p:sp>
      <p:sp>
        <p:nvSpPr>
          <p:cNvPr id="27" name="Textfeld 26"/>
          <p:cNvSpPr txBox="1"/>
          <p:nvPr/>
        </p:nvSpPr>
        <p:spPr>
          <a:xfrm>
            <a:off x="6529783" y="5802364"/>
            <a:ext cx="671980" cy="307777"/>
          </a:xfrm>
          <a:prstGeom prst="rect">
            <a:avLst/>
          </a:prstGeom>
          <a:noFill/>
        </p:spPr>
        <p:txBody>
          <a:bodyPr wrap="none" rtlCol="0">
            <a:spAutoFit/>
          </a:bodyPr>
          <a:lstStyle/>
          <a:p>
            <a:r>
              <a:rPr lang="de-DE" sz="1400" dirty="0"/>
              <a:t>Q1/17</a:t>
            </a:r>
          </a:p>
        </p:txBody>
      </p:sp>
      <p:sp>
        <p:nvSpPr>
          <p:cNvPr id="28" name="Textfeld 27"/>
          <p:cNvSpPr txBox="1"/>
          <p:nvPr/>
        </p:nvSpPr>
        <p:spPr>
          <a:xfrm>
            <a:off x="5197075" y="5800875"/>
            <a:ext cx="891591" cy="307777"/>
          </a:xfrm>
          <a:prstGeom prst="rect">
            <a:avLst/>
          </a:prstGeom>
          <a:noFill/>
        </p:spPr>
        <p:txBody>
          <a:bodyPr wrap="none" rtlCol="0">
            <a:spAutoFit/>
          </a:bodyPr>
          <a:lstStyle/>
          <a:p>
            <a:r>
              <a:rPr lang="de-DE" sz="1400" dirty="0" err="1"/>
              <a:t>available</a:t>
            </a:r>
            <a:endParaRPr lang="de-DE" sz="1400" dirty="0"/>
          </a:p>
        </p:txBody>
      </p:sp>
    </p:spTree>
    <p:extLst>
      <p:ext uri="{BB962C8B-B14F-4D97-AF65-F5344CB8AC3E}">
        <p14:creationId xmlns:p14="http://schemas.microsoft.com/office/powerpoint/2010/main" val="3573411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zh-CN" altLang="en-US" dirty="0">
                <a:solidFill>
                  <a:schemeClr val="tx1"/>
                </a:solidFill>
              </a:rPr>
              <a:t>模组连接</a:t>
            </a:r>
            <a:endParaRPr lang="de-DE" altLang="de-DE" dirty="0"/>
          </a:p>
        </p:txBody>
      </p:sp>
      <p:sp>
        <p:nvSpPr>
          <p:cNvPr id="5" name="Text Box 3"/>
          <p:cNvSpPr txBox="1">
            <a:spLocks noChangeArrowheads="1"/>
          </p:cNvSpPr>
          <p:nvPr/>
        </p:nvSpPr>
        <p:spPr bwMode="auto">
          <a:xfrm>
            <a:off x="3563938" y="2420888"/>
            <a:ext cx="4680470" cy="76189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400" b="1" dirty="0"/>
              <a:t>Application:</a:t>
            </a: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Connection of Battery Modules</a:t>
            </a:r>
          </a:p>
          <a:p>
            <a:pPr lvl="3" eaLnBrk="1" hangingPunct="1">
              <a:lnSpc>
                <a:spcPct val="80000"/>
              </a:lnSpc>
              <a:spcBef>
                <a:spcPct val="50000"/>
              </a:spcBef>
              <a:buClr>
                <a:srgbClr val="CC0000"/>
              </a:buClr>
              <a:buFont typeface="Symbol" pitchFamily="18" charset="2"/>
              <a:buChar char="-"/>
            </a:pPr>
            <a:r>
              <a:rPr lang="zh-CN" altLang="en-US" sz="1300" dirty="0">
                <a:solidFill>
                  <a:schemeClr val="tx2"/>
                </a:solidFill>
              </a:rPr>
              <a:t>连接电池模组</a:t>
            </a:r>
            <a:endParaRPr lang="en-US" altLang="de-DE" sz="1300" dirty="0">
              <a:solidFill>
                <a:schemeClr val="tx2"/>
              </a:solidFill>
            </a:endParaRPr>
          </a:p>
        </p:txBody>
      </p:sp>
      <p:sp>
        <p:nvSpPr>
          <p:cNvPr id="8" name="Text Box 3"/>
          <p:cNvSpPr txBox="1">
            <a:spLocks noChangeArrowheads="1"/>
          </p:cNvSpPr>
          <p:nvPr/>
        </p:nvSpPr>
        <p:spPr bwMode="auto">
          <a:xfrm>
            <a:off x="3996532" y="3356992"/>
            <a:ext cx="4895948" cy="2085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30188" lvl="3" indent="-230188" eaLnBrk="1" hangingPunct="1">
              <a:spcBef>
                <a:spcPct val="50000"/>
              </a:spcBef>
              <a:buClr>
                <a:srgbClr val="CC0000"/>
              </a:buClr>
              <a:defRPr/>
            </a:pPr>
            <a:r>
              <a:rPr lang="en-US" altLang="de-DE" sz="1400" b="1" dirty="0"/>
              <a:t>Technical data:</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Ampacity (70 mm²): 300 A at 85°C</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载流能力（</a:t>
            </a:r>
            <a:r>
              <a:rPr lang="en-US" altLang="zh-CN" sz="1300" dirty="0">
                <a:solidFill>
                  <a:schemeClr val="tx2"/>
                </a:solidFill>
              </a:rPr>
              <a:t>70mm²</a:t>
            </a:r>
            <a:r>
              <a:rPr lang="zh-CN" altLang="en-US" sz="1300" dirty="0">
                <a:solidFill>
                  <a:schemeClr val="tx2"/>
                </a:solidFill>
              </a:rPr>
              <a:t>）：</a:t>
            </a:r>
            <a:r>
              <a:rPr lang="en-US" altLang="zh-CN" sz="1300" dirty="0">
                <a:solidFill>
                  <a:schemeClr val="tx2"/>
                </a:solidFill>
              </a:rPr>
              <a:t>300A/85°</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Working Voltage 1.000 VDC, Test Voltage 2.700 VDC</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工作电压：</a:t>
            </a:r>
            <a:r>
              <a:rPr lang="en-US" altLang="zh-CN" sz="1300" dirty="0">
                <a:solidFill>
                  <a:schemeClr val="tx2"/>
                </a:solidFill>
              </a:rPr>
              <a:t>1000VDC ,</a:t>
            </a:r>
            <a:r>
              <a:rPr lang="zh-CN" altLang="en-US" sz="1300" dirty="0">
                <a:solidFill>
                  <a:schemeClr val="tx2"/>
                </a:solidFill>
              </a:rPr>
              <a:t>测试电压：</a:t>
            </a:r>
            <a:r>
              <a:rPr lang="en-US" altLang="zh-CN" sz="1300" dirty="0">
                <a:solidFill>
                  <a:schemeClr val="tx2"/>
                </a:solidFill>
              </a:rPr>
              <a:t>2700 VDC</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Cross Sections 35 – 70 mm²</a:t>
            </a:r>
          </a:p>
          <a:p>
            <a:pPr marL="654050" lvl="3" indent="-285750" eaLnBrk="1" hangingPunct="1">
              <a:spcBef>
                <a:spcPct val="50000"/>
              </a:spcBef>
              <a:buClr>
                <a:srgbClr val="CC0000"/>
              </a:buClr>
              <a:buFont typeface="Symbol" panose="05050102010706020507" pitchFamily="18" charset="2"/>
              <a:buChar char="-"/>
              <a:defRPr/>
            </a:pPr>
            <a:r>
              <a:rPr lang="zh-CN" altLang="en-US" sz="1300" dirty="0">
                <a:solidFill>
                  <a:schemeClr val="tx2"/>
                </a:solidFill>
              </a:rPr>
              <a:t>适配线径：</a:t>
            </a:r>
            <a:r>
              <a:rPr lang="en-US" altLang="zh-CN" sz="1300" dirty="0">
                <a:solidFill>
                  <a:schemeClr val="tx2"/>
                </a:solidFill>
              </a:rPr>
              <a:t>35-70mm²</a:t>
            </a:r>
            <a:endParaRPr lang="en-US" altLang="de-DE" sz="1300" dirty="0">
              <a:solidFill>
                <a:schemeClr val="tx2"/>
              </a:solidFill>
            </a:endParaRPr>
          </a:p>
        </p:txBody>
      </p:sp>
      <p:sp>
        <p:nvSpPr>
          <p:cNvPr id="9" name="Rectangle 3"/>
          <p:cNvSpPr txBox="1">
            <a:spLocks noChangeArrowheads="1"/>
          </p:cNvSpPr>
          <p:nvPr/>
        </p:nvSpPr>
        <p:spPr bwMode="auto">
          <a:xfrm>
            <a:off x="395288" y="981075"/>
            <a:ext cx="5616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a:defRPr/>
            </a:pPr>
            <a:r>
              <a:rPr lang="de-DE" altLang="de-DE" sz="1800" b="1" kern="0" dirty="0">
                <a:solidFill>
                  <a:schemeClr val="tx2"/>
                </a:solidFill>
              </a:rPr>
              <a:t>(SOP 2019) </a:t>
            </a:r>
            <a:br>
              <a:rPr lang="de-DE" altLang="de-DE" sz="1800" b="1" kern="0" dirty="0">
                <a:solidFill>
                  <a:schemeClr val="tx2"/>
                </a:solidFill>
              </a:rPr>
            </a:br>
            <a:r>
              <a:rPr lang="de-DE" altLang="de-DE" sz="1400" b="1" kern="0" dirty="0">
                <a:solidFill>
                  <a:schemeClr val="tx2"/>
                </a:solidFill>
              </a:rPr>
              <a:t>First sample Q1/2017 </a:t>
            </a:r>
            <a:endParaRPr lang="de-DE" altLang="de-DE" sz="1800" b="1" kern="0" dirty="0">
              <a:solidFill>
                <a:schemeClr val="tx2"/>
              </a:solidFill>
            </a:endParaRPr>
          </a:p>
        </p:txBody>
      </p:sp>
      <p:pic>
        <p:nvPicPr>
          <p:cNvPr id="3074" name="Picture 2" descr="C:\Users\C_Luft\Documents\00 - Arbeit\13 - marketing\Modelle\Zellmodulverbinder\hck_hcs_bat_160511_komplett_mit_versatz_ob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42" y="2922709"/>
            <a:ext cx="3390628" cy="301389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pieren 17"/>
          <p:cNvGrpSpPr/>
          <p:nvPr/>
        </p:nvGrpSpPr>
        <p:grpSpPr>
          <a:xfrm>
            <a:off x="4295894" y="6165304"/>
            <a:ext cx="304892" cy="409261"/>
            <a:chOff x="4295894" y="6178360"/>
            <a:chExt cx="304892" cy="409261"/>
          </a:xfrm>
        </p:grpSpPr>
        <p:cxnSp>
          <p:nvCxnSpPr>
            <p:cNvPr id="19" name="Gerade Verbindung 18"/>
            <p:cNvCxnSpPr/>
            <p:nvPr/>
          </p:nvCxnSpPr>
          <p:spPr>
            <a:xfrm>
              <a:off x="4448342" y="6178360"/>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4295894" y="6279844"/>
              <a:ext cx="304892" cy="307777"/>
            </a:xfrm>
            <a:prstGeom prst="rect">
              <a:avLst/>
            </a:prstGeom>
            <a:noFill/>
          </p:spPr>
          <p:txBody>
            <a:bodyPr wrap="none" rtlCol="0">
              <a:spAutoFit/>
            </a:bodyPr>
            <a:lstStyle/>
            <a:p>
              <a:r>
                <a:rPr lang="de-DE" sz="1400" dirty="0"/>
                <a:t>A</a:t>
              </a:r>
            </a:p>
          </p:txBody>
        </p:sp>
      </p:grpSp>
      <p:grpSp>
        <p:nvGrpSpPr>
          <p:cNvPr id="21" name="Gruppieren 20"/>
          <p:cNvGrpSpPr/>
          <p:nvPr/>
        </p:nvGrpSpPr>
        <p:grpSpPr>
          <a:xfrm>
            <a:off x="5501404" y="6165304"/>
            <a:ext cx="304892" cy="409261"/>
            <a:chOff x="5751725" y="6200836"/>
            <a:chExt cx="304892" cy="409261"/>
          </a:xfrm>
        </p:grpSpPr>
        <p:cxnSp>
          <p:nvCxnSpPr>
            <p:cNvPr id="22" name="Gerade Verbindung 21"/>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5751725" y="6302320"/>
              <a:ext cx="304892" cy="307777"/>
            </a:xfrm>
            <a:prstGeom prst="rect">
              <a:avLst/>
            </a:prstGeom>
            <a:noFill/>
          </p:spPr>
          <p:txBody>
            <a:bodyPr wrap="none" rtlCol="0">
              <a:spAutoFit/>
            </a:bodyPr>
            <a:lstStyle/>
            <a:p>
              <a:r>
                <a:rPr lang="de-DE" sz="1400" dirty="0"/>
                <a:t>B</a:t>
              </a:r>
            </a:p>
          </p:txBody>
        </p:sp>
      </p:grpSp>
      <p:sp>
        <p:nvSpPr>
          <p:cNvPr id="24" name="Pfeil nach rechts 23"/>
          <p:cNvSpPr/>
          <p:nvPr/>
        </p:nvSpPr>
        <p:spPr>
          <a:xfrm>
            <a:off x="3563938" y="6021288"/>
            <a:ext cx="5184526" cy="290559"/>
          </a:xfrm>
          <a:prstGeom prst="rightArrow">
            <a:avLst/>
          </a:prstGeom>
          <a:solidFill>
            <a:srgbClr val="4D4D4D"/>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25" name="Pfeil nach rechts 24"/>
          <p:cNvSpPr/>
          <p:nvPr/>
        </p:nvSpPr>
        <p:spPr>
          <a:xfrm>
            <a:off x="3563889" y="6021288"/>
            <a:ext cx="903336" cy="290559"/>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26" name="Gruppieren 25"/>
          <p:cNvGrpSpPr/>
          <p:nvPr/>
        </p:nvGrpSpPr>
        <p:grpSpPr>
          <a:xfrm>
            <a:off x="6708518" y="6165304"/>
            <a:ext cx="314510" cy="409261"/>
            <a:chOff x="5746917" y="6200836"/>
            <a:chExt cx="314510" cy="409261"/>
          </a:xfrm>
        </p:grpSpPr>
        <p:cxnSp>
          <p:nvCxnSpPr>
            <p:cNvPr id="33" name="Gerade Verbindung 32"/>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34" name="Textfeld 33"/>
            <p:cNvSpPr txBox="1"/>
            <p:nvPr/>
          </p:nvSpPr>
          <p:spPr>
            <a:xfrm>
              <a:off x="5746917" y="6302320"/>
              <a:ext cx="314510" cy="307777"/>
            </a:xfrm>
            <a:prstGeom prst="rect">
              <a:avLst/>
            </a:prstGeom>
            <a:noFill/>
          </p:spPr>
          <p:txBody>
            <a:bodyPr wrap="none" rtlCol="0">
              <a:spAutoFit/>
            </a:bodyPr>
            <a:lstStyle/>
            <a:p>
              <a:r>
                <a:rPr lang="de-DE" sz="1400" dirty="0"/>
                <a:t>C</a:t>
              </a:r>
            </a:p>
          </p:txBody>
        </p:sp>
      </p:grpSp>
      <p:grpSp>
        <p:nvGrpSpPr>
          <p:cNvPr id="35" name="Gruppieren 34"/>
          <p:cNvGrpSpPr/>
          <p:nvPr/>
        </p:nvGrpSpPr>
        <p:grpSpPr>
          <a:xfrm>
            <a:off x="7962119" y="6165304"/>
            <a:ext cx="564578" cy="409261"/>
            <a:chOff x="5621884" y="6200836"/>
            <a:chExt cx="564578" cy="409261"/>
          </a:xfrm>
        </p:grpSpPr>
        <p:cxnSp>
          <p:nvCxnSpPr>
            <p:cNvPr id="36" name="Gerade Verbindung 35"/>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37" name="Textfeld 36"/>
            <p:cNvSpPr txBox="1"/>
            <p:nvPr/>
          </p:nvSpPr>
          <p:spPr>
            <a:xfrm>
              <a:off x="5621884" y="6302320"/>
              <a:ext cx="564578" cy="307777"/>
            </a:xfrm>
            <a:prstGeom prst="rect">
              <a:avLst/>
            </a:prstGeom>
            <a:noFill/>
          </p:spPr>
          <p:txBody>
            <a:bodyPr wrap="none" rtlCol="0">
              <a:spAutoFit/>
            </a:bodyPr>
            <a:lstStyle/>
            <a:p>
              <a:r>
                <a:rPr lang="de-DE" sz="1400" dirty="0"/>
                <a:t>SOP</a:t>
              </a:r>
            </a:p>
          </p:txBody>
        </p:sp>
      </p:grpSp>
      <p:sp>
        <p:nvSpPr>
          <p:cNvPr id="38" name="Textfeld 37"/>
          <p:cNvSpPr txBox="1"/>
          <p:nvPr/>
        </p:nvSpPr>
        <p:spPr>
          <a:xfrm>
            <a:off x="7877126" y="5794631"/>
            <a:ext cx="671980" cy="307777"/>
          </a:xfrm>
          <a:prstGeom prst="rect">
            <a:avLst/>
          </a:prstGeom>
          <a:noFill/>
        </p:spPr>
        <p:txBody>
          <a:bodyPr wrap="none" rtlCol="0">
            <a:spAutoFit/>
          </a:bodyPr>
          <a:lstStyle/>
          <a:p>
            <a:r>
              <a:rPr lang="de-DE" sz="1400" dirty="0"/>
              <a:t>Q1/19</a:t>
            </a:r>
          </a:p>
        </p:txBody>
      </p:sp>
      <p:sp>
        <p:nvSpPr>
          <p:cNvPr id="39" name="Textfeld 38"/>
          <p:cNvSpPr txBox="1"/>
          <p:nvPr/>
        </p:nvSpPr>
        <p:spPr>
          <a:xfrm>
            <a:off x="6529784" y="5770465"/>
            <a:ext cx="671980" cy="307777"/>
          </a:xfrm>
          <a:prstGeom prst="rect">
            <a:avLst/>
          </a:prstGeom>
          <a:noFill/>
        </p:spPr>
        <p:txBody>
          <a:bodyPr wrap="none" rtlCol="0">
            <a:spAutoFit/>
          </a:bodyPr>
          <a:lstStyle/>
          <a:p>
            <a:r>
              <a:rPr lang="de-DE" sz="1400" dirty="0"/>
              <a:t>Q2/18</a:t>
            </a:r>
          </a:p>
        </p:txBody>
      </p:sp>
      <p:sp>
        <p:nvSpPr>
          <p:cNvPr id="40" name="Textfeld 39"/>
          <p:cNvSpPr txBox="1"/>
          <p:nvPr/>
        </p:nvSpPr>
        <p:spPr>
          <a:xfrm>
            <a:off x="5306880" y="5768976"/>
            <a:ext cx="671980" cy="307777"/>
          </a:xfrm>
          <a:prstGeom prst="rect">
            <a:avLst/>
          </a:prstGeom>
          <a:noFill/>
        </p:spPr>
        <p:txBody>
          <a:bodyPr wrap="none" rtlCol="0">
            <a:spAutoFit/>
          </a:bodyPr>
          <a:lstStyle/>
          <a:p>
            <a:r>
              <a:rPr lang="de-DE" sz="1400" dirty="0"/>
              <a:t>Q3/17</a:t>
            </a:r>
          </a:p>
        </p:txBody>
      </p:sp>
      <p:sp>
        <p:nvSpPr>
          <p:cNvPr id="41" name="Textfeld 40"/>
          <p:cNvSpPr txBox="1"/>
          <p:nvPr/>
        </p:nvSpPr>
        <p:spPr>
          <a:xfrm>
            <a:off x="3980990" y="5805264"/>
            <a:ext cx="671980" cy="307777"/>
          </a:xfrm>
          <a:prstGeom prst="rect">
            <a:avLst/>
          </a:prstGeom>
          <a:noFill/>
        </p:spPr>
        <p:txBody>
          <a:bodyPr wrap="none" rtlCol="0">
            <a:spAutoFit/>
          </a:bodyPr>
          <a:lstStyle/>
          <a:p>
            <a:r>
              <a:rPr lang="de-DE" sz="1400" dirty="0"/>
              <a:t>Q1/17</a:t>
            </a:r>
          </a:p>
        </p:txBody>
      </p:sp>
    </p:spTree>
    <p:extLst>
      <p:ext uri="{BB962C8B-B14F-4D97-AF65-F5344CB8AC3E}">
        <p14:creationId xmlns:p14="http://schemas.microsoft.com/office/powerpoint/2010/main" val="1139925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250958" y="260648"/>
            <a:ext cx="6300788" cy="387978"/>
          </a:xfrm>
        </p:spPr>
        <p:txBody>
          <a:bodyPr/>
          <a:lstStyle/>
          <a:p>
            <a:pPr eaLnBrk="1" hangingPunct="1">
              <a:defRPr/>
            </a:pPr>
            <a:r>
              <a:rPr lang="de-DE" altLang="de-DE" dirty="0">
                <a:solidFill>
                  <a:srgbClr val="002060"/>
                </a:solidFill>
              </a:rPr>
              <a:t>HVS</a:t>
            </a:r>
            <a:r>
              <a:rPr lang="de-DE" altLang="de-DE" baseline="30000" dirty="0">
                <a:solidFill>
                  <a:srgbClr val="002060"/>
                </a:solidFill>
              </a:rPr>
              <a:t>®</a:t>
            </a:r>
            <a:r>
              <a:rPr lang="de-DE" altLang="de-DE" dirty="0">
                <a:solidFill>
                  <a:srgbClr val="002060"/>
                </a:solidFill>
              </a:rPr>
              <a:t>420</a:t>
            </a:r>
            <a:endParaRPr lang="de-DE" altLang="de-DE" b="0" i="1" dirty="0">
              <a:solidFill>
                <a:srgbClr val="002060"/>
              </a:solidFill>
            </a:endParaRPr>
          </a:p>
        </p:txBody>
      </p:sp>
      <p:sp>
        <p:nvSpPr>
          <p:cNvPr id="5" name="Text Box 3"/>
          <p:cNvSpPr txBox="1">
            <a:spLocks noChangeArrowheads="1"/>
          </p:cNvSpPr>
          <p:nvPr/>
        </p:nvSpPr>
        <p:spPr bwMode="auto">
          <a:xfrm>
            <a:off x="3761804" y="2942773"/>
            <a:ext cx="4680470" cy="74211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0666" tIns="30666" rIns="30666" bIns="30666">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300" b="1" dirty="0"/>
              <a:t>Application:</a:t>
            </a:r>
          </a:p>
          <a:p>
            <a:pPr lvl="3" eaLnBrk="1" hangingPunct="1">
              <a:lnSpc>
                <a:spcPct val="80000"/>
              </a:lnSpc>
              <a:spcBef>
                <a:spcPct val="50000"/>
              </a:spcBef>
              <a:buClr>
                <a:srgbClr val="CC0000"/>
              </a:buClr>
              <a:buFont typeface="Symbol" pitchFamily="18" charset="2"/>
              <a:buChar char="-"/>
            </a:pPr>
            <a:r>
              <a:rPr lang="en-US" altLang="de-DE" sz="1300" dirty="0">
                <a:solidFill>
                  <a:srgbClr val="0070C0"/>
                </a:solidFill>
              </a:rPr>
              <a:t>HV Battery connection </a:t>
            </a:r>
            <a:r>
              <a:rPr lang="zh-CN" altLang="en-US" sz="1300" dirty="0">
                <a:solidFill>
                  <a:srgbClr val="0070C0"/>
                </a:solidFill>
              </a:rPr>
              <a:t>电池</a:t>
            </a:r>
            <a:endParaRPr lang="en-US" altLang="de-DE" sz="1300" dirty="0">
              <a:solidFill>
                <a:srgbClr val="0070C0"/>
              </a:solidFill>
            </a:endParaRPr>
          </a:p>
          <a:p>
            <a:pPr lvl="3" eaLnBrk="1" hangingPunct="1">
              <a:lnSpc>
                <a:spcPct val="80000"/>
              </a:lnSpc>
              <a:spcBef>
                <a:spcPct val="50000"/>
              </a:spcBef>
              <a:buClr>
                <a:srgbClr val="CC0000"/>
              </a:buClr>
              <a:buFont typeface="Symbol" pitchFamily="18" charset="2"/>
              <a:buChar char="-"/>
            </a:pPr>
            <a:r>
              <a:rPr lang="en-US" altLang="de-DE" sz="1300" dirty="0">
                <a:solidFill>
                  <a:srgbClr val="0070C0"/>
                </a:solidFill>
              </a:rPr>
              <a:t>Inverter </a:t>
            </a:r>
            <a:r>
              <a:rPr lang="zh-CN" altLang="en-US" sz="1300" dirty="0">
                <a:solidFill>
                  <a:srgbClr val="0070C0"/>
                </a:solidFill>
              </a:rPr>
              <a:t>逆变器</a:t>
            </a:r>
            <a:endParaRPr lang="en-US" altLang="de-DE" sz="1300" dirty="0">
              <a:solidFill>
                <a:srgbClr val="0070C0"/>
              </a:solidFill>
            </a:endParaRPr>
          </a:p>
        </p:txBody>
      </p:sp>
      <p:sp>
        <p:nvSpPr>
          <p:cNvPr id="8" name="Text Box 3"/>
          <p:cNvSpPr txBox="1">
            <a:spLocks noChangeArrowheads="1"/>
          </p:cNvSpPr>
          <p:nvPr/>
        </p:nvSpPr>
        <p:spPr bwMode="auto">
          <a:xfrm>
            <a:off x="4899273" y="3838966"/>
            <a:ext cx="4244727" cy="206247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0666" tIns="30666" rIns="30666" bIns="30666">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05508" lvl="3" indent="-205508" eaLnBrk="1" hangingPunct="1">
              <a:spcBef>
                <a:spcPct val="50000"/>
              </a:spcBef>
              <a:buClr>
                <a:srgbClr val="CC0000"/>
              </a:buClr>
              <a:defRPr/>
            </a:pPr>
            <a:r>
              <a:rPr lang="en-US" altLang="de-DE" sz="1300" b="1" dirty="0"/>
              <a:t>Technical data:</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载流能力</a:t>
            </a:r>
            <a:r>
              <a:rPr lang="en-US" altLang="de-DE" sz="1300" dirty="0">
                <a:solidFill>
                  <a:srgbClr val="0070C0"/>
                </a:solidFill>
              </a:rPr>
              <a:t>(95 mm²): 420 A at 85°C</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工作电压：</a:t>
            </a:r>
            <a:r>
              <a:rPr lang="en-US" altLang="de-DE" sz="1300" dirty="0">
                <a:solidFill>
                  <a:srgbClr val="0070C0"/>
                </a:solidFill>
              </a:rPr>
              <a:t>1.200 VDC</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测试电压：</a:t>
            </a:r>
            <a:r>
              <a:rPr lang="en-US" altLang="de-DE" sz="1300" dirty="0">
                <a:solidFill>
                  <a:srgbClr val="0070C0"/>
                </a:solidFill>
              </a:rPr>
              <a:t>5.000 VDC</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适配线径：</a:t>
            </a:r>
            <a:r>
              <a:rPr lang="en-US" altLang="de-DE" sz="1300" dirty="0">
                <a:solidFill>
                  <a:srgbClr val="0070C0"/>
                </a:solidFill>
              </a:rPr>
              <a:t>50 - 95 mm²</a:t>
            </a: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高压护锁可选</a:t>
            </a:r>
            <a:endParaRPr lang="en-US" altLang="zh-CN" sz="1300" dirty="0">
              <a:solidFill>
                <a:srgbClr val="0070C0"/>
              </a:solidFill>
            </a:endParaRPr>
          </a:p>
          <a:p>
            <a:pPr marL="583924" lvl="3" indent="-255114" eaLnBrk="1" hangingPunct="1">
              <a:spcBef>
                <a:spcPct val="50000"/>
              </a:spcBef>
              <a:buClr>
                <a:srgbClr val="CC0000"/>
              </a:buClr>
              <a:buFont typeface="Symbol" panose="05050102010706020507" pitchFamily="18" charset="2"/>
              <a:buChar char="-"/>
              <a:defRPr/>
            </a:pPr>
            <a:r>
              <a:rPr lang="zh-CN" altLang="en-US" sz="1300" dirty="0">
                <a:solidFill>
                  <a:srgbClr val="0070C0"/>
                </a:solidFill>
              </a:rPr>
              <a:t>震动等级：</a:t>
            </a:r>
            <a:r>
              <a:rPr lang="en-US" altLang="de-DE" sz="1300" dirty="0">
                <a:solidFill>
                  <a:srgbClr val="0070C0"/>
                </a:solidFill>
              </a:rPr>
              <a:t>level 4</a:t>
            </a:r>
          </a:p>
        </p:txBody>
      </p:sp>
      <p:sp>
        <p:nvSpPr>
          <p:cNvPr id="9" name="Rectangle 3"/>
          <p:cNvSpPr txBox="1">
            <a:spLocks noChangeArrowheads="1"/>
          </p:cNvSpPr>
          <p:nvPr/>
        </p:nvSpPr>
        <p:spPr bwMode="auto">
          <a:xfrm>
            <a:off x="251520" y="1340768"/>
            <a:ext cx="5616575" cy="4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05" tIns="40803" rIns="81605" bIns="40803"/>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a:defRPr/>
            </a:pPr>
            <a:r>
              <a:rPr lang="de-DE" altLang="de-DE" sz="1350" b="1" kern="0" dirty="0">
                <a:solidFill>
                  <a:srgbClr val="002060"/>
                </a:solidFill>
              </a:rPr>
              <a:t>SOP Q1/2019 </a:t>
            </a:r>
            <a:br>
              <a:rPr lang="de-DE" altLang="de-DE" sz="1350" b="1" kern="0" dirty="0">
                <a:solidFill>
                  <a:srgbClr val="002060"/>
                </a:solidFill>
              </a:rPr>
            </a:br>
            <a:r>
              <a:rPr lang="de-DE" altLang="de-DE" sz="1350" b="1" kern="0" dirty="0">
                <a:solidFill>
                  <a:srgbClr val="002060"/>
                </a:solidFill>
              </a:rPr>
              <a:t>First sample Q1/2016 </a:t>
            </a:r>
          </a:p>
        </p:txBody>
      </p:sp>
      <p:pic>
        <p:nvPicPr>
          <p:cNvPr id="2050" name="Picture 2" descr="U:\1024_RT_BA_Automotive\035_Projekte\Nico Lorenz\3D-Modelle\HVS 420\hck204-w20095xx-y_170728_stehen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087" y="2189425"/>
            <a:ext cx="1317961" cy="291135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U:\1024_RT_BA_Automotive\035_Projekte\Nico Lorenz\3D-Modelle\HVS 240\hcs111-92-000xx-y_170724.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9" y="1265236"/>
            <a:ext cx="3164854" cy="222779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ieren 13"/>
          <p:cNvGrpSpPr/>
          <p:nvPr/>
        </p:nvGrpSpPr>
        <p:grpSpPr>
          <a:xfrm>
            <a:off x="148458" y="5169498"/>
            <a:ext cx="4941643" cy="513067"/>
            <a:chOff x="-147138" y="4671854"/>
            <a:chExt cx="7777901" cy="840854"/>
          </a:xfrm>
        </p:grpSpPr>
        <p:sp>
          <p:nvSpPr>
            <p:cNvPr id="15" name="Freihandform 14"/>
            <p:cNvSpPr/>
            <p:nvPr/>
          </p:nvSpPr>
          <p:spPr>
            <a:xfrm>
              <a:off x="-147138" y="4671854"/>
              <a:ext cx="2102135" cy="840854"/>
            </a:xfrm>
            <a:custGeom>
              <a:avLst/>
              <a:gdLst>
                <a:gd name="connsiteX0" fmla="*/ 0 w 2102135"/>
                <a:gd name="connsiteY0" fmla="*/ 0 h 840854"/>
                <a:gd name="connsiteX1" fmla="*/ 1681708 w 2102135"/>
                <a:gd name="connsiteY1" fmla="*/ 0 h 840854"/>
                <a:gd name="connsiteX2" fmla="*/ 2102135 w 2102135"/>
                <a:gd name="connsiteY2" fmla="*/ 420427 h 840854"/>
                <a:gd name="connsiteX3" fmla="*/ 1681708 w 2102135"/>
                <a:gd name="connsiteY3" fmla="*/ 840854 h 840854"/>
                <a:gd name="connsiteX4" fmla="*/ 0 w 2102135"/>
                <a:gd name="connsiteY4" fmla="*/ 840854 h 840854"/>
                <a:gd name="connsiteX5" fmla="*/ 420427 w 2102135"/>
                <a:gd name="connsiteY5" fmla="*/ 420427 h 840854"/>
                <a:gd name="connsiteX6" fmla="*/ 0 w 2102135"/>
                <a:gd name="connsiteY6" fmla="*/ 0 h 84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135" h="840854">
                  <a:moveTo>
                    <a:pt x="0" y="0"/>
                  </a:moveTo>
                  <a:lnTo>
                    <a:pt x="1681708" y="0"/>
                  </a:lnTo>
                  <a:lnTo>
                    <a:pt x="2102135" y="420427"/>
                  </a:lnTo>
                  <a:lnTo>
                    <a:pt x="1681708" y="840854"/>
                  </a:lnTo>
                  <a:lnTo>
                    <a:pt x="0" y="840854"/>
                  </a:lnTo>
                  <a:lnTo>
                    <a:pt x="420427" y="420427"/>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374" tIns="16004" rIns="331365" bIns="16004" numCol="1" spcCol="1270" anchor="ctr" anchorCtr="0">
              <a:noAutofit/>
            </a:bodyPr>
            <a:lstStyle/>
            <a:p>
              <a:pPr defTabSz="533471">
                <a:lnSpc>
                  <a:spcPct val="90000"/>
                </a:lnSpc>
                <a:spcAft>
                  <a:spcPct val="35000"/>
                </a:spcAft>
              </a:pPr>
              <a:r>
                <a:rPr lang="en-GB" sz="1050" dirty="0"/>
                <a:t>A-Sample       Q3/2016    Available</a:t>
              </a:r>
            </a:p>
          </p:txBody>
        </p:sp>
        <p:sp>
          <p:nvSpPr>
            <p:cNvPr id="16" name="Freihandform 15"/>
            <p:cNvSpPr/>
            <p:nvPr/>
          </p:nvSpPr>
          <p:spPr>
            <a:xfrm>
              <a:off x="1744784" y="4671854"/>
              <a:ext cx="2102135" cy="840854"/>
            </a:xfrm>
            <a:custGeom>
              <a:avLst/>
              <a:gdLst>
                <a:gd name="connsiteX0" fmla="*/ 0 w 2102135"/>
                <a:gd name="connsiteY0" fmla="*/ 0 h 840854"/>
                <a:gd name="connsiteX1" fmla="*/ 1681708 w 2102135"/>
                <a:gd name="connsiteY1" fmla="*/ 0 h 840854"/>
                <a:gd name="connsiteX2" fmla="*/ 2102135 w 2102135"/>
                <a:gd name="connsiteY2" fmla="*/ 420427 h 840854"/>
                <a:gd name="connsiteX3" fmla="*/ 1681708 w 2102135"/>
                <a:gd name="connsiteY3" fmla="*/ 840854 h 840854"/>
                <a:gd name="connsiteX4" fmla="*/ 0 w 2102135"/>
                <a:gd name="connsiteY4" fmla="*/ 840854 h 840854"/>
                <a:gd name="connsiteX5" fmla="*/ 420427 w 2102135"/>
                <a:gd name="connsiteY5" fmla="*/ 420427 h 840854"/>
                <a:gd name="connsiteX6" fmla="*/ 0 w 2102135"/>
                <a:gd name="connsiteY6" fmla="*/ 0 h 84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135" h="840854">
                  <a:moveTo>
                    <a:pt x="0" y="0"/>
                  </a:moveTo>
                  <a:lnTo>
                    <a:pt x="1681708" y="0"/>
                  </a:lnTo>
                  <a:lnTo>
                    <a:pt x="2102135" y="420427"/>
                  </a:lnTo>
                  <a:lnTo>
                    <a:pt x="1681708" y="840854"/>
                  </a:lnTo>
                  <a:lnTo>
                    <a:pt x="0" y="840854"/>
                  </a:lnTo>
                  <a:lnTo>
                    <a:pt x="420427" y="420427"/>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374" tIns="16004" rIns="331365" bIns="16004" numCol="1" spcCol="1270" anchor="ctr" anchorCtr="0">
              <a:noAutofit/>
            </a:bodyPr>
            <a:lstStyle/>
            <a:p>
              <a:pPr defTabSz="533471">
                <a:lnSpc>
                  <a:spcPct val="90000"/>
                </a:lnSpc>
                <a:spcAft>
                  <a:spcPct val="35000"/>
                </a:spcAft>
              </a:pPr>
              <a:r>
                <a:rPr lang="en-GB" sz="1050" dirty="0"/>
                <a:t>B-Sample        Q3/2017</a:t>
              </a:r>
            </a:p>
          </p:txBody>
        </p:sp>
        <p:sp>
          <p:nvSpPr>
            <p:cNvPr id="17" name="Freihandform 16"/>
            <p:cNvSpPr/>
            <p:nvPr/>
          </p:nvSpPr>
          <p:spPr>
            <a:xfrm>
              <a:off x="3636706" y="4671854"/>
              <a:ext cx="2102135" cy="840854"/>
            </a:xfrm>
            <a:custGeom>
              <a:avLst/>
              <a:gdLst>
                <a:gd name="connsiteX0" fmla="*/ 0 w 2102135"/>
                <a:gd name="connsiteY0" fmla="*/ 0 h 840854"/>
                <a:gd name="connsiteX1" fmla="*/ 1681708 w 2102135"/>
                <a:gd name="connsiteY1" fmla="*/ 0 h 840854"/>
                <a:gd name="connsiteX2" fmla="*/ 2102135 w 2102135"/>
                <a:gd name="connsiteY2" fmla="*/ 420427 h 840854"/>
                <a:gd name="connsiteX3" fmla="*/ 1681708 w 2102135"/>
                <a:gd name="connsiteY3" fmla="*/ 840854 h 840854"/>
                <a:gd name="connsiteX4" fmla="*/ 0 w 2102135"/>
                <a:gd name="connsiteY4" fmla="*/ 840854 h 840854"/>
                <a:gd name="connsiteX5" fmla="*/ 420427 w 2102135"/>
                <a:gd name="connsiteY5" fmla="*/ 420427 h 840854"/>
                <a:gd name="connsiteX6" fmla="*/ 0 w 2102135"/>
                <a:gd name="connsiteY6" fmla="*/ 0 h 84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135" h="840854">
                  <a:moveTo>
                    <a:pt x="0" y="0"/>
                  </a:moveTo>
                  <a:lnTo>
                    <a:pt x="1681708" y="0"/>
                  </a:lnTo>
                  <a:lnTo>
                    <a:pt x="2102135" y="420427"/>
                  </a:lnTo>
                  <a:lnTo>
                    <a:pt x="1681708" y="840854"/>
                  </a:lnTo>
                  <a:lnTo>
                    <a:pt x="0" y="840854"/>
                  </a:lnTo>
                  <a:lnTo>
                    <a:pt x="420427" y="420427"/>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374" tIns="16004" rIns="331365" bIns="16004" numCol="1" spcCol="1270" anchor="ctr" anchorCtr="0">
              <a:noAutofit/>
            </a:bodyPr>
            <a:lstStyle/>
            <a:p>
              <a:pPr defTabSz="533471">
                <a:lnSpc>
                  <a:spcPct val="90000"/>
                </a:lnSpc>
                <a:spcAft>
                  <a:spcPct val="35000"/>
                </a:spcAft>
              </a:pPr>
              <a:r>
                <a:rPr lang="en-GB" sz="1050" dirty="0"/>
                <a:t>C-Sample        Q4/2018</a:t>
              </a:r>
            </a:p>
          </p:txBody>
        </p:sp>
        <p:sp>
          <p:nvSpPr>
            <p:cNvPr id="18" name="Freihandform 17"/>
            <p:cNvSpPr/>
            <p:nvPr/>
          </p:nvSpPr>
          <p:spPr>
            <a:xfrm>
              <a:off x="5528628" y="4671854"/>
              <a:ext cx="2102135" cy="840854"/>
            </a:xfrm>
            <a:custGeom>
              <a:avLst/>
              <a:gdLst>
                <a:gd name="connsiteX0" fmla="*/ 0 w 2102135"/>
                <a:gd name="connsiteY0" fmla="*/ 0 h 840854"/>
                <a:gd name="connsiteX1" fmla="*/ 1681708 w 2102135"/>
                <a:gd name="connsiteY1" fmla="*/ 0 h 840854"/>
                <a:gd name="connsiteX2" fmla="*/ 2102135 w 2102135"/>
                <a:gd name="connsiteY2" fmla="*/ 420427 h 840854"/>
                <a:gd name="connsiteX3" fmla="*/ 1681708 w 2102135"/>
                <a:gd name="connsiteY3" fmla="*/ 840854 h 840854"/>
                <a:gd name="connsiteX4" fmla="*/ 0 w 2102135"/>
                <a:gd name="connsiteY4" fmla="*/ 840854 h 840854"/>
                <a:gd name="connsiteX5" fmla="*/ 420427 w 2102135"/>
                <a:gd name="connsiteY5" fmla="*/ 420427 h 840854"/>
                <a:gd name="connsiteX6" fmla="*/ 0 w 2102135"/>
                <a:gd name="connsiteY6" fmla="*/ 0 h 84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135" h="840854">
                  <a:moveTo>
                    <a:pt x="0" y="0"/>
                  </a:moveTo>
                  <a:lnTo>
                    <a:pt x="1681708" y="0"/>
                  </a:lnTo>
                  <a:lnTo>
                    <a:pt x="2102135" y="420427"/>
                  </a:lnTo>
                  <a:lnTo>
                    <a:pt x="1681708" y="840854"/>
                  </a:lnTo>
                  <a:lnTo>
                    <a:pt x="0" y="840854"/>
                  </a:lnTo>
                  <a:lnTo>
                    <a:pt x="420427" y="420427"/>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374" tIns="16004" rIns="331365" bIns="16004" numCol="1" spcCol="1270" anchor="ctr" anchorCtr="0">
              <a:noAutofit/>
            </a:bodyPr>
            <a:lstStyle/>
            <a:p>
              <a:pPr defTabSz="533471">
                <a:lnSpc>
                  <a:spcPct val="90000"/>
                </a:lnSpc>
                <a:spcAft>
                  <a:spcPct val="35000"/>
                </a:spcAft>
              </a:pPr>
              <a:r>
                <a:rPr lang="en-GB" sz="1050" dirty="0"/>
                <a:t>SOP                Q1/2019</a:t>
              </a:r>
            </a:p>
          </p:txBody>
        </p:sp>
      </p:grpSp>
    </p:spTree>
    <p:extLst>
      <p:ext uri="{BB962C8B-B14F-4D97-AF65-F5344CB8AC3E}">
        <p14:creationId xmlns:p14="http://schemas.microsoft.com/office/powerpoint/2010/main" val="1406145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altLang="de-DE" dirty="0">
                <a:solidFill>
                  <a:schemeClr val="tx1"/>
                </a:solidFill>
              </a:rPr>
              <a:t>DCS</a:t>
            </a:r>
            <a:endParaRPr lang="de-DE" altLang="de-DE" dirty="0"/>
          </a:p>
        </p:txBody>
      </p:sp>
      <p:sp>
        <p:nvSpPr>
          <p:cNvPr id="5" name="Text Box 3"/>
          <p:cNvSpPr txBox="1">
            <a:spLocks noChangeArrowheads="1"/>
          </p:cNvSpPr>
          <p:nvPr/>
        </p:nvSpPr>
        <p:spPr bwMode="auto">
          <a:xfrm>
            <a:off x="3563888" y="2260507"/>
            <a:ext cx="4680520" cy="102196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647700" indent="-2857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eaLnBrk="1" hangingPunct="1">
              <a:lnSpc>
                <a:spcPct val="80000"/>
              </a:lnSpc>
              <a:spcBef>
                <a:spcPct val="50000"/>
              </a:spcBef>
              <a:buClr>
                <a:srgbClr val="CC0000"/>
              </a:buClr>
            </a:pPr>
            <a:r>
              <a:rPr lang="en-US" altLang="de-DE" sz="1400" b="1" dirty="0"/>
              <a:t>Application:</a:t>
            </a: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Battery connection</a:t>
            </a:r>
            <a:r>
              <a:rPr lang="zh-CN" altLang="en-US" sz="1300" dirty="0">
                <a:solidFill>
                  <a:schemeClr val="tx2"/>
                </a:solidFill>
              </a:rPr>
              <a:t>电池连接</a:t>
            </a:r>
            <a:endParaRPr lang="en-US" altLang="de-DE" sz="1300" dirty="0">
              <a:solidFill>
                <a:schemeClr val="tx2"/>
              </a:solidFill>
            </a:endParaRP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M</a:t>
            </a:r>
            <a:r>
              <a:rPr lang="en-US" altLang="zh-CN" sz="1300" dirty="0">
                <a:solidFill>
                  <a:schemeClr val="tx2"/>
                </a:solidFill>
              </a:rPr>
              <a:t>otor </a:t>
            </a:r>
            <a:r>
              <a:rPr lang="zh-CN" altLang="en-US" sz="1300" dirty="0">
                <a:solidFill>
                  <a:schemeClr val="tx2"/>
                </a:solidFill>
              </a:rPr>
              <a:t>电机</a:t>
            </a:r>
            <a:endParaRPr lang="en-US" altLang="de-DE" sz="1300" dirty="0">
              <a:solidFill>
                <a:schemeClr val="tx2"/>
              </a:solidFill>
            </a:endParaRPr>
          </a:p>
          <a:p>
            <a:pPr lvl="3" eaLnBrk="1" hangingPunct="1">
              <a:lnSpc>
                <a:spcPct val="80000"/>
              </a:lnSpc>
              <a:spcBef>
                <a:spcPct val="50000"/>
              </a:spcBef>
              <a:buClr>
                <a:srgbClr val="CC0000"/>
              </a:buClr>
              <a:buFont typeface="Symbol" pitchFamily="18" charset="2"/>
              <a:buChar char="-"/>
            </a:pPr>
            <a:r>
              <a:rPr lang="en-US" altLang="de-DE" sz="1300" dirty="0">
                <a:solidFill>
                  <a:schemeClr val="tx2"/>
                </a:solidFill>
              </a:rPr>
              <a:t>Charger </a:t>
            </a:r>
            <a:r>
              <a:rPr lang="zh-CN" altLang="en-US" sz="1300" dirty="0">
                <a:solidFill>
                  <a:schemeClr val="tx2"/>
                </a:solidFill>
              </a:rPr>
              <a:t>充电</a:t>
            </a:r>
            <a:endParaRPr lang="en-US" altLang="de-DE" sz="1300" dirty="0">
              <a:solidFill>
                <a:schemeClr val="tx2"/>
              </a:solidFill>
            </a:endParaRPr>
          </a:p>
        </p:txBody>
      </p:sp>
      <p:sp>
        <p:nvSpPr>
          <p:cNvPr id="8" name="Text Box 3"/>
          <p:cNvSpPr txBox="1">
            <a:spLocks noChangeArrowheads="1"/>
          </p:cNvSpPr>
          <p:nvPr/>
        </p:nvSpPr>
        <p:spPr bwMode="auto">
          <a:xfrm>
            <a:off x="3903613" y="3416655"/>
            <a:ext cx="4764086" cy="268549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lIns="34362" tIns="34362" rIns="34362" bIns="34362">
            <a:spAutoFit/>
          </a:bodyPr>
          <a:lstStyle>
            <a:lvl1pPr marL="230188" indent="-230188" algn="l" eaLnBrk="0" hangingPunct="0">
              <a:spcBef>
                <a:spcPct val="20000"/>
              </a:spcBef>
              <a:buClr>
                <a:srgbClr val="E62F35"/>
              </a:buClr>
              <a:buFont typeface="Wingdings" pitchFamily="2" charset="2"/>
              <a:buChar char="§"/>
              <a:defRPr sz="2000">
                <a:solidFill>
                  <a:srgbClr val="002048"/>
                </a:solidFill>
                <a:latin typeface="Arial" charset="0"/>
              </a:defRPr>
            </a:lvl1pPr>
            <a:lvl2pPr marL="206375" indent="-268288" algn="l" eaLnBrk="0" hangingPunct="0">
              <a:spcBef>
                <a:spcPct val="20000"/>
              </a:spcBef>
              <a:buClr>
                <a:srgbClr val="E62F35"/>
              </a:buClr>
              <a:buFont typeface="Wingdings" pitchFamily="2" charset="2"/>
              <a:buChar char="§"/>
              <a:defRPr>
                <a:solidFill>
                  <a:srgbClr val="002048"/>
                </a:solidFill>
                <a:latin typeface="Arial" charset="0"/>
              </a:defRPr>
            </a:lvl2pPr>
            <a:lvl3pPr marL="873125" indent="-271463" algn="l" eaLnBrk="0" hangingPunct="0">
              <a:spcBef>
                <a:spcPct val="20000"/>
              </a:spcBef>
              <a:buClr>
                <a:srgbClr val="E62F35"/>
              </a:buClr>
              <a:buFont typeface="Wingdings" pitchFamily="2" charset="2"/>
              <a:buChar char="§"/>
              <a:defRPr sz="1600">
                <a:solidFill>
                  <a:srgbClr val="002048"/>
                </a:solidFill>
                <a:latin typeface="Arial" charset="0"/>
              </a:defRPr>
            </a:lvl3pPr>
            <a:lvl4pPr marL="1309688" indent="-260350" algn="l" eaLnBrk="0" hangingPunct="0">
              <a:spcBef>
                <a:spcPct val="20000"/>
              </a:spcBef>
              <a:buClr>
                <a:srgbClr val="E62F35"/>
              </a:buClr>
              <a:buFont typeface="Wingdings" pitchFamily="2" charset="2"/>
              <a:buChar char="§"/>
              <a:defRPr sz="1600">
                <a:solidFill>
                  <a:srgbClr val="002048"/>
                </a:solidFill>
                <a:latin typeface="Arial" charset="0"/>
              </a:defRPr>
            </a:lvl4pPr>
            <a:lvl5pPr marL="1746250" indent="-271463" algn="l" eaLnBrk="0" hangingPunct="0">
              <a:spcBef>
                <a:spcPct val="20000"/>
              </a:spcBef>
              <a:buClr>
                <a:srgbClr val="E62F35"/>
              </a:buClr>
              <a:buFont typeface="Wingdings" pitchFamily="2" charset="2"/>
              <a:buChar char="§"/>
              <a:defRPr sz="1600">
                <a:solidFill>
                  <a:srgbClr val="002048"/>
                </a:solidFill>
                <a:latin typeface="Arial" charset="0"/>
              </a:defRPr>
            </a:lvl5pPr>
            <a:lvl6pPr marL="22034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6606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1178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575050" indent="-271463"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marL="230188" lvl="3" indent="-230188" eaLnBrk="1" hangingPunct="1">
              <a:spcBef>
                <a:spcPct val="50000"/>
              </a:spcBef>
              <a:buClr>
                <a:srgbClr val="CC0000"/>
              </a:buClr>
              <a:defRPr/>
            </a:pPr>
            <a:r>
              <a:rPr lang="en-US" altLang="de-DE" sz="1400" b="1" dirty="0"/>
              <a:t>Technical data:</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Ampacity (70 mm²): 350 A at 85°C </a:t>
            </a:r>
            <a:r>
              <a:rPr lang="zh-CN" altLang="en-US" sz="1300" dirty="0">
                <a:solidFill>
                  <a:schemeClr val="tx2"/>
                </a:solidFill>
              </a:rPr>
              <a:t>载流能力：</a:t>
            </a:r>
            <a:r>
              <a:rPr lang="en-US" altLang="zh-CN" sz="1300" dirty="0">
                <a:solidFill>
                  <a:schemeClr val="tx2"/>
                </a:solidFill>
              </a:rPr>
              <a:t>350A</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Working Voltage 750 VDC </a:t>
            </a:r>
            <a:r>
              <a:rPr lang="zh-CN" altLang="en-US" sz="1300" dirty="0">
                <a:solidFill>
                  <a:schemeClr val="tx2"/>
                </a:solidFill>
              </a:rPr>
              <a:t>工作电压：</a:t>
            </a:r>
            <a:r>
              <a:rPr lang="en-US" altLang="zh-CN" sz="1300" dirty="0">
                <a:solidFill>
                  <a:schemeClr val="tx2"/>
                </a:solidFill>
              </a:rPr>
              <a:t>750 VDC</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Test Voltage 4.300 VDC </a:t>
            </a:r>
            <a:r>
              <a:rPr lang="zh-CN" altLang="en-US" sz="1300" dirty="0">
                <a:solidFill>
                  <a:schemeClr val="tx2"/>
                </a:solidFill>
              </a:rPr>
              <a:t>测试电压：</a:t>
            </a:r>
            <a:r>
              <a:rPr lang="en-US" altLang="zh-CN" sz="1300" dirty="0">
                <a:solidFill>
                  <a:schemeClr val="tx2"/>
                </a:solidFill>
              </a:rPr>
              <a:t>4300 VDC</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Cross Sections 35 - 70 mm² </a:t>
            </a:r>
            <a:r>
              <a:rPr lang="zh-CN" altLang="en-US" sz="1300" dirty="0">
                <a:solidFill>
                  <a:schemeClr val="tx2"/>
                </a:solidFill>
              </a:rPr>
              <a:t>适配线径：</a:t>
            </a:r>
            <a:r>
              <a:rPr lang="en-US" altLang="zh-CN" sz="1300" dirty="0">
                <a:solidFill>
                  <a:schemeClr val="tx2"/>
                </a:solidFill>
              </a:rPr>
              <a:t>35-70 mm²</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Minimum mounting space </a:t>
            </a:r>
            <a:r>
              <a:rPr lang="zh-CN" altLang="en-US" sz="1300" dirty="0">
                <a:solidFill>
                  <a:schemeClr val="tx2"/>
                </a:solidFill>
              </a:rPr>
              <a:t>最小的装配空间</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No screwing </a:t>
            </a:r>
            <a:r>
              <a:rPr lang="zh-CN" altLang="en-US" sz="1300" dirty="0">
                <a:solidFill>
                  <a:schemeClr val="tx2"/>
                </a:solidFill>
              </a:rPr>
              <a:t>无螺丝系统</a:t>
            </a:r>
            <a:endParaRPr lang="en-US" altLang="de-DE" sz="1300" dirty="0">
              <a:solidFill>
                <a:schemeClr val="tx2"/>
              </a:solidFill>
            </a:endParaRPr>
          </a:p>
          <a:p>
            <a:pPr marL="654050" lvl="3" indent="-285750" eaLnBrk="1" hangingPunct="1">
              <a:spcBef>
                <a:spcPct val="50000"/>
              </a:spcBef>
              <a:buClr>
                <a:srgbClr val="CC0000"/>
              </a:buClr>
              <a:buFont typeface="Symbol" panose="05050102010706020507" pitchFamily="18" charset="2"/>
              <a:buChar char="-"/>
              <a:defRPr/>
            </a:pPr>
            <a:r>
              <a:rPr lang="en-US" altLang="de-DE" sz="1300" dirty="0" err="1">
                <a:solidFill>
                  <a:schemeClr val="tx2"/>
                </a:solidFill>
              </a:rPr>
              <a:t>Disconnectable</a:t>
            </a:r>
            <a:r>
              <a:rPr lang="en-US" altLang="de-DE" sz="1300" dirty="0">
                <a:solidFill>
                  <a:schemeClr val="tx2"/>
                </a:solidFill>
              </a:rPr>
              <a:t> version SOP Q1/2017</a:t>
            </a:r>
          </a:p>
          <a:p>
            <a:pPr marL="654050" lvl="3" indent="-285750" eaLnBrk="1" hangingPunct="1">
              <a:spcBef>
                <a:spcPct val="50000"/>
              </a:spcBef>
              <a:buClr>
                <a:srgbClr val="CC0000"/>
              </a:buClr>
              <a:buFont typeface="Symbol" panose="05050102010706020507" pitchFamily="18" charset="2"/>
              <a:buChar char="-"/>
              <a:defRPr/>
            </a:pPr>
            <a:r>
              <a:rPr lang="en-US" altLang="de-DE" sz="1300" dirty="0">
                <a:solidFill>
                  <a:schemeClr val="tx2"/>
                </a:solidFill>
              </a:rPr>
              <a:t>Vibration class 2-LV 215</a:t>
            </a:r>
            <a:r>
              <a:rPr lang="zh-CN" altLang="en-US" sz="1300" dirty="0">
                <a:solidFill>
                  <a:schemeClr val="tx2"/>
                </a:solidFill>
              </a:rPr>
              <a:t>震动等级</a:t>
            </a:r>
            <a:r>
              <a:rPr lang="en-US" altLang="zh-CN" sz="1300" dirty="0" err="1">
                <a:solidFill>
                  <a:schemeClr val="tx2"/>
                </a:solidFill>
              </a:rPr>
              <a:t>LeveL</a:t>
            </a:r>
            <a:r>
              <a:rPr lang="en-US" altLang="zh-CN" sz="1300" dirty="0">
                <a:solidFill>
                  <a:schemeClr val="tx2"/>
                </a:solidFill>
              </a:rPr>
              <a:t> 2</a:t>
            </a:r>
            <a:endParaRPr lang="en-US" altLang="de-DE" sz="1300" dirty="0">
              <a:solidFill>
                <a:schemeClr val="tx2"/>
              </a:solidFill>
            </a:endParaRPr>
          </a:p>
        </p:txBody>
      </p:sp>
      <p:sp>
        <p:nvSpPr>
          <p:cNvPr id="11" name="Textfeld 1"/>
          <p:cNvSpPr txBox="1">
            <a:spLocks noChangeArrowheads="1"/>
          </p:cNvSpPr>
          <p:nvPr/>
        </p:nvSpPr>
        <p:spPr bwMode="auto">
          <a:xfrm>
            <a:off x="5922963" y="971550"/>
            <a:ext cx="30241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E62F35"/>
              </a:buClr>
              <a:buFont typeface="Wingdings" pitchFamily="2" charset="2"/>
              <a:buChar char="§"/>
              <a:defRPr sz="2000">
                <a:solidFill>
                  <a:srgbClr val="002048"/>
                </a:solidFill>
                <a:latin typeface="Arial" charset="0"/>
              </a:defRPr>
            </a:lvl1pPr>
            <a:lvl2pPr marL="742950" indent="-285750" algn="l" eaLnBrk="0" hangingPunct="0">
              <a:spcBef>
                <a:spcPct val="20000"/>
              </a:spcBef>
              <a:buClr>
                <a:srgbClr val="E62F35"/>
              </a:buClr>
              <a:buFont typeface="Wingdings" pitchFamily="2" charset="2"/>
              <a:buChar char="§"/>
              <a:defRPr>
                <a:solidFill>
                  <a:srgbClr val="002048"/>
                </a:solidFill>
                <a:latin typeface="Arial" charset="0"/>
              </a:defRPr>
            </a:lvl2pPr>
            <a:lvl3pPr marL="1143000" indent="-228600" algn="l" eaLnBrk="0" hangingPunct="0">
              <a:spcBef>
                <a:spcPct val="20000"/>
              </a:spcBef>
              <a:buClr>
                <a:srgbClr val="E62F35"/>
              </a:buClr>
              <a:buFont typeface="Wingdings" pitchFamily="2" charset="2"/>
              <a:buChar char="§"/>
              <a:defRPr sz="1600">
                <a:solidFill>
                  <a:srgbClr val="002048"/>
                </a:solidFill>
                <a:latin typeface="Arial" charset="0"/>
              </a:defRPr>
            </a:lvl3pPr>
            <a:lvl4pPr marL="1600200" indent="-228600" algn="l" eaLnBrk="0" hangingPunct="0">
              <a:spcBef>
                <a:spcPct val="20000"/>
              </a:spcBef>
              <a:buClr>
                <a:srgbClr val="E62F35"/>
              </a:buClr>
              <a:buFont typeface="Wingdings" pitchFamily="2" charset="2"/>
              <a:buChar char="§"/>
              <a:defRPr sz="1600">
                <a:solidFill>
                  <a:srgbClr val="002048"/>
                </a:solidFill>
                <a:latin typeface="Arial" charset="0"/>
              </a:defRPr>
            </a:lvl4pPr>
            <a:lvl5pPr marL="2057400" indent="-228600" algn="l" eaLnBrk="0" hangingPunct="0">
              <a:spcBef>
                <a:spcPct val="20000"/>
              </a:spcBef>
              <a:buClr>
                <a:srgbClr val="E62F35"/>
              </a:buClr>
              <a:buFont typeface="Wingdings" pitchFamily="2" charset="2"/>
              <a:buChar char="§"/>
              <a:defRPr sz="1600">
                <a:solidFill>
                  <a:srgbClr val="002048"/>
                </a:solidFill>
                <a:latin typeface="Arial" charset="0"/>
              </a:defRPr>
            </a:lvl5pPr>
            <a:lvl6pPr marL="2514600" indent="-22860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971800" indent="-22860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429000" indent="-22860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886200" indent="-22860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algn="ctr" eaLnBrk="1" hangingPunct="1">
              <a:spcBef>
                <a:spcPct val="0"/>
              </a:spcBef>
              <a:buClrTx/>
              <a:buFontTx/>
              <a:buNone/>
            </a:pPr>
            <a:r>
              <a:rPr lang="de-DE" altLang="de-DE" sz="1100">
                <a:solidFill>
                  <a:schemeClr val="tx1"/>
                </a:solidFill>
              </a:rPr>
              <a:t>50mm² - Disconnectable</a:t>
            </a:r>
          </a:p>
        </p:txBody>
      </p:sp>
      <p:sp>
        <p:nvSpPr>
          <p:cNvPr id="12" name="Textfeld 17"/>
          <p:cNvSpPr txBox="1">
            <a:spLocks noChangeArrowheads="1"/>
          </p:cNvSpPr>
          <p:nvPr/>
        </p:nvSpPr>
        <p:spPr bwMode="auto">
          <a:xfrm>
            <a:off x="71438" y="6026150"/>
            <a:ext cx="36718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E62F35"/>
              </a:buClr>
              <a:buFont typeface="Wingdings" pitchFamily="2" charset="2"/>
              <a:buChar char="§"/>
              <a:defRPr sz="2000">
                <a:solidFill>
                  <a:srgbClr val="002048"/>
                </a:solidFill>
                <a:latin typeface="Arial" charset="0"/>
              </a:defRPr>
            </a:lvl1pPr>
            <a:lvl2pPr marL="742950" indent="-285750" algn="l" eaLnBrk="0" hangingPunct="0">
              <a:spcBef>
                <a:spcPct val="20000"/>
              </a:spcBef>
              <a:buClr>
                <a:srgbClr val="E62F35"/>
              </a:buClr>
              <a:buFont typeface="Wingdings" pitchFamily="2" charset="2"/>
              <a:buChar char="§"/>
              <a:defRPr>
                <a:solidFill>
                  <a:srgbClr val="002048"/>
                </a:solidFill>
                <a:latin typeface="Arial" charset="0"/>
              </a:defRPr>
            </a:lvl2pPr>
            <a:lvl3pPr marL="1143000" indent="-228600" algn="l" eaLnBrk="0" hangingPunct="0">
              <a:spcBef>
                <a:spcPct val="20000"/>
              </a:spcBef>
              <a:buClr>
                <a:srgbClr val="E62F35"/>
              </a:buClr>
              <a:buFont typeface="Wingdings" pitchFamily="2" charset="2"/>
              <a:buChar char="§"/>
              <a:defRPr sz="1600">
                <a:solidFill>
                  <a:srgbClr val="002048"/>
                </a:solidFill>
                <a:latin typeface="Arial" charset="0"/>
              </a:defRPr>
            </a:lvl3pPr>
            <a:lvl4pPr marL="1600200" indent="-228600" algn="l" eaLnBrk="0" hangingPunct="0">
              <a:spcBef>
                <a:spcPct val="20000"/>
              </a:spcBef>
              <a:buClr>
                <a:srgbClr val="E62F35"/>
              </a:buClr>
              <a:buFont typeface="Wingdings" pitchFamily="2" charset="2"/>
              <a:buChar char="§"/>
              <a:defRPr sz="1600">
                <a:solidFill>
                  <a:srgbClr val="002048"/>
                </a:solidFill>
                <a:latin typeface="Arial" charset="0"/>
              </a:defRPr>
            </a:lvl4pPr>
            <a:lvl5pPr marL="2057400" indent="-228600" algn="l" eaLnBrk="0" hangingPunct="0">
              <a:spcBef>
                <a:spcPct val="20000"/>
              </a:spcBef>
              <a:buClr>
                <a:srgbClr val="E62F35"/>
              </a:buClr>
              <a:buFont typeface="Wingdings" pitchFamily="2" charset="2"/>
              <a:buChar char="§"/>
              <a:defRPr sz="1600">
                <a:solidFill>
                  <a:srgbClr val="002048"/>
                </a:solidFill>
                <a:latin typeface="Arial" charset="0"/>
              </a:defRPr>
            </a:lvl5pPr>
            <a:lvl6pPr marL="2514600" indent="-22860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6pPr>
            <a:lvl7pPr marL="2971800" indent="-22860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7pPr>
            <a:lvl8pPr marL="3429000" indent="-22860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8pPr>
            <a:lvl9pPr marL="3886200" indent="-22860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9pPr>
          </a:lstStyle>
          <a:p>
            <a:pPr algn="ctr" eaLnBrk="1" hangingPunct="1">
              <a:spcBef>
                <a:spcPct val="0"/>
              </a:spcBef>
              <a:buClrTx/>
              <a:buFontTx/>
              <a:buNone/>
            </a:pPr>
            <a:r>
              <a:rPr lang="de-DE" altLang="de-DE" sz="1100">
                <a:solidFill>
                  <a:schemeClr val="tx1"/>
                </a:solidFill>
              </a:rPr>
              <a:t>35/70mm² - Non disconnectable</a:t>
            </a:r>
          </a:p>
        </p:txBody>
      </p:sp>
      <p:pic>
        <p:nvPicPr>
          <p:cNvPr id="13" name="Picture 15" descr="U:\1024_RT_BA_Automotive\036_Projektaustausch\HV_Schulung\gemischte Unterlagen HV Schulung\HV Produktschulung Balla_Munkhart\h9k105-51-070-a_15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34917">
            <a:off x="727075" y="1811338"/>
            <a:ext cx="1427163"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U:\1024_RT_BA_Automotive\036_Projektaustausch\HV_Schulung\gemischte Unterlagen HV Schulung\HV Produktschulung Balla_Munkhart\h9k105-51-050-a_1511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8798">
            <a:off x="6076950" y="1400175"/>
            <a:ext cx="13430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descr="U:\1024_RT_BA_Automotive\036_Projektaustausch\HV_Schulung\gemischte Unterlagen HV Schulung\HV Produktschulung Balla_Munkhart\h9s105-w1f070-a_1511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63587">
            <a:off x="1422400" y="2627313"/>
            <a:ext cx="19780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descr="U:\1024_RT_BA_Automotive\036_Projektaustausch\HV_Schulung\gemischte Unterlagen HV Schulung\HV Produktschulung Balla_Munkhart\h9s105-w1f035-a_1511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88353">
            <a:off x="723900" y="4007573"/>
            <a:ext cx="2351088"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U:\1024_RT_BA_Automotive\036_Projektaustausch\HV_Schulung\gemischte Unterlagen HV Schulung\HV Produktschulung Balla_Munkhart\h9s105-w1f050-a_1511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12944">
            <a:off x="6684963" y="2084388"/>
            <a:ext cx="2252662"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pieren 17"/>
          <p:cNvGrpSpPr/>
          <p:nvPr/>
        </p:nvGrpSpPr>
        <p:grpSpPr>
          <a:xfrm>
            <a:off x="4295894" y="6165304"/>
            <a:ext cx="304892" cy="409261"/>
            <a:chOff x="4295894" y="6178360"/>
            <a:chExt cx="304892" cy="409261"/>
          </a:xfrm>
        </p:grpSpPr>
        <p:cxnSp>
          <p:nvCxnSpPr>
            <p:cNvPr id="19" name="Gerade Verbindung 18"/>
            <p:cNvCxnSpPr/>
            <p:nvPr/>
          </p:nvCxnSpPr>
          <p:spPr>
            <a:xfrm>
              <a:off x="4448342" y="6178360"/>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4295894" y="6279844"/>
              <a:ext cx="304892" cy="307777"/>
            </a:xfrm>
            <a:prstGeom prst="rect">
              <a:avLst/>
            </a:prstGeom>
            <a:noFill/>
          </p:spPr>
          <p:txBody>
            <a:bodyPr wrap="none" rtlCol="0">
              <a:spAutoFit/>
            </a:bodyPr>
            <a:lstStyle/>
            <a:p>
              <a:r>
                <a:rPr lang="de-DE" sz="1400" dirty="0"/>
                <a:t>A</a:t>
              </a:r>
            </a:p>
          </p:txBody>
        </p:sp>
      </p:grpSp>
      <p:grpSp>
        <p:nvGrpSpPr>
          <p:cNvPr id="21" name="Gruppieren 20"/>
          <p:cNvGrpSpPr/>
          <p:nvPr/>
        </p:nvGrpSpPr>
        <p:grpSpPr>
          <a:xfrm>
            <a:off x="5501404" y="6165304"/>
            <a:ext cx="304892" cy="409261"/>
            <a:chOff x="5751725" y="6200836"/>
            <a:chExt cx="304892" cy="409261"/>
          </a:xfrm>
        </p:grpSpPr>
        <p:cxnSp>
          <p:nvCxnSpPr>
            <p:cNvPr id="22" name="Gerade Verbindung 21"/>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5751725" y="6302320"/>
              <a:ext cx="304892" cy="307777"/>
            </a:xfrm>
            <a:prstGeom prst="rect">
              <a:avLst/>
            </a:prstGeom>
            <a:noFill/>
          </p:spPr>
          <p:txBody>
            <a:bodyPr wrap="none" rtlCol="0">
              <a:spAutoFit/>
            </a:bodyPr>
            <a:lstStyle/>
            <a:p>
              <a:r>
                <a:rPr lang="de-DE" sz="1400" dirty="0"/>
                <a:t>B</a:t>
              </a:r>
            </a:p>
          </p:txBody>
        </p:sp>
      </p:grpSp>
      <p:sp>
        <p:nvSpPr>
          <p:cNvPr id="24" name="Pfeil nach rechts 23"/>
          <p:cNvSpPr/>
          <p:nvPr/>
        </p:nvSpPr>
        <p:spPr>
          <a:xfrm>
            <a:off x="3563938" y="6021288"/>
            <a:ext cx="5184526" cy="290559"/>
          </a:xfrm>
          <a:prstGeom prst="rightArrow">
            <a:avLst/>
          </a:prstGeom>
          <a:solidFill>
            <a:srgbClr val="4D4D4D"/>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25" name="Pfeil nach rechts 24"/>
          <p:cNvSpPr/>
          <p:nvPr/>
        </p:nvSpPr>
        <p:spPr>
          <a:xfrm>
            <a:off x="3563888" y="6021288"/>
            <a:ext cx="5103811" cy="290559"/>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26" name="Gruppieren 25"/>
          <p:cNvGrpSpPr/>
          <p:nvPr/>
        </p:nvGrpSpPr>
        <p:grpSpPr>
          <a:xfrm>
            <a:off x="6708518" y="6165304"/>
            <a:ext cx="314510" cy="409261"/>
            <a:chOff x="5746917" y="6200836"/>
            <a:chExt cx="314510" cy="409261"/>
          </a:xfrm>
        </p:grpSpPr>
        <p:cxnSp>
          <p:nvCxnSpPr>
            <p:cNvPr id="27" name="Gerade Verbindung 26"/>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5746917" y="6302320"/>
              <a:ext cx="314510" cy="307777"/>
            </a:xfrm>
            <a:prstGeom prst="rect">
              <a:avLst/>
            </a:prstGeom>
            <a:noFill/>
          </p:spPr>
          <p:txBody>
            <a:bodyPr wrap="none" rtlCol="0">
              <a:spAutoFit/>
            </a:bodyPr>
            <a:lstStyle/>
            <a:p>
              <a:r>
                <a:rPr lang="de-DE" sz="1400" dirty="0"/>
                <a:t>C</a:t>
              </a:r>
            </a:p>
          </p:txBody>
        </p:sp>
      </p:grpSp>
      <p:grpSp>
        <p:nvGrpSpPr>
          <p:cNvPr id="29" name="Gruppieren 28"/>
          <p:cNvGrpSpPr/>
          <p:nvPr/>
        </p:nvGrpSpPr>
        <p:grpSpPr>
          <a:xfrm>
            <a:off x="7962119" y="6165304"/>
            <a:ext cx="564578" cy="409261"/>
            <a:chOff x="5621884" y="6200836"/>
            <a:chExt cx="564578" cy="409261"/>
          </a:xfrm>
        </p:grpSpPr>
        <p:cxnSp>
          <p:nvCxnSpPr>
            <p:cNvPr id="31" name="Gerade Verbindung 30"/>
            <p:cNvCxnSpPr/>
            <p:nvPr/>
          </p:nvCxnSpPr>
          <p:spPr>
            <a:xfrm>
              <a:off x="5904173" y="6200836"/>
              <a:ext cx="0" cy="144016"/>
            </a:xfrm>
            <a:prstGeom prst="line">
              <a:avLst/>
            </a:prstGeom>
            <a:ln w="28575">
              <a:solidFill>
                <a:srgbClr val="4D4D4D"/>
              </a:solidFill>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5621884" y="6302320"/>
              <a:ext cx="564578" cy="307777"/>
            </a:xfrm>
            <a:prstGeom prst="rect">
              <a:avLst/>
            </a:prstGeom>
            <a:noFill/>
          </p:spPr>
          <p:txBody>
            <a:bodyPr wrap="none" rtlCol="0">
              <a:spAutoFit/>
            </a:bodyPr>
            <a:lstStyle/>
            <a:p>
              <a:r>
                <a:rPr lang="de-DE" sz="1400" dirty="0"/>
                <a:t>SOP</a:t>
              </a:r>
            </a:p>
          </p:txBody>
        </p:sp>
      </p:grpSp>
      <p:sp>
        <p:nvSpPr>
          <p:cNvPr id="33" name="Textfeld 32"/>
          <p:cNvSpPr txBox="1"/>
          <p:nvPr/>
        </p:nvSpPr>
        <p:spPr>
          <a:xfrm>
            <a:off x="7758540" y="5783998"/>
            <a:ext cx="909160" cy="307777"/>
          </a:xfrm>
          <a:prstGeom prst="rect">
            <a:avLst/>
          </a:prstGeom>
          <a:noFill/>
        </p:spPr>
        <p:txBody>
          <a:bodyPr wrap="none" rtlCol="0">
            <a:spAutoFit/>
          </a:bodyPr>
          <a:lstStyle/>
          <a:p>
            <a:r>
              <a:rPr lang="de-DE" sz="1400" dirty="0" err="1"/>
              <a:t>Available</a:t>
            </a:r>
            <a:endParaRPr lang="de-DE" sz="1400" dirty="0"/>
          </a:p>
        </p:txBody>
      </p:sp>
    </p:spTree>
    <p:extLst>
      <p:ext uri="{BB962C8B-B14F-4D97-AF65-F5344CB8AC3E}">
        <p14:creationId xmlns:p14="http://schemas.microsoft.com/office/powerpoint/2010/main" val="2304840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zh-CN" altLang="en-US" dirty="0"/>
              <a:t>我们的核心竞争力</a:t>
            </a:r>
            <a:endParaRPr lang="de-DE"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524" y="2636912"/>
            <a:ext cx="4332936"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descr="\\dsrh-fs2\fileservice\1024_RT_BA_Automotive\036_Projektaustausch\HV Fotorealistische Bilder\Modelle\HKK\hkk202-x30070xx-y_asm_ruckse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47272">
            <a:off x="1354865" y="1431673"/>
            <a:ext cx="826218" cy="692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srh-fs2\fileservice\1024_RT_BA_Automotive\036_Projektaustausch\HV Fotorealistische Bilder\Modelle\H7\h7k204-x2u050xx-y_160531_rueckseite_n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904" y="2177235"/>
            <a:ext cx="989322" cy="6343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dsrh-fs2\fileservice\1024_RT_BA_Automotive\036_Projektaustausch\HV Fotorealistische Bilder\Modelle\HA\genhak202-w10095xx-y_160531.168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72327">
            <a:off x="2739657" y="999872"/>
            <a:ext cx="435132" cy="12372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dsrh-fs2\fileservice\1024_RT_BA_Automotive\036_Projektaustausch\HV Fotorealistische Bilder\Modelle\H4\HPK 90° Version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192281" y="2062888"/>
            <a:ext cx="774350" cy="927402"/>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89709">
            <a:off x="7712368" y="2827302"/>
            <a:ext cx="706267" cy="1203396"/>
          </a:xfrm>
          <a:prstGeom prst="rect">
            <a:avLst/>
          </a:prstGeom>
        </p:spPr>
      </p:pic>
      <p:pic>
        <p:nvPicPr>
          <p:cNvPr id="17" name="Picture 2" descr="U:\1070_RT_Marketing_Services\300_Operatives\Bilder\Produkte\PIM\pA_optimiert\h2k101-w2a035b1-a_a.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85" b="94359" l="3750" r="96250"/>
                    </a14:imgEffect>
                  </a14:imgLayer>
                </a14:imgProps>
              </a:ext>
              <a:ext uri="{28A0092B-C50C-407E-A947-70E740481C1C}">
                <a14:useLocalDpi xmlns:a14="http://schemas.microsoft.com/office/drawing/2010/main" val="0"/>
              </a:ext>
            </a:extLst>
          </a:blip>
          <a:srcRect/>
          <a:stretch>
            <a:fillRect/>
          </a:stretch>
        </p:blipFill>
        <p:spPr bwMode="auto">
          <a:xfrm rot="1044098">
            <a:off x="3642565" y="1337609"/>
            <a:ext cx="975180" cy="7923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dsrh-fs2\fileservice\1024_RT_BA_Automotive\036_Projektaustausch\HV Fotorealistische Bilder\Modelle\H6\h6k203-12a006xx-y_160531_links_135_3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6277200" y="1588758"/>
            <a:ext cx="1054095" cy="6997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U:\1024_RT_BA_Automotive\036_Projektaustausch\HV_Schulung\gemischte Unterlagen HV Schulung\HV Produktschulung Balla_Munkhart\h9s104-12a006_asm_60_4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24185" y="1240810"/>
            <a:ext cx="895350" cy="79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U:\1024_RT_BA_Automotive\036_Projektaustausch\HV_Schulung\gemischte Unterlagen HV Schulung\HV Produktschulung Balla_Munkhart\Bilder für die Schulung\AP222PI100SL\ap222pi100sl_asm.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2399" y="2992582"/>
            <a:ext cx="1002388" cy="89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descr="W:\1065_RT_Research_Development\110_EMV-SI_Labor\Bilder\2012-10-25 Bilder EMV Labor Fotograph\2012_emv_kammer_0084.jpg"/>
          <p:cNvPicPr>
            <a:picLocks noChangeAspect="1" noChangeArrowheads="1"/>
          </p:cNvPicPr>
          <p:nvPr/>
        </p:nvPicPr>
        <p:blipFill>
          <a:blip r:embed="rId13"/>
          <a:srcRect r="48"/>
          <a:stretch>
            <a:fillRect/>
          </a:stretch>
        </p:blipFill>
        <p:spPr bwMode="auto">
          <a:xfrm>
            <a:off x="440739" y="4634888"/>
            <a:ext cx="1793573" cy="12441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55776" y="4744796"/>
            <a:ext cx="1543827" cy="11211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srh-fs2\fileservice\1024_RT_BA_Automotive\036_Projektaustausch\HV Fotorealistische Bilder\Modelle\Kontaktelemente\ap212d651su_550_gew_ofin_20160531_quer.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99992" y="4876683"/>
            <a:ext cx="860180" cy="873762"/>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7"/>
          <p:cNvPicPr/>
          <p:nvPr/>
        </p:nvPicPr>
        <p:blipFill>
          <a:blip r:embed="rId16" cstate="print">
            <a:extLst>
              <a:ext uri="{28A0092B-C50C-407E-A947-70E740481C1C}">
                <a14:useLocalDpi xmlns:a14="http://schemas.microsoft.com/office/drawing/2010/main" val="0"/>
              </a:ext>
            </a:extLst>
          </a:blip>
          <a:stretch>
            <a:fillRect/>
          </a:stretch>
        </p:blipFill>
        <p:spPr>
          <a:xfrm>
            <a:off x="5796136" y="4742006"/>
            <a:ext cx="1197033" cy="992991"/>
          </a:xfrm>
          <a:prstGeom prst="rect">
            <a:avLst/>
          </a:prstGeom>
        </p:spPr>
      </p:pic>
      <p:pic>
        <p:nvPicPr>
          <p:cNvPr id="29" name="Grafik 28"/>
          <p:cNvPicPr/>
          <p:nvPr/>
        </p:nvPicPr>
        <p:blipFill>
          <a:blip r:embed="rId17" cstate="print">
            <a:extLst>
              <a:ext uri="{28A0092B-C50C-407E-A947-70E740481C1C}">
                <a14:useLocalDpi xmlns:a14="http://schemas.microsoft.com/office/drawing/2010/main" val="0"/>
              </a:ext>
            </a:extLst>
          </a:blip>
          <a:srcRect r="10" b="25"/>
          <a:stretch>
            <a:fillRect/>
          </a:stretch>
        </p:blipFill>
        <p:spPr bwMode="auto">
          <a:xfrm rot="16200000">
            <a:off x="7481335" y="4610143"/>
            <a:ext cx="1340103" cy="1338170"/>
          </a:xfrm>
          <a:prstGeom prst="rect">
            <a:avLst/>
          </a:prstGeom>
          <a:noFill/>
          <a:ln>
            <a:noFill/>
          </a:ln>
        </p:spPr>
      </p:pic>
      <p:sp>
        <p:nvSpPr>
          <p:cNvPr id="31" name="Textfeld 30"/>
          <p:cNvSpPr txBox="1"/>
          <p:nvPr/>
        </p:nvSpPr>
        <p:spPr>
          <a:xfrm>
            <a:off x="783526" y="6054387"/>
            <a:ext cx="1107997" cy="369332"/>
          </a:xfrm>
          <a:prstGeom prst="rect">
            <a:avLst/>
          </a:prstGeom>
          <a:noFill/>
        </p:spPr>
        <p:txBody>
          <a:bodyPr wrap="none" rtlCol="0">
            <a:spAutoFit/>
          </a:bodyPr>
          <a:lstStyle/>
          <a:p>
            <a:r>
              <a:rPr lang="zh-CN" altLang="en-US" dirty="0"/>
              <a:t>电池兼容</a:t>
            </a:r>
            <a:endParaRPr lang="de-DE" dirty="0"/>
          </a:p>
        </p:txBody>
      </p:sp>
      <p:sp>
        <p:nvSpPr>
          <p:cNvPr id="32" name="Textfeld 31"/>
          <p:cNvSpPr txBox="1"/>
          <p:nvPr/>
        </p:nvSpPr>
        <p:spPr>
          <a:xfrm>
            <a:off x="2704727" y="6022121"/>
            <a:ext cx="1107996" cy="369332"/>
          </a:xfrm>
          <a:prstGeom prst="rect">
            <a:avLst/>
          </a:prstGeom>
          <a:noFill/>
        </p:spPr>
        <p:txBody>
          <a:bodyPr wrap="none" rtlCol="0">
            <a:spAutoFit/>
          </a:bodyPr>
          <a:lstStyle/>
          <a:p>
            <a:r>
              <a:rPr lang="zh-CN" altLang="en-US" dirty="0"/>
              <a:t>仿真模拟</a:t>
            </a:r>
            <a:endParaRPr lang="de-DE" dirty="0"/>
          </a:p>
        </p:txBody>
      </p:sp>
      <p:sp>
        <p:nvSpPr>
          <p:cNvPr id="33" name="Textfeld 32"/>
          <p:cNvSpPr txBox="1"/>
          <p:nvPr/>
        </p:nvSpPr>
        <p:spPr>
          <a:xfrm>
            <a:off x="4355976" y="6011996"/>
            <a:ext cx="1107996" cy="369332"/>
          </a:xfrm>
          <a:prstGeom prst="rect">
            <a:avLst/>
          </a:prstGeom>
          <a:noFill/>
        </p:spPr>
        <p:txBody>
          <a:bodyPr wrap="none" rtlCol="0">
            <a:spAutoFit/>
          </a:bodyPr>
          <a:lstStyle/>
          <a:p>
            <a:r>
              <a:rPr lang="zh-CN" altLang="en-US" dirty="0"/>
              <a:t>接触系统</a:t>
            </a:r>
            <a:endParaRPr lang="de-DE" dirty="0"/>
          </a:p>
        </p:txBody>
      </p:sp>
      <p:sp>
        <p:nvSpPr>
          <p:cNvPr id="34" name="Textfeld 33"/>
          <p:cNvSpPr txBox="1"/>
          <p:nvPr/>
        </p:nvSpPr>
        <p:spPr>
          <a:xfrm>
            <a:off x="5796136" y="6021288"/>
            <a:ext cx="1107997" cy="369332"/>
          </a:xfrm>
          <a:prstGeom prst="rect">
            <a:avLst/>
          </a:prstGeom>
          <a:noFill/>
        </p:spPr>
        <p:txBody>
          <a:bodyPr wrap="none" rtlCol="0">
            <a:spAutoFit/>
          </a:bodyPr>
          <a:lstStyle/>
          <a:p>
            <a:r>
              <a:rPr lang="zh-CN" altLang="en-US" dirty="0"/>
              <a:t>连接技术</a:t>
            </a:r>
            <a:endParaRPr lang="de-DE" dirty="0"/>
          </a:p>
        </p:txBody>
      </p:sp>
      <p:sp>
        <p:nvSpPr>
          <p:cNvPr id="35" name="Textfeld 34"/>
          <p:cNvSpPr txBox="1"/>
          <p:nvPr/>
        </p:nvSpPr>
        <p:spPr>
          <a:xfrm>
            <a:off x="7511505" y="6022121"/>
            <a:ext cx="1107996" cy="369332"/>
          </a:xfrm>
          <a:prstGeom prst="rect">
            <a:avLst/>
          </a:prstGeom>
          <a:noFill/>
        </p:spPr>
        <p:txBody>
          <a:bodyPr wrap="none" rtlCol="0">
            <a:spAutoFit/>
          </a:bodyPr>
          <a:lstStyle/>
          <a:p>
            <a:r>
              <a:rPr lang="zh-CN" altLang="en-US" dirty="0"/>
              <a:t>装配工艺</a:t>
            </a:r>
            <a:endParaRPr lang="de-DE" dirty="0"/>
          </a:p>
        </p:txBody>
      </p:sp>
    </p:spTree>
    <p:extLst>
      <p:ext uri="{BB962C8B-B14F-4D97-AF65-F5344CB8AC3E}">
        <p14:creationId xmlns:p14="http://schemas.microsoft.com/office/powerpoint/2010/main" val="1836802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zh-CN" altLang="en-US" dirty="0"/>
              <a:t>罗森伯格高压连接器优势汇总</a:t>
            </a:r>
            <a:endParaRPr lang="de-DE" altLang="de-DE" dirty="0"/>
          </a:p>
        </p:txBody>
      </p:sp>
      <p:graphicFrame>
        <p:nvGraphicFramePr>
          <p:cNvPr id="5" name="Diagramm 4"/>
          <p:cNvGraphicFramePr/>
          <p:nvPr>
            <p:extLst>
              <p:ext uri="{D42A27DB-BD31-4B8C-83A1-F6EECF244321}">
                <p14:modId xmlns:p14="http://schemas.microsoft.com/office/powerpoint/2010/main" val="3444782773"/>
              </p:ext>
            </p:extLst>
          </p:nvPr>
        </p:nvGraphicFramePr>
        <p:xfrm>
          <a:off x="323528" y="836712"/>
          <a:ext cx="8640960"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4957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1998F8-DC06-4AFE-A709-C4F44F57E6B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文本框 3">
            <a:extLst>
              <a:ext uri="{FF2B5EF4-FFF2-40B4-BE49-F238E27FC236}">
                <a16:creationId xmlns:a16="http://schemas.microsoft.com/office/drawing/2014/main" id="{6F27D9A6-DA96-4952-8879-FAA19CC9F155}"/>
              </a:ext>
            </a:extLst>
          </p:cNvPr>
          <p:cNvSpPr txBox="1"/>
          <p:nvPr/>
        </p:nvSpPr>
        <p:spPr>
          <a:xfrm>
            <a:off x="292608" y="335280"/>
            <a:ext cx="2743200" cy="731290"/>
          </a:xfrm>
          <a:prstGeom prst="rect">
            <a:avLst/>
          </a:prstGeom>
          <a:noFill/>
        </p:spPr>
        <p:txBody>
          <a:bodyPr vert="horz" rtlCol="0">
            <a:spAutoFit/>
          </a:bodyPr>
          <a:lstStyle/>
          <a:p>
            <a:r>
              <a:rPr lang="zh-CN" altLang="en-US" sz="2352" b="1">
                <a:solidFill>
                  <a:srgbClr val="001F47"/>
                </a:solidFill>
                <a:latin typeface="Times New Roman" panose="02020603050405020304" pitchFamily="18" charset="0"/>
              </a:rPr>
              <a:t>罗森伯格公司概况</a:t>
            </a:r>
          </a:p>
          <a:p>
            <a:endParaRPr lang="zh-CN" altLang="en-US"/>
          </a:p>
        </p:txBody>
      </p:sp>
      <p:sp>
        <p:nvSpPr>
          <p:cNvPr id="5" name="文本框 4">
            <a:extLst>
              <a:ext uri="{FF2B5EF4-FFF2-40B4-BE49-F238E27FC236}">
                <a16:creationId xmlns:a16="http://schemas.microsoft.com/office/drawing/2014/main" id="{517C067E-0B84-4F7D-AF92-071D46A28810}"/>
              </a:ext>
            </a:extLst>
          </p:cNvPr>
          <p:cNvSpPr txBox="1"/>
          <p:nvPr/>
        </p:nvSpPr>
        <p:spPr>
          <a:xfrm>
            <a:off x="282344" y="1189140"/>
            <a:ext cx="4145640" cy="4468531"/>
          </a:xfrm>
          <a:prstGeom prst="rect">
            <a:avLst/>
          </a:prstGeom>
          <a:noFill/>
        </p:spPr>
        <p:txBody>
          <a:bodyPr vert="horz" wrap="square" rtlCol="0">
            <a:spAutoFit/>
          </a:bodyPr>
          <a:lstStyle/>
          <a:p>
            <a:pPr algn="l"/>
            <a:r>
              <a:rPr lang="zh-CN" altLang="en-US" sz="1776" dirty="0">
                <a:solidFill>
                  <a:srgbClr val="E62E35"/>
                </a:solidFill>
                <a:latin typeface="Wingdings" panose="05000000000000000000" pitchFamily="2" charset="2"/>
              </a:rPr>
              <a:t> </a:t>
            </a:r>
            <a:r>
              <a:rPr lang="zh-CN" altLang="en-US" sz="1776" dirty="0">
                <a:solidFill>
                  <a:srgbClr val="001F47"/>
                </a:solidFill>
                <a:latin typeface="Times New Roman" panose="02020603050405020304" pitchFamily="18" charset="0"/>
              </a:rPr>
              <a:t>公司成立于 </a:t>
            </a:r>
            <a:r>
              <a:rPr lang="en-US" altLang="zh-CN" sz="1776" dirty="0">
                <a:solidFill>
                  <a:srgbClr val="001F47"/>
                </a:solidFill>
                <a:latin typeface="Arial" panose="020B0604020202020204" pitchFamily="34" charset="0"/>
              </a:rPr>
              <a:t>1958</a:t>
            </a:r>
            <a:r>
              <a:rPr lang="zh-CN" altLang="en-US" sz="1776" dirty="0">
                <a:solidFill>
                  <a:srgbClr val="001F47"/>
                </a:solidFill>
                <a:latin typeface="Arial" panose="020B0604020202020204" pitchFamily="34" charset="0"/>
              </a:rPr>
              <a:t>年</a:t>
            </a:r>
            <a:endParaRPr lang="en-US" altLang="zh-CN" sz="1776" dirty="0">
              <a:solidFill>
                <a:srgbClr val="001F47"/>
              </a:solidFill>
              <a:latin typeface="Arial" panose="020B0604020202020204" pitchFamily="34" charset="0"/>
            </a:endParaRPr>
          </a:p>
          <a:p>
            <a:pPr algn="l"/>
            <a:r>
              <a:rPr lang="zh-CN" altLang="en-US" sz="1776" dirty="0">
                <a:solidFill>
                  <a:srgbClr val="001F47"/>
                </a:solidFill>
                <a:latin typeface="Times New Roman" panose="02020603050405020304" pitchFamily="18" charset="0"/>
              </a:rPr>
              <a:t>       总部位于德国南部巴戈利亚州</a:t>
            </a:r>
            <a:endParaRPr lang="en-US" altLang="zh-CN" sz="1776" dirty="0">
              <a:solidFill>
                <a:srgbClr val="001F47"/>
              </a:solidFill>
              <a:latin typeface="Times New Roman" panose="02020603050405020304" pitchFamily="18" charset="0"/>
            </a:endParaRPr>
          </a:p>
          <a:p>
            <a:pPr algn="l"/>
            <a:r>
              <a:rPr lang="zh-CN" altLang="en-US" sz="1776" dirty="0">
                <a:solidFill>
                  <a:srgbClr val="E62E35"/>
                </a:solidFill>
                <a:latin typeface="Wingdings" panose="05000000000000000000" pitchFamily="2" charset="2"/>
              </a:rPr>
              <a:t> </a:t>
            </a:r>
            <a:r>
              <a:rPr lang="zh-CN" altLang="en-US" sz="1776" dirty="0">
                <a:solidFill>
                  <a:srgbClr val="001F47"/>
                </a:solidFill>
                <a:latin typeface="Times New Roman" panose="02020603050405020304" pitchFamily="18" charset="0"/>
              </a:rPr>
              <a:t>世界知名连接系统供应商</a:t>
            </a:r>
          </a:p>
          <a:p>
            <a:pPr algn="l"/>
            <a:r>
              <a:rPr lang="zh-CN" altLang="en-US" sz="1776" dirty="0">
                <a:solidFill>
                  <a:srgbClr val="E62E35"/>
                </a:solidFill>
                <a:latin typeface="Wingdings" panose="05000000000000000000" pitchFamily="2" charset="2"/>
              </a:rPr>
              <a:t> </a:t>
            </a:r>
            <a:r>
              <a:rPr lang="en-US" altLang="zh-CN" sz="1776" dirty="0">
                <a:solidFill>
                  <a:srgbClr val="001F47"/>
                </a:solidFill>
                <a:latin typeface="Arial" panose="020B0604020202020204" pitchFamily="34" charset="0"/>
              </a:rPr>
              <a:t>2016</a:t>
            </a:r>
            <a:r>
              <a:rPr lang="zh-CN" altLang="en-US" sz="1776" dirty="0">
                <a:solidFill>
                  <a:srgbClr val="001F47"/>
                </a:solidFill>
                <a:latin typeface="Arial" panose="020B0604020202020204" pitchFamily="34" charset="0"/>
              </a:rPr>
              <a:t>年全球员工总数</a:t>
            </a:r>
            <a:r>
              <a:rPr lang="en-US" altLang="zh-CN" sz="1776" dirty="0">
                <a:solidFill>
                  <a:srgbClr val="001F47"/>
                </a:solidFill>
                <a:latin typeface="Arial" panose="020B0604020202020204" pitchFamily="34" charset="0"/>
              </a:rPr>
              <a:t>: 7500</a:t>
            </a:r>
            <a:r>
              <a:rPr lang="zh-CN" altLang="en-US" sz="1776" dirty="0">
                <a:solidFill>
                  <a:srgbClr val="001F47"/>
                </a:solidFill>
                <a:latin typeface="Arial" panose="020B0604020202020204" pitchFamily="34" charset="0"/>
              </a:rPr>
              <a:t>人</a:t>
            </a:r>
          </a:p>
          <a:p>
            <a:pPr algn="l"/>
            <a:r>
              <a:rPr lang="zh-CN" altLang="en-US" sz="1776" dirty="0">
                <a:solidFill>
                  <a:srgbClr val="E62E35"/>
                </a:solidFill>
                <a:latin typeface="Wingdings" panose="05000000000000000000" pitchFamily="2" charset="2"/>
              </a:rPr>
              <a:t> </a:t>
            </a:r>
            <a:r>
              <a:rPr lang="zh-CN" altLang="en-US" sz="1776" dirty="0">
                <a:solidFill>
                  <a:srgbClr val="001F47"/>
                </a:solidFill>
                <a:latin typeface="Times New Roman" panose="02020603050405020304" pitchFamily="18" charset="0"/>
              </a:rPr>
              <a:t>除非洲外，全球均有销售和生产基地</a:t>
            </a:r>
          </a:p>
          <a:p>
            <a:pPr algn="l"/>
            <a:r>
              <a:rPr lang="zh-CN" altLang="en-US" sz="1776" dirty="0">
                <a:solidFill>
                  <a:srgbClr val="E62E35"/>
                </a:solidFill>
                <a:latin typeface="Wingdings" panose="05000000000000000000" pitchFamily="2" charset="2"/>
              </a:rPr>
              <a:t> </a:t>
            </a:r>
            <a:r>
              <a:rPr lang="zh-CN" altLang="en-US" sz="1776" dirty="0">
                <a:solidFill>
                  <a:srgbClr val="001F47"/>
                </a:solidFill>
                <a:latin typeface="Times New Roman" panose="02020603050405020304" pitchFamily="18" charset="0"/>
              </a:rPr>
              <a:t>向传统汽车行业提供</a:t>
            </a:r>
            <a:r>
              <a:rPr lang="en-US" altLang="zh-CN" sz="1776" dirty="0" err="1">
                <a:solidFill>
                  <a:srgbClr val="001F47"/>
                </a:solidFill>
                <a:latin typeface="Times New Roman" panose="02020603050405020304" pitchFamily="18" charset="0"/>
              </a:rPr>
              <a:t>Fakra</a:t>
            </a:r>
            <a:r>
              <a:rPr lang="zh-CN" altLang="en-US" sz="1776" dirty="0">
                <a:solidFill>
                  <a:srgbClr val="001F47"/>
                </a:solidFill>
                <a:latin typeface="Times New Roman" panose="02020603050405020304" pitchFamily="18" charset="0"/>
              </a:rPr>
              <a:t>、</a:t>
            </a:r>
            <a:r>
              <a:rPr lang="en-US" altLang="zh-CN" sz="1776" dirty="0">
                <a:solidFill>
                  <a:srgbClr val="001F47"/>
                </a:solidFill>
                <a:latin typeface="Times New Roman" panose="02020603050405020304" pitchFamily="18" charset="0"/>
              </a:rPr>
              <a:t>HSD</a:t>
            </a:r>
            <a:r>
              <a:rPr lang="zh-CN" altLang="en-US" sz="1776" dirty="0">
                <a:solidFill>
                  <a:srgbClr val="001F47"/>
                </a:solidFill>
                <a:latin typeface="Times New Roman" panose="02020603050405020304" pitchFamily="18" charset="0"/>
              </a:rPr>
              <a:t>连接器和线束</a:t>
            </a:r>
          </a:p>
          <a:p>
            <a:pPr algn="l"/>
            <a:r>
              <a:rPr lang="zh-CN" altLang="en-US" sz="1776" dirty="0">
                <a:solidFill>
                  <a:srgbClr val="E62E35"/>
                </a:solidFill>
                <a:latin typeface="Wingdings" panose="05000000000000000000" pitchFamily="2" charset="2"/>
              </a:rPr>
              <a:t> </a:t>
            </a:r>
            <a:r>
              <a:rPr lang="zh-CN" altLang="en-US" sz="1776" dirty="0">
                <a:solidFill>
                  <a:srgbClr val="001F47"/>
                </a:solidFill>
                <a:latin typeface="Times New Roman" panose="02020603050405020304" pitchFamily="18" charset="0"/>
              </a:rPr>
              <a:t>向新能源汽车行业提供大电流、高电压的</a:t>
            </a:r>
            <a:r>
              <a:rPr lang="en-US" altLang="zh-CN" sz="1776" dirty="0">
                <a:solidFill>
                  <a:srgbClr val="001F47"/>
                </a:solidFill>
                <a:latin typeface="Times New Roman" panose="02020603050405020304" pitchFamily="18" charset="0"/>
              </a:rPr>
              <a:t>HVR</a:t>
            </a:r>
            <a:r>
              <a:rPr lang="zh-CN" altLang="en-US" sz="1776" dirty="0">
                <a:solidFill>
                  <a:srgbClr val="001F47"/>
                </a:solidFill>
                <a:latin typeface="Times New Roman" panose="02020603050405020304" pitchFamily="18" charset="0"/>
              </a:rPr>
              <a:t>连接器和线束</a:t>
            </a:r>
          </a:p>
          <a:p>
            <a:pPr algn="l"/>
            <a:r>
              <a:rPr lang="zh-CN" altLang="en-US" sz="1776" dirty="0">
                <a:solidFill>
                  <a:srgbClr val="E62E35"/>
                </a:solidFill>
                <a:latin typeface="Wingdings" panose="05000000000000000000" pitchFamily="2" charset="2"/>
              </a:rPr>
              <a:t> </a:t>
            </a:r>
            <a:r>
              <a:rPr lang="zh-CN" altLang="en-US" sz="1776" dirty="0">
                <a:solidFill>
                  <a:srgbClr val="001F47"/>
                </a:solidFill>
                <a:latin typeface="Times New Roman" panose="02020603050405020304" pitchFamily="18" charset="0"/>
              </a:rPr>
              <a:t>全球工厂覆盖</a:t>
            </a:r>
            <a:r>
              <a:rPr lang="en-US" altLang="zh-CN" sz="1776" dirty="0">
                <a:solidFill>
                  <a:srgbClr val="001F47"/>
                </a:solidFill>
                <a:latin typeface="Times New Roman" panose="02020603050405020304" pitchFamily="18" charset="0"/>
              </a:rPr>
              <a:t>:</a:t>
            </a:r>
          </a:p>
          <a:p>
            <a:pPr algn="l"/>
            <a:r>
              <a:rPr lang="en-US" altLang="zh-CN" sz="1776" dirty="0">
                <a:solidFill>
                  <a:srgbClr val="001F47"/>
                </a:solidFill>
                <a:latin typeface="Times New Roman" panose="02020603050405020304" pitchFamily="18" charset="0"/>
              </a:rPr>
              <a:t>  </a:t>
            </a:r>
            <a:r>
              <a:rPr lang="zh-CN" altLang="en-US" sz="1776" dirty="0">
                <a:solidFill>
                  <a:srgbClr val="001F47"/>
                </a:solidFill>
                <a:latin typeface="Times New Roman" panose="02020603050405020304" pitchFamily="18" charset="0"/>
              </a:rPr>
              <a:t>德国 </a:t>
            </a:r>
            <a:r>
              <a:rPr lang="en-US" altLang="zh-CN" sz="1776" dirty="0">
                <a:solidFill>
                  <a:srgbClr val="001F47"/>
                </a:solidFill>
                <a:latin typeface="Arial" panose="020B0604020202020204" pitchFamily="34" charset="0"/>
              </a:rPr>
              <a:t>(5), </a:t>
            </a:r>
            <a:r>
              <a:rPr lang="zh-CN" altLang="en-US" sz="1776" dirty="0">
                <a:solidFill>
                  <a:srgbClr val="001F47"/>
                </a:solidFill>
                <a:latin typeface="Times New Roman" panose="02020603050405020304" pitchFamily="18" charset="0"/>
              </a:rPr>
              <a:t>匈牙利 </a:t>
            </a:r>
            <a:r>
              <a:rPr lang="en-US" altLang="zh-CN" sz="1776" dirty="0">
                <a:solidFill>
                  <a:srgbClr val="001F47"/>
                </a:solidFill>
                <a:latin typeface="Arial" panose="020B0604020202020204" pitchFamily="34" charset="0"/>
              </a:rPr>
              <a:t>(2), </a:t>
            </a:r>
            <a:r>
              <a:rPr lang="zh-CN" altLang="en-US" sz="1776" dirty="0">
                <a:solidFill>
                  <a:srgbClr val="001F47"/>
                </a:solidFill>
                <a:latin typeface="Times New Roman" panose="02020603050405020304" pitchFamily="18" charset="0"/>
              </a:rPr>
              <a:t>瑞典 </a:t>
            </a:r>
            <a:r>
              <a:rPr lang="en-US" altLang="zh-CN" sz="1776" dirty="0">
                <a:solidFill>
                  <a:srgbClr val="001F47"/>
                </a:solidFill>
                <a:latin typeface="Arial" panose="020B0604020202020204" pitchFamily="34" charset="0"/>
              </a:rPr>
              <a:t>(1),</a:t>
            </a:r>
          </a:p>
          <a:p>
            <a:pPr algn="l"/>
            <a:r>
              <a:rPr lang="en-US" altLang="zh-CN" sz="1776" dirty="0">
                <a:solidFill>
                  <a:srgbClr val="001F47"/>
                </a:solidFill>
                <a:latin typeface="Arial" panose="020B0604020202020204" pitchFamily="34" charset="0"/>
              </a:rPr>
              <a:t>  </a:t>
            </a:r>
            <a:r>
              <a:rPr lang="zh-CN" altLang="en-US" sz="1776" dirty="0">
                <a:solidFill>
                  <a:srgbClr val="001F47"/>
                </a:solidFill>
                <a:latin typeface="Times New Roman" panose="02020603050405020304" pitchFamily="18" charset="0"/>
              </a:rPr>
              <a:t>丹麦 </a:t>
            </a:r>
            <a:r>
              <a:rPr lang="en-US" altLang="zh-CN" sz="1776" dirty="0">
                <a:solidFill>
                  <a:srgbClr val="001F47"/>
                </a:solidFill>
                <a:latin typeface="Arial" panose="020B0604020202020204" pitchFamily="34" charset="0"/>
              </a:rPr>
              <a:t>(1), </a:t>
            </a:r>
            <a:r>
              <a:rPr lang="zh-CN" altLang="en-US" sz="1776" dirty="0">
                <a:solidFill>
                  <a:srgbClr val="001F47"/>
                </a:solidFill>
                <a:latin typeface="Times New Roman" panose="02020603050405020304" pitchFamily="18" charset="0"/>
              </a:rPr>
              <a:t>英国 </a:t>
            </a:r>
            <a:r>
              <a:rPr lang="en-US" altLang="zh-CN" sz="1776" dirty="0">
                <a:solidFill>
                  <a:srgbClr val="001F47"/>
                </a:solidFill>
                <a:latin typeface="Arial" panose="020B0604020202020204" pitchFamily="34" charset="0"/>
              </a:rPr>
              <a:t>(1), </a:t>
            </a:r>
            <a:r>
              <a:rPr lang="zh-CN" altLang="en-US" sz="1776" dirty="0">
                <a:solidFill>
                  <a:srgbClr val="001F47"/>
                </a:solidFill>
                <a:latin typeface="Times New Roman" panose="02020603050405020304" pitchFamily="18" charset="0"/>
              </a:rPr>
              <a:t>西班牙 </a:t>
            </a:r>
            <a:r>
              <a:rPr lang="en-US" altLang="zh-CN" sz="1776" dirty="0">
                <a:solidFill>
                  <a:srgbClr val="001F47"/>
                </a:solidFill>
                <a:latin typeface="Arial" panose="020B0604020202020204" pitchFamily="34" charset="0"/>
              </a:rPr>
              <a:t>(1),</a:t>
            </a:r>
          </a:p>
          <a:p>
            <a:pPr algn="l"/>
            <a:r>
              <a:rPr lang="en-US" altLang="zh-CN" sz="1776" dirty="0">
                <a:solidFill>
                  <a:srgbClr val="001F47"/>
                </a:solidFill>
                <a:latin typeface="Arial" panose="020B0604020202020204" pitchFamily="34" charset="0"/>
              </a:rPr>
              <a:t>  </a:t>
            </a:r>
            <a:r>
              <a:rPr lang="zh-CN" altLang="en-US" sz="1776" dirty="0">
                <a:solidFill>
                  <a:srgbClr val="001F47"/>
                </a:solidFill>
                <a:latin typeface="Times New Roman" panose="02020603050405020304" pitchFamily="18" charset="0"/>
              </a:rPr>
              <a:t>美国 </a:t>
            </a:r>
            <a:r>
              <a:rPr lang="en-US" altLang="zh-CN" sz="1776" dirty="0">
                <a:solidFill>
                  <a:srgbClr val="001F47"/>
                </a:solidFill>
                <a:latin typeface="Arial" panose="020B0604020202020204" pitchFamily="34" charset="0"/>
              </a:rPr>
              <a:t>(4), </a:t>
            </a:r>
            <a:r>
              <a:rPr lang="zh-CN" altLang="en-US" sz="1776" dirty="0">
                <a:solidFill>
                  <a:srgbClr val="001F47"/>
                </a:solidFill>
                <a:latin typeface="Times New Roman" panose="02020603050405020304" pitchFamily="18" charset="0"/>
              </a:rPr>
              <a:t>巴西 </a:t>
            </a:r>
            <a:r>
              <a:rPr lang="en-US" altLang="zh-CN" sz="1776" dirty="0">
                <a:solidFill>
                  <a:srgbClr val="001F47"/>
                </a:solidFill>
                <a:latin typeface="Arial" panose="020B0604020202020204" pitchFamily="34" charset="0"/>
              </a:rPr>
              <a:t>(1), </a:t>
            </a:r>
            <a:r>
              <a:rPr lang="zh-CN" altLang="en-US" sz="1776" dirty="0">
                <a:solidFill>
                  <a:srgbClr val="001F47"/>
                </a:solidFill>
                <a:latin typeface="Times New Roman" panose="02020603050405020304" pitchFamily="18" charset="0"/>
              </a:rPr>
              <a:t>中国 </a:t>
            </a:r>
            <a:r>
              <a:rPr lang="en-US" altLang="zh-CN" sz="1776" dirty="0">
                <a:solidFill>
                  <a:srgbClr val="001F47"/>
                </a:solidFill>
                <a:latin typeface="Arial" panose="020B0604020202020204" pitchFamily="34" charset="0"/>
              </a:rPr>
              <a:t>(5), </a:t>
            </a:r>
            <a:r>
              <a:rPr lang="zh-CN" altLang="en-US" sz="1776" dirty="0">
                <a:solidFill>
                  <a:srgbClr val="001F47"/>
                </a:solidFill>
                <a:latin typeface="Times New Roman" panose="02020603050405020304" pitchFamily="18" charset="0"/>
              </a:rPr>
              <a:t>印度 </a:t>
            </a:r>
            <a:r>
              <a:rPr lang="en-US" altLang="zh-CN" sz="1776" dirty="0">
                <a:solidFill>
                  <a:srgbClr val="001F47"/>
                </a:solidFill>
                <a:latin typeface="Arial" panose="020B0604020202020204" pitchFamily="34" charset="0"/>
              </a:rPr>
              <a:t>(2),</a:t>
            </a:r>
            <a:r>
              <a:rPr lang="zh-CN" altLang="en-US" sz="1776" dirty="0">
                <a:solidFill>
                  <a:srgbClr val="001F47"/>
                </a:solidFill>
                <a:latin typeface="Arial" panose="020B0604020202020204" pitchFamily="34" charset="0"/>
              </a:rPr>
              <a:t>智</a:t>
            </a:r>
          </a:p>
          <a:p>
            <a:pPr algn="l"/>
            <a:r>
              <a:rPr lang="zh-CN" altLang="en-US" sz="1776" dirty="0">
                <a:solidFill>
                  <a:srgbClr val="001F47"/>
                </a:solidFill>
                <a:latin typeface="Arial" panose="020B0604020202020204" pitchFamily="34" charset="0"/>
              </a:rPr>
              <a:t>  </a:t>
            </a:r>
            <a:r>
              <a:rPr lang="zh-CN" altLang="en-US" sz="1776" dirty="0">
                <a:solidFill>
                  <a:srgbClr val="001F47"/>
                </a:solidFill>
                <a:latin typeface="Times New Roman" panose="02020603050405020304" pitchFamily="18" charset="0"/>
              </a:rPr>
              <a:t>利 </a:t>
            </a:r>
            <a:r>
              <a:rPr lang="en-US" altLang="zh-CN" sz="1776" dirty="0">
                <a:solidFill>
                  <a:srgbClr val="001F47"/>
                </a:solidFill>
                <a:latin typeface="Arial" panose="020B0604020202020204" pitchFamily="34" charset="0"/>
              </a:rPr>
              <a:t>(1), </a:t>
            </a:r>
            <a:r>
              <a:rPr lang="zh-CN" altLang="en-US" sz="1776" dirty="0">
                <a:solidFill>
                  <a:srgbClr val="001F47"/>
                </a:solidFill>
                <a:latin typeface="Times New Roman" panose="02020603050405020304" pitchFamily="18" charset="0"/>
              </a:rPr>
              <a:t>奥地利 </a:t>
            </a:r>
            <a:r>
              <a:rPr lang="en-US" altLang="zh-CN" sz="1776" dirty="0">
                <a:solidFill>
                  <a:srgbClr val="001F47"/>
                </a:solidFill>
                <a:latin typeface="Arial" panose="020B0604020202020204" pitchFamily="34" charset="0"/>
              </a:rPr>
              <a:t>(1)</a:t>
            </a:r>
          </a:p>
          <a:p>
            <a:endParaRPr lang="zh-CN" altLang="en-US" dirty="0"/>
          </a:p>
        </p:txBody>
      </p:sp>
    </p:spTree>
    <p:extLst>
      <p:ext uri="{BB962C8B-B14F-4D97-AF65-F5344CB8AC3E}">
        <p14:creationId xmlns:p14="http://schemas.microsoft.com/office/powerpoint/2010/main" val="3576336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691E9-6940-484D-870D-0A1788B3307F}"/>
              </a:ext>
            </a:extLst>
          </p:cNvPr>
          <p:cNvSpPr>
            <a:spLocks noGrp="1"/>
          </p:cNvSpPr>
          <p:nvPr>
            <p:ph type="title"/>
          </p:nvPr>
        </p:nvSpPr>
        <p:spPr>
          <a:xfrm>
            <a:off x="250825" y="319882"/>
            <a:ext cx="6300788" cy="804862"/>
          </a:xfrm>
          <a:noFill/>
          <a:ln w="9525">
            <a:noFill/>
            <a:miter lim="800000"/>
            <a:headEnd/>
            <a:tailEnd/>
          </a:ln>
        </p:spPr>
        <p:txBody>
          <a:bodyPr vert="horz" wrap="square" lIns="91440" tIns="45720" rIns="91440" bIns="45720" numCol="1" anchor="t" anchorCtr="0" compatLnSpc="1">
            <a:prstTxWarp prst="textNoShape">
              <a:avLst/>
            </a:prstTxWarp>
          </a:bodyPr>
          <a:lstStyle/>
          <a:p>
            <a:r>
              <a:rPr lang="zh-CN" altLang="en-US" dirty="0"/>
              <a:t>新能源汽车的技术挑战</a:t>
            </a:r>
            <a:br>
              <a:rPr lang="en-US" altLang="zh-CN" dirty="0"/>
            </a:br>
            <a:endParaRPr lang="zh-CN" altLang="en-US" dirty="0"/>
          </a:p>
        </p:txBody>
      </p:sp>
      <p:sp>
        <p:nvSpPr>
          <p:cNvPr id="4" name="文本占位符 3">
            <a:extLst>
              <a:ext uri="{FF2B5EF4-FFF2-40B4-BE49-F238E27FC236}">
                <a16:creationId xmlns:a16="http://schemas.microsoft.com/office/drawing/2014/main" id="{23CF95D7-39C4-498E-8655-30F745F1E503}"/>
              </a:ext>
            </a:extLst>
          </p:cNvPr>
          <p:cNvSpPr>
            <a:spLocks noGrp="1"/>
          </p:cNvSpPr>
          <p:nvPr>
            <p:ph type="body" sz="quarter" idx="12"/>
          </p:nvPr>
        </p:nvSpPr>
        <p:spPr/>
        <p:txBody>
          <a:bodyPr/>
          <a:lstStyle/>
          <a:p>
            <a:r>
              <a:rPr lang="zh-CN" altLang="en-US" sz="2000" dirty="0"/>
              <a:t>从传统燃油机车向混合动力和电力驱动机车的发展不仅仅需要特殊的技术支持，同时还需要更加高效、资源节约型的生产方式以持续的改善环境。</a:t>
            </a:r>
            <a:endParaRPr lang="en-US" altLang="zh-CN" sz="2000" dirty="0"/>
          </a:p>
          <a:p>
            <a:r>
              <a:rPr lang="zh-CN" altLang="en-US" sz="2000" dirty="0"/>
              <a:t>为了满足新能源汽车电动机和充电电源的发展需求，电气元件必须具有极高的载流能力和耐压能力，以及必须面对越来越紧凑的空间需求和在各种工况下长期耐用的要求。</a:t>
            </a:r>
          </a:p>
        </p:txBody>
      </p:sp>
      <p:pic>
        <p:nvPicPr>
          <p:cNvPr id="6" name="图片 5">
            <a:extLst>
              <a:ext uri="{FF2B5EF4-FFF2-40B4-BE49-F238E27FC236}">
                <a16:creationId xmlns:a16="http://schemas.microsoft.com/office/drawing/2014/main" id="{AC28C58A-9C68-44E9-8EF5-E16BD87425B6}"/>
              </a:ext>
            </a:extLst>
          </p:cNvPr>
          <p:cNvPicPr>
            <a:picLocks noChangeAspect="1"/>
          </p:cNvPicPr>
          <p:nvPr/>
        </p:nvPicPr>
        <p:blipFill>
          <a:blip r:embed="rId2"/>
          <a:stretch>
            <a:fillRect/>
          </a:stretch>
        </p:blipFill>
        <p:spPr>
          <a:xfrm>
            <a:off x="353222" y="3429000"/>
            <a:ext cx="4030833" cy="2808312"/>
          </a:xfrm>
          <a:prstGeom prst="rect">
            <a:avLst/>
          </a:prstGeom>
        </p:spPr>
      </p:pic>
      <p:pic>
        <p:nvPicPr>
          <p:cNvPr id="7" name="图片 6">
            <a:extLst>
              <a:ext uri="{FF2B5EF4-FFF2-40B4-BE49-F238E27FC236}">
                <a16:creationId xmlns:a16="http://schemas.microsoft.com/office/drawing/2014/main" id="{BD5E28E4-45B4-4047-8D8D-85DE0DAA2160}"/>
              </a:ext>
            </a:extLst>
          </p:cNvPr>
          <p:cNvPicPr>
            <a:picLocks noChangeAspect="1"/>
          </p:cNvPicPr>
          <p:nvPr/>
        </p:nvPicPr>
        <p:blipFill>
          <a:blip r:embed="rId3"/>
          <a:stretch>
            <a:fillRect/>
          </a:stretch>
        </p:blipFill>
        <p:spPr>
          <a:xfrm>
            <a:off x="4312366" y="3429000"/>
            <a:ext cx="4509122" cy="2808312"/>
          </a:xfrm>
          <a:prstGeom prst="rect">
            <a:avLst/>
          </a:prstGeom>
        </p:spPr>
      </p:pic>
    </p:spTree>
    <p:extLst>
      <p:ext uri="{BB962C8B-B14F-4D97-AF65-F5344CB8AC3E}">
        <p14:creationId xmlns:p14="http://schemas.microsoft.com/office/powerpoint/2010/main" val="581643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2E8CB2-E4C3-4FB6-A9FE-9B2E078B63BE}"/>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文本框 3">
            <a:extLst>
              <a:ext uri="{FF2B5EF4-FFF2-40B4-BE49-F238E27FC236}">
                <a16:creationId xmlns:a16="http://schemas.microsoft.com/office/drawing/2014/main" id="{522C0BFF-EBAE-45AE-84CE-CA516F04AD9F}"/>
              </a:ext>
            </a:extLst>
          </p:cNvPr>
          <p:cNvSpPr txBox="1"/>
          <p:nvPr/>
        </p:nvSpPr>
        <p:spPr>
          <a:xfrm>
            <a:off x="359664" y="267435"/>
            <a:ext cx="2670048" cy="738664"/>
          </a:xfrm>
          <a:prstGeom prst="rect">
            <a:avLst/>
          </a:prstGeom>
          <a:noFill/>
        </p:spPr>
        <p:txBody>
          <a:bodyPr vert="horz" rtlCol="0">
            <a:spAutoFit/>
          </a:bodyPr>
          <a:lstStyle/>
          <a:p>
            <a:r>
              <a:rPr lang="en-US" altLang="zh-CN" sz="2400" b="1" dirty="0">
                <a:solidFill>
                  <a:srgbClr val="001F47"/>
                </a:solidFill>
                <a:latin typeface="Arial" panose="020B0604020202020204" pitchFamily="34" charset="0"/>
              </a:rPr>
              <a:t>2007-2016</a:t>
            </a:r>
            <a:r>
              <a:rPr lang="zh-CN" altLang="en-US" sz="2352" b="1" dirty="0">
                <a:solidFill>
                  <a:srgbClr val="001F47"/>
                </a:solidFill>
                <a:latin typeface="Arial" panose="020B0604020202020204" pitchFamily="34" charset="0"/>
              </a:rPr>
              <a:t>销售额</a:t>
            </a:r>
          </a:p>
          <a:p>
            <a:endParaRPr lang="zh-CN" altLang="en-US" dirty="0"/>
          </a:p>
        </p:txBody>
      </p:sp>
      <p:sp>
        <p:nvSpPr>
          <p:cNvPr id="5" name="文本框 4">
            <a:extLst>
              <a:ext uri="{FF2B5EF4-FFF2-40B4-BE49-F238E27FC236}">
                <a16:creationId xmlns:a16="http://schemas.microsoft.com/office/drawing/2014/main" id="{E98D80ED-8718-4E88-A09C-BD10C67B6EEA}"/>
              </a:ext>
            </a:extLst>
          </p:cNvPr>
          <p:cNvSpPr txBox="1"/>
          <p:nvPr/>
        </p:nvSpPr>
        <p:spPr>
          <a:xfrm>
            <a:off x="725424" y="1816608"/>
            <a:ext cx="768096" cy="598305"/>
          </a:xfrm>
          <a:prstGeom prst="rect">
            <a:avLst/>
          </a:prstGeom>
          <a:noFill/>
        </p:spPr>
        <p:txBody>
          <a:bodyPr vert="horz" rtlCol="0">
            <a:spAutoFit/>
          </a:bodyPr>
          <a:lstStyle/>
          <a:p>
            <a:r>
              <a:rPr lang="en-US" altLang="zh-CN" sz="1488">
                <a:solidFill>
                  <a:srgbClr val="001F47"/>
                </a:solidFill>
                <a:latin typeface="Arial" panose="020B0604020202020204" pitchFamily="34" charset="0"/>
              </a:rPr>
              <a:t>Mio €</a:t>
            </a:r>
          </a:p>
          <a:p>
            <a:endParaRPr lang="zh-CN" altLang="en-US"/>
          </a:p>
        </p:txBody>
      </p:sp>
      <p:sp>
        <p:nvSpPr>
          <p:cNvPr id="6" name="文本框 5">
            <a:extLst>
              <a:ext uri="{FF2B5EF4-FFF2-40B4-BE49-F238E27FC236}">
                <a16:creationId xmlns:a16="http://schemas.microsoft.com/office/drawing/2014/main" id="{33BCBFB0-A35E-4177-9C77-40DFB12D550C}"/>
              </a:ext>
            </a:extLst>
          </p:cNvPr>
          <p:cNvSpPr txBox="1"/>
          <p:nvPr/>
        </p:nvSpPr>
        <p:spPr>
          <a:xfrm>
            <a:off x="396240" y="2060448"/>
            <a:ext cx="871728" cy="3375411"/>
          </a:xfrm>
          <a:prstGeom prst="rect">
            <a:avLst/>
          </a:prstGeom>
          <a:noFill/>
        </p:spPr>
        <p:txBody>
          <a:bodyPr vert="horz" rtlCol="0">
            <a:spAutoFit/>
          </a:bodyPr>
          <a:lstStyle/>
          <a:p>
            <a:r>
              <a:rPr lang="en-US" altLang="zh-CN" sz="1776">
                <a:solidFill>
                  <a:srgbClr val="001F47"/>
                </a:solidFill>
                <a:latin typeface="Arial" panose="020B0604020202020204" pitchFamily="34" charset="0"/>
              </a:rPr>
              <a:t>1,000</a:t>
            </a:r>
          </a:p>
          <a:p>
            <a:r>
              <a:rPr lang="en-US" altLang="zh-CN" sz="1776">
                <a:solidFill>
                  <a:srgbClr val="001F47"/>
                </a:solidFill>
                <a:latin typeface="Arial" panose="020B0604020202020204" pitchFamily="34" charset="0"/>
              </a:rPr>
              <a:t>  900</a:t>
            </a:r>
          </a:p>
          <a:p>
            <a:r>
              <a:rPr lang="en-US" altLang="zh-CN" sz="1776">
                <a:solidFill>
                  <a:srgbClr val="001F47"/>
                </a:solidFill>
                <a:latin typeface="Arial" panose="020B0604020202020204" pitchFamily="34" charset="0"/>
              </a:rPr>
              <a:t>  800</a:t>
            </a:r>
          </a:p>
          <a:p>
            <a:r>
              <a:rPr lang="en-US" altLang="zh-CN" sz="1776">
                <a:solidFill>
                  <a:srgbClr val="001F47"/>
                </a:solidFill>
                <a:latin typeface="Arial" panose="020B0604020202020204" pitchFamily="34" charset="0"/>
              </a:rPr>
              <a:t>  700</a:t>
            </a:r>
          </a:p>
          <a:p>
            <a:r>
              <a:rPr lang="en-US" altLang="zh-CN" sz="1776">
                <a:solidFill>
                  <a:srgbClr val="001F47"/>
                </a:solidFill>
                <a:latin typeface="Arial" panose="020B0604020202020204" pitchFamily="34" charset="0"/>
              </a:rPr>
              <a:t>  600</a:t>
            </a:r>
          </a:p>
          <a:p>
            <a:r>
              <a:rPr lang="en-US" altLang="zh-CN" sz="1776">
                <a:solidFill>
                  <a:srgbClr val="001F47"/>
                </a:solidFill>
                <a:latin typeface="Arial" panose="020B0604020202020204" pitchFamily="34" charset="0"/>
              </a:rPr>
              <a:t>  500</a:t>
            </a:r>
          </a:p>
          <a:p>
            <a:r>
              <a:rPr lang="en-US" altLang="zh-CN" sz="1776">
                <a:solidFill>
                  <a:srgbClr val="001F47"/>
                </a:solidFill>
                <a:latin typeface="Arial" panose="020B0604020202020204" pitchFamily="34" charset="0"/>
              </a:rPr>
              <a:t>  400</a:t>
            </a:r>
          </a:p>
          <a:p>
            <a:r>
              <a:rPr lang="en-US" altLang="zh-CN" sz="1776">
                <a:solidFill>
                  <a:srgbClr val="001F47"/>
                </a:solidFill>
                <a:latin typeface="Arial" panose="020B0604020202020204" pitchFamily="34" charset="0"/>
              </a:rPr>
              <a:t>  300</a:t>
            </a:r>
          </a:p>
          <a:p>
            <a:r>
              <a:rPr lang="en-US" altLang="zh-CN" sz="1776">
                <a:solidFill>
                  <a:srgbClr val="001F47"/>
                </a:solidFill>
                <a:latin typeface="Arial" panose="020B0604020202020204" pitchFamily="34" charset="0"/>
              </a:rPr>
              <a:t>  200</a:t>
            </a:r>
          </a:p>
          <a:p>
            <a:r>
              <a:rPr lang="en-US" altLang="zh-CN" sz="1776">
                <a:solidFill>
                  <a:srgbClr val="001F47"/>
                </a:solidFill>
                <a:latin typeface="Arial" panose="020B0604020202020204" pitchFamily="34" charset="0"/>
              </a:rPr>
              <a:t>  100</a:t>
            </a:r>
          </a:p>
          <a:p>
            <a:r>
              <a:rPr lang="en-US" altLang="zh-CN" sz="1776">
                <a:solidFill>
                  <a:srgbClr val="001F47"/>
                </a:solidFill>
                <a:latin typeface="Arial" panose="020B0604020202020204" pitchFamily="34" charset="0"/>
              </a:rPr>
              <a:t>    0</a:t>
            </a:r>
          </a:p>
          <a:p>
            <a:endParaRPr lang="zh-CN" altLang="en-US"/>
          </a:p>
        </p:txBody>
      </p:sp>
      <p:sp>
        <p:nvSpPr>
          <p:cNvPr id="7" name="文本框 6">
            <a:extLst>
              <a:ext uri="{FF2B5EF4-FFF2-40B4-BE49-F238E27FC236}">
                <a16:creationId xmlns:a16="http://schemas.microsoft.com/office/drawing/2014/main" id="{08141157-FE34-4CB7-BF18-8907D620F84F}"/>
              </a:ext>
            </a:extLst>
          </p:cNvPr>
          <p:cNvSpPr txBox="1"/>
          <p:nvPr/>
        </p:nvSpPr>
        <p:spPr>
          <a:xfrm>
            <a:off x="1304544" y="5114544"/>
            <a:ext cx="682752" cy="915892"/>
          </a:xfrm>
          <a:prstGeom prst="rect">
            <a:avLst/>
          </a:prstGeom>
          <a:noFill/>
        </p:spPr>
        <p:txBody>
          <a:bodyPr vert="horz" rtlCol="0">
            <a:spAutoFit/>
          </a:bodyPr>
          <a:lstStyle/>
          <a:p>
            <a:r>
              <a:rPr lang="en-US" altLang="zh-CN" sz="1776">
                <a:solidFill>
                  <a:srgbClr val="001F47"/>
                </a:solidFill>
                <a:latin typeface="Arial" panose="020B0604020202020204" pitchFamily="34" charset="0"/>
              </a:rPr>
              <a:t>'07</a:t>
            </a:r>
          </a:p>
          <a:p>
            <a:r>
              <a:rPr lang="en-US" altLang="zh-CN" sz="1776">
                <a:solidFill>
                  <a:srgbClr val="001F47"/>
                </a:solidFill>
                <a:latin typeface="Arial" panose="020B0604020202020204" pitchFamily="34" charset="0"/>
              </a:rPr>
              <a:t>251</a:t>
            </a:r>
          </a:p>
          <a:p>
            <a:endParaRPr lang="zh-CN" altLang="en-US"/>
          </a:p>
        </p:txBody>
      </p:sp>
      <p:sp>
        <p:nvSpPr>
          <p:cNvPr id="8" name="文本框 7">
            <a:extLst>
              <a:ext uri="{FF2B5EF4-FFF2-40B4-BE49-F238E27FC236}">
                <a16:creationId xmlns:a16="http://schemas.microsoft.com/office/drawing/2014/main" id="{F4570AD9-3777-43E0-9098-F38F5BA5B02A}"/>
              </a:ext>
            </a:extLst>
          </p:cNvPr>
          <p:cNvSpPr txBox="1"/>
          <p:nvPr/>
        </p:nvSpPr>
        <p:spPr>
          <a:xfrm>
            <a:off x="1962912" y="5114544"/>
            <a:ext cx="682752" cy="915892"/>
          </a:xfrm>
          <a:prstGeom prst="rect">
            <a:avLst/>
          </a:prstGeom>
          <a:noFill/>
        </p:spPr>
        <p:txBody>
          <a:bodyPr vert="horz" rtlCol="0">
            <a:spAutoFit/>
          </a:bodyPr>
          <a:lstStyle/>
          <a:p>
            <a:r>
              <a:rPr lang="en-US" altLang="zh-CN" sz="1776">
                <a:solidFill>
                  <a:srgbClr val="001F47"/>
                </a:solidFill>
                <a:latin typeface="Arial" panose="020B0604020202020204" pitchFamily="34" charset="0"/>
              </a:rPr>
              <a:t>'08</a:t>
            </a:r>
          </a:p>
          <a:p>
            <a:r>
              <a:rPr lang="en-US" altLang="zh-CN" sz="1776">
                <a:solidFill>
                  <a:srgbClr val="001F47"/>
                </a:solidFill>
                <a:latin typeface="Arial" panose="020B0604020202020204" pitchFamily="34" charset="0"/>
              </a:rPr>
              <a:t>265</a:t>
            </a:r>
          </a:p>
          <a:p>
            <a:endParaRPr lang="zh-CN" altLang="en-US"/>
          </a:p>
        </p:txBody>
      </p:sp>
      <p:sp>
        <p:nvSpPr>
          <p:cNvPr id="9" name="文本框 8">
            <a:extLst>
              <a:ext uri="{FF2B5EF4-FFF2-40B4-BE49-F238E27FC236}">
                <a16:creationId xmlns:a16="http://schemas.microsoft.com/office/drawing/2014/main" id="{E780BFC1-5D57-424F-947A-B8685CCF9A45}"/>
              </a:ext>
            </a:extLst>
          </p:cNvPr>
          <p:cNvSpPr txBox="1"/>
          <p:nvPr/>
        </p:nvSpPr>
        <p:spPr>
          <a:xfrm>
            <a:off x="2621280" y="5114544"/>
            <a:ext cx="682752" cy="915892"/>
          </a:xfrm>
          <a:prstGeom prst="rect">
            <a:avLst/>
          </a:prstGeom>
          <a:noFill/>
        </p:spPr>
        <p:txBody>
          <a:bodyPr vert="horz" rtlCol="0">
            <a:spAutoFit/>
          </a:bodyPr>
          <a:lstStyle/>
          <a:p>
            <a:r>
              <a:rPr lang="en-US" altLang="zh-CN" sz="1776">
                <a:solidFill>
                  <a:srgbClr val="001F47"/>
                </a:solidFill>
                <a:latin typeface="Arial" panose="020B0604020202020204" pitchFamily="34" charset="0"/>
              </a:rPr>
              <a:t>'09</a:t>
            </a:r>
          </a:p>
          <a:p>
            <a:r>
              <a:rPr lang="en-US" altLang="zh-CN" sz="1776">
                <a:solidFill>
                  <a:srgbClr val="001F47"/>
                </a:solidFill>
                <a:latin typeface="Arial" panose="020B0604020202020204" pitchFamily="34" charset="0"/>
              </a:rPr>
              <a:t>247</a:t>
            </a:r>
          </a:p>
          <a:p>
            <a:endParaRPr lang="zh-CN" altLang="en-US"/>
          </a:p>
        </p:txBody>
      </p:sp>
      <p:sp>
        <p:nvSpPr>
          <p:cNvPr id="10" name="文本框 9">
            <a:extLst>
              <a:ext uri="{FF2B5EF4-FFF2-40B4-BE49-F238E27FC236}">
                <a16:creationId xmlns:a16="http://schemas.microsoft.com/office/drawing/2014/main" id="{E365F221-F630-44CB-89EF-C23A94B40464}"/>
              </a:ext>
            </a:extLst>
          </p:cNvPr>
          <p:cNvSpPr txBox="1"/>
          <p:nvPr/>
        </p:nvSpPr>
        <p:spPr>
          <a:xfrm>
            <a:off x="3273552" y="5114544"/>
            <a:ext cx="682752" cy="915892"/>
          </a:xfrm>
          <a:prstGeom prst="rect">
            <a:avLst/>
          </a:prstGeom>
          <a:noFill/>
        </p:spPr>
        <p:txBody>
          <a:bodyPr vert="horz" rtlCol="0">
            <a:spAutoFit/>
          </a:bodyPr>
          <a:lstStyle/>
          <a:p>
            <a:r>
              <a:rPr lang="en-US" altLang="zh-CN" sz="1776">
                <a:solidFill>
                  <a:srgbClr val="001F47"/>
                </a:solidFill>
                <a:latin typeface="Arial" panose="020B0604020202020204" pitchFamily="34" charset="0"/>
              </a:rPr>
              <a:t>'10</a:t>
            </a:r>
          </a:p>
          <a:p>
            <a:r>
              <a:rPr lang="en-US" altLang="zh-CN" sz="1776">
                <a:solidFill>
                  <a:srgbClr val="001F47"/>
                </a:solidFill>
                <a:latin typeface="Arial" panose="020B0604020202020204" pitchFamily="34" charset="0"/>
              </a:rPr>
              <a:t>336</a:t>
            </a:r>
          </a:p>
          <a:p>
            <a:endParaRPr lang="zh-CN" altLang="en-US"/>
          </a:p>
        </p:txBody>
      </p:sp>
      <p:sp>
        <p:nvSpPr>
          <p:cNvPr id="11" name="文本框 10">
            <a:extLst>
              <a:ext uri="{FF2B5EF4-FFF2-40B4-BE49-F238E27FC236}">
                <a16:creationId xmlns:a16="http://schemas.microsoft.com/office/drawing/2014/main" id="{4800753A-2DB4-4DE0-87F6-A356D7FA9784}"/>
              </a:ext>
            </a:extLst>
          </p:cNvPr>
          <p:cNvSpPr txBox="1"/>
          <p:nvPr/>
        </p:nvSpPr>
        <p:spPr>
          <a:xfrm>
            <a:off x="3931920" y="5114544"/>
            <a:ext cx="682752" cy="915892"/>
          </a:xfrm>
          <a:prstGeom prst="rect">
            <a:avLst/>
          </a:prstGeom>
          <a:noFill/>
        </p:spPr>
        <p:txBody>
          <a:bodyPr vert="horz" rtlCol="0">
            <a:spAutoFit/>
          </a:bodyPr>
          <a:lstStyle/>
          <a:p>
            <a:r>
              <a:rPr lang="en-US" altLang="zh-CN" sz="1776">
                <a:solidFill>
                  <a:srgbClr val="001F47"/>
                </a:solidFill>
                <a:latin typeface="Arial" panose="020B0604020202020204" pitchFamily="34" charset="0"/>
              </a:rPr>
              <a:t>'11</a:t>
            </a:r>
          </a:p>
          <a:p>
            <a:r>
              <a:rPr lang="en-US" altLang="zh-CN" sz="1776">
                <a:solidFill>
                  <a:srgbClr val="001F47"/>
                </a:solidFill>
                <a:latin typeface="Arial" panose="020B0604020202020204" pitchFamily="34" charset="0"/>
              </a:rPr>
              <a:t>453</a:t>
            </a:r>
          </a:p>
          <a:p>
            <a:endParaRPr lang="zh-CN" altLang="en-US"/>
          </a:p>
        </p:txBody>
      </p:sp>
      <p:sp>
        <p:nvSpPr>
          <p:cNvPr id="12" name="文本框 11">
            <a:extLst>
              <a:ext uri="{FF2B5EF4-FFF2-40B4-BE49-F238E27FC236}">
                <a16:creationId xmlns:a16="http://schemas.microsoft.com/office/drawing/2014/main" id="{E2D207AA-17AF-4F33-A240-614D9BA17866}"/>
              </a:ext>
            </a:extLst>
          </p:cNvPr>
          <p:cNvSpPr txBox="1"/>
          <p:nvPr/>
        </p:nvSpPr>
        <p:spPr>
          <a:xfrm>
            <a:off x="4590288" y="5114544"/>
            <a:ext cx="682752" cy="915892"/>
          </a:xfrm>
          <a:prstGeom prst="rect">
            <a:avLst/>
          </a:prstGeom>
          <a:noFill/>
        </p:spPr>
        <p:txBody>
          <a:bodyPr vert="horz" rtlCol="0">
            <a:spAutoFit/>
          </a:bodyPr>
          <a:lstStyle/>
          <a:p>
            <a:r>
              <a:rPr lang="en-US" altLang="zh-CN" sz="1776">
                <a:solidFill>
                  <a:srgbClr val="001F47"/>
                </a:solidFill>
                <a:latin typeface="Arial" panose="020B0604020202020204" pitchFamily="34" charset="0"/>
              </a:rPr>
              <a:t>'12</a:t>
            </a:r>
          </a:p>
          <a:p>
            <a:r>
              <a:rPr lang="en-US" altLang="zh-CN" sz="1776">
                <a:solidFill>
                  <a:srgbClr val="001F47"/>
                </a:solidFill>
                <a:latin typeface="Arial" panose="020B0604020202020204" pitchFamily="34" charset="0"/>
              </a:rPr>
              <a:t>483</a:t>
            </a:r>
          </a:p>
          <a:p>
            <a:endParaRPr lang="zh-CN" altLang="en-US"/>
          </a:p>
        </p:txBody>
      </p:sp>
      <p:sp>
        <p:nvSpPr>
          <p:cNvPr id="13" name="文本框 12">
            <a:extLst>
              <a:ext uri="{FF2B5EF4-FFF2-40B4-BE49-F238E27FC236}">
                <a16:creationId xmlns:a16="http://schemas.microsoft.com/office/drawing/2014/main" id="{B0DB2523-AD77-493F-983A-A20F7E2FC3F2}"/>
              </a:ext>
            </a:extLst>
          </p:cNvPr>
          <p:cNvSpPr txBox="1"/>
          <p:nvPr/>
        </p:nvSpPr>
        <p:spPr>
          <a:xfrm>
            <a:off x="5248656" y="5114544"/>
            <a:ext cx="682752" cy="915892"/>
          </a:xfrm>
          <a:prstGeom prst="rect">
            <a:avLst/>
          </a:prstGeom>
          <a:noFill/>
        </p:spPr>
        <p:txBody>
          <a:bodyPr vert="horz" rtlCol="0">
            <a:spAutoFit/>
          </a:bodyPr>
          <a:lstStyle/>
          <a:p>
            <a:r>
              <a:rPr lang="en-US" altLang="zh-CN" sz="1776">
                <a:solidFill>
                  <a:srgbClr val="001F47"/>
                </a:solidFill>
                <a:latin typeface="Arial" panose="020B0604020202020204" pitchFamily="34" charset="0"/>
              </a:rPr>
              <a:t>'13</a:t>
            </a:r>
          </a:p>
          <a:p>
            <a:r>
              <a:rPr lang="en-US" altLang="zh-CN" sz="1776">
                <a:solidFill>
                  <a:srgbClr val="001F47"/>
                </a:solidFill>
                <a:latin typeface="Arial" panose="020B0604020202020204" pitchFamily="34" charset="0"/>
              </a:rPr>
              <a:t>542</a:t>
            </a:r>
          </a:p>
          <a:p>
            <a:endParaRPr lang="zh-CN" altLang="en-US"/>
          </a:p>
        </p:txBody>
      </p:sp>
      <p:sp>
        <p:nvSpPr>
          <p:cNvPr id="14" name="文本框 13">
            <a:extLst>
              <a:ext uri="{FF2B5EF4-FFF2-40B4-BE49-F238E27FC236}">
                <a16:creationId xmlns:a16="http://schemas.microsoft.com/office/drawing/2014/main" id="{1AA57866-B63B-4DE8-A2A1-3A26755564A9}"/>
              </a:ext>
            </a:extLst>
          </p:cNvPr>
          <p:cNvSpPr txBox="1"/>
          <p:nvPr/>
        </p:nvSpPr>
        <p:spPr>
          <a:xfrm>
            <a:off x="5907024" y="5114544"/>
            <a:ext cx="682752" cy="915892"/>
          </a:xfrm>
          <a:prstGeom prst="rect">
            <a:avLst/>
          </a:prstGeom>
          <a:noFill/>
        </p:spPr>
        <p:txBody>
          <a:bodyPr vert="horz" rtlCol="0">
            <a:spAutoFit/>
          </a:bodyPr>
          <a:lstStyle/>
          <a:p>
            <a:r>
              <a:rPr lang="en-US" altLang="zh-CN" sz="1776">
                <a:solidFill>
                  <a:srgbClr val="001F47"/>
                </a:solidFill>
                <a:latin typeface="Arial" panose="020B0604020202020204" pitchFamily="34" charset="0"/>
              </a:rPr>
              <a:t>'14</a:t>
            </a:r>
          </a:p>
          <a:p>
            <a:r>
              <a:rPr lang="en-US" altLang="zh-CN" sz="1776">
                <a:solidFill>
                  <a:srgbClr val="001F47"/>
                </a:solidFill>
                <a:latin typeface="Arial" panose="020B0604020202020204" pitchFamily="34" charset="0"/>
              </a:rPr>
              <a:t>705</a:t>
            </a:r>
          </a:p>
          <a:p>
            <a:endParaRPr lang="zh-CN" altLang="en-US"/>
          </a:p>
        </p:txBody>
      </p:sp>
      <p:sp>
        <p:nvSpPr>
          <p:cNvPr id="15" name="文本框 14">
            <a:extLst>
              <a:ext uri="{FF2B5EF4-FFF2-40B4-BE49-F238E27FC236}">
                <a16:creationId xmlns:a16="http://schemas.microsoft.com/office/drawing/2014/main" id="{13E6A978-521D-4320-907D-6CC17BC081C8}"/>
              </a:ext>
            </a:extLst>
          </p:cNvPr>
          <p:cNvSpPr txBox="1"/>
          <p:nvPr/>
        </p:nvSpPr>
        <p:spPr>
          <a:xfrm>
            <a:off x="6559296" y="5114544"/>
            <a:ext cx="682752" cy="915892"/>
          </a:xfrm>
          <a:prstGeom prst="rect">
            <a:avLst/>
          </a:prstGeom>
          <a:noFill/>
        </p:spPr>
        <p:txBody>
          <a:bodyPr vert="horz" rtlCol="0">
            <a:spAutoFit/>
          </a:bodyPr>
          <a:lstStyle/>
          <a:p>
            <a:r>
              <a:rPr lang="en-US" altLang="zh-CN" sz="1776">
                <a:solidFill>
                  <a:srgbClr val="001F47"/>
                </a:solidFill>
                <a:latin typeface="Arial" panose="020B0604020202020204" pitchFamily="34" charset="0"/>
              </a:rPr>
              <a:t>'15</a:t>
            </a:r>
          </a:p>
          <a:p>
            <a:r>
              <a:rPr lang="en-US" altLang="zh-CN" sz="1776">
                <a:solidFill>
                  <a:srgbClr val="001F47"/>
                </a:solidFill>
                <a:latin typeface="Arial" panose="020B0604020202020204" pitchFamily="34" charset="0"/>
              </a:rPr>
              <a:t>808</a:t>
            </a:r>
          </a:p>
          <a:p>
            <a:endParaRPr lang="zh-CN" altLang="en-US"/>
          </a:p>
        </p:txBody>
      </p:sp>
      <p:sp>
        <p:nvSpPr>
          <p:cNvPr id="16" name="文本框 15">
            <a:extLst>
              <a:ext uri="{FF2B5EF4-FFF2-40B4-BE49-F238E27FC236}">
                <a16:creationId xmlns:a16="http://schemas.microsoft.com/office/drawing/2014/main" id="{5FA6C39B-AA49-40EF-BDB7-6512195498FB}"/>
              </a:ext>
            </a:extLst>
          </p:cNvPr>
          <p:cNvSpPr txBox="1"/>
          <p:nvPr/>
        </p:nvSpPr>
        <p:spPr>
          <a:xfrm>
            <a:off x="7217664" y="5114544"/>
            <a:ext cx="682752" cy="915892"/>
          </a:xfrm>
          <a:prstGeom prst="rect">
            <a:avLst/>
          </a:prstGeom>
          <a:noFill/>
        </p:spPr>
        <p:txBody>
          <a:bodyPr vert="horz" rtlCol="0">
            <a:spAutoFit/>
          </a:bodyPr>
          <a:lstStyle/>
          <a:p>
            <a:r>
              <a:rPr lang="en-US" altLang="zh-CN" sz="1776">
                <a:solidFill>
                  <a:srgbClr val="001F47"/>
                </a:solidFill>
                <a:latin typeface="Arial" panose="020B0604020202020204" pitchFamily="34" charset="0"/>
              </a:rPr>
              <a:t>'16</a:t>
            </a:r>
          </a:p>
          <a:p>
            <a:r>
              <a:rPr lang="en-US" altLang="zh-CN" sz="1776">
                <a:solidFill>
                  <a:srgbClr val="001F47"/>
                </a:solidFill>
                <a:latin typeface="Arial" panose="020B0604020202020204" pitchFamily="34" charset="0"/>
              </a:rPr>
              <a:t>940</a:t>
            </a:r>
          </a:p>
          <a:p>
            <a:endParaRPr lang="zh-CN" altLang="en-US"/>
          </a:p>
        </p:txBody>
      </p:sp>
    </p:spTree>
    <p:extLst>
      <p:ext uri="{BB962C8B-B14F-4D97-AF65-F5344CB8AC3E}">
        <p14:creationId xmlns:p14="http://schemas.microsoft.com/office/powerpoint/2010/main" val="522027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2"/>
          <p:cNvSpPr>
            <a:spLocks noGrp="1"/>
          </p:cNvSpPr>
          <p:nvPr>
            <p:ph type="body" idx="4294967295"/>
          </p:nvPr>
        </p:nvSpPr>
        <p:spPr>
          <a:xfrm>
            <a:off x="242888" y="981075"/>
            <a:ext cx="8543925" cy="5472113"/>
          </a:xfrm>
        </p:spPr>
        <p:txBody>
          <a:bodyPr/>
          <a:lstStyle/>
          <a:p>
            <a:pPr eaLnBrk="1" hangingPunct="1">
              <a:defRPr/>
            </a:pPr>
            <a:endParaRPr lang="de-DE" altLang="de-DE" sz="2400" dirty="0"/>
          </a:p>
          <a:p>
            <a:pPr marL="0" indent="0" eaLnBrk="1" hangingPunct="1">
              <a:lnSpc>
                <a:spcPct val="150000"/>
              </a:lnSpc>
              <a:buFont typeface="Wingdings" pitchFamily="2" charset="2"/>
              <a:buNone/>
              <a:defRPr/>
            </a:pPr>
            <a:r>
              <a:rPr lang="de-DE" altLang="de-DE" sz="3600" b="1" dirty="0"/>
              <a:t>   </a:t>
            </a:r>
            <a:r>
              <a:rPr lang="de-DE" altLang="de-DE" sz="3600" b="1" dirty="0" err="1"/>
              <a:t>Thank</a:t>
            </a:r>
            <a:r>
              <a:rPr lang="de-DE" altLang="de-DE" sz="3600" b="1" dirty="0"/>
              <a:t> </a:t>
            </a:r>
            <a:r>
              <a:rPr lang="de-DE" altLang="de-DE" sz="3600" b="1" dirty="0" err="1"/>
              <a:t>you</a:t>
            </a:r>
            <a:r>
              <a:rPr lang="de-DE" altLang="de-DE" sz="3600" b="1" dirty="0"/>
              <a:t> </a:t>
            </a:r>
            <a:r>
              <a:rPr lang="de-DE" altLang="de-DE" sz="3600" b="1" dirty="0" err="1"/>
              <a:t>for</a:t>
            </a:r>
            <a:r>
              <a:rPr lang="de-DE" altLang="de-DE" sz="3600" b="1" dirty="0"/>
              <a:t> </a:t>
            </a:r>
            <a:r>
              <a:rPr lang="de-DE" altLang="de-DE" sz="3600" b="1" dirty="0" err="1"/>
              <a:t>your</a:t>
            </a:r>
            <a:r>
              <a:rPr lang="de-DE" altLang="de-DE" sz="3600" b="1" dirty="0"/>
              <a:t> </a:t>
            </a:r>
            <a:r>
              <a:rPr lang="de-DE" altLang="de-DE" sz="3600" b="1" dirty="0" err="1"/>
              <a:t>attention</a:t>
            </a:r>
            <a:r>
              <a:rPr lang="de-DE" altLang="de-DE" sz="3600" b="1" dirty="0"/>
              <a:t>! </a:t>
            </a:r>
            <a:endParaRPr lang="de-DE" altLang="de-DE" dirty="0"/>
          </a:p>
          <a:p>
            <a:pPr eaLnBrk="1" hangingPunct="1">
              <a:defRPr/>
            </a:pPr>
            <a:endParaRPr lang="de-DE" altLang="de-DE" dirty="0"/>
          </a:p>
        </p:txBody>
      </p:sp>
    </p:spTree>
    <p:extLst>
      <p:ext uri="{BB962C8B-B14F-4D97-AF65-F5344CB8AC3E}">
        <p14:creationId xmlns:p14="http://schemas.microsoft.com/office/powerpoint/2010/main" val="3584507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DB81A3F-865D-4D4B-A4E5-86BD69E834B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6512" y="204959"/>
            <a:ext cx="9144000" cy="6464401"/>
          </a:xfrm>
          <a:prstGeom prst="rect">
            <a:avLst/>
          </a:prstGeom>
        </p:spPr>
      </p:pic>
      <p:sp>
        <p:nvSpPr>
          <p:cNvPr id="4" name="文本框 3">
            <a:extLst>
              <a:ext uri="{FF2B5EF4-FFF2-40B4-BE49-F238E27FC236}">
                <a16:creationId xmlns:a16="http://schemas.microsoft.com/office/drawing/2014/main" id="{812A94DB-1379-4B24-BBC8-941C28659F11}"/>
              </a:ext>
            </a:extLst>
          </p:cNvPr>
          <p:cNvSpPr txBox="1"/>
          <p:nvPr/>
        </p:nvSpPr>
        <p:spPr>
          <a:xfrm>
            <a:off x="517096" y="663079"/>
            <a:ext cx="6287152" cy="461665"/>
          </a:xfrm>
          <a:prstGeom prst="rect">
            <a:avLst/>
          </a:prstGeom>
          <a:noFill/>
        </p:spPr>
        <p:txBody>
          <a:bodyPr vert="horz" rtlCol="0">
            <a:spAutoFit/>
          </a:bodyPr>
          <a:lstStyle/>
          <a:p>
            <a:pPr marL="534721" lvl="1" indent="-319322" algn="l" defTabSz="1088335">
              <a:defRPr/>
            </a:pPr>
            <a:r>
              <a:rPr lang="zh-CN" altLang="en-US" sz="2400" b="1" dirty="0">
                <a:latin typeface="Times New Roman" panose="02020603050405020304" pitchFamily="18" charset="0"/>
              </a:rPr>
              <a:t> 高压连接器的核心要求</a:t>
            </a:r>
          </a:p>
        </p:txBody>
      </p:sp>
      <p:sp>
        <p:nvSpPr>
          <p:cNvPr id="5" name="文本框 4">
            <a:extLst>
              <a:ext uri="{FF2B5EF4-FFF2-40B4-BE49-F238E27FC236}">
                <a16:creationId xmlns:a16="http://schemas.microsoft.com/office/drawing/2014/main" id="{513F4EA1-3037-4625-8882-EEB5AB60E5F7}"/>
              </a:ext>
            </a:extLst>
          </p:cNvPr>
          <p:cNvSpPr txBox="1"/>
          <p:nvPr/>
        </p:nvSpPr>
        <p:spPr>
          <a:xfrm>
            <a:off x="980066" y="1717127"/>
            <a:ext cx="2583821" cy="646331"/>
          </a:xfrm>
          <a:prstGeom prst="rect">
            <a:avLst/>
          </a:prstGeom>
          <a:noFill/>
        </p:spPr>
        <p:txBody>
          <a:bodyPr vert="horz" wrap="square" rtlCol="0">
            <a:spAutoFit/>
          </a:bodyPr>
          <a:lstStyle/>
          <a:p>
            <a:r>
              <a:rPr lang="zh-CN" altLang="en-US" b="1" dirty="0">
                <a:latin typeface="Arial" panose="020B0604020202020204" pitchFamily="34" charset="0"/>
              </a:rPr>
              <a:t>√高电压，大电流性能</a:t>
            </a:r>
          </a:p>
          <a:p>
            <a:endParaRPr lang="zh-CN" altLang="en-US" b="1" dirty="0"/>
          </a:p>
        </p:txBody>
      </p:sp>
      <p:sp>
        <p:nvSpPr>
          <p:cNvPr id="6" name="文本框 5">
            <a:extLst>
              <a:ext uri="{FF2B5EF4-FFF2-40B4-BE49-F238E27FC236}">
                <a16:creationId xmlns:a16="http://schemas.microsoft.com/office/drawing/2014/main" id="{BF4661BE-9EB9-40BF-8E31-E9F4916AC792}"/>
              </a:ext>
            </a:extLst>
          </p:cNvPr>
          <p:cNvSpPr txBox="1"/>
          <p:nvPr/>
        </p:nvSpPr>
        <p:spPr>
          <a:xfrm>
            <a:off x="1007096" y="2581223"/>
            <a:ext cx="4176464" cy="887294"/>
          </a:xfrm>
          <a:prstGeom prst="rect">
            <a:avLst/>
          </a:prstGeom>
          <a:noFill/>
        </p:spPr>
        <p:txBody>
          <a:bodyPr vert="horz" wrap="square" rtlCol="0">
            <a:spAutoFit/>
          </a:bodyPr>
          <a:lstStyle/>
          <a:p>
            <a:pPr algn="l"/>
            <a:r>
              <a:rPr lang="zh-CN" altLang="en-US" sz="1683" b="1" dirty="0">
                <a:latin typeface="Arial" panose="020B0604020202020204" pitchFamily="34" charset="0"/>
              </a:rPr>
              <a:t>√各种工况下实现高的防护性能</a:t>
            </a:r>
            <a:r>
              <a:rPr lang="en-US" altLang="zh-CN" sz="1683" b="1" dirty="0">
                <a:latin typeface="Arial" panose="020B0604020202020204" pitchFamily="34" charset="0"/>
              </a:rPr>
              <a:t>-</a:t>
            </a:r>
            <a:r>
              <a:rPr lang="zh-CN" altLang="en-US" sz="1683" b="1" dirty="0">
                <a:latin typeface="Arial" panose="020B0604020202020204" pitchFamily="34" charset="0"/>
              </a:rPr>
              <a:t>（温升</a:t>
            </a:r>
            <a:endParaRPr lang="en-US" altLang="zh-CN" sz="1683" b="1" dirty="0">
              <a:latin typeface="Arial" panose="020B0604020202020204" pitchFamily="34" charset="0"/>
            </a:endParaRPr>
          </a:p>
          <a:p>
            <a:pPr algn="l"/>
            <a:r>
              <a:rPr lang="zh-CN" altLang="en-US" sz="1683" b="1" dirty="0">
                <a:latin typeface="Arial" panose="020B0604020202020204" pitchFamily="34" charset="0"/>
              </a:rPr>
              <a:t>震动，</a:t>
            </a:r>
            <a:r>
              <a:rPr lang="zh-CN" altLang="en-US" sz="1683" b="1" dirty="0">
                <a:latin typeface="Times New Roman" panose="02020603050405020304" pitchFamily="18" charset="0"/>
              </a:rPr>
              <a:t>冲击，防尘防水等等）</a:t>
            </a:r>
          </a:p>
          <a:p>
            <a:pPr algn="l"/>
            <a:endParaRPr lang="zh-CN" altLang="en-US" b="1" dirty="0"/>
          </a:p>
        </p:txBody>
      </p:sp>
      <p:sp>
        <p:nvSpPr>
          <p:cNvPr id="7" name="文本框 6">
            <a:extLst>
              <a:ext uri="{FF2B5EF4-FFF2-40B4-BE49-F238E27FC236}">
                <a16:creationId xmlns:a16="http://schemas.microsoft.com/office/drawing/2014/main" id="{72185839-7C2E-4E04-ABB3-AECD6B8CFAD1}"/>
              </a:ext>
            </a:extLst>
          </p:cNvPr>
          <p:cNvSpPr txBox="1"/>
          <p:nvPr/>
        </p:nvSpPr>
        <p:spPr>
          <a:xfrm>
            <a:off x="935088" y="3445319"/>
            <a:ext cx="2773437" cy="628314"/>
          </a:xfrm>
          <a:prstGeom prst="rect">
            <a:avLst/>
          </a:prstGeom>
          <a:noFill/>
        </p:spPr>
        <p:txBody>
          <a:bodyPr vert="horz" rtlCol="0">
            <a:spAutoFit/>
          </a:bodyPr>
          <a:lstStyle/>
          <a:p>
            <a:r>
              <a:rPr lang="zh-CN" altLang="en-US" sz="1683" b="1" dirty="0">
                <a:latin typeface="Arial" panose="020B0604020202020204" pitchFamily="34" charset="0"/>
              </a:rPr>
              <a:t>√紧凑的尺寸以及容易安装</a:t>
            </a:r>
          </a:p>
          <a:p>
            <a:endParaRPr lang="zh-CN" altLang="en-US" b="1" dirty="0"/>
          </a:p>
        </p:txBody>
      </p:sp>
      <p:sp>
        <p:nvSpPr>
          <p:cNvPr id="8" name="文本框 7">
            <a:extLst>
              <a:ext uri="{FF2B5EF4-FFF2-40B4-BE49-F238E27FC236}">
                <a16:creationId xmlns:a16="http://schemas.microsoft.com/office/drawing/2014/main" id="{CE84C2D8-A029-4EFA-9618-60499B046CC6}"/>
              </a:ext>
            </a:extLst>
          </p:cNvPr>
          <p:cNvSpPr txBox="1"/>
          <p:nvPr/>
        </p:nvSpPr>
        <p:spPr>
          <a:xfrm>
            <a:off x="935088" y="4165399"/>
            <a:ext cx="1683872" cy="628314"/>
          </a:xfrm>
          <a:prstGeom prst="rect">
            <a:avLst/>
          </a:prstGeom>
          <a:noFill/>
        </p:spPr>
        <p:txBody>
          <a:bodyPr vert="horz" rtlCol="0">
            <a:spAutoFit/>
          </a:bodyPr>
          <a:lstStyle/>
          <a:p>
            <a:r>
              <a:rPr lang="zh-CN" altLang="en-US" sz="1683" b="1" dirty="0">
                <a:latin typeface="Arial" panose="020B0604020202020204" pitchFamily="34" charset="0"/>
              </a:rPr>
              <a:t>√降低成本需求</a:t>
            </a:r>
          </a:p>
          <a:p>
            <a:endParaRPr lang="zh-CN" altLang="en-US" b="1" dirty="0"/>
          </a:p>
        </p:txBody>
      </p:sp>
      <p:sp>
        <p:nvSpPr>
          <p:cNvPr id="9" name="文本框 8">
            <a:extLst>
              <a:ext uri="{FF2B5EF4-FFF2-40B4-BE49-F238E27FC236}">
                <a16:creationId xmlns:a16="http://schemas.microsoft.com/office/drawing/2014/main" id="{B84FBAC6-0867-4EB3-A64D-B882EFFD57CD}"/>
              </a:ext>
            </a:extLst>
          </p:cNvPr>
          <p:cNvSpPr txBox="1"/>
          <p:nvPr/>
        </p:nvSpPr>
        <p:spPr>
          <a:xfrm>
            <a:off x="980067" y="4905022"/>
            <a:ext cx="1032219" cy="628314"/>
          </a:xfrm>
          <a:prstGeom prst="rect">
            <a:avLst/>
          </a:prstGeom>
          <a:noFill/>
        </p:spPr>
        <p:txBody>
          <a:bodyPr vert="horz" rtlCol="0">
            <a:spAutoFit/>
          </a:bodyPr>
          <a:lstStyle/>
          <a:p>
            <a:r>
              <a:rPr lang="zh-CN" altLang="en-US" sz="1683" b="1">
                <a:latin typeface="Arial" panose="020B0604020202020204" pitchFamily="34" charset="0"/>
              </a:rPr>
              <a:t>√耐用性</a:t>
            </a:r>
          </a:p>
          <a:p>
            <a:endParaRPr lang="zh-CN" altLang="en-US" b="1"/>
          </a:p>
        </p:txBody>
      </p:sp>
      <p:sp>
        <p:nvSpPr>
          <p:cNvPr id="10" name="文本框 9">
            <a:extLst>
              <a:ext uri="{FF2B5EF4-FFF2-40B4-BE49-F238E27FC236}">
                <a16:creationId xmlns:a16="http://schemas.microsoft.com/office/drawing/2014/main" id="{5F88F590-060D-44FC-8DDE-C8BC257ED65A}"/>
              </a:ext>
            </a:extLst>
          </p:cNvPr>
          <p:cNvSpPr txBox="1"/>
          <p:nvPr/>
        </p:nvSpPr>
        <p:spPr>
          <a:xfrm>
            <a:off x="980067" y="5530610"/>
            <a:ext cx="1683872" cy="628314"/>
          </a:xfrm>
          <a:prstGeom prst="rect">
            <a:avLst/>
          </a:prstGeom>
          <a:noFill/>
        </p:spPr>
        <p:txBody>
          <a:bodyPr vert="horz" rtlCol="0">
            <a:spAutoFit/>
          </a:bodyPr>
          <a:lstStyle/>
          <a:p>
            <a:r>
              <a:rPr lang="zh-CN" altLang="en-US" sz="1683" b="1" dirty="0">
                <a:latin typeface="Arial" panose="020B0604020202020204" pitchFamily="34" charset="0"/>
              </a:rPr>
              <a:t>√电磁屏蔽性能</a:t>
            </a:r>
          </a:p>
          <a:p>
            <a:endParaRPr lang="zh-CN" altLang="en-US" b="1" dirty="0"/>
          </a:p>
        </p:txBody>
      </p:sp>
    </p:spTree>
    <p:extLst>
      <p:ext uri="{BB962C8B-B14F-4D97-AF65-F5344CB8AC3E}">
        <p14:creationId xmlns:p14="http://schemas.microsoft.com/office/powerpoint/2010/main" val="2245881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F1BB10-D4E9-446A-9788-26274678A1CB}"/>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196800"/>
            <a:ext cx="9144000" cy="6464401"/>
          </a:xfrm>
          <a:prstGeom prst="rect">
            <a:avLst/>
          </a:prstGeom>
        </p:spPr>
      </p:pic>
      <p:sp>
        <p:nvSpPr>
          <p:cNvPr id="4" name="文本框 3">
            <a:extLst>
              <a:ext uri="{FF2B5EF4-FFF2-40B4-BE49-F238E27FC236}">
                <a16:creationId xmlns:a16="http://schemas.microsoft.com/office/drawing/2014/main" id="{2C9B7E4B-D241-4C81-BE66-80032E7A9A8D}"/>
              </a:ext>
            </a:extLst>
          </p:cNvPr>
          <p:cNvSpPr txBox="1"/>
          <p:nvPr/>
        </p:nvSpPr>
        <p:spPr>
          <a:xfrm>
            <a:off x="467544" y="591071"/>
            <a:ext cx="6287152" cy="461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2400" b="1">
                <a:solidFill>
                  <a:srgbClr val="002048"/>
                </a:solidFill>
                <a:ea typeface="+mj-ea"/>
                <a:cs typeface="+mj-cs"/>
              </a:defRPr>
            </a:lvl1pPr>
            <a:lvl2pPr algn="l" eaLnBrk="0" hangingPunct="0">
              <a:defRPr sz="2400" b="1">
                <a:solidFill>
                  <a:srgbClr val="002048"/>
                </a:solidFill>
              </a:defRPr>
            </a:lvl2pPr>
            <a:lvl3pPr algn="l" eaLnBrk="0" hangingPunct="0">
              <a:defRPr sz="2400" b="1">
                <a:solidFill>
                  <a:srgbClr val="002048"/>
                </a:solidFill>
              </a:defRPr>
            </a:lvl3pPr>
            <a:lvl4pPr algn="l" eaLnBrk="0" hangingPunct="0">
              <a:defRPr sz="2400" b="1">
                <a:solidFill>
                  <a:srgbClr val="002048"/>
                </a:solidFill>
              </a:defRPr>
            </a:lvl4pPr>
            <a:lvl5pPr algn="l" eaLnBrk="0" hangingPunct="0">
              <a:defRPr sz="2400" b="1">
                <a:solidFill>
                  <a:srgbClr val="002048"/>
                </a:solidFill>
              </a:defRPr>
            </a:lvl5pPr>
            <a:lvl6pPr marL="457200" fontAlgn="base">
              <a:spcBef>
                <a:spcPct val="0"/>
              </a:spcBef>
              <a:spcAft>
                <a:spcPct val="0"/>
              </a:spcAft>
              <a:defRPr sz="2400" b="1"/>
            </a:lvl6pPr>
            <a:lvl7pPr marL="914400" fontAlgn="base">
              <a:spcBef>
                <a:spcPct val="0"/>
              </a:spcBef>
              <a:spcAft>
                <a:spcPct val="0"/>
              </a:spcAft>
              <a:defRPr sz="2400" b="1"/>
            </a:lvl7pPr>
            <a:lvl8pPr marL="1371600" fontAlgn="base">
              <a:spcBef>
                <a:spcPct val="0"/>
              </a:spcBef>
              <a:spcAft>
                <a:spcPct val="0"/>
              </a:spcAft>
              <a:defRPr sz="2400" b="1"/>
            </a:lvl8pPr>
            <a:lvl9pPr marL="1828800" fontAlgn="base">
              <a:spcBef>
                <a:spcPct val="0"/>
              </a:spcBef>
              <a:spcAft>
                <a:spcPct val="0"/>
              </a:spcAft>
              <a:defRPr sz="2400" b="1"/>
            </a:lvl9pPr>
          </a:lstStyle>
          <a:p>
            <a:r>
              <a:rPr lang="zh-CN" altLang="en-US" dirty="0"/>
              <a:t>高压连接器设计要素？ </a:t>
            </a:r>
          </a:p>
        </p:txBody>
      </p:sp>
      <p:sp>
        <p:nvSpPr>
          <p:cNvPr id="5" name="文本框 4">
            <a:extLst>
              <a:ext uri="{FF2B5EF4-FFF2-40B4-BE49-F238E27FC236}">
                <a16:creationId xmlns:a16="http://schemas.microsoft.com/office/drawing/2014/main" id="{58C8752B-D5EC-4B83-98B6-A9187F0E0BC1}"/>
              </a:ext>
            </a:extLst>
          </p:cNvPr>
          <p:cNvSpPr txBox="1"/>
          <p:nvPr/>
        </p:nvSpPr>
        <p:spPr>
          <a:xfrm>
            <a:off x="611560" y="1916832"/>
            <a:ext cx="3716054" cy="4093428"/>
          </a:xfrm>
          <a:prstGeom prst="rect">
            <a:avLst/>
          </a:prstGeom>
          <a:noFill/>
        </p:spPr>
        <p:txBody>
          <a:bodyPr vert="horz" wrap="square" rtlCol="0">
            <a:spAutoFit/>
          </a:bodyPr>
          <a:lstStyle/>
          <a:p>
            <a:pPr algn="l"/>
            <a:r>
              <a:rPr lang="zh-CN" altLang="en-US" sz="2000" dirty="0">
                <a:latin typeface="Arial" panose="020B0604020202020204" pitchFamily="34" charset="0"/>
              </a:rPr>
              <a:t>√连接器插针</a:t>
            </a:r>
            <a:r>
              <a:rPr lang="en-US" altLang="zh-CN" sz="2000" dirty="0">
                <a:latin typeface="Arial" panose="020B0604020202020204" pitchFamily="34" charset="0"/>
              </a:rPr>
              <a:t>/</a:t>
            </a:r>
            <a:r>
              <a:rPr lang="zh-CN" altLang="en-US" sz="2000" dirty="0">
                <a:latin typeface="Arial" panose="020B0604020202020204" pitchFamily="34" charset="0"/>
              </a:rPr>
              <a:t>簧片材料导电性能</a:t>
            </a:r>
          </a:p>
          <a:p>
            <a:pPr algn="l"/>
            <a:r>
              <a:rPr lang="zh-CN" altLang="en-US" sz="2000" dirty="0">
                <a:latin typeface="Arial" panose="020B0604020202020204" pitchFamily="34" charset="0"/>
              </a:rPr>
              <a:t>  </a:t>
            </a:r>
            <a:r>
              <a:rPr lang="en-US" altLang="zh-CN" sz="2000" dirty="0">
                <a:latin typeface="Arial" panose="020B0604020202020204" pitchFamily="34" charset="0"/>
              </a:rPr>
              <a:t>-</a:t>
            </a:r>
            <a:r>
              <a:rPr lang="zh-CN" altLang="en-US" sz="2000" dirty="0">
                <a:latin typeface="Arial" panose="020B0604020202020204" pitchFamily="34" charset="0"/>
              </a:rPr>
              <a:t>温升</a:t>
            </a:r>
            <a:r>
              <a:rPr lang="en-US" altLang="zh-CN" sz="2000" dirty="0">
                <a:latin typeface="Arial" panose="020B0604020202020204" pitchFamily="34" charset="0"/>
              </a:rPr>
              <a:t>/</a:t>
            </a:r>
            <a:r>
              <a:rPr lang="zh-CN" altLang="en-US" sz="2000" dirty="0">
                <a:latin typeface="Arial" panose="020B0604020202020204" pitchFamily="34" charset="0"/>
              </a:rPr>
              <a:t>瞬时大电流测试</a:t>
            </a:r>
          </a:p>
          <a:p>
            <a:pPr algn="l"/>
            <a:r>
              <a:rPr lang="zh-CN" altLang="en-US" sz="2000" dirty="0">
                <a:latin typeface="Arial" panose="020B0604020202020204" pitchFamily="34" charset="0"/>
              </a:rPr>
              <a:t>√簧片弹性与接触</a:t>
            </a:r>
          </a:p>
          <a:p>
            <a:pPr algn="l"/>
            <a:r>
              <a:rPr lang="zh-CN" altLang="en-US" sz="2000" dirty="0">
                <a:latin typeface="Arial" panose="020B0604020202020204" pitchFamily="34" charset="0"/>
              </a:rPr>
              <a:t> </a:t>
            </a:r>
            <a:r>
              <a:rPr lang="en-US" altLang="zh-CN" sz="2000" dirty="0">
                <a:latin typeface="Arial" panose="020B0604020202020204" pitchFamily="34" charset="0"/>
              </a:rPr>
              <a:t>-</a:t>
            </a:r>
            <a:r>
              <a:rPr lang="zh-CN" altLang="en-US" sz="2000" dirty="0">
                <a:latin typeface="Arial" panose="020B0604020202020204" pitchFamily="34" charset="0"/>
              </a:rPr>
              <a:t>接触电阻</a:t>
            </a:r>
            <a:r>
              <a:rPr lang="en-US" altLang="zh-CN" sz="2000" dirty="0">
                <a:latin typeface="Arial" panose="020B0604020202020204" pitchFamily="34" charset="0"/>
              </a:rPr>
              <a:t>/</a:t>
            </a:r>
            <a:r>
              <a:rPr lang="zh-CN" altLang="en-US" sz="2000" dirty="0">
                <a:latin typeface="Arial" panose="020B0604020202020204" pitchFamily="34" charset="0"/>
              </a:rPr>
              <a:t>震动测试</a:t>
            </a:r>
          </a:p>
          <a:p>
            <a:pPr algn="l"/>
            <a:r>
              <a:rPr lang="zh-CN" altLang="en-US" sz="2000" dirty="0">
                <a:latin typeface="Arial" panose="020B0604020202020204" pitchFamily="34" charset="0"/>
              </a:rPr>
              <a:t>√端子压线工艺</a:t>
            </a:r>
            <a:r>
              <a:rPr lang="en-US" altLang="zh-CN" sz="2000" dirty="0">
                <a:latin typeface="Arial" panose="020B0604020202020204" pitchFamily="34" charset="0"/>
              </a:rPr>
              <a:t>/</a:t>
            </a:r>
            <a:r>
              <a:rPr lang="zh-CN" altLang="en-US" sz="2000" dirty="0">
                <a:latin typeface="Arial" panose="020B0604020202020204" pitchFamily="34" charset="0"/>
              </a:rPr>
              <a:t>导体截面</a:t>
            </a:r>
          </a:p>
          <a:p>
            <a:pPr algn="l"/>
            <a:r>
              <a:rPr lang="en-US" altLang="zh-CN" sz="2000" dirty="0">
                <a:latin typeface="Arial" panose="020B0604020202020204" pitchFamily="34" charset="0"/>
              </a:rPr>
              <a:t>-</a:t>
            </a:r>
            <a:r>
              <a:rPr lang="zh-CN" altLang="en-US" sz="2000" dirty="0">
                <a:latin typeface="Arial" panose="020B0604020202020204" pitchFamily="34" charset="0"/>
              </a:rPr>
              <a:t>拉拔力测试</a:t>
            </a:r>
          </a:p>
          <a:p>
            <a:pPr algn="l"/>
            <a:r>
              <a:rPr lang="zh-CN" altLang="en-US" sz="2000" dirty="0">
                <a:latin typeface="Arial" panose="020B0604020202020204" pitchFamily="34" charset="0"/>
              </a:rPr>
              <a:t>√绝缘材料阻燃性能，耐温等级</a:t>
            </a:r>
          </a:p>
          <a:p>
            <a:pPr algn="l"/>
            <a:r>
              <a:rPr lang="zh-CN" altLang="en-US" sz="2000" dirty="0">
                <a:latin typeface="Arial" panose="020B0604020202020204" pitchFamily="34" charset="0"/>
              </a:rPr>
              <a:t>  </a:t>
            </a:r>
            <a:r>
              <a:rPr lang="en-US" altLang="zh-CN" sz="2000" dirty="0">
                <a:latin typeface="Arial" panose="020B0604020202020204" pitchFamily="34" charset="0"/>
              </a:rPr>
              <a:t>-</a:t>
            </a:r>
            <a:r>
              <a:rPr lang="zh-CN" altLang="en-US" sz="2000" dirty="0">
                <a:latin typeface="Arial" panose="020B0604020202020204" pitchFamily="34" charset="0"/>
              </a:rPr>
              <a:t>阻燃</a:t>
            </a:r>
            <a:r>
              <a:rPr lang="en-US" altLang="zh-CN" sz="2000" dirty="0">
                <a:latin typeface="Arial" panose="020B0604020202020204" pitchFamily="34" charset="0"/>
              </a:rPr>
              <a:t>/</a:t>
            </a:r>
            <a:r>
              <a:rPr lang="zh-CN" altLang="en-US" sz="2000" dirty="0">
                <a:latin typeface="Arial" panose="020B0604020202020204" pitchFamily="34" charset="0"/>
              </a:rPr>
              <a:t>冷热冲击</a:t>
            </a:r>
            <a:r>
              <a:rPr lang="en-US" altLang="zh-CN" sz="2000" dirty="0">
                <a:latin typeface="Arial" panose="020B0604020202020204" pitchFamily="34" charset="0"/>
              </a:rPr>
              <a:t>/</a:t>
            </a:r>
            <a:r>
              <a:rPr lang="zh-CN" altLang="en-US" sz="2000" dirty="0">
                <a:latin typeface="Arial" panose="020B0604020202020204" pitchFamily="34" charset="0"/>
              </a:rPr>
              <a:t>腐蚀</a:t>
            </a:r>
            <a:r>
              <a:rPr lang="en-US" altLang="zh-CN" sz="2000" dirty="0">
                <a:latin typeface="Arial" panose="020B0604020202020204" pitchFamily="34" charset="0"/>
              </a:rPr>
              <a:t>/</a:t>
            </a:r>
            <a:r>
              <a:rPr lang="zh-CN" altLang="en-US" sz="2000" dirty="0">
                <a:latin typeface="Arial" panose="020B0604020202020204" pitchFamily="34" charset="0"/>
              </a:rPr>
              <a:t>盐雾</a:t>
            </a:r>
          </a:p>
          <a:p>
            <a:pPr algn="l"/>
            <a:r>
              <a:rPr lang="zh-CN" altLang="en-US" sz="2000" dirty="0">
                <a:latin typeface="Arial" panose="020B0604020202020204" pitchFamily="34" charset="0"/>
              </a:rPr>
              <a:t>√寿命</a:t>
            </a:r>
          </a:p>
          <a:p>
            <a:pPr algn="l"/>
            <a:r>
              <a:rPr lang="zh-CN" altLang="en-US" sz="2000" dirty="0">
                <a:latin typeface="Arial" panose="020B0604020202020204" pitchFamily="34" charset="0"/>
              </a:rPr>
              <a:t>  </a:t>
            </a:r>
            <a:r>
              <a:rPr lang="en-US" altLang="zh-CN" sz="2000" dirty="0">
                <a:latin typeface="Arial" panose="020B0604020202020204" pitchFamily="34" charset="0"/>
              </a:rPr>
              <a:t>-</a:t>
            </a:r>
            <a:r>
              <a:rPr lang="zh-CN" altLang="en-US" sz="2000" dirty="0">
                <a:latin typeface="Arial" panose="020B0604020202020204" pitchFamily="34" charset="0"/>
              </a:rPr>
              <a:t>环境模拟测试</a:t>
            </a:r>
          </a:p>
          <a:p>
            <a:pPr algn="l"/>
            <a:r>
              <a:rPr lang="zh-CN" altLang="en-US" sz="2000" dirty="0">
                <a:latin typeface="Arial" panose="020B0604020202020204" pitchFamily="34" charset="0"/>
              </a:rPr>
              <a:t>√抗信号干扰</a:t>
            </a:r>
          </a:p>
          <a:p>
            <a:pPr algn="l"/>
            <a:r>
              <a:rPr lang="zh-CN" altLang="en-US" sz="2000" dirty="0">
                <a:latin typeface="Arial" panose="020B0604020202020204" pitchFamily="34" charset="0"/>
              </a:rPr>
              <a:t>  </a:t>
            </a:r>
            <a:r>
              <a:rPr lang="en-US" altLang="zh-CN" sz="2000" dirty="0">
                <a:latin typeface="Arial" panose="020B0604020202020204" pitchFamily="34" charset="0"/>
              </a:rPr>
              <a:t>-</a:t>
            </a:r>
            <a:r>
              <a:rPr lang="zh-CN" altLang="en-US" sz="2000" dirty="0">
                <a:latin typeface="Arial" panose="020B0604020202020204" pitchFamily="34" charset="0"/>
              </a:rPr>
              <a:t>屏蔽性能测试</a:t>
            </a:r>
          </a:p>
          <a:p>
            <a:pPr algn="l"/>
            <a:endParaRPr lang="zh-CN" altLang="en-US" sz="2000" dirty="0"/>
          </a:p>
        </p:txBody>
      </p:sp>
    </p:spTree>
    <p:extLst>
      <p:ext uri="{BB962C8B-B14F-4D97-AF65-F5344CB8AC3E}">
        <p14:creationId xmlns:p14="http://schemas.microsoft.com/office/powerpoint/2010/main" val="3655030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p:cNvSpPr>
          <p:nvPr>
            <p:ph type="title"/>
          </p:nvPr>
        </p:nvSpPr>
        <p:spPr>
          <a:xfrm>
            <a:off x="250825" y="198165"/>
            <a:ext cx="6300788" cy="804862"/>
          </a:xfrm>
        </p:spPr>
        <p:txBody>
          <a:bodyPr/>
          <a:lstStyle/>
          <a:p>
            <a:pPr>
              <a:defRPr/>
            </a:pPr>
            <a:r>
              <a:rPr lang="zh-CN" altLang="en-US" dirty="0">
                <a:solidFill>
                  <a:schemeClr val="tx1"/>
                </a:solidFill>
              </a:rPr>
              <a:t>高压连接器结构</a:t>
            </a:r>
            <a:br>
              <a:rPr lang="en-US" altLang="de-DE" dirty="0">
                <a:solidFill>
                  <a:schemeClr val="tx1"/>
                </a:solidFill>
              </a:rPr>
            </a:br>
            <a:endParaRPr lang="en-US" altLang="de-DE" dirty="0">
              <a:solidFill>
                <a:schemeClr val="tx1"/>
              </a:solidFill>
            </a:endParaRPr>
          </a:p>
        </p:txBody>
      </p:sp>
      <p:pic>
        <p:nvPicPr>
          <p:cNvPr id="7" name="Picture 2" descr="U:\1024_RT_BA_Automotive\036_Projektaustausch\HV_Schulung\gemischte Unterlagen HV Schulung\HV Produktschulung Balla_Munkhart\Bilder für die Schulung\HPK\h4k112-w1u050b1-za.jpg"/>
          <p:cNvPicPr>
            <a:picLocks noChangeAspect="1" noChangeArrowheads="1"/>
          </p:cNvPicPr>
          <p:nvPr/>
        </p:nvPicPr>
        <p:blipFill>
          <a:blip r:embed="rId2">
            <a:extLst>
              <a:ext uri="{28A0092B-C50C-407E-A947-70E740481C1C}">
                <a14:useLocalDpi xmlns:a14="http://schemas.microsoft.com/office/drawing/2010/main" val="0"/>
              </a:ext>
            </a:extLst>
          </a:blip>
          <a:srcRect l="4964" t="16476" r="7645" b="32915"/>
          <a:stretch>
            <a:fillRect/>
          </a:stretch>
        </p:blipFill>
        <p:spPr bwMode="auto">
          <a:xfrm>
            <a:off x="423863" y="1628775"/>
            <a:ext cx="8029575"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7164288" y="5468938"/>
            <a:ext cx="18923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marL="0" indent="0" algn="ctr">
              <a:buFont typeface="Wingdings" pitchFamily="2" charset="2"/>
              <a:buNone/>
              <a:defRPr/>
            </a:pPr>
            <a:r>
              <a:rPr lang="en-US" sz="1600" kern="0" dirty="0">
                <a:solidFill>
                  <a:schemeClr val="tx2"/>
                </a:solidFill>
              </a:rPr>
              <a:t>contact spring</a:t>
            </a:r>
          </a:p>
          <a:p>
            <a:pPr marL="0" indent="0" algn="ctr">
              <a:buFont typeface="Wingdings" pitchFamily="2" charset="2"/>
              <a:buNone/>
              <a:defRPr/>
            </a:pPr>
            <a:r>
              <a:rPr lang="zh-CN" altLang="en-US" sz="1600" kern="0" dirty="0">
                <a:solidFill>
                  <a:schemeClr val="tx2"/>
                </a:solidFill>
              </a:rPr>
              <a:t>簧片接触</a:t>
            </a:r>
            <a:endParaRPr lang="en-US" sz="1600" kern="0" dirty="0">
              <a:solidFill>
                <a:schemeClr val="tx2"/>
              </a:solidFill>
            </a:endParaRPr>
          </a:p>
          <a:p>
            <a:pPr algn="ctr">
              <a:defRPr/>
            </a:pPr>
            <a:endParaRPr lang="en-US" altLang="de-DE" sz="1600" kern="0" dirty="0">
              <a:solidFill>
                <a:schemeClr val="tx2"/>
              </a:solidFill>
            </a:endParaRPr>
          </a:p>
        </p:txBody>
      </p:sp>
      <p:cxnSp>
        <p:nvCxnSpPr>
          <p:cNvPr id="9" name="Gerade Verbindung mit Pfeil 8"/>
          <p:cNvCxnSpPr>
            <a:stCxn id="8" idx="0"/>
          </p:cNvCxnSpPr>
          <p:nvPr/>
        </p:nvCxnSpPr>
        <p:spPr>
          <a:xfrm flipH="1" flipV="1">
            <a:off x="7616726" y="4292600"/>
            <a:ext cx="493712" cy="117633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angle 3"/>
          <p:cNvSpPr txBox="1">
            <a:spLocks noChangeArrowheads="1"/>
          </p:cNvSpPr>
          <p:nvPr/>
        </p:nvSpPr>
        <p:spPr bwMode="auto">
          <a:xfrm>
            <a:off x="6884988" y="1350963"/>
            <a:ext cx="10080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marL="0" indent="0" algn="ctr">
              <a:buFont typeface="Wingdings" pitchFamily="2" charset="2"/>
              <a:buNone/>
              <a:defRPr/>
            </a:pPr>
            <a:r>
              <a:rPr lang="en-US" sz="1600" kern="0" dirty="0">
                <a:solidFill>
                  <a:schemeClr val="tx2"/>
                </a:solidFill>
              </a:rPr>
              <a:t>Insulator</a:t>
            </a:r>
          </a:p>
          <a:p>
            <a:pPr marL="0" indent="0" algn="ctr">
              <a:buFont typeface="Wingdings" pitchFamily="2" charset="2"/>
              <a:buNone/>
              <a:defRPr/>
            </a:pPr>
            <a:r>
              <a:rPr lang="zh-CN" altLang="en-US" sz="1600" kern="0" dirty="0">
                <a:solidFill>
                  <a:schemeClr val="tx2"/>
                </a:solidFill>
              </a:rPr>
              <a:t>绝缘体</a:t>
            </a:r>
            <a:endParaRPr lang="en-US" sz="1600" kern="0" dirty="0">
              <a:solidFill>
                <a:schemeClr val="tx2"/>
              </a:solidFill>
            </a:endParaRPr>
          </a:p>
          <a:p>
            <a:pPr algn="ctr">
              <a:defRPr/>
            </a:pPr>
            <a:endParaRPr lang="en-US" altLang="de-DE" sz="1600" kern="0" dirty="0">
              <a:solidFill>
                <a:schemeClr val="tx2"/>
              </a:solidFill>
            </a:endParaRPr>
          </a:p>
        </p:txBody>
      </p:sp>
      <p:cxnSp>
        <p:nvCxnSpPr>
          <p:cNvPr id="11" name="Gerade Verbindung mit Pfeil 10"/>
          <p:cNvCxnSpPr>
            <a:stCxn id="10" idx="2"/>
          </p:cNvCxnSpPr>
          <p:nvPr/>
        </p:nvCxnSpPr>
        <p:spPr>
          <a:xfrm flipH="1">
            <a:off x="7029450" y="1617663"/>
            <a:ext cx="358775" cy="130492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3"/>
          <p:cNvSpPr txBox="1">
            <a:spLocks noChangeArrowheads="1"/>
          </p:cNvSpPr>
          <p:nvPr/>
        </p:nvSpPr>
        <p:spPr bwMode="auto">
          <a:xfrm>
            <a:off x="911225" y="5265738"/>
            <a:ext cx="10080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marL="0" indent="0" algn="ctr">
              <a:buFont typeface="Wingdings" pitchFamily="2" charset="2"/>
              <a:buNone/>
              <a:defRPr/>
            </a:pPr>
            <a:r>
              <a:rPr lang="en-US" sz="1600" kern="0" dirty="0">
                <a:solidFill>
                  <a:schemeClr val="tx2"/>
                </a:solidFill>
              </a:rPr>
              <a:t>Cable</a:t>
            </a:r>
          </a:p>
          <a:p>
            <a:pPr marL="0" indent="0" algn="ctr">
              <a:buFont typeface="Wingdings" pitchFamily="2" charset="2"/>
              <a:buNone/>
              <a:defRPr/>
            </a:pPr>
            <a:r>
              <a:rPr lang="zh-CN" altLang="en-US" sz="1600" kern="0" dirty="0">
                <a:solidFill>
                  <a:schemeClr val="tx2"/>
                </a:solidFill>
              </a:rPr>
              <a:t>线缆</a:t>
            </a:r>
            <a:endParaRPr lang="en-US" sz="1600" kern="0" dirty="0">
              <a:solidFill>
                <a:schemeClr val="tx2"/>
              </a:solidFill>
            </a:endParaRPr>
          </a:p>
          <a:p>
            <a:pPr algn="ctr">
              <a:defRPr/>
            </a:pPr>
            <a:endParaRPr lang="en-US" altLang="de-DE" sz="1600" kern="0" dirty="0">
              <a:solidFill>
                <a:schemeClr val="tx2"/>
              </a:solidFill>
            </a:endParaRPr>
          </a:p>
        </p:txBody>
      </p:sp>
      <p:cxnSp>
        <p:nvCxnSpPr>
          <p:cNvPr id="13" name="Gerade Verbindung mit Pfeil 12"/>
          <p:cNvCxnSpPr>
            <a:stCxn id="12" idx="0"/>
          </p:cNvCxnSpPr>
          <p:nvPr/>
        </p:nvCxnSpPr>
        <p:spPr>
          <a:xfrm flipV="1">
            <a:off x="1414463" y="3789363"/>
            <a:ext cx="349250" cy="14763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3"/>
          <p:cNvSpPr txBox="1">
            <a:spLocks noChangeArrowheads="1"/>
          </p:cNvSpPr>
          <p:nvPr/>
        </p:nvSpPr>
        <p:spPr bwMode="auto">
          <a:xfrm>
            <a:off x="5003800" y="1052513"/>
            <a:ext cx="11509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marL="0" indent="0" algn="ctr">
              <a:buFont typeface="Wingdings" pitchFamily="2" charset="2"/>
              <a:buNone/>
              <a:defRPr/>
            </a:pPr>
            <a:r>
              <a:rPr lang="en-US" sz="1600" kern="0" dirty="0">
                <a:solidFill>
                  <a:schemeClr val="tx2"/>
                </a:solidFill>
              </a:rPr>
              <a:t>Shielding</a:t>
            </a:r>
          </a:p>
          <a:p>
            <a:pPr marL="0" indent="0" algn="ctr">
              <a:buFont typeface="Wingdings" pitchFamily="2" charset="2"/>
              <a:buNone/>
              <a:defRPr/>
            </a:pPr>
            <a:r>
              <a:rPr lang="zh-CN" altLang="en-US" sz="1600" kern="0" dirty="0">
                <a:solidFill>
                  <a:schemeClr val="tx2"/>
                </a:solidFill>
              </a:rPr>
              <a:t>屏蔽</a:t>
            </a:r>
            <a:endParaRPr lang="en-US" sz="1600" kern="0" dirty="0">
              <a:solidFill>
                <a:schemeClr val="tx2"/>
              </a:solidFill>
            </a:endParaRPr>
          </a:p>
          <a:p>
            <a:pPr algn="ctr">
              <a:defRPr/>
            </a:pPr>
            <a:endParaRPr lang="en-US" altLang="de-DE" sz="1600" kern="0" dirty="0">
              <a:solidFill>
                <a:schemeClr val="tx2"/>
              </a:solidFill>
            </a:endParaRPr>
          </a:p>
        </p:txBody>
      </p:sp>
      <p:cxnSp>
        <p:nvCxnSpPr>
          <p:cNvPr id="15" name="Gerade Verbindung mit Pfeil 14"/>
          <p:cNvCxnSpPr>
            <a:cxnSpLocks/>
            <a:stCxn id="14" idx="2"/>
          </p:cNvCxnSpPr>
          <p:nvPr/>
        </p:nvCxnSpPr>
        <p:spPr>
          <a:xfrm flipH="1">
            <a:off x="5270501" y="1350963"/>
            <a:ext cx="308768" cy="11080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3"/>
          <p:cNvSpPr txBox="1">
            <a:spLocks noChangeArrowheads="1"/>
          </p:cNvSpPr>
          <p:nvPr/>
        </p:nvSpPr>
        <p:spPr bwMode="auto">
          <a:xfrm>
            <a:off x="747713" y="1219200"/>
            <a:ext cx="1189037"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marL="0" indent="0" algn="ctr">
              <a:buFont typeface="Wingdings" pitchFamily="2" charset="2"/>
              <a:buNone/>
              <a:defRPr/>
            </a:pPr>
            <a:r>
              <a:rPr lang="en-US" sz="1600" kern="0" dirty="0">
                <a:solidFill>
                  <a:schemeClr val="tx2"/>
                </a:solidFill>
              </a:rPr>
              <a:t>cable seal</a:t>
            </a:r>
          </a:p>
          <a:p>
            <a:pPr marL="0" indent="0" algn="ctr">
              <a:buFont typeface="Wingdings" pitchFamily="2" charset="2"/>
              <a:buNone/>
              <a:defRPr/>
            </a:pPr>
            <a:r>
              <a:rPr lang="zh-CN" altLang="en-US" sz="1600" kern="0" dirty="0">
                <a:solidFill>
                  <a:schemeClr val="tx2"/>
                </a:solidFill>
              </a:rPr>
              <a:t>线密封</a:t>
            </a:r>
            <a:endParaRPr lang="en-US" sz="1600" kern="0" dirty="0">
              <a:solidFill>
                <a:schemeClr val="tx2"/>
              </a:solidFill>
            </a:endParaRPr>
          </a:p>
          <a:p>
            <a:pPr algn="ctr">
              <a:defRPr/>
            </a:pPr>
            <a:endParaRPr lang="en-US" altLang="de-DE" sz="1600" kern="0" dirty="0">
              <a:solidFill>
                <a:schemeClr val="tx2"/>
              </a:solidFill>
            </a:endParaRPr>
          </a:p>
        </p:txBody>
      </p:sp>
      <p:cxnSp>
        <p:nvCxnSpPr>
          <p:cNvPr id="17" name="Gerade Verbindung mit Pfeil 16"/>
          <p:cNvCxnSpPr>
            <a:stCxn id="16" idx="2"/>
          </p:cNvCxnSpPr>
          <p:nvPr/>
        </p:nvCxnSpPr>
        <p:spPr>
          <a:xfrm>
            <a:off x="1343025" y="1484313"/>
            <a:ext cx="1068388" cy="129698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3"/>
          <p:cNvSpPr txBox="1">
            <a:spLocks noChangeArrowheads="1"/>
          </p:cNvSpPr>
          <p:nvPr/>
        </p:nvSpPr>
        <p:spPr bwMode="auto">
          <a:xfrm>
            <a:off x="2519363" y="5540375"/>
            <a:ext cx="13684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marL="0" indent="0" algn="ctr">
              <a:buFont typeface="Wingdings" pitchFamily="2" charset="2"/>
              <a:buNone/>
              <a:defRPr/>
            </a:pPr>
            <a:r>
              <a:rPr lang="en-US" sz="1600" kern="0" dirty="0">
                <a:solidFill>
                  <a:schemeClr val="tx2"/>
                </a:solidFill>
              </a:rPr>
              <a:t>crimp ferrule</a:t>
            </a:r>
          </a:p>
          <a:p>
            <a:pPr marL="0" indent="0" algn="ctr">
              <a:buFont typeface="Wingdings" pitchFamily="2" charset="2"/>
              <a:buNone/>
              <a:defRPr/>
            </a:pPr>
            <a:r>
              <a:rPr lang="zh-CN" altLang="en-US" sz="1600" kern="0" dirty="0">
                <a:solidFill>
                  <a:schemeClr val="tx2"/>
                </a:solidFill>
              </a:rPr>
              <a:t>压接卡环</a:t>
            </a:r>
            <a:endParaRPr lang="en-US" sz="1600" kern="0" dirty="0">
              <a:solidFill>
                <a:schemeClr val="tx2"/>
              </a:solidFill>
            </a:endParaRPr>
          </a:p>
          <a:p>
            <a:pPr algn="ctr">
              <a:defRPr/>
            </a:pPr>
            <a:endParaRPr lang="en-US" altLang="de-DE" sz="1600" kern="0" dirty="0">
              <a:solidFill>
                <a:schemeClr val="tx2"/>
              </a:solidFill>
            </a:endParaRPr>
          </a:p>
        </p:txBody>
      </p:sp>
      <p:cxnSp>
        <p:nvCxnSpPr>
          <p:cNvPr id="19" name="Gerade Verbindung mit Pfeil 18"/>
          <p:cNvCxnSpPr>
            <a:stCxn id="18" idx="0"/>
          </p:cNvCxnSpPr>
          <p:nvPr/>
        </p:nvCxnSpPr>
        <p:spPr>
          <a:xfrm flipV="1">
            <a:off x="3203575" y="4076700"/>
            <a:ext cx="252413" cy="14636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3"/>
          <p:cNvSpPr txBox="1">
            <a:spLocks noChangeArrowheads="1"/>
          </p:cNvSpPr>
          <p:nvPr/>
        </p:nvSpPr>
        <p:spPr bwMode="auto">
          <a:xfrm>
            <a:off x="5673725" y="5880100"/>
            <a:ext cx="18923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marL="0" indent="0" algn="ctr">
              <a:buFont typeface="Wingdings" pitchFamily="2" charset="2"/>
              <a:buNone/>
              <a:defRPr/>
            </a:pPr>
            <a:r>
              <a:rPr lang="en-US" sz="1600" kern="0" dirty="0">
                <a:solidFill>
                  <a:schemeClr val="tx2"/>
                </a:solidFill>
              </a:rPr>
              <a:t>power contact</a:t>
            </a:r>
          </a:p>
          <a:p>
            <a:pPr marL="0" indent="0" algn="ctr">
              <a:buFont typeface="Wingdings" pitchFamily="2" charset="2"/>
              <a:buNone/>
              <a:defRPr/>
            </a:pPr>
            <a:r>
              <a:rPr lang="zh-CN" altLang="en-US" sz="1600" kern="0" dirty="0">
                <a:solidFill>
                  <a:schemeClr val="tx2"/>
                </a:solidFill>
              </a:rPr>
              <a:t>电源端子</a:t>
            </a:r>
            <a:endParaRPr lang="en-US" sz="1600" kern="0" dirty="0">
              <a:solidFill>
                <a:schemeClr val="tx2"/>
              </a:solidFill>
            </a:endParaRPr>
          </a:p>
          <a:p>
            <a:pPr algn="ctr">
              <a:defRPr/>
            </a:pPr>
            <a:endParaRPr lang="en-US" altLang="de-DE" sz="1600" kern="0" dirty="0">
              <a:solidFill>
                <a:schemeClr val="tx2"/>
              </a:solidFill>
            </a:endParaRPr>
          </a:p>
        </p:txBody>
      </p:sp>
      <p:cxnSp>
        <p:nvCxnSpPr>
          <p:cNvPr id="21" name="Gerade Verbindung mit Pfeil 20"/>
          <p:cNvCxnSpPr>
            <a:stCxn id="20" idx="0"/>
          </p:cNvCxnSpPr>
          <p:nvPr/>
        </p:nvCxnSpPr>
        <p:spPr>
          <a:xfrm flipH="1" flipV="1">
            <a:off x="6505575" y="4213225"/>
            <a:ext cx="114300" cy="16668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3"/>
          <p:cNvSpPr txBox="1">
            <a:spLocks noChangeArrowheads="1"/>
          </p:cNvSpPr>
          <p:nvPr/>
        </p:nvSpPr>
        <p:spPr bwMode="auto">
          <a:xfrm>
            <a:off x="2698750" y="981075"/>
            <a:ext cx="100806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marL="0" indent="0" algn="ctr">
              <a:buFont typeface="Wingdings" pitchFamily="2" charset="2"/>
              <a:buNone/>
              <a:defRPr/>
            </a:pPr>
            <a:r>
              <a:rPr lang="en-US" sz="1600" kern="0" dirty="0">
                <a:solidFill>
                  <a:schemeClr val="tx2"/>
                </a:solidFill>
              </a:rPr>
              <a:t>Housing</a:t>
            </a:r>
          </a:p>
          <a:p>
            <a:pPr marL="0" indent="0" algn="ctr">
              <a:buFont typeface="Wingdings" pitchFamily="2" charset="2"/>
              <a:buNone/>
              <a:defRPr/>
            </a:pPr>
            <a:r>
              <a:rPr lang="zh-CN" altLang="en-US" sz="1600" kern="0" dirty="0">
                <a:solidFill>
                  <a:schemeClr val="tx2"/>
                </a:solidFill>
              </a:rPr>
              <a:t>壳体</a:t>
            </a:r>
            <a:endParaRPr lang="en-US" sz="1600" kern="0" dirty="0">
              <a:solidFill>
                <a:schemeClr val="tx2"/>
              </a:solidFill>
            </a:endParaRPr>
          </a:p>
          <a:p>
            <a:pPr algn="ctr">
              <a:defRPr/>
            </a:pPr>
            <a:endParaRPr lang="en-US" altLang="de-DE" sz="1600" kern="0" dirty="0">
              <a:solidFill>
                <a:schemeClr val="tx2"/>
              </a:solidFill>
            </a:endParaRPr>
          </a:p>
        </p:txBody>
      </p:sp>
      <p:cxnSp>
        <p:nvCxnSpPr>
          <p:cNvPr id="23" name="Gerade Verbindung mit Pfeil 22"/>
          <p:cNvCxnSpPr>
            <a:stCxn id="22" idx="2"/>
          </p:cNvCxnSpPr>
          <p:nvPr/>
        </p:nvCxnSpPr>
        <p:spPr>
          <a:xfrm>
            <a:off x="3203575" y="1246188"/>
            <a:ext cx="222250" cy="10191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3"/>
          <p:cNvSpPr txBox="1">
            <a:spLocks noChangeArrowheads="1"/>
          </p:cNvSpPr>
          <p:nvPr/>
        </p:nvSpPr>
        <p:spPr bwMode="auto">
          <a:xfrm>
            <a:off x="3794125" y="5883275"/>
            <a:ext cx="18923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E62F35"/>
              </a:buClr>
              <a:buFont typeface="Wingdings" pitchFamily="2" charset="2"/>
              <a:buChar char="§"/>
              <a:defRPr sz="2000">
                <a:solidFill>
                  <a:srgbClr val="002048"/>
                </a:solidFill>
                <a:latin typeface="Arial" charset="0"/>
                <a:ea typeface="+mn-ea"/>
                <a:cs typeface="+mn-cs"/>
              </a:defRPr>
            </a:lvl1pPr>
            <a:lvl2pPr marL="715963" indent="-268288" algn="l" rtl="0" eaLnBrk="0" fontAlgn="base" hangingPunct="0">
              <a:spcBef>
                <a:spcPct val="20000"/>
              </a:spcBef>
              <a:spcAft>
                <a:spcPct val="0"/>
              </a:spcAft>
              <a:buClr>
                <a:srgbClr val="E62F35"/>
              </a:buClr>
              <a:buFont typeface="Wingdings" pitchFamily="2" charset="2"/>
              <a:buChar char="§"/>
              <a:defRPr>
                <a:solidFill>
                  <a:srgbClr val="002048"/>
                </a:solidFill>
                <a:latin typeface="Arial" charset="0"/>
              </a:defRPr>
            </a:lvl2pPr>
            <a:lvl3pPr marL="1166813"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3pPr>
            <a:lvl4pPr marL="1606550" indent="-260350"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4pPr>
            <a:lvl5pPr marL="2057400" indent="-271463" algn="l" rtl="0" eaLnBrk="0" fontAlgn="base" hangingPunct="0">
              <a:spcBef>
                <a:spcPct val="20000"/>
              </a:spcBef>
              <a:spcAft>
                <a:spcPct val="0"/>
              </a:spcAft>
              <a:buClr>
                <a:srgbClr val="E62F35"/>
              </a:buClr>
              <a:buFont typeface="Wingdings" pitchFamily="2" charset="2"/>
              <a:buChar char="§"/>
              <a:defRPr sz="1600">
                <a:solidFill>
                  <a:srgbClr val="002048"/>
                </a:solidFill>
                <a:latin typeface="Arial" charset="0"/>
              </a:defRPr>
            </a:lvl5pPr>
            <a:lvl6pPr marL="15367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6pPr>
            <a:lvl7pPr marL="19939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7pPr>
            <a:lvl8pPr marL="24511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8pPr>
            <a:lvl9pPr marL="2908300" indent="-358775" algn="l" rtl="0" fontAlgn="base">
              <a:spcBef>
                <a:spcPct val="20000"/>
              </a:spcBef>
              <a:spcAft>
                <a:spcPct val="0"/>
              </a:spcAft>
              <a:buClr>
                <a:srgbClr val="FF0048"/>
              </a:buClr>
              <a:buFont typeface="Wingdings" pitchFamily="2" charset="2"/>
              <a:buChar char="§"/>
              <a:defRPr sz="1600">
                <a:solidFill>
                  <a:schemeClr val="tx1"/>
                </a:solidFill>
                <a:latin typeface="+mn-lt"/>
              </a:defRPr>
            </a:lvl9pPr>
          </a:lstStyle>
          <a:p>
            <a:pPr marL="0" indent="0" algn="ctr">
              <a:buFont typeface="Wingdings" pitchFamily="2" charset="2"/>
              <a:buNone/>
              <a:defRPr/>
            </a:pPr>
            <a:r>
              <a:rPr lang="en-US" sz="1600" kern="0" dirty="0">
                <a:solidFill>
                  <a:schemeClr val="tx2"/>
                </a:solidFill>
              </a:rPr>
              <a:t>housing seal</a:t>
            </a:r>
          </a:p>
          <a:p>
            <a:pPr marL="0" indent="0" algn="ctr">
              <a:buFont typeface="Wingdings" pitchFamily="2" charset="2"/>
              <a:buNone/>
              <a:defRPr/>
            </a:pPr>
            <a:r>
              <a:rPr lang="zh-CN" altLang="en-US" sz="1600" kern="0" dirty="0">
                <a:solidFill>
                  <a:schemeClr val="tx2"/>
                </a:solidFill>
              </a:rPr>
              <a:t>壳体密封</a:t>
            </a:r>
            <a:endParaRPr lang="en-US" sz="1600" kern="0" dirty="0">
              <a:solidFill>
                <a:schemeClr val="tx2"/>
              </a:solidFill>
            </a:endParaRPr>
          </a:p>
          <a:p>
            <a:pPr algn="ctr">
              <a:defRPr/>
            </a:pPr>
            <a:endParaRPr lang="en-US" altLang="de-DE" sz="1600" kern="0" dirty="0">
              <a:solidFill>
                <a:schemeClr val="tx2"/>
              </a:solidFill>
            </a:endParaRPr>
          </a:p>
        </p:txBody>
      </p:sp>
      <p:cxnSp>
        <p:nvCxnSpPr>
          <p:cNvPr id="25" name="Gerade Verbindung mit Pfeil 24"/>
          <p:cNvCxnSpPr>
            <a:stCxn id="24" idx="0"/>
          </p:cNvCxnSpPr>
          <p:nvPr/>
        </p:nvCxnSpPr>
        <p:spPr>
          <a:xfrm flipV="1">
            <a:off x="4740275" y="4757738"/>
            <a:ext cx="0" cy="112553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395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247874"/>
            <a:ext cx="6300788" cy="804862"/>
          </a:xfrm>
        </p:spPr>
        <p:txBody>
          <a:bodyPr/>
          <a:lstStyle/>
          <a:p>
            <a:pPr marL="450850" indent="-450850"/>
            <a:r>
              <a:rPr lang="zh-CN" altLang="en-US" dirty="0"/>
              <a:t>高压连接器在车内的应用</a:t>
            </a:r>
            <a:endParaRPr lang="de-DE" altLang="de-DE" dirty="0"/>
          </a:p>
        </p:txBody>
      </p:sp>
      <p:pic>
        <p:nvPicPr>
          <p:cNvPr id="6" name="Picture 2" descr="http://www.egear.be/wp-content/uploads/2016/03/VW-e-Up-batteri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418" y="1678701"/>
            <a:ext cx="5688632" cy="3788629"/>
          </a:xfrm>
          <a:prstGeom prst="rect">
            <a:avLst/>
          </a:prstGeom>
          <a:noFill/>
          <a:extLst>
            <a:ext uri="{909E8E84-426E-40DD-AFC4-6F175D3DCCD1}">
              <a14:hiddenFill xmlns:a14="http://schemas.microsoft.com/office/drawing/2010/main">
                <a:solidFill>
                  <a:srgbClr val="FFFFFF"/>
                </a:solidFill>
              </a14:hiddenFill>
            </a:ext>
          </a:extLst>
        </p:spPr>
      </p:pic>
      <p:sp>
        <p:nvSpPr>
          <p:cNvPr id="46" name="Rechteck 45"/>
          <p:cNvSpPr/>
          <p:nvPr/>
        </p:nvSpPr>
        <p:spPr>
          <a:xfrm>
            <a:off x="7459786" y="3067378"/>
            <a:ext cx="1045479" cy="276999"/>
          </a:xfrm>
          <a:prstGeom prst="rect">
            <a:avLst/>
          </a:prstGeom>
        </p:spPr>
        <p:txBody>
          <a:bodyPr wrap="none">
            <a:spAutoFit/>
          </a:bodyPr>
          <a:lstStyle/>
          <a:p>
            <a:r>
              <a:rPr lang="de-DE" altLang="de-DE" sz="1200" dirty="0" err="1"/>
              <a:t>Plug-in</a:t>
            </a:r>
            <a:r>
              <a:rPr lang="de-DE" altLang="de-DE" sz="1200" dirty="0"/>
              <a:t> </a:t>
            </a:r>
            <a:r>
              <a:rPr lang="de-DE" altLang="de-DE" sz="1200" dirty="0" err="1"/>
              <a:t>Fuse</a:t>
            </a:r>
            <a:endParaRPr lang="de-DE" altLang="de-DE" sz="1200" dirty="0"/>
          </a:p>
        </p:txBody>
      </p:sp>
      <p:sp>
        <p:nvSpPr>
          <p:cNvPr id="47" name="Rechteck 46"/>
          <p:cNvSpPr/>
          <p:nvPr/>
        </p:nvSpPr>
        <p:spPr>
          <a:xfrm>
            <a:off x="276369" y="3296017"/>
            <a:ext cx="2213992" cy="276999"/>
          </a:xfrm>
          <a:prstGeom prst="rect">
            <a:avLst/>
          </a:prstGeom>
        </p:spPr>
        <p:txBody>
          <a:bodyPr wrap="square">
            <a:spAutoFit/>
          </a:bodyPr>
          <a:lstStyle/>
          <a:p>
            <a:pPr algn="l"/>
            <a:r>
              <a:rPr lang="de-AT" sz="1200" dirty="0"/>
              <a:t>Battery connector </a:t>
            </a:r>
            <a:r>
              <a:rPr lang="zh-CN" altLang="en-US" sz="1200" dirty="0"/>
              <a:t>电池连接</a:t>
            </a:r>
            <a:endParaRPr lang="de-AT" sz="1200" dirty="0"/>
          </a:p>
        </p:txBody>
      </p:sp>
      <p:sp>
        <p:nvSpPr>
          <p:cNvPr id="48" name="Rechteck 47"/>
          <p:cNvSpPr/>
          <p:nvPr/>
        </p:nvSpPr>
        <p:spPr>
          <a:xfrm>
            <a:off x="4351244" y="1804078"/>
            <a:ext cx="1293486" cy="461665"/>
          </a:xfrm>
          <a:prstGeom prst="rect">
            <a:avLst/>
          </a:prstGeom>
          <a:solidFill>
            <a:schemeClr val="bg1"/>
          </a:solidFill>
        </p:spPr>
        <p:txBody>
          <a:bodyPr wrap="square">
            <a:spAutoFit/>
          </a:bodyPr>
          <a:lstStyle/>
          <a:p>
            <a:r>
              <a:rPr lang="de-AT" sz="1200" dirty="0"/>
              <a:t>Y-splitter</a:t>
            </a:r>
          </a:p>
          <a:p>
            <a:r>
              <a:rPr lang="zh-CN" altLang="en-US" sz="1200" dirty="0"/>
              <a:t>分离器</a:t>
            </a:r>
            <a:endParaRPr lang="de-AT" sz="1200" dirty="0"/>
          </a:p>
        </p:txBody>
      </p:sp>
      <p:sp>
        <p:nvSpPr>
          <p:cNvPr id="49" name="Rechteck 48"/>
          <p:cNvSpPr/>
          <p:nvPr/>
        </p:nvSpPr>
        <p:spPr>
          <a:xfrm>
            <a:off x="5021774" y="5892580"/>
            <a:ext cx="1130438" cy="646331"/>
          </a:xfrm>
          <a:prstGeom prst="rect">
            <a:avLst/>
          </a:prstGeom>
        </p:spPr>
        <p:txBody>
          <a:bodyPr wrap="none">
            <a:spAutoFit/>
          </a:bodyPr>
          <a:lstStyle/>
          <a:p>
            <a:r>
              <a:rPr lang="de-AT" sz="1200" dirty="0"/>
              <a:t>DC-connector</a:t>
            </a:r>
            <a:br>
              <a:rPr lang="de-AT" sz="1200" dirty="0"/>
            </a:br>
            <a:r>
              <a:rPr lang="de-AT" sz="1200" dirty="0"/>
              <a:t>(class 2)</a:t>
            </a:r>
          </a:p>
          <a:p>
            <a:r>
              <a:rPr lang="zh-CN" altLang="en-US" sz="1200" dirty="0"/>
              <a:t>直流连接</a:t>
            </a:r>
            <a:endParaRPr lang="de-AT" sz="1200" dirty="0"/>
          </a:p>
        </p:txBody>
      </p:sp>
      <p:sp>
        <p:nvSpPr>
          <p:cNvPr id="50" name="Rechteck 49"/>
          <p:cNvSpPr/>
          <p:nvPr/>
        </p:nvSpPr>
        <p:spPr>
          <a:xfrm>
            <a:off x="562141" y="1987942"/>
            <a:ext cx="1164100" cy="461665"/>
          </a:xfrm>
          <a:prstGeom prst="rect">
            <a:avLst/>
          </a:prstGeom>
        </p:spPr>
        <p:txBody>
          <a:bodyPr wrap="none">
            <a:spAutoFit/>
          </a:bodyPr>
          <a:lstStyle/>
          <a:p>
            <a:r>
              <a:rPr lang="de-AT" sz="1200" dirty="0"/>
              <a:t>Cell connector</a:t>
            </a:r>
          </a:p>
          <a:p>
            <a:r>
              <a:rPr lang="zh-CN" altLang="en-US" sz="1200" dirty="0"/>
              <a:t>电池连接</a:t>
            </a:r>
            <a:endParaRPr lang="en-US" sz="1200" dirty="0"/>
          </a:p>
        </p:txBody>
      </p:sp>
      <p:cxnSp>
        <p:nvCxnSpPr>
          <p:cNvPr id="51" name="Gerade Verbindung 50"/>
          <p:cNvCxnSpPr/>
          <p:nvPr/>
        </p:nvCxnSpPr>
        <p:spPr>
          <a:xfrm>
            <a:off x="2159732" y="1942578"/>
            <a:ext cx="1776335" cy="1750965"/>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p:nvCxnSpPr>
        <p:spPr>
          <a:xfrm flipH="1" flipV="1">
            <a:off x="5057837" y="2141831"/>
            <a:ext cx="494841" cy="1334271"/>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p:nvCxnSpPr>
        <p:spPr>
          <a:xfrm flipV="1">
            <a:off x="5796489" y="2861938"/>
            <a:ext cx="1956897" cy="614164"/>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p:nvCxnSpPr>
        <p:spPr>
          <a:xfrm flipV="1">
            <a:off x="5775604" y="2428921"/>
            <a:ext cx="654589" cy="1112222"/>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5327651" y="3725809"/>
            <a:ext cx="937676" cy="423271"/>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p:nvCxnSpPr>
        <p:spPr>
          <a:xfrm>
            <a:off x="5472294" y="3957584"/>
            <a:ext cx="172436" cy="1010111"/>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p:nvCxnSpPr>
        <p:spPr>
          <a:xfrm flipH="1">
            <a:off x="2106953" y="3476102"/>
            <a:ext cx="1425469" cy="1114439"/>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p:nvCxnSpPr>
        <p:spPr>
          <a:xfrm flipH="1">
            <a:off x="2106953" y="3476102"/>
            <a:ext cx="1060891" cy="0"/>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61" name="Picture 2">
            <a:hlinkClick r:id="" action="ppaction://noaction"/>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1037" y="1264068"/>
            <a:ext cx="1964656" cy="738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4">
            <a:hlinkClick r:id="" action="ppaction://noaction"/>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0096" y1="78788" x2="90096" y2="78788"/>
                        <a14:foregroundMark x1="87540" y1="74242" x2="87540" y2="74242"/>
                        <a14:foregroundMark x1="83706" y1="68561" x2="83706" y2="68561"/>
                        <a14:foregroundMark x1="78275" y1="92424" x2="78275" y2="92424"/>
                      </a14:backgroundRemoval>
                    </a14:imgEffect>
                  </a14:imgLayer>
                </a14:imgProps>
              </a:ext>
              <a:ext uri="{28A0092B-C50C-407E-A947-70E740481C1C}">
                <a14:useLocalDpi xmlns:a14="http://schemas.microsoft.com/office/drawing/2010/main" val="0"/>
              </a:ext>
            </a:extLst>
          </a:blip>
          <a:srcRect/>
          <a:stretch>
            <a:fillRect/>
          </a:stretch>
        </p:blipFill>
        <p:spPr bwMode="auto">
          <a:xfrm rot="19997428">
            <a:off x="4856072" y="4910732"/>
            <a:ext cx="1304063" cy="1099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6">
            <a:hlinkClick r:id="" action="ppaction://noaction"/>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77746" y1="46725" x2="77746" y2="46725"/>
                        <a14:foregroundMark x1="83815" y1="47162" x2="83815" y2="47162"/>
                        <a14:foregroundMark x1="92197" y1="36245" x2="92197" y2="36245"/>
                        <a14:foregroundMark x1="87861" y1="8734" x2="87861" y2="8734"/>
                        <a14:foregroundMark x1="82081" y1="3493" x2="82081" y2="3493"/>
                        <a14:foregroundMark x1="43353" y1="4803" x2="43353" y2="4803"/>
                        <a14:foregroundMark x1="24855" y1="7424" x2="24855" y2="7424"/>
                        <a14:foregroundMark x1="4046" y1="8734" x2="4046" y2="8734"/>
                        <a14:foregroundMark x1="61850" y1="15284" x2="61850" y2="15284"/>
                        <a14:foregroundMark x1="86416" y1="40175" x2="86416" y2="40175"/>
                        <a14:foregroundMark x1="72543" y1="13537" x2="72543" y2="13537"/>
                        <a14:foregroundMark x1="68208" y1="8297" x2="68208" y2="8297"/>
                        <a14:foregroundMark x1="92197" y1="3057" x2="92197" y2="3057"/>
                        <a14:foregroundMark x1="63584" y1="873" x2="63584" y2="873"/>
                        <a14:foregroundMark x1="66763" y1="13537" x2="66763" y2="13537"/>
                        <a14:foregroundMark x1="55202" y1="17467" x2="55202" y2="17467"/>
                        <a14:foregroundMark x1="52601" y1="44978" x2="52601" y2="44978"/>
                        <a14:foregroundMark x1="78902" y1="73362" x2="78902" y2="73362"/>
                        <a14:backgroundMark x1="17341" y1="95197" x2="17341" y2="95197"/>
                        <a14:backgroundMark x1="19075" y1="93886" x2="19075" y2="93886"/>
                        <a14:backgroundMark x1="19075" y1="86463" x2="19075" y2="86463"/>
                      </a14:backgroundRemoval>
                    </a14:imgEffect>
                  </a14:imgLayer>
                </a14:imgProps>
              </a:ext>
              <a:ext uri="{28A0092B-C50C-407E-A947-70E740481C1C}">
                <a14:useLocalDpi xmlns:a14="http://schemas.microsoft.com/office/drawing/2010/main" val="0"/>
              </a:ext>
            </a:extLst>
          </a:blip>
          <a:srcRect/>
          <a:stretch>
            <a:fillRect/>
          </a:stretch>
        </p:blipFill>
        <p:spPr bwMode="auto">
          <a:xfrm>
            <a:off x="6058958" y="1172141"/>
            <a:ext cx="1436897" cy="952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Rechteck 67"/>
          <p:cNvSpPr/>
          <p:nvPr/>
        </p:nvSpPr>
        <p:spPr>
          <a:xfrm>
            <a:off x="5847549" y="2126923"/>
            <a:ext cx="1964811" cy="461665"/>
          </a:xfrm>
          <a:prstGeom prst="rect">
            <a:avLst/>
          </a:prstGeom>
        </p:spPr>
        <p:txBody>
          <a:bodyPr wrap="square">
            <a:spAutoFit/>
          </a:bodyPr>
          <a:lstStyle/>
          <a:p>
            <a:r>
              <a:rPr lang="de-DE" altLang="de-DE" sz="1200" dirty="0"/>
              <a:t>UVW motor connector</a:t>
            </a:r>
          </a:p>
          <a:p>
            <a:r>
              <a:rPr lang="zh-CN" altLang="en-US" sz="1200" dirty="0"/>
              <a:t>三相电电机连接</a:t>
            </a:r>
            <a:endParaRPr lang="de-DE" altLang="de-DE" sz="1200" dirty="0"/>
          </a:p>
        </p:txBody>
      </p:sp>
      <p:sp>
        <p:nvSpPr>
          <p:cNvPr id="69" name="Rechteck 68"/>
          <p:cNvSpPr/>
          <p:nvPr/>
        </p:nvSpPr>
        <p:spPr>
          <a:xfrm>
            <a:off x="556561" y="5713715"/>
            <a:ext cx="1609736" cy="461665"/>
          </a:xfrm>
          <a:prstGeom prst="rect">
            <a:avLst/>
          </a:prstGeom>
        </p:spPr>
        <p:txBody>
          <a:bodyPr wrap="none">
            <a:spAutoFit/>
          </a:bodyPr>
          <a:lstStyle/>
          <a:p>
            <a:r>
              <a:rPr lang="de-DE" altLang="de-DE" sz="1200" dirty="0"/>
              <a:t>Battery management</a:t>
            </a:r>
          </a:p>
          <a:p>
            <a:r>
              <a:rPr lang="zh-CN" altLang="en-US" sz="1200" dirty="0"/>
              <a:t>电池管理</a:t>
            </a:r>
            <a:endParaRPr lang="de-DE" altLang="de-DE" sz="1200" dirty="0"/>
          </a:p>
        </p:txBody>
      </p:sp>
      <p:sp>
        <p:nvSpPr>
          <p:cNvPr id="74" name="Rechteck 73"/>
          <p:cNvSpPr/>
          <p:nvPr/>
        </p:nvSpPr>
        <p:spPr>
          <a:xfrm>
            <a:off x="7310243" y="5881309"/>
            <a:ext cx="1173718" cy="646331"/>
          </a:xfrm>
          <a:prstGeom prst="rect">
            <a:avLst/>
          </a:prstGeom>
        </p:spPr>
        <p:txBody>
          <a:bodyPr wrap="none">
            <a:spAutoFit/>
          </a:bodyPr>
          <a:lstStyle/>
          <a:p>
            <a:r>
              <a:rPr lang="de-AT" sz="1200" dirty="0"/>
              <a:t>DC-connector </a:t>
            </a:r>
            <a:br>
              <a:rPr lang="de-AT" sz="1200" dirty="0"/>
            </a:br>
            <a:r>
              <a:rPr lang="de-AT" sz="1200" dirty="0"/>
              <a:t>(class 4)</a:t>
            </a:r>
          </a:p>
          <a:p>
            <a:r>
              <a:rPr lang="zh-CN" altLang="en-US" sz="1200" dirty="0"/>
              <a:t>直流连接</a:t>
            </a:r>
            <a:endParaRPr lang="de-AT" sz="1200" dirty="0"/>
          </a:p>
        </p:txBody>
      </p:sp>
      <p:sp>
        <p:nvSpPr>
          <p:cNvPr id="75" name="Rechteck 74"/>
          <p:cNvSpPr/>
          <p:nvPr/>
        </p:nvSpPr>
        <p:spPr>
          <a:xfrm>
            <a:off x="7375080" y="4359709"/>
            <a:ext cx="1430200" cy="646331"/>
          </a:xfrm>
          <a:prstGeom prst="rect">
            <a:avLst/>
          </a:prstGeom>
        </p:spPr>
        <p:txBody>
          <a:bodyPr wrap="none">
            <a:spAutoFit/>
          </a:bodyPr>
          <a:lstStyle/>
          <a:p>
            <a:r>
              <a:rPr lang="de-AT" sz="1200" dirty="0"/>
              <a:t>AC/DC-connector </a:t>
            </a:r>
            <a:br>
              <a:rPr lang="de-AT" sz="1200" dirty="0"/>
            </a:br>
            <a:r>
              <a:rPr lang="de-AT" sz="1200" dirty="0"/>
              <a:t>(class 2)</a:t>
            </a:r>
          </a:p>
          <a:p>
            <a:r>
              <a:rPr lang="zh-CN" altLang="en-US" sz="1200" dirty="0"/>
              <a:t>直流连接</a:t>
            </a:r>
            <a:endParaRPr lang="de-AT" sz="1200" dirty="0"/>
          </a:p>
        </p:txBody>
      </p:sp>
      <p:cxnSp>
        <p:nvCxnSpPr>
          <p:cNvPr id="76" name="Gerade Verbindung 75"/>
          <p:cNvCxnSpPr/>
          <p:nvPr/>
        </p:nvCxnSpPr>
        <p:spPr>
          <a:xfrm>
            <a:off x="5928004" y="3693543"/>
            <a:ext cx="1571435" cy="287008"/>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Gerade Verbindung 76"/>
          <p:cNvCxnSpPr/>
          <p:nvPr/>
        </p:nvCxnSpPr>
        <p:spPr>
          <a:xfrm>
            <a:off x="5777232" y="3921188"/>
            <a:ext cx="1533585" cy="1046507"/>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8" name="Rechteck 77"/>
          <p:cNvSpPr/>
          <p:nvPr/>
        </p:nvSpPr>
        <p:spPr>
          <a:xfrm>
            <a:off x="2517534" y="5805264"/>
            <a:ext cx="1446230" cy="646331"/>
          </a:xfrm>
          <a:prstGeom prst="rect">
            <a:avLst/>
          </a:prstGeom>
        </p:spPr>
        <p:txBody>
          <a:bodyPr wrap="none">
            <a:spAutoFit/>
          </a:bodyPr>
          <a:lstStyle/>
          <a:p>
            <a:r>
              <a:rPr lang="de-AT" sz="1200" dirty="0"/>
              <a:t>48V DC-connector</a:t>
            </a:r>
            <a:br>
              <a:rPr lang="de-AT" sz="1200" dirty="0"/>
            </a:br>
            <a:r>
              <a:rPr lang="de-AT" sz="1200" dirty="0"/>
              <a:t>(class 4)</a:t>
            </a:r>
          </a:p>
          <a:p>
            <a:r>
              <a:rPr lang="de-AT" sz="1200" dirty="0"/>
              <a:t>48V </a:t>
            </a:r>
            <a:r>
              <a:rPr lang="zh-CN" altLang="en-US" sz="1200" dirty="0"/>
              <a:t>系统</a:t>
            </a:r>
            <a:endParaRPr lang="de-AT" sz="1200" dirty="0"/>
          </a:p>
        </p:txBody>
      </p:sp>
      <p:sp>
        <p:nvSpPr>
          <p:cNvPr id="80" name="Rechteck 79"/>
          <p:cNvSpPr/>
          <p:nvPr/>
        </p:nvSpPr>
        <p:spPr>
          <a:xfrm>
            <a:off x="2910630" y="1711841"/>
            <a:ext cx="800219" cy="461665"/>
          </a:xfrm>
          <a:prstGeom prst="rect">
            <a:avLst/>
          </a:prstGeom>
        </p:spPr>
        <p:txBody>
          <a:bodyPr wrap="none">
            <a:spAutoFit/>
          </a:bodyPr>
          <a:lstStyle/>
          <a:p>
            <a:r>
              <a:rPr lang="de-AT" sz="1200" dirty="0"/>
              <a:t>PDU</a:t>
            </a:r>
          </a:p>
          <a:p>
            <a:r>
              <a:rPr lang="zh-CN" altLang="en-US" sz="1200" dirty="0"/>
              <a:t>接触界面</a:t>
            </a:r>
            <a:endParaRPr lang="en-US" sz="1200" dirty="0"/>
          </a:p>
        </p:txBody>
      </p:sp>
      <p:cxnSp>
        <p:nvCxnSpPr>
          <p:cNvPr id="81" name="Gerade Verbindung 80"/>
          <p:cNvCxnSpPr/>
          <p:nvPr/>
        </p:nvCxnSpPr>
        <p:spPr>
          <a:xfrm>
            <a:off x="3806038" y="1971062"/>
            <a:ext cx="68889" cy="1197958"/>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82" name="Picture 11">
            <a:hlinkClick r:id="" action="ppaction://noaction"/>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4884" y1="76923" x2="34884" y2="76923"/>
                        <a14:foregroundMark x1="24419" y1="72527" x2="24419" y2="72527"/>
                      </a14:backgroundRemoval>
                    </a14:imgEffect>
                  </a14:imgLayer>
                </a14:imgProps>
              </a:ext>
              <a:ext uri="{28A0092B-C50C-407E-A947-70E740481C1C}">
                <a14:useLocalDpi xmlns:a14="http://schemas.microsoft.com/office/drawing/2010/main" val="0"/>
              </a:ext>
            </a:extLst>
          </a:blip>
          <a:srcRect/>
          <a:stretch>
            <a:fillRect/>
          </a:stretch>
        </p:blipFill>
        <p:spPr bwMode="auto">
          <a:xfrm>
            <a:off x="2663788" y="5123688"/>
            <a:ext cx="1272279" cy="673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12" descr="U:\1024_RT_BA_Automotive\036_Projektaustausch\HV_Schulung\gemischte Unterlagen HV Schulung\HV Produktschulung Balla_Munkhart\h9s104-12a006_asm_60_45.png">
            <a:hlinkClick r:id="" action="ppaction://noaction"/>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12754" y="935621"/>
            <a:ext cx="895350" cy="79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2" descr="U:\1024_RT_BA_Automotive\036_Projektaustausch\HV_Schulung\gemischte Unterlagen HV Schulung\HV Produktschulung Balla_Munkhart\Bilder für die Schulung\AP222PI100SL\ap222pi100sl_asm.png">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9694766">
            <a:off x="2921516" y="861225"/>
            <a:ext cx="1002388" cy="89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13" descr="U:\1024_RT_BA_Automotive\036_Projektaustausch\HV_Schulung\gemischte Unterlagen HV Schulung\HV Produktschulung Balla_Munkhart\untitled.27.jpg">
            <a:hlinkClick r:id="" action="ppaction://noaction"/>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565" b="89831" l="19231" r="86538">
                        <a14:foregroundMark x1="69231" y1="80226" x2="69231" y2="80226"/>
                        <a14:foregroundMark x1="74231" y1="75141" x2="74231" y2="75141"/>
                        <a14:foregroundMark x1="77308" y1="57062" x2="77308" y2="57062"/>
                        <a14:foregroundMark x1="75385" y1="71186" x2="75385" y2="71186"/>
                        <a14:foregroundMark x1="77692" y1="66102" x2="77692" y2="66102"/>
                        <a14:foregroundMark x1="42692" y1="80226" x2="42692" y2="80226"/>
                        <a14:foregroundMark x1="54615" y1="79096" x2="54615" y2="79096"/>
                      </a14:backgroundRemoval>
                    </a14:imgEffect>
                  </a14:imgLayer>
                </a14:imgProps>
              </a:ext>
              <a:ext uri="{28A0092B-C50C-407E-A947-70E740481C1C}">
                <a14:useLocalDpi xmlns:a14="http://schemas.microsoft.com/office/drawing/2010/main" val="0"/>
              </a:ext>
            </a:extLst>
          </a:blip>
          <a:srcRect r="-57" b="119"/>
          <a:stretch>
            <a:fillRect/>
          </a:stretch>
        </p:blipFill>
        <p:spPr bwMode="auto">
          <a:xfrm>
            <a:off x="936100" y="4590541"/>
            <a:ext cx="1170853" cy="106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 descr="U:\1024_RT_BA_Automotive\036_Projektaustausch\HV_Schulung\gemischte Unterlagen HV Schulung\HV Produktschulung Balla_Munkhart\h1s101-92slf0b1.jpg">
            <a:hlinkClick r:id="" action="ppaction://noaction"/>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2281" b="72368" l="16667" r="69872"/>
                    </a14:imgEffect>
                  </a14:imgLayer>
                </a14:imgProps>
              </a:ext>
              <a:ext uri="{28A0092B-C50C-407E-A947-70E740481C1C}">
                <a14:useLocalDpi xmlns:a14="http://schemas.microsoft.com/office/drawing/2010/main" val="0"/>
              </a:ext>
            </a:extLst>
          </a:blip>
          <a:srcRect r="65" b="52"/>
          <a:stretch>
            <a:fillRect/>
          </a:stretch>
        </p:blipFill>
        <p:spPr bwMode="auto">
          <a:xfrm>
            <a:off x="7524328" y="1916832"/>
            <a:ext cx="1706772" cy="172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Grafik 84">
            <a:hlinkClick r:id="" action="ppaction://noaction"/>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400000">
            <a:off x="7543965" y="4850432"/>
            <a:ext cx="706267" cy="1203396"/>
          </a:xfrm>
          <a:prstGeom prst="rect">
            <a:avLst/>
          </a:prstGeom>
        </p:spPr>
      </p:pic>
      <p:pic>
        <p:nvPicPr>
          <p:cNvPr id="86" name="Picture 8" descr="\\dsrh-fs2\fileservice\1024_RT_BA_Automotive\036_Projektaustausch\HV Fotorealistische Bilder\Modelle\H6\h6k203-12a006xx-y_160531_links_135_30.png">
            <a:hlinkClick r:id="" action="ppaction://noaction"/>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7655024" y="3627273"/>
            <a:ext cx="1054095" cy="69976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7" descr="\\dsrh-fs2\fileservice\1024_RT_BA_Automotive\036_Projektaustausch\HV Fotorealistische Bilder\Modelle\HA\genhak202-w10095xx-y_160531.1684.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4202658">
            <a:off x="1014064" y="2289923"/>
            <a:ext cx="435132" cy="1237202"/>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Gerade Verbindung 87"/>
          <p:cNvCxnSpPr/>
          <p:nvPr/>
        </p:nvCxnSpPr>
        <p:spPr>
          <a:xfrm flipH="1">
            <a:off x="3637973" y="4018844"/>
            <a:ext cx="1803271" cy="1080152"/>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1" name="Picture 2">
            <a:hlinkClick r:id="" action="ppaction://noaction"/>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6182" b="94545" l="3125" r="96458"/>
                    </a14:imgEffect>
                  </a14:imgLayer>
                </a14:imgProps>
              </a:ext>
              <a:ext uri="{28A0092B-C50C-407E-A947-70E740481C1C}">
                <a14:useLocalDpi xmlns:a14="http://schemas.microsoft.com/office/drawing/2010/main" val="0"/>
              </a:ext>
            </a:extLst>
          </a:blip>
          <a:srcRect/>
          <a:stretch>
            <a:fillRect/>
          </a:stretch>
        </p:blipFill>
        <p:spPr bwMode="auto">
          <a:xfrm rot="8843251">
            <a:off x="374299" y="3835836"/>
            <a:ext cx="1296144" cy="74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hteck 41"/>
          <p:cNvSpPr/>
          <p:nvPr/>
        </p:nvSpPr>
        <p:spPr>
          <a:xfrm>
            <a:off x="306231" y="4419117"/>
            <a:ext cx="2213992" cy="276999"/>
          </a:xfrm>
          <a:prstGeom prst="rect">
            <a:avLst/>
          </a:prstGeom>
        </p:spPr>
        <p:txBody>
          <a:bodyPr wrap="square">
            <a:spAutoFit/>
          </a:bodyPr>
          <a:lstStyle/>
          <a:p>
            <a:pPr algn="l"/>
            <a:r>
              <a:rPr lang="de-AT" sz="1200" dirty="0"/>
              <a:t>Charge connector </a:t>
            </a:r>
            <a:r>
              <a:rPr lang="zh-CN" altLang="en-US" sz="1200" dirty="0"/>
              <a:t>充电</a:t>
            </a:r>
            <a:endParaRPr lang="de-AT" sz="1200" dirty="0"/>
          </a:p>
        </p:txBody>
      </p:sp>
      <p:cxnSp>
        <p:nvCxnSpPr>
          <p:cNvPr id="45" name="Gerade Verbindung 44"/>
          <p:cNvCxnSpPr/>
          <p:nvPr/>
        </p:nvCxnSpPr>
        <p:spPr>
          <a:xfrm flipH="1">
            <a:off x="1768375" y="3725809"/>
            <a:ext cx="895413" cy="292966"/>
          </a:xfrm>
          <a:prstGeom prst="line">
            <a:avLst/>
          </a:prstGeom>
          <a:ln w="63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56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25" y="189716"/>
            <a:ext cx="6217368" cy="791012"/>
          </a:xfrm>
        </p:spPr>
        <p:txBody>
          <a:bodyPr/>
          <a:lstStyle/>
          <a:p>
            <a:r>
              <a:rPr lang="zh-CN" altLang="en-US" dirty="0"/>
              <a:t>罗森伯格核心竞争力</a:t>
            </a:r>
            <a:endParaRPr lang="en-US" dirty="0"/>
          </a:p>
        </p:txBody>
      </p:sp>
      <p:grpSp>
        <p:nvGrpSpPr>
          <p:cNvPr id="76" name="Gruppieren 75"/>
          <p:cNvGrpSpPr/>
          <p:nvPr/>
        </p:nvGrpSpPr>
        <p:grpSpPr>
          <a:xfrm>
            <a:off x="3416906" y="2647444"/>
            <a:ext cx="2310602" cy="1497190"/>
            <a:chOff x="3075374" y="1983966"/>
            <a:chExt cx="3080802" cy="1497190"/>
          </a:xfrm>
        </p:grpSpPr>
        <p:pic>
          <p:nvPicPr>
            <p:cNvPr id="7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5374" y="1983966"/>
              <a:ext cx="3080802" cy="1126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Textfeld 77"/>
            <p:cNvSpPr txBox="1"/>
            <p:nvPr/>
          </p:nvSpPr>
          <p:spPr>
            <a:xfrm>
              <a:off x="3672394" y="3111824"/>
              <a:ext cx="1785105" cy="369332"/>
            </a:xfrm>
            <a:prstGeom prst="rect">
              <a:avLst/>
            </a:prstGeom>
            <a:noFill/>
          </p:spPr>
          <p:txBody>
            <a:bodyPr wrap="none" rtlCol="0">
              <a:spAutoFit/>
            </a:bodyPr>
            <a:lstStyle/>
            <a:p>
              <a:pPr algn="ctr" fontAlgn="base">
                <a:spcBef>
                  <a:spcPct val="0"/>
                </a:spcBef>
                <a:spcAft>
                  <a:spcPct val="0"/>
                </a:spcAft>
              </a:pPr>
              <a:r>
                <a:rPr lang="en-US" dirty="0">
                  <a:solidFill>
                    <a:srgbClr val="002048"/>
                  </a:solidFill>
                  <a:latin typeface="Arial" charset="0"/>
                  <a:cs typeface="Arial" charset="0"/>
                </a:rPr>
                <a:t>Automotive</a:t>
              </a:r>
            </a:p>
          </p:txBody>
        </p:sp>
      </p:grpSp>
      <p:sp>
        <p:nvSpPr>
          <p:cNvPr id="79" name="Rechteck 78"/>
          <p:cNvSpPr/>
          <p:nvPr/>
        </p:nvSpPr>
        <p:spPr>
          <a:xfrm>
            <a:off x="1382691" y="4910638"/>
            <a:ext cx="1617751" cy="738664"/>
          </a:xfrm>
          <a:prstGeom prst="rect">
            <a:avLst/>
          </a:prstGeom>
        </p:spPr>
        <p:txBody>
          <a:bodyPr wrap="none">
            <a:spAutoFit/>
          </a:bodyPr>
          <a:lstStyle/>
          <a:p>
            <a:pPr algn="ctr" fontAlgn="base">
              <a:spcBef>
                <a:spcPct val="0"/>
              </a:spcBef>
              <a:spcAft>
                <a:spcPct val="0"/>
              </a:spcAft>
            </a:pPr>
            <a:r>
              <a:rPr lang="en-US" sz="1400" dirty="0">
                <a:solidFill>
                  <a:srgbClr val="002048"/>
                </a:solidFill>
                <a:latin typeface="Arial" charset="0"/>
                <a:cs typeface="Arial" charset="0"/>
              </a:rPr>
              <a:t>RF- &amp; High-speed</a:t>
            </a:r>
            <a:br>
              <a:rPr lang="en-US" sz="1400" dirty="0">
                <a:solidFill>
                  <a:srgbClr val="002048"/>
                </a:solidFill>
                <a:latin typeface="Arial" charset="0"/>
                <a:cs typeface="Arial" charset="0"/>
              </a:rPr>
            </a:br>
            <a:r>
              <a:rPr lang="en-US" sz="1400" dirty="0">
                <a:solidFill>
                  <a:srgbClr val="002048"/>
                </a:solidFill>
                <a:latin typeface="Arial" charset="0"/>
                <a:cs typeface="Arial" charset="0"/>
              </a:rPr>
              <a:t>data connectors</a:t>
            </a:r>
          </a:p>
          <a:p>
            <a:pPr algn="ctr" fontAlgn="base">
              <a:spcBef>
                <a:spcPct val="0"/>
              </a:spcBef>
              <a:spcAft>
                <a:spcPct val="0"/>
              </a:spcAft>
            </a:pPr>
            <a:r>
              <a:rPr lang="zh-CN" altLang="en-US" sz="1400" dirty="0">
                <a:solidFill>
                  <a:srgbClr val="002048"/>
                </a:solidFill>
              </a:rPr>
              <a:t>高速数据连接</a:t>
            </a:r>
            <a:endParaRPr lang="en-US" sz="1400" dirty="0">
              <a:solidFill>
                <a:srgbClr val="002048"/>
              </a:solidFill>
              <a:latin typeface="Arial" charset="0"/>
              <a:cs typeface="Arial" charset="0"/>
            </a:endParaRPr>
          </a:p>
        </p:txBody>
      </p:sp>
      <p:pic>
        <p:nvPicPr>
          <p:cNvPr id="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7252" y="4071569"/>
            <a:ext cx="1669745" cy="919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462" y="5157192"/>
            <a:ext cx="1420299" cy="114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Rechteck 81"/>
          <p:cNvSpPr/>
          <p:nvPr/>
        </p:nvSpPr>
        <p:spPr>
          <a:xfrm>
            <a:off x="3029514" y="6309320"/>
            <a:ext cx="1548821" cy="307777"/>
          </a:xfrm>
          <a:prstGeom prst="rect">
            <a:avLst/>
          </a:prstGeom>
        </p:spPr>
        <p:txBody>
          <a:bodyPr wrap="none">
            <a:spAutoFit/>
          </a:bodyPr>
          <a:lstStyle/>
          <a:p>
            <a:pPr algn="ctr" fontAlgn="base">
              <a:spcBef>
                <a:spcPct val="0"/>
              </a:spcBef>
              <a:spcAft>
                <a:spcPct val="0"/>
              </a:spcAft>
            </a:pPr>
            <a:r>
              <a:rPr lang="en-US" altLang="de-DE" sz="1400" dirty="0">
                <a:solidFill>
                  <a:srgbClr val="002048"/>
                </a:solidFill>
                <a:latin typeface="Arial" charset="0"/>
                <a:cs typeface="Arial" charset="0"/>
              </a:rPr>
              <a:t>High-voltage</a:t>
            </a:r>
            <a:r>
              <a:rPr lang="zh-CN" altLang="en-US" sz="1400" dirty="0">
                <a:solidFill>
                  <a:srgbClr val="002048"/>
                </a:solidFill>
                <a:latin typeface="Arial" charset="0"/>
                <a:cs typeface="Arial" charset="0"/>
              </a:rPr>
              <a:t>高压</a:t>
            </a:r>
            <a:endParaRPr lang="en-US" altLang="de-DE" sz="1400" dirty="0">
              <a:solidFill>
                <a:srgbClr val="002048"/>
              </a:solidFill>
              <a:latin typeface="Arial" charset="0"/>
              <a:cs typeface="Arial" charset="0"/>
            </a:endParaRPr>
          </a:p>
        </p:txBody>
      </p:sp>
      <p:pic>
        <p:nvPicPr>
          <p:cNvPr id="83" name="Picture 6" descr="langdreher_12x4"/>
          <p:cNvPicPr>
            <a:picLocks noChangeAspect="1" noChangeArrowheads="1"/>
          </p:cNvPicPr>
          <p:nvPr/>
        </p:nvPicPr>
        <p:blipFill>
          <a:blip r:embed="rId5" cstate="print"/>
          <a:srcRect/>
          <a:stretch>
            <a:fillRect/>
          </a:stretch>
        </p:blipFill>
        <p:spPr bwMode="auto">
          <a:xfrm>
            <a:off x="5911029" y="4118605"/>
            <a:ext cx="1890415" cy="839234"/>
          </a:xfrm>
          <a:prstGeom prst="rect">
            <a:avLst/>
          </a:prstGeom>
          <a:noFill/>
          <a:ln w="9525">
            <a:noFill/>
            <a:miter lim="800000"/>
            <a:headEnd/>
            <a:tailEnd/>
          </a:ln>
        </p:spPr>
      </p:pic>
      <p:sp>
        <p:nvSpPr>
          <p:cNvPr id="84" name="Rechteck 83"/>
          <p:cNvSpPr/>
          <p:nvPr/>
        </p:nvSpPr>
        <p:spPr>
          <a:xfrm>
            <a:off x="5898096" y="4964283"/>
            <a:ext cx="1875834" cy="523220"/>
          </a:xfrm>
          <a:prstGeom prst="rect">
            <a:avLst/>
          </a:prstGeom>
        </p:spPr>
        <p:txBody>
          <a:bodyPr wrap="none">
            <a:spAutoFit/>
          </a:bodyPr>
          <a:lstStyle/>
          <a:p>
            <a:pPr algn="ctr" fontAlgn="base">
              <a:spcBef>
                <a:spcPct val="0"/>
              </a:spcBef>
              <a:spcAft>
                <a:spcPct val="0"/>
              </a:spcAft>
            </a:pPr>
            <a:r>
              <a:rPr lang="en-US" altLang="de-DE" sz="1400" dirty="0">
                <a:solidFill>
                  <a:srgbClr val="002048"/>
                </a:solidFill>
                <a:latin typeface="Arial" charset="0"/>
                <a:cs typeface="Arial" charset="0"/>
              </a:rPr>
              <a:t>Piece part production</a:t>
            </a:r>
          </a:p>
          <a:p>
            <a:pPr algn="ctr" fontAlgn="base">
              <a:spcBef>
                <a:spcPct val="0"/>
              </a:spcBef>
              <a:spcAft>
                <a:spcPct val="0"/>
              </a:spcAft>
            </a:pPr>
            <a:r>
              <a:rPr lang="zh-CN" altLang="en-US" sz="1400" dirty="0">
                <a:solidFill>
                  <a:srgbClr val="002048"/>
                </a:solidFill>
              </a:rPr>
              <a:t>大批量生产</a:t>
            </a:r>
            <a:endParaRPr lang="en-US" altLang="de-DE" sz="1400" dirty="0">
              <a:solidFill>
                <a:srgbClr val="002048"/>
              </a:solidFill>
              <a:latin typeface="Arial" charset="0"/>
              <a:cs typeface="Arial" charset="0"/>
            </a:endParaRPr>
          </a:p>
        </p:txBody>
      </p:sp>
      <p:sp>
        <p:nvSpPr>
          <p:cNvPr id="85" name="Rechteck 84"/>
          <p:cNvSpPr/>
          <p:nvPr/>
        </p:nvSpPr>
        <p:spPr>
          <a:xfrm>
            <a:off x="1535557" y="3537730"/>
            <a:ext cx="1660494" cy="738664"/>
          </a:xfrm>
          <a:prstGeom prst="rect">
            <a:avLst/>
          </a:prstGeom>
        </p:spPr>
        <p:txBody>
          <a:bodyPr wrap="square">
            <a:spAutoFit/>
          </a:bodyPr>
          <a:lstStyle/>
          <a:p>
            <a:pPr fontAlgn="base">
              <a:spcBef>
                <a:spcPct val="0"/>
              </a:spcBef>
              <a:spcAft>
                <a:spcPct val="0"/>
              </a:spcAft>
            </a:pPr>
            <a:r>
              <a:rPr lang="en-US" sz="1400" dirty="0">
                <a:solidFill>
                  <a:srgbClr val="002048"/>
                </a:solidFill>
                <a:latin typeface="Arial" charset="0"/>
                <a:cs typeface="Arial" charset="0"/>
              </a:rPr>
              <a:t>Signal integrity &amp; EMC</a:t>
            </a:r>
          </a:p>
          <a:p>
            <a:pPr fontAlgn="base">
              <a:spcBef>
                <a:spcPct val="0"/>
              </a:spcBef>
              <a:spcAft>
                <a:spcPct val="0"/>
              </a:spcAft>
            </a:pPr>
            <a:r>
              <a:rPr lang="zh-CN" altLang="en-US" sz="1400" dirty="0">
                <a:solidFill>
                  <a:srgbClr val="002048"/>
                </a:solidFill>
              </a:rPr>
              <a:t>抗屏蔽模拟</a:t>
            </a:r>
            <a:endParaRPr lang="en-US" sz="1400" dirty="0">
              <a:solidFill>
                <a:srgbClr val="002048"/>
              </a:solidFill>
              <a:latin typeface="Arial" charset="0"/>
              <a:cs typeface="Arial" charset="0"/>
            </a:endParaRPr>
          </a:p>
        </p:txBody>
      </p:sp>
      <p:grpSp>
        <p:nvGrpSpPr>
          <p:cNvPr id="86" name="Gruppieren 85"/>
          <p:cNvGrpSpPr/>
          <p:nvPr/>
        </p:nvGrpSpPr>
        <p:grpSpPr>
          <a:xfrm>
            <a:off x="4860223" y="1112097"/>
            <a:ext cx="2918611" cy="973984"/>
            <a:chOff x="4967029" y="999136"/>
            <a:chExt cx="4125465" cy="935832"/>
          </a:xfrm>
        </p:grpSpPr>
        <p:pic>
          <p:nvPicPr>
            <p:cNvPr id="87" name="Picture 6" descr="montage_con2"/>
            <p:cNvPicPr>
              <a:picLocks noChangeAspect="1" noChangeArrowheads="1"/>
            </p:cNvPicPr>
            <p:nvPr/>
          </p:nvPicPr>
          <p:blipFill>
            <a:blip r:embed="rId6" cstate="print"/>
            <a:srcRect/>
            <a:stretch>
              <a:fillRect/>
            </a:stretch>
          </p:blipFill>
          <p:spPr bwMode="auto">
            <a:xfrm>
              <a:off x="4967029" y="999136"/>
              <a:ext cx="2808288" cy="935038"/>
            </a:xfrm>
            <a:prstGeom prst="rect">
              <a:avLst/>
            </a:prstGeom>
            <a:noFill/>
            <a:ln w="9525">
              <a:noFill/>
              <a:miter lim="800000"/>
              <a:headEnd/>
              <a:tailEnd/>
            </a:ln>
          </p:spPr>
        </p:pic>
        <p:pic>
          <p:nvPicPr>
            <p:cNvPr id="88" name="Picture 7" descr="montage_con1"/>
            <p:cNvPicPr>
              <a:picLocks noChangeAspect="1" noChangeArrowheads="1"/>
            </p:cNvPicPr>
            <p:nvPr/>
          </p:nvPicPr>
          <p:blipFill>
            <a:blip r:embed="rId7" cstate="print"/>
            <a:srcRect/>
            <a:stretch>
              <a:fillRect/>
            </a:stretch>
          </p:blipFill>
          <p:spPr bwMode="auto">
            <a:xfrm>
              <a:off x="7688349" y="999136"/>
              <a:ext cx="1404145" cy="935832"/>
            </a:xfrm>
            <a:prstGeom prst="rect">
              <a:avLst/>
            </a:prstGeom>
            <a:noFill/>
            <a:ln w="9525">
              <a:noFill/>
              <a:miter lim="800000"/>
              <a:headEnd/>
              <a:tailEnd/>
            </a:ln>
          </p:spPr>
        </p:pic>
      </p:grpSp>
      <p:sp>
        <p:nvSpPr>
          <p:cNvPr id="89" name="Rechteck 88"/>
          <p:cNvSpPr/>
          <p:nvPr/>
        </p:nvSpPr>
        <p:spPr>
          <a:xfrm>
            <a:off x="4963642" y="2083851"/>
            <a:ext cx="2860846" cy="523220"/>
          </a:xfrm>
          <a:prstGeom prst="rect">
            <a:avLst/>
          </a:prstGeom>
        </p:spPr>
        <p:txBody>
          <a:bodyPr wrap="square">
            <a:spAutoFit/>
          </a:bodyPr>
          <a:lstStyle/>
          <a:p>
            <a:pPr algn="ctr" fontAlgn="base">
              <a:spcBef>
                <a:spcPct val="0"/>
              </a:spcBef>
              <a:spcAft>
                <a:spcPct val="0"/>
              </a:spcAft>
            </a:pPr>
            <a:r>
              <a:rPr lang="en-US" sz="1400" dirty="0">
                <a:solidFill>
                  <a:srgbClr val="002048"/>
                </a:solidFill>
                <a:latin typeface="Arial" charset="0"/>
                <a:cs typeface="Arial" charset="0"/>
              </a:rPr>
              <a:t>Automation &amp; Assembly techniques </a:t>
            </a:r>
            <a:r>
              <a:rPr lang="zh-CN" altLang="en-US" sz="1400" dirty="0">
                <a:solidFill>
                  <a:srgbClr val="002048"/>
                </a:solidFill>
                <a:latin typeface="Arial" charset="0"/>
                <a:cs typeface="Arial" charset="0"/>
              </a:rPr>
              <a:t>自动装配技术</a:t>
            </a:r>
            <a:endParaRPr lang="en-US" sz="1400" dirty="0">
              <a:solidFill>
                <a:srgbClr val="002048"/>
              </a:solidFill>
              <a:latin typeface="Arial" charset="0"/>
              <a:cs typeface="Arial" charset="0"/>
            </a:endParaRPr>
          </a:p>
        </p:txBody>
      </p:sp>
      <p:grpSp>
        <p:nvGrpSpPr>
          <p:cNvPr id="90" name="Gruppieren 89"/>
          <p:cNvGrpSpPr/>
          <p:nvPr/>
        </p:nvGrpSpPr>
        <p:grpSpPr>
          <a:xfrm>
            <a:off x="5879751" y="2643372"/>
            <a:ext cx="1899083" cy="1291933"/>
            <a:chOff x="5854066" y="2700416"/>
            <a:chExt cx="3122253" cy="1386007"/>
          </a:xfrm>
        </p:grpSpPr>
        <p:sp>
          <p:nvSpPr>
            <p:cNvPr id="91" name="Rechteck 90"/>
            <p:cNvSpPr/>
            <p:nvPr/>
          </p:nvSpPr>
          <p:spPr>
            <a:xfrm>
              <a:off x="6561851" y="3756235"/>
              <a:ext cx="1795284" cy="330188"/>
            </a:xfrm>
            <a:prstGeom prst="rect">
              <a:avLst/>
            </a:prstGeom>
          </p:spPr>
          <p:txBody>
            <a:bodyPr wrap="none">
              <a:spAutoFit/>
            </a:bodyPr>
            <a:lstStyle/>
            <a:p>
              <a:pPr algn="ctr" fontAlgn="base">
                <a:spcBef>
                  <a:spcPct val="0"/>
                </a:spcBef>
                <a:spcAft>
                  <a:spcPct val="0"/>
                </a:spcAft>
              </a:pPr>
              <a:r>
                <a:rPr lang="en-US" altLang="de-DE" sz="1400" dirty="0">
                  <a:solidFill>
                    <a:srgbClr val="002048"/>
                  </a:solidFill>
                  <a:latin typeface="Arial" charset="0"/>
                  <a:cs typeface="Arial" charset="0"/>
                </a:rPr>
                <a:t>Plating</a:t>
              </a:r>
              <a:r>
                <a:rPr lang="zh-CN" altLang="en-US" sz="1400" dirty="0">
                  <a:solidFill>
                    <a:srgbClr val="002048"/>
                  </a:solidFill>
                  <a:latin typeface="Arial" charset="0"/>
                  <a:cs typeface="Arial" charset="0"/>
                </a:rPr>
                <a:t>电镀</a:t>
              </a:r>
              <a:endParaRPr lang="en-US" altLang="de-DE" sz="1400" dirty="0">
                <a:solidFill>
                  <a:srgbClr val="002048"/>
                </a:solidFill>
                <a:latin typeface="Arial" charset="0"/>
                <a:cs typeface="Arial" charset="0"/>
              </a:endParaRPr>
            </a:p>
          </p:txBody>
        </p:sp>
        <p:grpSp>
          <p:nvGrpSpPr>
            <p:cNvPr id="92" name="Gruppieren 91"/>
            <p:cNvGrpSpPr/>
            <p:nvPr/>
          </p:nvGrpSpPr>
          <p:grpSpPr>
            <a:xfrm>
              <a:off x="5854066" y="2700416"/>
              <a:ext cx="3122253" cy="1055819"/>
              <a:chOff x="5842235" y="3117077"/>
              <a:chExt cx="3122253" cy="1055819"/>
            </a:xfrm>
          </p:grpSpPr>
          <p:pic>
            <p:nvPicPr>
              <p:cNvPr id="93" name="Picture 6" descr="galvanic_qm"/>
              <p:cNvPicPr>
                <a:picLocks noChangeAspect="1" noChangeArrowheads="1"/>
              </p:cNvPicPr>
              <p:nvPr/>
            </p:nvPicPr>
            <p:blipFill>
              <a:blip r:embed="rId8" cstate="print"/>
              <a:srcRect/>
              <a:stretch>
                <a:fillRect/>
              </a:stretch>
            </p:blipFill>
            <p:spPr bwMode="auto">
              <a:xfrm>
                <a:off x="7380312" y="3117077"/>
                <a:ext cx="1584176" cy="1055819"/>
              </a:xfrm>
              <a:prstGeom prst="rect">
                <a:avLst/>
              </a:prstGeom>
              <a:noFill/>
              <a:ln w="9525">
                <a:noFill/>
                <a:miter lim="800000"/>
                <a:headEnd/>
                <a:tailEnd/>
              </a:ln>
            </p:spPr>
          </p:pic>
          <p:pic>
            <p:nvPicPr>
              <p:cNvPr id="94" name="Picture 8" descr="galvanic_labor2"/>
              <p:cNvPicPr>
                <a:picLocks noChangeAspect="1" noChangeArrowheads="1"/>
              </p:cNvPicPr>
              <p:nvPr/>
            </p:nvPicPr>
            <p:blipFill>
              <a:blip r:embed="rId9" cstate="print"/>
              <a:srcRect/>
              <a:stretch>
                <a:fillRect/>
              </a:stretch>
            </p:blipFill>
            <p:spPr bwMode="auto">
              <a:xfrm>
                <a:off x="5842235" y="3117077"/>
                <a:ext cx="1542389" cy="1054800"/>
              </a:xfrm>
              <a:prstGeom prst="rect">
                <a:avLst/>
              </a:prstGeom>
              <a:noFill/>
              <a:ln w="9525">
                <a:noFill/>
                <a:miter lim="800000"/>
                <a:headEnd/>
                <a:tailEnd/>
              </a:ln>
            </p:spPr>
          </p:pic>
        </p:grpSp>
      </p:grpSp>
      <p:sp>
        <p:nvSpPr>
          <p:cNvPr id="95" name="Rechteck 94"/>
          <p:cNvSpPr/>
          <p:nvPr/>
        </p:nvSpPr>
        <p:spPr>
          <a:xfrm>
            <a:off x="4713814" y="6165304"/>
            <a:ext cx="1835759" cy="523220"/>
          </a:xfrm>
          <a:prstGeom prst="rect">
            <a:avLst/>
          </a:prstGeom>
        </p:spPr>
        <p:txBody>
          <a:bodyPr wrap="none">
            <a:spAutoFit/>
          </a:bodyPr>
          <a:lstStyle/>
          <a:p>
            <a:pPr algn="ctr" fontAlgn="base">
              <a:spcBef>
                <a:spcPct val="0"/>
              </a:spcBef>
              <a:spcAft>
                <a:spcPct val="0"/>
              </a:spcAft>
            </a:pPr>
            <a:r>
              <a:rPr lang="en-US" sz="1400" dirty="0">
                <a:solidFill>
                  <a:srgbClr val="002048"/>
                </a:solidFill>
                <a:latin typeface="Arial" charset="0"/>
                <a:cs typeface="Arial" charset="0"/>
              </a:rPr>
              <a:t>Quality management</a:t>
            </a:r>
          </a:p>
          <a:p>
            <a:pPr algn="ctr" fontAlgn="base">
              <a:spcBef>
                <a:spcPct val="0"/>
              </a:spcBef>
              <a:spcAft>
                <a:spcPct val="0"/>
              </a:spcAft>
            </a:pPr>
            <a:r>
              <a:rPr lang="zh-CN" altLang="en-US" sz="1400" dirty="0">
                <a:solidFill>
                  <a:srgbClr val="002048"/>
                </a:solidFill>
              </a:rPr>
              <a:t>质量管控</a:t>
            </a:r>
            <a:endParaRPr lang="en-US" sz="1400" dirty="0">
              <a:solidFill>
                <a:srgbClr val="002048"/>
              </a:solidFill>
              <a:latin typeface="Arial" charset="0"/>
              <a:cs typeface="Arial" charset="0"/>
            </a:endParaRPr>
          </a:p>
        </p:txBody>
      </p:sp>
      <p:pic>
        <p:nvPicPr>
          <p:cNvPr id="9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7252" y="1131204"/>
            <a:ext cx="2061384" cy="1004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 name="Rechteck 96"/>
          <p:cNvSpPr/>
          <p:nvPr/>
        </p:nvSpPr>
        <p:spPr>
          <a:xfrm>
            <a:off x="1596205" y="2153310"/>
            <a:ext cx="1539204" cy="523220"/>
          </a:xfrm>
          <a:prstGeom prst="rect">
            <a:avLst/>
          </a:prstGeom>
        </p:spPr>
        <p:txBody>
          <a:bodyPr wrap="none">
            <a:spAutoFit/>
          </a:bodyPr>
          <a:lstStyle/>
          <a:p>
            <a:pPr algn="ctr" fontAlgn="base">
              <a:spcBef>
                <a:spcPct val="0"/>
              </a:spcBef>
              <a:spcAft>
                <a:spcPct val="0"/>
              </a:spcAft>
            </a:pPr>
            <a:r>
              <a:rPr lang="en-US" sz="1400" dirty="0">
                <a:solidFill>
                  <a:srgbClr val="002048"/>
                </a:solidFill>
                <a:latin typeface="Arial" charset="0"/>
                <a:cs typeface="Arial" charset="0"/>
              </a:rPr>
              <a:t>System solutions</a:t>
            </a:r>
          </a:p>
          <a:p>
            <a:pPr algn="ctr" fontAlgn="base">
              <a:spcBef>
                <a:spcPct val="0"/>
              </a:spcBef>
              <a:spcAft>
                <a:spcPct val="0"/>
              </a:spcAft>
            </a:pPr>
            <a:r>
              <a:rPr lang="zh-CN" altLang="en-US" sz="1400" dirty="0">
                <a:solidFill>
                  <a:srgbClr val="002048"/>
                </a:solidFill>
              </a:rPr>
              <a:t>系统解决方案</a:t>
            </a:r>
            <a:endParaRPr lang="en-US" sz="1400" dirty="0">
              <a:solidFill>
                <a:srgbClr val="002048"/>
              </a:solidFill>
              <a:latin typeface="Arial" charset="0"/>
              <a:cs typeface="Arial" charset="0"/>
            </a:endParaRPr>
          </a:p>
        </p:txBody>
      </p:sp>
      <p:pic>
        <p:nvPicPr>
          <p:cNvPr id="98"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53636" y="5229200"/>
            <a:ext cx="1547639" cy="918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9" name="Gerade Verbindung 98"/>
          <p:cNvCxnSpPr/>
          <p:nvPr/>
        </p:nvCxnSpPr>
        <p:spPr>
          <a:xfrm>
            <a:off x="3503486" y="1598676"/>
            <a:ext cx="756084" cy="972687"/>
          </a:xfrm>
          <a:prstGeom prst="line">
            <a:avLst/>
          </a:prstGeom>
          <a:noFill/>
          <a:ln w="6350" cap="flat" cmpd="sng" algn="ctr">
            <a:solidFill>
              <a:srgbClr val="E7E8F0">
                <a:lumMod val="50000"/>
              </a:srgbClr>
            </a:solidFill>
            <a:prstDash val="dash"/>
          </a:ln>
          <a:effectLst/>
        </p:spPr>
      </p:cxnSp>
      <p:cxnSp>
        <p:nvCxnSpPr>
          <p:cNvPr id="100" name="Gerade Verbindung 99"/>
          <p:cNvCxnSpPr/>
          <p:nvPr/>
        </p:nvCxnSpPr>
        <p:spPr>
          <a:xfrm flipV="1">
            <a:off x="4745625" y="2237739"/>
            <a:ext cx="404720" cy="333625"/>
          </a:xfrm>
          <a:prstGeom prst="line">
            <a:avLst/>
          </a:prstGeom>
          <a:noFill/>
          <a:ln w="6350" cap="flat" cmpd="sng" algn="ctr">
            <a:solidFill>
              <a:srgbClr val="E7E8F0">
                <a:lumMod val="50000"/>
              </a:srgbClr>
            </a:solidFill>
            <a:prstDash val="dash"/>
          </a:ln>
          <a:effectLst/>
        </p:spPr>
      </p:cxnSp>
      <p:cxnSp>
        <p:nvCxnSpPr>
          <p:cNvPr id="101" name="Gerade Verbindung 100"/>
          <p:cNvCxnSpPr/>
          <p:nvPr/>
        </p:nvCxnSpPr>
        <p:spPr>
          <a:xfrm flipV="1">
            <a:off x="5987762" y="3012413"/>
            <a:ext cx="981884" cy="251744"/>
          </a:xfrm>
          <a:prstGeom prst="line">
            <a:avLst/>
          </a:prstGeom>
          <a:noFill/>
          <a:ln w="6350" cap="flat" cmpd="sng" algn="ctr">
            <a:solidFill>
              <a:srgbClr val="E7E8F0">
                <a:lumMod val="50000"/>
              </a:srgbClr>
            </a:solidFill>
            <a:prstDash val="dash"/>
          </a:ln>
          <a:effectLst/>
        </p:spPr>
      </p:cxnSp>
      <p:cxnSp>
        <p:nvCxnSpPr>
          <p:cNvPr id="102" name="Gerade Verbindung 101"/>
          <p:cNvCxnSpPr/>
          <p:nvPr/>
        </p:nvCxnSpPr>
        <p:spPr>
          <a:xfrm>
            <a:off x="5486309" y="3691618"/>
            <a:ext cx="981884" cy="83684"/>
          </a:xfrm>
          <a:prstGeom prst="line">
            <a:avLst/>
          </a:prstGeom>
          <a:noFill/>
          <a:ln w="6350" cap="flat" cmpd="sng" algn="ctr">
            <a:solidFill>
              <a:srgbClr val="E7E8F0">
                <a:lumMod val="50000"/>
              </a:srgbClr>
            </a:solidFill>
            <a:prstDash val="dash"/>
          </a:ln>
          <a:effectLst/>
        </p:spPr>
      </p:cxnSp>
      <p:cxnSp>
        <p:nvCxnSpPr>
          <p:cNvPr id="103" name="Gerade Verbindung 102"/>
          <p:cNvCxnSpPr/>
          <p:nvPr/>
        </p:nvCxnSpPr>
        <p:spPr>
          <a:xfrm>
            <a:off x="5150345" y="3876284"/>
            <a:ext cx="703257" cy="423271"/>
          </a:xfrm>
          <a:prstGeom prst="line">
            <a:avLst/>
          </a:prstGeom>
          <a:noFill/>
          <a:ln w="6350" cap="flat" cmpd="sng" algn="ctr">
            <a:solidFill>
              <a:srgbClr val="E7E8F0">
                <a:lumMod val="50000"/>
              </a:srgbClr>
            </a:solidFill>
            <a:prstDash val="dash"/>
          </a:ln>
          <a:effectLst/>
        </p:spPr>
      </p:cxnSp>
      <p:cxnSp>
        <p:nvCxnSpPr>
          <p:cNvPr id="104" name="Gerade Verbindung 103"/>
          <p:cNvCxnSpPr/>
          <p:nvPr/>
        </p:nvCxnSpPr>
        <p:spPr>
          <a:xfrm>
            <a:off x="4834058" y="4108060"/>
            <a:ext cx="729740" cy="1010111"/>
          </a:xfrm>
          <a:prstGeom prst="line">
            <a:avLst/>
          </a:prstGeom>
          <a:noFill/>
          <a:ln w="6350" cap="flat" cmpd="sng" algn="ctr">
            <a:solidFill>
              <a:srgbClr val="E7E8F0">
                <a:lumMod val="50000"/>
              </a:srgbClr>
            </a:solidFill>
            <a:prstDash val="dash"/>
          </a:ln>
          <a:effectLst/>
        </p:spPr>
      </p:cxnSp>
      <p:cxnSp>
        <p:nvCxnSpPr>
          <p:cNvPr id="105" name="Gerade Verbindung 104"/>
          <p:cNvCxnSpPr/>
          <p:nvPr/>
        </p:nvCxnSpPr>
        <p:spPr>
          <a:xfrm flipH="1">
            <a:off x="3815350" y="4144635"/>
            <a:ext cx="498227" cy="1117447"/>
          </a:xfrm>
          <a:prstGeom prst="line">
            <a:avLst/>
          </a:prstGeom>
          <a:noFill/>
          <a:ln w="6350" cap="flat" cmpd="sng" algn="ctr">
            <a:solidFill>
              <a:srgbClr val="E7E8F0">
                <a:lumMod val="50000"/>
              </a:srgbClr>
            </a:solidFill>
            <a:prstDash val="dash"/>
          </a:ln>
          <a:effectLst/>
        </p:spPr>
      </p:cxnSp>
      <p:cxnSp>
        <p:nvCxnSpPr>
          <p:cNvPr id="106" name="Gerade Verbindung 105"/>
          <p:cNvCxnSpPr/>
          <p:nvPr/>
        </p:nvCxnSpPr>
        <p:spPr>
          <a:xfrm flipH="1">
            <a:off x="3125444" y="4071569"/>
            <a:ext cx="810090" cy="372002"/>
          </a:xfrm>
          <a:prstGeom prst="line">
            <a:avLst/>
          </a:prstGeom>
          <a:noFill/>
          <a:ln w="6350" cap="flat" cmpd="sng" algn="ctr">
            <a:solidFill>
              <a:srgbClr val="E7E8F0">
                <a:lumMod val="50000"/>
              </a:srgbClr>
            </a:solidFill>
            <a:prstDash val="dash"/>
          </a:ln>
          <a:effectLst/>
        </p:spPr>
      </p:cxnSp>
      <p:cxnSp>
        <p:nvCxnSpPr>
          <p:cNvPr id="107" name="Gerade Verbindung 106"/>
          <p:cNvCxnSpPr/>
          <p:nvPr/>
        </p:nvCxnSpPr>
        <p:spPr>
          <a:xfrm flipH="1">
            <a:off x="3066997" y="3487723"/>
            <a:ext cx="269632" cy="138855"/>
          </a:xfrm>
          <a:prstGeom prst="line">
            <a:avLst/>
          </a:prstGeom>
          <a:noFill/>
          <a:ln w="6350" cap="flat" cmpd="sng" algn="ctr">
            <a:solidFill>
              <a:srgbClr val="E7E8F0">
                <a:lumMod val="50000"/>
              </a:srgbClr>
            </a:solidFill>
            <a:prstDash val="dash"/>
          </a:ln>
          <a:effectLst/>
        </p:spPr>
      </p:cxnSp>
      <p:pic>
        <p:nvPicPr>
          <p:cNvPr id="108" name="Picture 2" descr="EMC Laborator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61718" y="2650955"/>
            <a:ext cx="1525009" cy="836768"/>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0" descr="emv_bedea"/>
          <p:cNvPicPr>
            <a:picLocks noChangeAspect="1" noChangeArrowheads="1"/>
          </p:cNvPicPr>
          <p:nvPr/>
        </p:nvPicPr>
        <p:blipFill>
          <a:blip r:embed="rId13" cstate="print"/>
          <a:srcRect/>
          <a:stretch>
            <a:fillRect/>
          </a:stretch>
        </p:blipFill>
        <p:spPr bwMode="auto">
          <a:xfrm>
            <a:off x="2522618" y="2659062"/>
            <a:ext cx="775030" cy="828661"/>
          </a:xfrm>
          <a:prstGeom prst="rect">
            <a:avLst/>
          </a:prstGeom>
          <a:noFill/>
          <a:ln w="9525">
            <a:noFill/>
            <a:miter lim="800000"/>
            <a:headEnd/>
            <a:tailEnd/>
          </a:ln>
        </p:spPr>
      </p:pic>
    </p:spTree>
    <p:extLst>
      <p:ext uri="{BB962C8B-B14F-4D97-AF65-F5344CB8AC3E}">
        <p14:creationId xmlns:p14="http://schemas.microsoft.com/office/powerpoint/2010/main" val="4043201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428" y="247874"/>
            <a:ext cx="6300788" cy="804862"/>
          </a:xfrm>
        </p:spPr>
        <p:txBody>
          <a:bodyPr/>
          <a:lstStyle/>
          <a:p>
            <a:r>
              <a:rPr lang="zh-CN" altLang="en-US" dirty="0"/>
              <a:t>罗森伯格连接器接触系统</a:t>
            </a:r>
            <a:endParaRPr lang="de-DE" dirty="0"/>
          </a:p>
        </p:txBody>
      </p:sp>
      <p:sp>
        <p:nvSpPr>
          <p:cNvPr id="4" name="Textplatzhalter 3"/>
          <p:cNvSpPr>
            <a:spLocks noGrp="1"/>
          </p:cNvSpPr>
          <p:nvPr>
            <p:ph type="body" sz="quarter" idx="12"/>
          </p:nvPr>
        </p:nvSpPr>
        <p:spPr/>
        <p:txBody>
          <a:bodyPr/>
          <a:lstStyle/>
          <a:p>
            <a:r>
              <a:rPr lang="zh-CN" altLang="en-US" dirty="0"/>
              <a:t>罗森伯格提供三种接触技术</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76498"/>
            <a:ext cx="8676456" cy="442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5030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6.0&quot;&gt;&lt;object type=&quot;1&quot; unique_id=&quot;10001&quot;&gt;&lt;object type=&quot;8&quot; unique_id=&quot;10002&quot;&gt;&lt;/object&gt;&lt;object type=&quot;2&quot; unique_id=&quot;10003&quot;&gt;&lt;object type=&quot;3&quot; unique_id=&quot;10017&quot;&gt;&lt;property id=&quot;20148&quot; value=&quot;5&quot;/&gt;&lt;property id=&quot;20300&quot; value=&quot;Folie 1 - &amp;quot;Company Presentation&amp;quot;&quot;/&gt;&lt;property id=&quot;20307&quot; value=&quot;256&quot;/&gt;&lt;/object&gt;&lt;object type=&quot;3&quot; unique_id=&quot;10018&quot;&gt;&lt;property id=&quot;20148&quot; value=&quot;5&quot;/&gt;&lt;property id=&quot;20300&quot; value=&quot;Folie 2 - &amp;quot;Layout „Text“&amp;quot;&quot;/&gt;&lt;property id=&quot;20307&quot; value=&quot;257&quot;/&gt;&lt;/object&gt;&lt;object type=&quot;3&quot; unique_id=&quot;10019&quot;&gt;&lt;property id=&quot;20148&quot; value=&quot;5&quot;/&gt;&lt;property id=&quot;20300&quot; value=&quot;Folie 4 - &amp;quot;Layout „Text und Text“&amp;quot;&quot;/&gt;&lt;property id=&quot;20307&quot; value=&quot;258&quot;/&gt;&lt;/object&gt;&lt;object type=&quot;3&quot; unique_id=&quot;10020&quot;&gt;&lt;property id=&quot;20148&quot; value=&quot;5&quot;/&gt;&lt;property id=&quot;20300&quot; value=&quot;Folie 5 - &amp;quot;Layout „Text und Bild“&amp;quot;&quot;/&gt;&lt;property id=&quot;20307&quot; value=&quot;259&quot;/&gt;&lt;/object&gt;&lt;object type=&quot;3&quot; unique_id=&quot;10021&quot;&gt;&lt;property id=&quot;20148&quot; value=&quot;5&quot;/&gt;&lt;property id=&quot;20300&quot; value=&quot;Folie 7 - &amp;quot;Liefergegenstand&amp;quot;&quot;/&gt;&lt;property id=&quot;20307&quot; value=&quot;260&quot;/&gt;&lt;/object&gt;&lt;object type=&quot;3&quot; unique_id=&quot;10022&quot;&gt;&lt;property id=&quot;20148&quot; value=&quot;5&quot;/&gt;&lt;property id=&quot;20300&quot; value=&quot;Folie 3&quot;/&gt;&lt;property id=&quot;20307&quot; value=&quot;261&quot;/&gt;&lt;/object&gt;&lt;object type=&quot;3&quot; unique_id=&quot;10023&quot;&gt;&lt;property id=&quot;20148&quot; value=&quot;5&quot;/&gt;&lt;property id=&quot;20300&quot; value=&quot;Folie 6&quot;/&gt;&lt;property id=&quot;20307&quot; value=&quot;270&quot;/&gt;&lt;/object&gt;&lt;/object&gt;&lt;/object&gt;&lt;/database&gt;"/>
</p:tagLst>
</file>

<file path=ppt/theme/theme1.xml><?xml version="1.0" encoding="utf-8"?>
<a:theme xmlns:a="http://schemas.openxmlformats.org/drawingml/2006/main" name="2_RSB_Master_2003_v10">
  <a:themeElements>
    <a:clrScheme name="ROS_Farben_2012_Office">
      <a:dk1>
        <a:srgbClr val="002048"/>
      </a:dk1>
      <a:lt1>
        <a:sysClr val="window" lastClr="FFFFFF"/>
      </a:lt1>
      <a:dk2>
        <a:srgbClr val="005CA8"/>
      </a:dk2>
      <a:lt2>
        <a:srgbClr val="E7E8F0"/>
      </a:lt2>
      <a:accent1>
        <a:srgbClr val="E62F35"/>
      </a:accent1>
      <a:accent2>
        <a:srgbClr val="002048"/>
      </a:accent2>
      <a:accent3>
        <a:srgbClr val="CDD1E1"/>
      </a:accent3>
      <a:accent4>
        <a:srgbClr val="E7E8F0"/>
      </a:accent4>
      <a:accent5>
        <a:srgbClr val="005CA8"/>
      </a:accent5>
      <a:accent6>
        <a:srgbClr val="F79646"/>
      </a:accent6>
      <a:hlink>
        <a:srgbClr val="0000FF"/>
      </a:hlink>
      <a:folHlink>
        <a:srgbClr val="800080"/>
      </a:folHlink>
    </a:clrScheme>
    <a:fontScheme name="2_RSB_Master_2003_v10">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SB_Master_2003_v1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SB_Master_2003_v1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SB_Master_2003_v1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SB_Master_2003_v1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SB_Master_2003_v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SB_Master_2003_v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SB_Master_2003_v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RSB_Master_2003_v10">
  <a:themeElements>
    <a:clrScheme name="">
      <a:dk1>
        <a:srgbClr val="002350"/>
      </a:dk1>
      <a:lt1>
        <a:srgbClr val="FFFFFF"/>
      </a:lt1>
      <a:dk2>
        <a:srgbClr val="005FAF"/>
      </a:dk2>
      <a:lt2>
        <a:srgbClr val="C0C0C0"/>
      </a:lt2>
      <a:accent1>
        <a:srgbClr val="1C489A"/>
      </a:accent1>
      <a:accent2>
        <a:srgbClr val="0A1E41"/>
      </a:accent2>
      <a:accent3>
        <a:srgbClr val="FFFFFF"/>
      </a:accent3>
      <a:accent4>
        <a:srgbClr val="001C43"/>
      </a:accent4>
      <a:accent5>
        <a:srgbClr val="ABB1CA"/>
      </a:accent5>
      <a:accent6>
        <a:srgbClr val="081A3A"/>
      </a:accent6>
      <a:hlink>
        <a:srgbClr val="CCCCFF"/>
      </a:hlink>
      <a:folHlink>
        <a:srgbClr val="B2B2B2"/>
      </a:folHlink>
    </a:clrScheme>
    <a:fontScheme name="2_RSB_Master_2003_v10">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SB_Master_2003_v1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SB_Master_2003_v1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SB_Master_2003_v1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SB_Master_2003_v1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SB_Master_2003_v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SB_Master_2003_v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SB_Master_2003_v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TotalTime>
  <Words>1949</Words>
  <Application>Microsoft Office PowerPoint</Application>
  <PresentationFormat>全屏显示(4:3)</PresentationFormat>
  <Paragraphs>485</Paragraphs>
  <Slides>31</Slides>
  <Notes>2</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31</vt:i4>
      </vt:variant>
    </vt:vector>
  </HeadingPairs>
  <TitlesOfParts>
    <vt:vector size="39" baseType="lpstr">
      <vt:lpstr>宋体</vt:lpstr>
      <vt:lpstr>Arial</vt:lpstr>
      <vt:lpstr>Calibri</vt:lpstr>
      <vt:lpstr>Symbol</vt:lpstr>
      <vt:lpstr>Times New Roman</vt:lpstr>
      <vt:lpstr>Wingdings</vt:lpstr>
      <vt:lpstr>2_RSB_Master_2003_v10</vt:lpstr>
      <vt:lpstr>3_RSB_Master_2003_v10</vt:lpstr>
      <vt:lpstr>罗森伯格高压汽车产品  </vt:lpstr>
      <vt:lpstr>Agenda</vt:lpstr>
      <vt:lpstr>新能源汽车的技术挑战 </vt:lpstr>
      <vt:lpstr>PowerPoint 演示文稿</vt:lpstr>
      <vt:lpstr>PowerPoint 演示文稿</vt:lpstr>
      <vt:lpstr>高压连接器结构 </vt:lpstr>
      <vt:lpstr>高压连接器在车内的应用</vt:lpstr>
      <vt:lpstr>罗森伯格核心竞争力</vt:lpstr>
      <vt:lpstr>罗森伯格连接器接触系统</vt:lpstr>
      <vt:lpstr> 罗森伯格接触系统  </vt:lpstr>
      <vt:lpstr>罗森伯格接线工艺</vt:lpstr>
      <vt:lpstr>装配工艺 </vt:lpstr>
      <vt:lpstr>高压连接器介绍</vt:lpstr>
      <vt:lpstr>HVR®50</vt:lpstr>
      <vt:lpstr>HVR®200</vt:lpstr>
      <vt:lpstr>HVS®240</vt:lpstr>
      <vt:lpstr>HPK 非屏蔽系统连接器</vt:lpstr>
      <vt:lpstr>HPK</vt:lpstr>
      <vt:lpstr>HPK 90° 结构</vt:lpstr>
      <vt:lpstr>HVR®260</vt:lpstr>
      <vt:lpstr>HPK一体化屏蔽</vt:lpstr>
      <vt:lpstr>HVR®300</vt:lpstr>
      <vt:lpstr>HVR®420</vt:lpstr>
      <vt:lpstr>模组连接</vt:lpstr>
      <vt:lpstr>HVS®420</vt:lpstr>
      <vt:lpstr>DCS</vt:lpstr>
      <vt:lpstr>我们的核心竞争力</vt:lpstr>
      <vt:lpstr>罗森伯格高压连接器优势汇总</vt:lpstr>
      <vt:lpstr>PowerPoint 演示文稿</vt:lpstr>
      <vt:lpstr>PowerPoint 演示文稿</vt:lpstr>
      <vt:lpstr>PowerPoint 演示文稿</vt:lpstr>
    </vt:vector>
  </TitlesOfParts>
  <Company>Rosenberger Hochfrequenztechnik GmbH &amp; Co. KG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Rosenberger PPT Master 2013</dc:title>
  <dc:creator>Herrmann, Fritz</dc:creator>
  <cp:lastModifiedBy>Deng Bisheng</cp:lastModifiedBy>
  <cp:revision>683</cp:revision>
  <cp:lastPrinted>2016-06-06T05:32:52Z</cp:lastPrinted>
  <dcterms:created xsi:type="dcterms:W3CDTF">2012-05-29T16:03:33Z</dcterms:created>
  <dcterms:modified xsi:type="dcterms:W3CDTF">2017-11-21T03:58:00Z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10680332</vt:lpwstr>
  </property>
  <property fmtid="{D5CDD505-2E9C-101B-9397-08002B2CF9AE}" pid="3" name="NXPowerLiteSettings">
    <vt:lpwstr>F98007B004F000</vt:lpwstr>
  </property>
  <property fmtid="{D5CDD505-2E9C-101B-9397-08002B2CF9AE}" pid="4" name="NXPowerLiteVersion">
    <vt:lpwstr>D7.0.0</vt:lpwstr>
  </property>
</Properties>
</file>