
<file path=[Content_Types].xml><?xml version="1.0" encoding="utf-8"?>
<Types xmlns="http://schemas.openxmlformats.org/package/2006/content-types">
  <Override PartName="/ppt/theme/themeOverride12.xml" ContentType="application/vnd.openxmlformats-officedocument.themeOverr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heme/themeOverride5.xml" ContentType="application/vnd.openxmlformats-officedocument.themeOverride+xml"/>
  <Override PartName="/ppt/drawings/drawing2.xml" ContentType="application/vnd.openxmlformats-officedocument.drawingml.chartshapes+xml"/>
  <Override PartName="/ppt/diagrams/quickStyle2.xml" ContentType="application/vnd.openxmlformats-officedocument.drawingml.diagramStyle+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theme/themeOverride17.xml" ContentType="application/vnd.openxmlformats-officedocument.themeOverride+xml"/>
  <Override PartName="/ppt/diagrams/colors8.xml" ContentType="application/vnd.openxmlformats-officedocument.drawingml.diagramColors+xml"/>
  <Override PartName="/ppt/charts/chart20.xml" ContentType="application/vnd.openxmlformats-officedocument.drawingml.chart+xml"/>
  <Override PartName="/ppt/theme/themeOverride28.xml" ContentType="application/vnd.openxmlformats-officedocument.themeOverride+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theme/themeOverride24.xml" ContentType="application/vnd.openxmlformats-officedocument.themeOverride+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drawings/drawing3.xml" ContentType="application/vnd.openxmlformats-officedocument.drawingml.chartshapes+xml"/>
  <Override PartName="/ppt/diagrams/drawing3.xml" ContentType="application/vnd.ms-office.drawingml.diagramDrawing+xml"/>
  <Override PartName="/ppt/theme/themeOverride20.xml" ContentType="application/vnd.openxmlformats-officedocument.themeOverr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diagrams/quickStyle3.xml" ContentType="application/vnd.openxmlformats-officedocument.drawingml.diagramStyl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21.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theme/themeOverride18.xml" ContentType="application/vnd.openxmlformats-officedocument.themeOverride+xml"/>
  <Override PartName="/ppt/theme/themeOverride27.xml" ContentType="application/vnd.openxmlformats-officedocument.themeOverride+xml"/>
  <Override PartName="/ppt/charts/chart4.xml" ContentType="application/vnd.openxmlformats-officedocument.drawingml.chart+xml"/>
  <Override PartName="/ppt/theme/themeOverride16.xml" ContentType="application/vnd.openxmlformats-officedocument.themeOverr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theme/themeOverride25.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ppt/diagrams/data1.xml" ContentType="application/vnd.openxmlformats-officedocument.drawingml.diagramData+xml"/>
  <Override PartName="/ppt/theme/themeOverride14.xml" ContentType="application/vnd.openxmlformats-officedocument.themeOverr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theme/themeOverride23.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theme/themeOverride7.xml" ContentType="application/vnd.openxmlformats-officedocument.themeOverride+xml"/>
  <Override PartName="/ppt/drawings/drawing4.xml" ContentType="application/vnd.openxmlformats-officedocument.drawingml.chartshapes+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charts/chart5.xml" ContentType="application/vnd.openxmlformats-officedocument.drawingml.chart+xml"/>
  <Override PartName="/ppt/theme/themeOverride15.xml" ContentType="application/vnd.openxmlformats-officedocument.themeOverride+xml"/>
  <Override PartName="/ppt/diagrams/colors6.xml" ContentType="application/vnd.openxmlformats-officedocument.drawingml.diagramColors+xml"/>
  <Override PartName="/ppt/diagrams/quickStyle9.xml" ContentType="application/vnd.openxmlformats-officedocument.drawingml.diagramStyle+xml"/>
  <Override PartName="/ppt/theme/themeOverride26.xml" ContentType="application/vnd.openxmlformats-officedocument.themeOverride+xml"/>
  <Override PartName="/ppt/slides/slide7.xml" ContentType="application/vnd.openxmlformats-officedocument.presentationml.slide+xml"/>
  <Override PartName="/ppt/charts/chart1.xml" ContentType="application/vnd.openxmlformats-officedocument.drawingml.chart+xml"/>
  <Override PartName="/ppt/diagrams/drawing5.xml" ContentType="application/vnd.ms-office.drawingml.diagramDrawing+xml"/>
  <Override PartName="/ppt/theme/themeOverride22.xml" ContentType="application/vnd.openxmlformats-officedocument.themeOverride+xml"/>
  <Override PartName="/ppt/slides/slide28.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drawings/drawing1.xml" ContentType="application/vnd.openxmlformats-officedocument.drawingml.chartshapes+xml"/>
  <Override PartName="/ppt/diagrams/drawing1.xml" ContentType="application/vnd.ms-office.drawingml.diagramDrawing+xml"/>
  <Override PartName="/ppt/diagrams/colors10.xml" ContentType="application/vnd.openxmlformats-officedocument.drawingml.diagramColors+xml"/>
  <Override PartName="/ppt/charts/chart27.xml" ContentType="application/vnd.openxmlformats-officedocument.drawingml.chart+xml"/>
  <Override PartName="/ppt/slides/slide24.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charts/chart16.xml" ContentType="application/vnd.openxmlformats-officedocument.drawingml.chart+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256" r:id="rId2"/>
    <p:sldId id="268" r:id="rId3"/>
    <p:sldId id="264" r:id="rId4"/>
    <p:sldId id="266" r:id="rId5"/>
    <p:sldId id="269" r:id="rId6"/>
    <p:sldId id="291" r:id="rId7"/>
    <p:sldId id="267" r:id="rId8"/>
    <p:sldId id="288" r:id="rId9"/>
    <p:sldId id="289" r:id="rId10"/>
    <p:sldId id="292" r:id="rId11"/>
    <p:sldId id="270" r:id="rId12"/>
    <p:sldId id="271" r:id="rId13"/>
    <p:sldId id="281" r:id="rId14"/>
    <p:sldId id="282" r:id="rId15"/>
    <p:sldId id="283" r:id="rId16"/>
    <p:sldId id="284" r:id="rId17"/>
    <p:sldId id="293" r:id="rId18"/>
    <p:sldId id="285" r:id="rId19"/>
    <p:sldId id="286" r:id="rId20"/>
    <p:sldId id="272" r:id="rId21"/>
    <p:sldId id="273" r:id="rId22"/>
    <p:sldId id="274" r:id="rId23"/>
    <p:sldId id="275" r:id="rId24"/>
    <p:sldId id="276" r:id="rId25"/>
    <p:sldId id="277" r:id="rId26"/>
    <p:sldId id="278" r:id="rId27"/>
    <p:sldId id="279" r:id="rId28"/>
    <p:sldId id="261" r:id="rId2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B83C5"/>
    <a:srgbClr val="B9D1E6"/>
    <a:srgbClr val="3399FF"/>
    <a:srgbClr val="BB1B1E"/>
    <a:srgbClr val="16264A"/>
    <a:srgbClr val="6F91C9"/>
    <a:srgbClr val="709EC8"/>
    <a:srgbClr val="D1D950"/>
    <a:srgbClr val="FADEB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33" autoAdjust="0"/>
    <p:restoredTop sz="94660"/>
  </p:normalViewPr>
  <p:slideViewPr>
    <p:cSldViewPr>
      <p:cViewPr>
        <p:scale>
          <a:sx n="100" d="100"/>
          <a:sy n="100" d="100"/>
        </p:scale>
        <p:origin x="-1710" y="-222"/>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22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yuanbo\Desktop\&#26032;&#24314;%20Microsoft%20Office%20Excel%20&#24037;&#20316;&#34920;.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DCT270&#20851;&#38190;&#24037;&#24207;&#31934;&#24230;&#26816;&#27979;&#34920;\1701201AA6K&#24037;&#24207;&#31934;&#24230;&#26816;&#27979;&#34920;.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D:\&#21464;&#36895;&#22120;\7FDCT-350R&#28151;&#21512;&#21160;&#21147;&#21464;&#36895;&#22120;&#24320;&#21457;H&#24179;&#21488;\7FDCT350R%20HEV%20&#20302;&#22122;&#22768;&#36724;&#40831;&#20248;&#21270;&#25913;&#36827;\&#20013;&#35797;&#27719;&#25253;\7DCT350R&#21464;&#36895;&#22120;&#36724;&#40831;&#40831;&#36718;&#19977;&#25130;&#38754;&#31934;&#24230;&#32479;&#35745;.xls"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21152;&#24037;&#35797;&#39564;\1511&#20174;&#21160;&#40831;&#36718;-TL&#31995;&#21015;&#26448;&#26009;&#35797;&#39564;-\1701511&#31532;&#20108;&#36718;&#28909;&#21518;&#21152;&#24037;&#25968;&#25454;&#22686;&#21152;&#20197;&#21450;&#31532;&#19977;&#36718;&#35797;&#39564;&#25968;&#25454;\&#30952;&#40831;&#20197;&#21450;&#21943;&#20024;&#21518;&#40831;&#36718;&#31934;&#24230;&#25968;&#25454;&#32479;&#35745;.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1511&#40831;&#36718;&#28909;&#22788;&#29702;&#40831;&#36718;&#31934;&#24230;&#21464;&#21270;-&#21514;&#20855;&#21152;&#23485;\1701511BA6K&#24037;&#24207;&#31934;&#24230;&#26816;&#27979;&#34920;.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D:\E&#30424;\2017\&#31435;&#39033;\@%23%23%23DCT270@%23$$%25%5e%5e&amp;&amp;\&#20108;&#23395;&#24230;\1511&#40831;&#36718;&#28909;&#22788;&#29702;&#40831;&#36718;&#31934;&#24230;&#21464;&#21270;-&#21514;&#20855;&#21152;&#23485;\1701511BA6K&#24037;&#24207;&#31934;&#24230;&#26816;&#27979;&#34920;.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22235;&#23395;&#24230;\&#20174;&#21160;&#40831;&#36718;\&#20174;&#21160;&#40831;&#36718;&#19982;&#24046;&#22771;&#21387;&#35013;&#38086;&#25509;&#37197;&#23545;&#26041;&#26696;L.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22235;&#23395;&#24230;\&#20174;&#21160;&#40831;&#36718;\&#20174;&#21160;&#40831;&#36718;&#19982;&#24046;&#22771;&#21387;&#35013;&#38086;&#25509;&#37197;&#23545;&#26041;&#26696;L.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22235;&#23395;&#24230;\&#20174;&#21160;&#40831;&#36718;\&#20174;&#21160;&#40831;&#36718;&#19982;&#24046;&#22771;&#21387;&#35013;&#38086;&#25509;&#37197;&#23545;&#26041;&#26696;L.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22235;&#23395;&#24230;\&#20174;&#21160;&#40831;&#36718;\&#20174;&#21160;&#40831;&#36718;&#19982;&#24046;&#22771;&#21387;&#35013;&#38086;&#25509;&#37197;&#23545;&#26041;&#26696;L.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D:\2016\DCT&#21464;&#36895;&#22120;&#36724;&#40831;&#21046;&#36896;&#25216;&#26415;&#30740;&#31350;&#31185;&#30740;&#39033;&#30446;\&#31532;&#19977;&#23395;&#24230;&#24037;&#20316;\13&#8212;&#20174;&#21160;&#40831;&#36718;&#30952;&#40831;\&#30952;&#40831;\&#30952;&#40831;&#40831;&#36718;&#31934;&#24230;.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D:\2016\DCT&#21464;&#36895;&#22120;&#36724;&#40831;&#21046;&#36896;&#25216;&#26415;&#30740;&#31350;&#31185;&#30740;&#39033;&#30446;\&#31532;&#19977;&#23395;&#24230;&#24037;&#20316;\13&#8212;&#20174;&#21160;&#40831;&#36718;&#30952;&#40831;\&#30952;&#40831;\&#30952;&#40831;&#40831;&#36718;&#31934;&#24230;.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D:\2016\DCT&#21464;&#36895;&#22120;&#36724;&#40831;&#21046;&#36896;&#25216;&#26415;&#30740;&#31350;&#31185;&#30740;&#39033;&#30446;\&#31532;&#19977;&#23395;&#24230;&#24037;&#20316;\13&#8212;&#20174;&#21160;&#40831;&#36718;&#30952;&#40831;\&#30952;&#40831;\&#30952;&#40831;&#40831;&#36718;&#31934;&#24230;.xlsx" TargetMode="External"/><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D:\E&#30424;\2016\&#21464;&#36895;&#22120;2016\DCT&#36164;&#26009;\%25%25%25%25&#39033;&#30446;&#30456;&#20851;20160318\&#19977;&#23395;&#24230;&#35797;&#39564;&#30740;&#31350;\&#35797;&#39564;&#36319;&#36394;-&#21508;&#24037;&#24207;\1701151\1701151-1301-1113&#25968;&#25454;&#32479;&#35745;.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yuanbo\Desktop\&#26032;&#24314;%20Microsoft%20Office%20Excel%20&#24037;&#20316;&#34920;.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yuanbo\Desktop\&#26032;&#24314;%20Microsoft%20Office%20Excel%20&#24037;&#20316;&#34920;.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yuanbo\Desktop\&#26032;&#24314;%20Microsoft%20Office%20Excel%20&#24037;&#20316;&#34920;.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ff</a:t>
            </a:r>
            <a:r>
              <a:rPr lang="el-GR"/>
              <a:t>α</a:t>
            </a:r>
            <a:endParaRPr lang="zh-CN"/>
          </a:p>
        </c:rich>
      </c:tx>
      <c:layout/>
    </c:title>
    <c:plotArea>
      <c:layout/>
      <c:lineChart>
        <c:grouping val="standard"/>
        <c:ser>
          <c:idx val="0"/>
          <c:order val="0"/>
          <c:tx>
            <c:strRef>
              <c:f>仿真比较!$C$8</c:f>
              <c:strCache>
                <c:ptCount val="1"/>
                <c:pt idx="0">
                  <c:v>ffα左</c:v>
                </c:pt>
              </c:strCache>
            </c:strRef>
          </c:tx>
          <c:val>
            <c:numRef>
              <c:f>仿真比较!$D$8:$W$8</c:f>
              <c:numCache>
                <c:formatCode>General</c:formatCode>
                <c:ptCount val="20"/>
                <c:pt idx="0">
                  <c:v>12.3</c:v>
                </c:pt>
                <c:pt idx="1">
                  <c:v>13.9</c:v>
                </c:pt>
                <c:pt idx="2">
                  <c:v>14.6</c:v>
                </c:pt>
                <c:pt idx="3">
                  <c:v>6.6</c:v>
                </c:pt>
                <c:pt idx="4">
                  <c:v>9.3000000000000007</c:v>
                </c:pt>
                <c:pt idx="5">
                  <c:v>6.7</c:v>
                </c:pt>
                <c:pt idx="6">
                  <c:v>8.3000000000000007</c:v>
                </c:pt>
                <c:pt idx="7">
                  <c:v>7.9</c:v>
                </c:pt>
                <c:pt idx="8">
                  <c:v>6.6</c:v>
                </c:pt>
                <c:pt idx="9">
                  <c:v>15.2</c:v>
                </c:pt>
                <c:pt idx="10">
                  <c:v>7.8</c:v>
                </c:pt>
                <c:pt idx="11">
                  <c:v>6</c:v>
                </c:pt>
                <c:pt idx="12">
                  <c:v>13.3</c:v>
                </c:pt>
                <c:pt idx="13">
                  <c:v>12.3</c:v>
                </c:pt>
                <c:pt idx="14">
                  <c:v>11.2</c:v>
                </c:pt>
                <c:pt idx="15">
                  <c:v>9</c:v>
                </c:pt>
                <c:pt idx="16">
                  <c:v>7.6</c:v>
                </c:pt>
                <c:pt idx="17">
                  <c:v>9.1</c:v>
                </c:pt>
                <c:pt idx="18">
                  <c:v>8.6</c:v>
                </c:pt>
                <c:pt idx="19">
                  <c:v>7.7</c:v>
                </c:pt>
              </c:numCache>
            </c:numRef>
          </c:val>
        </c:ser>
        <c:ser>
          <c:idx val="1"/>
          <c:order val="1"/>
          <c:tx>
            <c:strRef>
              <c:f>仿真比较!$C$9</c:f>
              <c:strCache>
                <c:ptCount val="1"/>
                <c:pt idx="0">
                  <c:v>ffα右</c:v>
                </c:pt>
              </c:strCache>
            </c:strRef>
          </c:tx>
          <c:val>
            <c:numRef>
              <c:f>仿真比较!$D$9:$W$9</c:f>
              <c:numCache>
                <c:formatCode>General</c:formatCode>
                <c:ptCount val="20"/>
                <c:pt idx="0">
                  <c:v>10.7</c:v>
                </c:pt>
                <c:pt idx="1">
                  <c:v>15.1</c:v>
                </c:pt>
                <c:pt idx="2">
                  <c:v>10.7</c:v>
                </c:pt>
                <c:pt idx="3">
                  <c:v>9.4</c:v>
                </c:pt>
                <c:pt idx="4">
                  <c:v>10.200000000000001</c:v>
                </c:pt>
                <c:pt idx="5">
                  <c:v>7.6</c:v>
                </c:pt>
                <c:pt idx="6">
                  <c:v>9.7000000000000011</c:v>
                </c:pt>
                <c:pt idx="7">
                  <c:v>11.6</c:v>
                </c:pt>
                <c:pt idx="8">
                  <c:v>12</c:v>
                </c:pt>
                <c:pt idx="9">
                  <c:v>12.1</c:v>
                </c:pt>
                <c:pt idx="10">
                  <c:v>11.2</c:v>
                </c:pt>
                <c:pt idx="11">
                  <c:v>9.5</c:v>
                </c:pt>
                <c:pt idx="12">
                  <c:v>9.1</c:v>
                </c:pt>
                <c:pt idx="13">
                  <c:v>10.200000000000001</c:v>
                </c:pt>
                <c:pt idx="14">
                  <c:v>10.9</c:v>
                </c:pt>
                <c:pt idx="15">
                  <c:v>13</c:v>
                </c:pt>
                <c:pt idx="16">
                  <c:v>14.1</c:v>
                </c:pt>
                <c:pt idx="17">
                  <c:v>11.7</c:v>
                </c:pt>
                <c:pt idx="18">
                  <c:v>12.4</c:v>
                </c:pt>
                <c:pt idx="19">
                  <c:v>10.5</c:v>
                </c:pt>
              </c:numCache>
            </c:numRef>
          </c:val>
        </c:ser>
        <c:ser>
          <c:idx val="2"/>
          <c:order val="2"/>
          <c:tx>
            <c:strRef>
              <c:f>仿真比较!$C$10</c:f>
              <c:strCache>
                <c:ptCount val="1"/>
                <c:pt idx="0">
                  <c:v>ffα仿真</c:v>
                </c:pt>
              </c:strCache>
            </c:strRef>
          </c:tx>
          <c:spPr>
            <a:ln>
              <a:solidFill>
                <a:srgbClr val="00B050"/>
              </a:solidFill>
            </a:ln>
          </c:spPr>
          <c:marker>
            <c:symbol val="none"/>
          </c:marker>
          <c:val>
            <c:numRef>
              <c:f>仿真比较!$D$10:$W$10</c:f>
              <c:numCache>
                <c:formatCode>General</c:formatCode>
                <c:ptCount val="20"/>
                <c:pt idx="0">
                  <c:v>3.36</c:v>
                </c:pt>
                <c:pt idx="1">
                  <c:v>3.36</c:v>
                </c:pt>
                <c:pt idx="2">
                  <c:v>3.36</c:v>
                </c:pt>
                <c:pt idx="3">
                  <c:v>3.36</c:v>
                </c:pt>
                <c:pt idx="4">
                  <c:v>3.36</c:v>
                </c:pt>
                <c:pt idx="5">
                  <c:v>3.36</c:v>
                </c:pt>
                <c:pt idx="6">
                  <c:v>3.36</c:v>
                </c:pt>
                <c:pt idx="7">
                  <c:v>3.36</c:v>
                </c:pt>
                <c:pt idx="8">
                  <c:v>3.36</c:v>
                </c:pt>
                <c:pt idx="9">
                  <c:v>3.36</c:v>
                </c:pt>
                <c:pt idx="10">
                  <c:v>3.36</c:v>
                </c:pt>
                <c:pt idx="11">
                  <c:v>3.36</c:v>
                </c:pt>
                <c:pt idx="12">
                  <c:v>3.36</c:v>
                </c:pt>
                <c:pt idx="13">
                  <c:v>3.36</c:v>
                </c:pt>
                <c:pt idx="14">
                  <c:v>3.36</c:v>
                </c:pt>
                <c:pt idx="15">
                  <c:v>3.36</c:v>
                </c:pt>
                <c:pt idx="16">
                  <c:v>3.36</c:v>
                </c:pt>
                <c:pt idx="17">
                  <c:v>3.36</c:v>
                </c:pt>
                <c:pt idx="18">
                  <c:v>3.36</c:v>
                </c:pt>
                <c:pt idx="19">
                  <c:v>3.36</c:v>
                </c:pt>
              </c:numCache>
            </c:numRef>
          </c:val>
        </c:ser>
        <c:marker val="1"/>
        <c:axId val="149672320"/>
        <c:axId val="149673856"/>
      </c:lineChart>
      <c:catAx>
        <c:axId val="149672320"/>
        <c:scaling>
          <c:orientation val="minMax"/>
        </c:scaling>
        <c:axPos val="b"/>
        <c:majorTickMark val="none"/>
        <c:tickLblPos val="nextTo"/>
        <c:crossAx val="149673856"/>
        <c:crosses val="autoZero"/>
        <c:auto val="1"/>
        <c:lblAlgn val="ctr"/>
        <c:lblOffset val="100"/>
      </c:catAx>
      <c:valAx>
        <c:axId val="149673856"/>
        <c:scaling>
          <c:orientation val="minMax"/>
        </c:scaling>
        <c:axPos val="l"/>
        <c:majorGridlines/>
        <c:numFmt formatCode="General" sourceLinked="1"/>
        <c:majorTickMark val="none"/>
        <c:tickLblPos val="nextTo"/>
        <c:spPr>
          <a:ln w="9525">
            <a:noFill/>
          </a:ln>
        </c:spPr>
        <c:crossAx val="149672320"/>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zh-CN" altLang="en-US" sz="1200"/>
              <a:t>右齿面 扭曲量△</a:t>
            </a:r>
            <a:r>
              <a:rPr lang="en-US" altLang="en-US" sz="1200"/>
              <a:t>fH</a:t>
            </a:r>
            <a:r>
              <a:rPr lang="en-US" altLang="zh-CN" sz="1200"/>
              <a:t>β</a:t>
            </a:r>
            <a:endParaRPr lang="el-GR" altLang="en-US" sz="1200"/>
          </a:p>
        </c:rich>
      </c:tx>
      <c:layout/>
    </c:title>
    <c:plotArea>
      <c:layout/>
      <c:scatterChart>
        <c:scatterStyle val="smoothMarker"/>
        <c:ser>
          <c:idx val="0"/>
          <c:order val="0"/>
          <c:tx>
            <c:strRef>
              <c:f>'工序1-图表'!$A$82:$A$83</c:f>
              <c:strCache>
                <c:ptCount val="1"/>
                <c:pt idx="0">
                  <c:v>实际值</c:v>
                </c:pt>
              </c:strCache>
            </c:strRef>
          </c:tx>
          <c:dLbls>
            <c:dLblPos val="t"/>
            <c:showVal val="1"/>
          </c:dLbls>
          <c:xVal>
            <c:numLit>
              <c:formatCode>General</c:formatCode>
              <c:ptCount val="3"/>
              <c:pt idx="0">
                <c:v>0</c:v>
              </c:pt>
              <c:pt idx="1">
                <c:v>10</c:v>
              </c:pt>
              <c:pt idx="2">
                <c:v>20</c:v>
              </c:pt>
            </c:numLit>
          </c:xVal>
          <c:yVal>
            <c:numRef>
              <c:f>'工序1-图表'!$E$87:$G$87</c:f>
              <c:numCache>
                <c:formatCode>General</c:formatCode>
                <c:ptCount val="3"/>
                <c:pt idx="0">
                  <c:v>1</c:v>
                </c:pt>
                <c:pt idx="1">
                  <c:v>12.4</c:v>
                </c:pt>
                <c:pt idx="2">
                  <c:v>29.7</c:v>
                </c:pt>
              </c:numCache>
            </c:numRef>
          </c:yVal>
          <c:smooth val="1"/>
        </c:ser>
        <c:ser>
          <c:idx val="1"/>
          <c:order val="1"/>
          <c:tx>
            <c:strRef>
              <c:f>'工序1-图表'!$A$84:$A$85</c:f>
              <c:strCache>
                <c:ptCount val="1"/>
                <c:pt idx="0">
                  <c:v>模拟值</c:v>
                </c:pt>
              </c:strCache>
            </c:strRef>
          </c:tx>
          <c:dLbls>
            <c:showVal val="1"/>
          </c:dLbls>
          <c:xVal>
            <c:numLit>
              <c:formatCode>General</c:formatCode>
              <c:ptCount val="3"/>
              <c:pt idx="0">
                <c:v>0</c:v>
              </c:pt>
              <c:pt idx="1">
                <c:v>10</c:v>
              </c:pt>
              <c:pt idx="2">
                <c:v>20</c:v>
              </c:pt>
            </c:numLit>
          </c:xVal>
          <c:yVal>
            <c:numRef>
              <c:f>'工序1-图表'!$E$89:$G$89</c:f>
              <c:numCache>
                <c:formatCode>General</c:formatCode>
                <c:ptCount val="3"/>
                <c:pt idx="0">
                  <c:v>0</c:v>
                </c:pt>
                <c:pt idx="1">
                  <c:v>6.1</c:v>
                </c:pt>
                <c:pt idx="2">
                  <c:v>13.3</c:v>
                </c:pt>
              </c:numCache>
            </c:numRef>
          </c:yVal>
          <c:smooth val="1"/>
        </c:ser>
        <c:ser>
          <c:idx val="2"/>
          <c:order val="2"/>
          <c:tx>
            <c:v>坐标</c:v>
          </c:tx>
          <c:spPr>
            <a:ln>
              <a:noFill/>
            </a:ln>
          </c:spPr>
          <c:marker>
            <c:spPr>
              <a:noFill/>
              <a:ln>
                <a:noFill/>
              </a:ln>
            </c:spPr>
          </c:marker>
          <c:dLbls>
            <c:dLblPos val="b"/>
            <c:showCatName val="1"/>
          </c:dLbls>
          <c:xVal>
            <c:numLit>
              <c:formatCode>General</c:formatCode>
              <c:ptCount val="3"/>
              <c:pt idx="0">
                <c:v>0</c:v>
              </c:pt>
              <c:pt idx="1">
                <c:v>10</c:v>
              </c:pt>
              <c:pt idx="2">
                <c:v>20</c:v>
              </c:pt>
            </c:numLit>
          </c:xVal>
          <c:yVal>
            <c:numLit>
              <c:formatCode>General</c:formatCode>
              <c:ptCount val="3"/>
              <c:pt idx="0">
                <c:v>-0.5</c:v>
              </c:pt>
              <c:pt idx="1">
                <c:v>-0.5</c:v>
              </c:pt>
              <c:pt idx="2">
                <c:v>-0.5</c:v>
              </c:pt>
            </c:numLit>
          </c:yVal>
          <c:smooth val="1"/>
        </c:ser>
        <c:axId val="151745664"/>
        <c:axId val="151747200"/>
      </c:scatterChart>
      <c:valAx>
        <c:axId val="151745664"/>
        <c:scaling>
          <c:orientation val="minMax"/>
        </c:scaling>
        <c:axPos val="b"/>
        <c:numFmt formatCode="General" sourceLinked="1"/>
        <c:majorTickMark val="none"/>
        <c:tickLblPos val="none"/>
        <c:crossAx val="151747200"/>
        <c:crosses val="autoZero"/>
        <c:crossBetween val="midCat"/>
        <c:majorUnit val="1"/>
        <c:minorUnit val="1"/>
      </c:valAx>
      <c:valAx>
        <c:axId val="151747200"/>
        <c:scaling>
          <c:orientation val="minMax"/>
          <c:min val="-5"/>
        </c:scaling>
        <c:axPos val="l"/>
        <c:majorGridlines/>
        <c:numFmt formatCode="General" sourceLinked="1"/>
        <c:tickLblPos val="nextTo"/>
        <c:crossAx val="151745664"/>
        <c:crosses val="autoZero"/>
        <c:crossBetween val="midCat"/>
      </c:valAx>
    </c:plotArea>
    <c:legend>
      <c:legendPos val="r"/>
      <c:legendEntry>
        <c:idx val="2"/>
        <c:delete val="1"/>
      </c:legendEntry>
      <c:layout/>
    </c:legend>
    <c:plotVisOnly val="1"/>
    <c:dispBlanksAs val="gap"/>
  </c:chart>
  <c:spPr>
    <a:solidFill>
      <a:srgbClr val="DAEDEF"/>
    </a:solidFill>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200" b="1" kern="1200" dirty="0">
                <a:solidFill>
                  <a:srgbClr val="000066"/>
                </a:solidFill>
                <a:latin typeface="微软雅黑" pitchFamily="34" charset="-122"/>
                <a:ea typeface="微软雅黑" pitchFamily="34" charset="-122"/>
                <a:cs typeface="+mn-cs"/>
              </a:defRPr>
            </a:pPr>
            <a:r>
              <a:rPr kumimoji="1" lang="zh-CN" altLang="en-US" sz="1200" b="1" kern="1200" dirty="0" smtClean="0">
                <a:solidFill>
                  <a:srgbClr val="000066"/>
                </a:solidFill>
                <a:latin typeface="微软雅黑" pitchFamily="34" charset="-122"/>
                <a:ea typeface="微软雅黑" pitchFamily="34" charset="-122"/>
                <a:cs typeface="+mn-cs"/>
              </a:rPr>
              <a:t>搓前轴颈跳动与搓齿花键</a:t>
            </a:r>
            <a:r>
              <a:rPr kumimoji="1" lang="en-US" altLang="zh-CN" sz="1200" b="1" kern="1200" dirty="0" smtClean="0">
                <a:solidFill>
                  <a:srgbClr val="000066"/>
                </a:solidFill>
                <a:latin typeface="微软雅黑" pitchFamily="34" charset="-122"/>
                <a:ea typeface="微软雅黑" pitchFamily="34" charset="-122"/>
                <a:cs typeface="+mn-cs"/>
              </a:rPr>
              <a:t>Fr</a:t>
            </a:r>
            <a:r>
              <a:rPr kumimoji="1" lang="zh-CN" altLang="en-US" sz="1200" b="1" kern="1200" dirty="0" smtClean="0">
                <a:solidFill>
                  <a:srgbClr val="000066"/>
                </a:solidFill>
                <a:latin typeface="微软雅黑" pitchFamily="34" charset="-122"/>
                <a:ea typeface="微软雅黑" pitchFamily="34" charset="-122"/>
                <a:cs typeface="+mn-cs"/>
              </a:rPr>
              <a:t>对应关系</a:t>
            </a:r>
            <a:endParaRPr kumimoji="1" lang="zh-CN" altLang="en-US" sz="1200" b="1" kern="1200" dirty="0">
              <a:solidFill>
                <a:srgbClr val="000066"/>
              </a:solidFill>
              <a:latin typeface="微软雅黑" pitchFamily="34" charset="-122"/>
              <a:ea typeface="微软雅黑" pitchFamily="34" charset="-122"/>
              <a:cs typeface="+mn-cs"/>
            </a:endParaRPr>
          </a:p>
        </c:rich>
      </c:tx>
      <c:layout>
        <c:manualLayout>
          <c:xMode val="edge"/>
          <c:yMode val="edge"/>
          <c:x val="0.20071895303813991"/>
          <c:y val="3.0248388307717682E-2"/>
        </c:manualLayout>
      </c:layout>
      <c:spPr>
        <a:solidFill>
          <a:srgbClr val="92D050"/>
        </a:solidFill>
      </c:spPr>
    </c:title>
    <c:plotArea>
      <c:layout>
        <c:manualLayout>
          <c:layoutTarget val="inner"/>
          <c:xMode val="edge"/>
          <c:yMode val="edge"/>
          <c:x val="0.10595384951881016"/>
          <c:y val="0.18735860650438321"/>
          <c:w val="0.88337270341207352"/>
          <c:h val="0.57147467383200001"/>
        </c:manualLayout>
      </c:layout>
      <c:lineChart>
        <c:grouping val="standard"/>
        <c:ser>
          <c:idx val="0"/>
          <c:order val="0"/>
          <c:tx>
            <c:strRef>
              <c:f>搓齿!$F$3</c:f>
              <c:strCache>
                <c:ptCount val="1"/>
                <c:pt idx="0">
                  <c:v>Fr</c:v>
                </c:pt>
              </c:strCache>
            </c:strRef>
          </c:tx>
          <c:val>
            <c:numRef>
              <c:f>搓齿!$F$4:$F$25</c:f>
              <c:numCache>
                <c:formatCode>General</c:formatCode>
                <c:ptCount val="22"/>
                <c:pt idx="0">
                  <c:v>27.7</c:v>
                </c:pt>
                <c:pt idx="1">
                  <c:v>24.3</c:v>
                </c:pt>
                <c:pt idx="2">
                  <c:v>25</c:v>
                </c:pt>
                <c:pt idx="3">
                  <c:v>63.7</c:v>
                </c:pt>
                <c:pt idx="4">
                  <c:v>52.9</c:v>
                </c:pt>
                <c:pt idx="5">
                  <c:v>56.4</c:v>
                </c:pt>
                <c:pt idx="6">
                  <c:v>24</c:v>
                </c:pt>
                <c:pt idx="7">
                  <c:v>18.600000000000001</c:v>
                </c:pt>
                <c:pt idx="9">
                  <c:v>23.3</c:v>
                </c:pt>
                <c:pt idx="10">
                  <c:v>27.4</c:v>
                </c:pt>
                <c:pt idx="11">
                  <c:v>86.9</c:v>
                </c:pt>
                <c:pt idx="12">
                  <c:v>34.4</c:v>
                </c:pt>
                <c:pt idx="13">
                  <c:v>21.7</c:v>
                </c:pt>
                <c:pt idx="14">
                  <c:v>12.2</c:v>
                </c:pt>
                <c:pt idx="15">
                  <c:v>36.200000000000003</c:v>
                </c:pt>
                <c:pt idx="16">
                  <c:v>33.200000000000003</c:v>
                </c:pt>
                <c:pt idx="17">
                  <c:v>14.7</c:v>
                </c:pt>
                <c:pt idx="18">
                  <c:v>39.4</c:v>
                </c:pt>
                <c:pt idx="19">
                  <c:v>73.599999999999994</c:v>
                </c:pt>
                <c:pt idx="20">
                  <c:v>29.8</c:v>
                </c:pt>
                <c:pt idx="21">
                  <c:v>16.5</c:v>
                </c:pt>
              </c:numCache>
            </c:numRef>
          </c:val>
        </c:ser>
        <c:ser>
          <c:idx val="1"/>
          <c:order val="1"/>
          <c:tx>
            <c:strRef>
              <c:f>搓齿!$J$3</c:f>
              <c:strCache>
                <c:ptCount val="1"/>
                <c:pt idx="0">
                  <c:v>跳动2</c:v>
                </c:pt>
              </c:strCache>
            </c:strRef>
          </c:tx>
          <c:val>
            <c:numRef>
              <c:f>搓齿!$J$4:$J$25</c:f>
              <c:numCache>
                <c:formatCode>General</c:formatCode>
                <c:ptCount val="22"/>
                <c:pt idx="0">
                  <c:v>5.4</c:v>
                </c:pt>
                <c:pt idx="1">
                  <c:v>24</c:v>
                </c:pt>
                <c:pt idx="2">
                  <c:v>16.34</c:v>
                </c:pt>
                <c:pt idx="3">
                  <c:v>22.58</c:v>
                </c:pt>
                <c:pt idx="4">
                  <c:v>33.44</c:v>
                </c:pt>
                <c:pt idx="5">
                  <c:v>35</c:v>
                </c:pt>
                <c:pt idx="6">
                  <c:v>32.36</c:v>
                </c:pt>
                <c:pt idx="7">
                  <c:v>16.32</c:v>
                </c:pt>
                <c:pt idx="8">
                  <c:v>47.36</c:v>
                </c:pt>
                <c:pt idx="9">
                  <c:v>26.1</c:v>
                </c:pt>
                <c:pt idx="10">
                  <c:v>14.62</c:v>
                </c:pt>
                <c:pt idx="11">
                  <c:v>46.8</c:v>
                </c:pt>
                <c:pt idx="12">
                  <c:v>44.14</c:v>
                </c:pt>
                <c:pt idx="13">
                  <c:v>22.12</c:v>
                </c:pt>
                <c:pt idx="14">
                  <c:v>21.479999999999986</c:v>
                </c:pt>
                <c:pt idx="15">
                  <c:v>31.3</c:v>
                </c:pt>
                <c:pt idx="16">
                  <c:v>18.72</c:v>
                </c:pt>
                <c:pt idx="17">
                  <c:v>9.2000000000000011</c:v>
                </c:pt>
                <c:pt idx="18">
                  <c:v>23.32</c:v>
                </c:pt>
                <c:pt idx="19">
                  <c:v>12.239999999999998</c:v>
                </c:pt>
                <c:pt idx="20">
                  <c:v>20.64</c:v>
                </c:pt>
                <c:pt idx="21">
                  <c:v>17.64</c:v>
                </c:pt>
              </c:numCache>
            </c:numRef>
          </c:val>
        </c:ser>
        <c:marker val="1"/>
        <c:axId val="152240896"/>
        <c:axId val="152242432"/>
      </c:lineChart>
      <c:catAx>
        <c:axId val="152240896"/>
        <c:scaling>
          <c:orientation val="minMax"/>
        </c:scaling>
        <c:axPos val="b"/>
        <c:majorTickMark val="none"/>
        <c:tickLblPos val="nextTo"/>
        <c:crossAx val="152242432"/>
        <c:crosses val="autoZero"/>
        <c:auto val="1"/>
        <c:lblAlgn val="ctr"/>
        <c:lblOffset val="100"/>
      </c:catAx>
      <c:valAx>
        <c:axId val="152242432"/>
        <c:scaling>
          <c:orientation val="minMax"/>
        </c:scaling>
        <c:axPos val="l"/>
        <c:majorGridlines/>
        <c:numFmt formatCode="General" sourceLinked="1"/>
        <c:majorTickMark val="none"/>
        <c:tickLblPos val="nextTo"/>
        <c:spPr>
          <a:ln w="9525">
            <a:noFill/>
          </a:ln>
        </c:spPr>
        <c:crossAx val="152240896"/>
        <c:crosses val="autoZero"/>
        <c:crossBetween val="between"/>
      </c:valAx>
    </c:plotArea>
    <c:legend>
      <c:legendPos val="b"/>
      <c:layout/>
    </c:legend>
    <c:plotVisOnly val="1"/>
    <c:dispBlanksAs val="gap"/>
  </c:chart>
  <c:spPr>
    <a:solidFill>
      <a:srgbClr val="DAEDEF">
        <a:lumMod val="90000"/>
      </a:srgbClr>
    </a:solidFill>
  </c:sp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lgn="ctr" rtl="0">
              <a:defRPr kumimoji="1" lang="zh-CN" altLang="en-US" sz="1100" b="1" i="0" u="none" strike="noStrike" kern="1200" baseline="0">
                <a:solidFill>
                  <a:schemeClr val="bg1"/>
                </a:solidFill>
                <a:latin typeface="微软雅黑" pitchFamily="34" charset="-122"/>
                <a:ea typeface="微软雅黑" pitchFamily="34" charset="-122"/>
                <a:cs typeface="+mn-cs"/>
              </a:defRPr>
            </a:pPr>
            <a:r>
              <a:rPr kumimoji="1" lang="zh-CN" altLang="en-US" sz="1100" b="1" i="0" u="none" strike="noStrike" kern="1200" baseline="0" dirty="0" smtClean="0">
                <a:solidFill>
                  <a:schemeClr val="bg1"/>
                </a:solidFill>
                <a:latin typeface="微软雅黑" pitchFamily="34" charset="-122"/>
                <a:ea typeface="微软雅黑" pitchFamily="34" charset="-122"/>
                <a:cs typeface="+mn-cs"/>
              </a:rPr>
              <a:t>热处理、校直工序花键</a:t>
            </a:r>
            <a:r>
              <a:rPr kumimoji="1" lang="en-US" altLang="zh-CN" sz="1100" b="1" i="0" u="none" strike="noStrike" kern="1200" baseline="0" dirty="0" smtClean="0">
                <a:solidFill>
                  <a:schemeClr val="bg1"/>
                </a:solidFill>
                <a:latin typeface="微软雅黑" pitchFamily="34" charset="-122"/>
                <a:ea typeface="微软雅黑" pitchFamily="34" charset="-122"/>
                <a:cs typeface="+mn-cs"/>
              </a:rPr>
              <a:t>Fr</a:t>
            </a:r>
            <a:r>
              <a:rPr kumimoji="1" lang="zh-CN" altLang="en-US" sz="1100" b="1" i="0" u="none" strike="noStrike" kern="1200" baseline="0" dirty="0" smtClean="0">
                <a:solidFill>
                  <a:schemeClr val="bg1"/>
                </a:solidFill>
                <a:latin typeface="微软雅黑" pitchFamily="34" charset="-122"/>
                <a:ea typeface="微软雅黑" pitchFamily="34" charset="-122"/>
                <a:cs typeface="+mn-cs"/>
              </a:rPr>
              <a:t>精度</a:t>
            </a:r>
            <a:r>
              <a:rPr kumimoji="1" lang="zh-CN" altLang="en-US" sz="1100" b="1" i="0" u="none" strike="noStrike" kern="1200" baseline="0" dirty="0">
                <a:solidFill>
                  <a:schemeClr val="bg1"/>
                </a:solidFill>
                <a:latin typeface="微软雅黑" pitchFamily="34" charset="-122"/>
                <a:ea typeface="微软雅黑" pitchFamily="34" charset="-122"/>
                <a:cs typeface="+mn-cs"/>
              </a:rPr>
              <a:t>变化</a:t>
            </a:r>
          </a:p>
        </c:rich>
      </c:tx>
      <c:layout>
        <c:manualLayout>
          <c:xMode val="edge"/>
          <c:yMode val="edge"/>
          <c:x val="0.27659889641891644"/>
          <c:y val="3.7134502923976652E-2"/>
        </c:manualLayout>
      </c:layout>
      <c:spPr>
        <a:solidFill>
          <a:srgbClr val="0070C0"/>
        </a:solidFill>
      </c:spPr>
    </c:title>
    <c:plotArea>
      <c:layout/>
      <c:lineChart>
        <c:grouping val="standard"/>
        <c:ser>
          <c:idx val="0"/>
          <c:order val="0"/>
          <c:tx>
            <c:strRef>
              <c:f>校直后齿轮和花键精度!$H$97</c:f>
              <c:strCache>
                <c:ptCount val="1"/>
                <c:pt idx="0">
                  <c:v>Fr热后</c:v>
                </c:pt>
              </c:strCache>
            </c:strRef>
          </c:tx>
          <c:val>
            <c:numRef>
              <c:f>校直后齿轮和花键精度!$H$98:$H$119</c:f>
              <c:numCache>
                <c:formatCode>General</c:formatCode>
                <c:ptCount val="22"/>
                <c:pt idx="0">
                  <c:v>62.6</c:v>
                </c:pt>
                <c:pt idx="1">
                  <c:v>67.900000000000006</c:v>
                </c:pt>
                <c:pt idx="2">
                  <c:v>82.9</c:v>
                </c:pt>
                <c:pt idx="4">
                  <c:v>52.4</c:v>
                </c:pt>
                <c:pt idx="5">
                  <c:v>57.5</c:v>
                </c:pt>
                <c:pt idx="7">
                  <c:v>50.5</c:v>
                </c:pt>
                <c:pt idx="8">
                  <c:v>64.400000000000006</c:v>
                </c:pt>
                <c:pt idx="9">
                  <c:v>64.599999999999994</c:v>
                </c:pt>
                <c:pt idx="10">
                  <c:v>52.3</c:v>
                </c:pt>
                <c:pt idx="11">
                  <c:v>45.4</c:v>
                </c:pt>
                <c:pt idx="12">
                  <c:v>65.900000000000006</c:v>
                </c:pt>
                <c:pt idx="13">
                  <c:v>42.5</c:v>
                </c:pt>
                <c:pt idx="14">
                  <c:v>64.099999999999994</c:v>
                </c:pt>
                <c:pt idx="15">
                  <c:v>60.2</c:v>
                </c:pt>
                <c:pt idx="16">
                  <c:v>58</c:v>
                </c:pt>
                <c:pt idx="17">
                  <c:v>43.2</c:v>
                </c:pt>
                <c:pt idx="18">
                  <c:v>33.4</c:v>
                </c:pt>
                <c:pt idx="19">
                  <c:v>40.9</c:v>
                </c:pt>
                <c:pt idx="20">
                  <c:v>40.9</c:v>
                </c:pt>
                <c:pt idx="21">
                  <c:v>77.2</c:v>
                </c:pt>
              </c:numCache>
            </c:numRef>
          </c:val>
        </c:ser>
        <c:ser>
          <c:idx val="1"/>
          <c:order val="1"/>
          <c:tx>
            <c:strRef>
              <c:f>校直后齿轮和花键精度!$O$97</c:f>
              <c:strCache>
                <c:ptCount val="1"/>
                <c:pt idx="0">
                  <c:v>3校直后跳动</c:v>
                </c:pt>
              </c:strCache>
            </c:strRef>
          </c:tx>
          <c:val>
            <c:numRef>
              <c:f>校直后齿轮和花键精度!$O$98:$O$119</c:f>
              <c:numCache>
                <c:formatCode>General</c:formatCode>
                <c:ptCount val="22"/>
                <c:pt idx="0">
                  <c:v>22.52</c:v>
                </c:pt>
                <c:pt idx="1">
                  <c:v>13.54</c:v>
                </c:pt>
                <c:pt idx="2">
                  <c:v>13.2</c:v>
                </c:pt>
                <c:pt idx="4">
                  <c:v>24.919999999999987</c:v>
                </c:pt>
                <c:pt idx="5">
                  <c:v>35.44</c:v>
                </c:pt>
                <c:pt idx="6">
                  <c:v>26.56</c:v>
                </c:pt>
                <c:pt idx="7">
                  <c:v>14.88</c:v>
                </c:pt>
                <c:pt idx="8">
                  <c:v>12.04</c:v>
                </c:pt>
                <c:pt idx="9">
                  <c:v>20.279999999999987</c:v>
                </c:pt>
                <c:pt idx="10">
                  <c:v>10.860000000000024</c:v>
                </c:pt>
                <c:pt idx="11">
                  <c:v>17.8</c:v>
                </c:pt>
                <c:pt idx="12">
                  <c:v>24.04</c:v>
                </c:pt>
                <c:pt idx="13">
                  <c:v>7.74</c:v>
                </c:pt>
                <c:pt idx="14">
                  <c:v>21.82</c:v>
                </c:pt>
                <c:pt idx="15">
                  <c:v>13.28</c:v>
                </c:pt>
                <c:pt idx="16">
                  <c:v>8.48</c:v>
                </c:pt>
                <c:pt idx="17">
                  <c:v>14.78</c:v>
                </c:pt>
                <c:pt idx="18">
                  <c:v>4.8599999999999985</c:v>
                </c:pt>
                <c:pt idx="19">
                  <c:v>13.4</c:v>
                </c:pt>
                <c:pt idx="20">
                  <c:v>3.24</c:v>
                </c:pt>
                <c:pt idx="21">
                  <c:v>26.939999999999987</c:v>
                </c:pt>
              </c:numCache>
            </c:numRef>
          </c:val>
        </c:ser>
        <c:ser>
          <c:idx val="2"/>
          <c:order val="2"/>
          <c:tx>
            <c:strRef>
              <c:f>校直后齿轮和花键精度!$H$127</c:f>
              <c:strCache>
                <c:ptCount val="1"/>
                <c:pt idx="0">
                  <c:v>Fr热前</c:v>
                </c:pt>
              </c:strCache>
            </c:strRef>
          </c:tx>
          <c:spPr>
            <a:ln>
              <a:solidFill>
                <a:srgbClr val="00B050"/>
              </a:solidFill>
            </a:ln>
          </c:spPr>
          <c:marker>
            <c:spPr>
              <a:solidFill>
                <a:srgbClr val="00B050"/>
              </a:solidFill>
            </c:spPr>
          </c:marker>
          <c:val>
            <c:numRef>
              <c:f>校直后齿轮和花键精度!$H$128:$H$149</c:f>
              <c:numCache>
                <c:formatCode>General</c:formatCode>
                <c:ptCount val="22"/>
                <c:pt idx="0">
                  <c:v>33.4</c:v>
                </c:pt>
                <c:pt idx="1">
                  <c:v>30.7</c:v>
                </c:pt>
                <c:pt idx="2">
                  <c:v>31.6</c:v>
                </c:pt>
                <c:pt idx="3">
                  <c:v>75.7</c:v>
                </c:pt>
                <c:pt idx="4">
                  <c:v>43.9</c:v>
                </c:pt>
                <c:pt idx="5">
                  <c:v>63.2</c:v>
                </c:pt>
                <c:pt idx="6">
                  <c:v>37.700000000000003</c:v>
                </c:pt>
                <c:pt idx="7">
                  <c:v>35.9</c:v>
                </c:pt>
                <c:pt idx="8">
                  <c:v>76.400000000000006</c:v>
                </c:pt>
                <c:pt idx="9">
                  <c:v>34.9</c:v>
                </c:pt>
                <c:pt idx="10">
                  <c:v>62.6</c:v>
                </c:pt>
                <c:pt idx="11">
                  <c:v>57.1</c:v>
                </c:pt>
                <c:pt idx="12">
                  <c:v>44.3</c:v>
                </c:pt>
                <c:pt idx="13">
                  <c:v>46.5</c:v>
                </c:pt>
                <c:pt idx="14">
                  <c:v>37.5</c:v>
                </c:pt>
                <c:pt idx="15">
                  <c:v>69.599999999999994</c:v>
                </c:pt>
                <c:pt idx="16">
                  <c:v>41.5</c:v>
                </c:pt>
                <c:pt idx="17">
                  <c:v>28.7</c:v>
                </c:pt>
                <c:pt idx="18">
                  <c:v>51.7</c:v>
                </c:pt>
                <c:pt idx="19">
                  <c:v>58.3</c:v>
                </c:pt>
                <c:pt idx="20">
                  <c:v>45.5</c:v>
                </c:pt>
                <c:pt idx="21">
                  <c:v>59.1</c:v>
                </c:pt>
              </c:numCache>
            </c:numRef>
          </c:val>
        </c:ser>
        <c:marker val="1"/>
        <c:axId val="152280448"/>
        <c:axId val="152286720"/>
      </c:lineChart>
      <c:catAx>
        <c:axId val="152280448"/>
        <c:scaling>
          <c:orientation val="minMax"/>
        </c:scaling>
        <c:axPos val="b"/>
        <c:majorTickMark val="none"/>
        <c:tickLblPos val="nextTo"/>
        <c:crossAx val="152286720"/>
        <c:crosses val="autoZero"/>
        <c:auto val="1"/>
        <c:lblAlgn val="ctr"/>
        <c:lblOffset val="100"/>
      </c:catAx>
      <c:valAx>
        <c:axId val="152286720"/>
        <c:scaling>
          <c:orientation val="minMax"/>
        </c:scaling>
        <c:axPos val="l"/>
        <c:majorGridlines/>
        <c:numFmt formatCode="General" sourceLinked="1"/>
        <c:majorTickMark val="none"/>
        <c:tickLblPos val="nextTo"/>
        <c:spPr>
          <a:ln w="9525">
            <a:noFill/>
          </a:ln>
        </c:spPr>
        <c:crossAx val="152280448"/>
        <c:crosses val="autoZero"/>
        <c:crossBetween val="between"/>
      </c:valAx>
    </c:plotArea>
    <c:legend>
      <c:legendPos val="b"/>
      <c:layout/>
    </c:legend>
    <c:plotVisOnly val="1"/>
    <c:dispBlanksAs val="gap"/>
  </c:chart>
  <c:spPr>
    <a:solidFill>
      <a:srgbClr val="DAEDEF">
        <a:lumMod val="90000"/>
      </a:srgbClr>
    </a:solidFill>
  </c:sp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400" b="1" kern="1200">
                <a:solidFill>
                  <a:srgbClr val="000066"/>
                </a:solidFill>
                <a:latin typeface="微软雅黑" pitchFamily="34" charset="-122"/>
                <a:ea typeface="微软雅黑" pitchFamily="34" charset="-122"/>
                <a:cs typeface="+mn-cs"/>
              </a:defRPr>
            </a:pPr>
            <a:r>
              <a:rPr kumimoji="1" lang="zh-CN" altLang="en-US" sz="1400" b="1" kern="1200" dirty="0">
                <a:solidFill>
                  <a:srgbClr val="000066"/>
                </a:solidFill>
                <a:latin typeface="微软雅黑" pitchFamily="34" charset="-122"/>
                <a:ea typeface="微软雅黑" pitchFamily="34" charset="-122"/>
                <a:cs typeface="+mn-cs"/>
              </a:rPr>
              <a:t>滚齿精度和定位基准</a:t>
            </a:r>
            <a:r>
              <a:rPr kumimoji="1" lang="zh-CN" altLang="en-US" sz="1400" b="1" kern="1200" dirty="0" smtClean="0">
                <a:solidFill>
                  <a:srgbClr val="000066"/>
                </a:solidFill>
                <a:latin typeface="微软雅黑" pitchFamily="34" charset="-122"/>
                <a:ea typeface="微软雅黑" pitchFamily="34" charset="-122"/>
                <a:cs typeface="+mn-cs"/>
              </a:rPr>
              <a:t>精度</a:t>
            </a:r>
            <a:endParaRPr kumimoji="1" lang="zh-CN" altLang="en-US" sz="1400" b="1" kern="1200" dirty="0">
              <a:solidFill>
                <a:srgbClr val="000066"/>
              </a:solidFill>
              <a:latin typeface="微软雅黑" pitchFamily="34" charset="-122"/>
              <a:ea typeface="微软雅黑" pitchFamily="34" charset="-122"/>
              <a:cs typeface="+mn-cs"/>
            </a:endParaRPr>
          </a:p>
        </c:rich>
      </c:tx>
      <c:layout>
        <c:manualLayout>
          <c:xMode val="edge"/>
          <c:yMode val="edge"/>
          <c:x val="0.16987701850850317"/>
          <c:y val="3.2381009592635991E-2"/>
        </c:manualLayout>
      </c:layout>
      <c:spPr>
        <a:noFill/>
      </c:spPr>
    </c:title>
    <c:plotArea>
      <c:layout/>
      <c:lineChart>
        <c:grouping val="standard"/>
        <c:ser>
          <c:idx val="0"/>
          <c:order val="0"/>
          <c:tx>
            <c:strRef>
              <c:f>滚齿!$T$3</c:f>
              <c:strCache>
                <c:ptCount val="1"/>
                <c:pt idx="0">
                  <c:v>Fr</c:v>
                </c:pt>
              </c:strCache>
            </c:strRef>
          </c:tx>
          <c:val>
            <c:numRef>
              <c:f>滚齿!$T$4:$T$24</c:f>
              <c:numCache>
                <c:formatCode>General</c:formatCode>
                <c:ptCount val="21"/>
                <c:pt idx="0">
                  <c:v>12.3</c:v>
                </c:pt>
                <c:pt idx="1">
                  <c:v>10.7</c:v>
                </c:pt>
                <c:pt idx="2">
                  <c:v>9.3000000000000007</c:v>
                </c:pt>
                <c:pt idx="3">
                  <c:v>10.6</c:v>
                </c:pt>
                <c:pt idx="4">
                  <c:v>16.899999999999999</c:v>
                </c:pt>
                <c:pt idx="5">
                  <c:v>14.8</c:v>
                </c:pt>
                <c:pt idx="6">
                  <c:v>13.3</c:v>
                </c:pt>
                <c:pt idx="7">
                  <c:v>14</c:v>
                </c:pt>
                <c:pt idx="8">
                  <c:v>18.3</c:v>
                </c:pt>
                <c:pt idx="9">
                  <c:v>19.100000000000001</c:v>
                </c:pt>
                <c:pt idx="10">
                  <c:v>9.2000000000000011</c:v>
                </c:pt>
                <c:pt idx="11">
                  <c:v>34.800000000000004</c:v>
                </c:pt>
                <c:pt idx="12">
                  <c:v>26.5</c:v>
                </c:pt>
                <c:pt idx="13">
                  <c:v>9.3000000000000007</c:v>
                </c:pt>
                <c:pt idx="14">
                  <c:v>11.3</c:v>
                </c:pt>
                <c:pt idx="15">
                  <c:v>28</c:v>
                </c:pt>
                <c:pt idx="16">
                  <c:v>18.399999999999999</c:v>
                </c:pt>
                <c:pt idx="17">
                  <c:v>27.9</c:v>
                </c:pt>
                <c:pt idx="18">
                  <c:v>25.7</c:v>
                </c:pt>
                <c:pt idx="19">
                  <c:v>7.5</c:v>
                </c:pt>
                <c:pt idx="20">
                  <c:v>10.4</c:v>
                </c:pt>
              </c:numCache>
            </c:numRef>
          </c:val>
        </c:ser>
        <c:ser>
          <c:idx val="1"/>
          <c:order val="1"/>
          <c:tx>
            <c:strRef>
              <c:f>滚齿!$X$3</c:f>
              <c:strCache>
                <c:ptCount val="1"/>
                <c:pt idx="0">
                  <c:v>2跳动</c:v>
                </c:pt>
              </c:strCache>
            </c:strRef>
          </c:tx>
          <c:val>
            <c:numRef>
              <c:f>滚齿!$X$4:$X$24</c:f>
              <c:numCache>
                <c:formatCode>General</c:formatCode>
                <c:ptCount val="21"/>
                <c:pt idx="0">
                  <c:v>5.4</c:v>
                </c:pt>
                <c:pt idx="1">
                  <c:v>24</c:v>
                </c:pt>
                <c:pt idx="2">
                  <c:v>16.34</c:v>
                </c:pt>
                <c:pt idx="3">
                  <c:v>22.58</c:v>
                </c:pt>
                <c:pt idx="4">
                  <c:v>33.44</c:v>
                </c:pt>
                <c:pt idx="5">
                  <c:v>35</c:v>
                </c:pt>
                <c:pt idx="6">
                  <c:v>32.36</c:v>
                </c:pt>
                <c:pt idx="7">
                  <c:v>16.32</c:v>
                </c:pt>
                <c:pt idx="8">
                  <c:v>47.36</c:v>
                </c:pt>
                <c:pt idx="9">
                  <c:v>26.1</c:v>
                </c:pt>
                <c:pt idx="10">
                  <c:v>14.62</c:v>
                </c:pt>
                <c:pt idx="11">
                  <c:v>46.8</c:v>
                </c:pt>
                <c:pt idx="12">
                  <c:v>44.14</c:v>
                </c:pt>
                <c:pt idx="13">
                  <c:v>22.12</c:v>
                </c:pt>
                <c:pt idx="14">
                  <c:v>21.479999999999986</c:v>
                </c:pt>
                <c:pt idx="15">
                  <c:v>31.3</c:v>
                </c:pt>
                <c:pt idx="16">
                  <c:v>18.72</c:v>
                </c:pt>
                <c:pt idx="17">
                  <c:v>23.32</c:v>
                </c:pt>
                <c:pt idx="18">
                  <c:v>12.239999999999998</c:v>
                </c:pt>
                <c:pt idx="19">
                  <c:v>20.64</c:v>
                </c:pt>
                <c:pt idx="20">
                  <c:v>17.64</c:v>
                </c:pt>
              </c:numCache>
            </c:numRef>
          </c:val>
        </c:ser>
        <c:marker val="1"/>
        <c:axId val="107943040"/>
        <c:axId val="107944576"/>
      </c:lineChart>
      <c:catAx>
        <c:axId val="107943040"/>
        <c:scaling>
          <c:orientation val="minMax"/>
        </c:scaling>
        <c:axPos val="b"/>
        <c:majorTickMark val="none"/>
        <c:tickLblPos val="nextTo"/>
        <c:crossAx val="107944576"/>
        <c:crosses val="autoZero"/>
        <c:auto val="1"/>
        <c:lblAlgn val="ctr"/>
        <c:lblOffset val="100"/>
      </c:catAx>
      <c:valAx>
        <c:axId val="107944576"/>
        <c:scaling>
          <c:orientation val="minMax"/>
        </c:scaling>
        <c:axPos val="l"/>
        <c:majorGridlines/>
        <c:numFmt formatCode="General" sourceLinked="1"/>
        <c:majorTickMark val="none"/>
        <c:tickLblPos val="nextTo"/>
        <c:spPr>
          <a:ln w="9525">
            <a:noFill/>
          </a:ln>
        </c:spPr>
        <c:crossAx val="107943040"/>
        <c:crosses val="autoZero"/>
        <c:crossBetween val="between"/>
      </c:valAx>
    </c:plotArea>
    <c:legend>
      <c:legendPos val="b"/>
      <c:layout/>
    </c:legend>
    <c:plotVisOnly val="1"/>
    <c:dispBlanksAs val="gap"/>
  </c:chart>
  <c:spPr>
    <a:solidFill>
      <a:srgbClr val="DAEDEF"/>
    </a:solidFill>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400" b="1" i="0" u="none" strike="noStrike" kern="1200" baseline="0">
                <a:solidFill>
                  <a:srgbClr val="000066"/>
                </a:solidFill>
                <a:latin typeface="微软雅黑" pitchFamily="34" charset="-122"/>
                <a:ea typeface="微软雅黑" pitchFamily="34" charset="-122"/>
                <a:cs typeface="+mn-cs"/>
              </a:defRPr>
            </a:pPr>
            <a:r>
              <a:rPr kumimoji="1" lang="zh-CN" altLang="en-US" sz="1400" b="1" i="0" u="none" strike="noStrike" kern="1200" baseline="0" dirty="0">
                <a:solidFill>
                  <a:srgbClr val="000066"/>
                </a:solidFill>
                <a:latin typeface="微软雅黑" pitchFamily="34" charset="-122"/>
                <a:ea typeface="微软雅黑" pitchFamily="34" charset="-122"/>
                <a:cs typeface="+mn-cs"/>
              </a:rPr>
              <a:t>滚</a:t>
            </a:r>
            <a:r>
              <a:rPr kumimoji="1" lang="zh-CN" altLang="en-US" sz="1400" b="1" i="0" u="none" strike="noStrike" kern="1200" baseline="0" dirty="0" smtClean="0">
                <a:solidFill>
                  <a:srgbClr val="000066"/>
                </a:solidFill>
                <a:latin typeface="微软雅黑" pitchFamily="34" charset="-122"/>
                <a:ea typeface="微软雅黑" pitchFamily="34" charset="-122"/>
                <a:cs typeface="+mn-cs"/>
              </a:rPr>
              <a:t>齿工序齿轮周节精度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c:rich>
      </c:tx>
      <c:layout/>
      <c:spPr>
        <a:noFill/>
        <a:ln>
          <a:noFill/>
        </a:ln>
      </c:spPr>
    </c:title>
    <c:plotArea>
      <c:layout/>
      <c:lineChart>
        <c:grouping val="standard"/>
        <c:ser>
          <c:idx val="0"/>
          <c:order val="0"/>
          <c:tx>
            <c:strRef>
              <c:f>滚齿!$R$3</c:f>
              <c:strCache>
                <c:ptCount val="1"/>
                <c:pt idx="0">
                  <c:v>左齿面Fp</c:v>
                </c:pt>
              </c:strCache>
            </c:strRef>
          </c:tx>
          <c:val>
            <c:numRef>
              <c:f>滚齿!$R$4:$R$24</c:f>
              <c:numCache>
                <c:formatCode>General</c:formatCode>
                <c:ptCount val="21"/>
                <c:pt idx="0">
                  <c:v>12.2</c:v>
                </c:pt>
                <c:pt idx="1">
                  <c:v>11.3</c:v>
                </c:pt>
                <c:pt idx="2">
                  <c:v>12.3</c:v>
                </c:pt>
                <c:pt idx="3">
                  <c:v>10</c:v>
                </c:pt>
                <c:pt idx="4">
                  <c:v>16.399999999999999</c:v>
                </c:pt>
                <c:pt idx="5">
                  <c:v>16.399999999999999</c:v>
                </c:pt>
                <c:pt idx="6">
                  <c:v>12.9</c:v>
                </c:pt>
                <c:pt idx="7">
                  <c:v>10.3</c:v>
                </c:pt>
                <c:pt idx="8">
                  <c:v>19</c:v>
                </c:pt>
                <c:pt idx="9">
                  <c:v>21.7</c:v>
                </c:pt>
                <c:pt idx="10">
                  <c:v>8.6</c:v>
                </c:pt>
                <c:pt idx="11">
                  <c:v>30.4</c:v>
                </c:pt>
                <c:pt idx="12">
                  <c:v>28.3</c:v>
                </c:pt>
                <c:pt idx="13">
                  <c:v>10.8</c:v>
                </c:pt>
                <c:pt idx="14">
                  <c:v>9.3000000000000007</c:v>
                </c:pt>
                <c:pt idx="15">
                  <c:v>28.8</c:v>
                </c:pt>
                <c:pt idx="16">
                  <c:v>19.399999999999999</c:v>
                </c:pt>
                <c:pt idx="17">
                  <c:v>30</c:v>
                </c:pt>
                <c:pt idx="18">
                  <c:v>25.9</c:v>
                </c:pt>
                <c:pt idx="19">
                  <c:v>7.4</c:v>
                </c:pt>
                <c:pt idx="20">
                  <c:v>11.4</c:v>
                </c:pt>
              </c:numCache>
            </c:numRef>
          </c:val>
        </c:ser>
        <c:ser>
          <c:idx val="1"/>
          <c:order val="1"/>
          <c:tx>
            <c:strRef>
              <c:f>滚齿!$S$3</c:f>
              <c:strCache>
                <c:ptCount val="1"/>
                <c:pt idx="0">
                  <c:v>右齿面Fp</c:v>
                </c:pt>
              </c:strCache>
            </c:strRef>
          </c:tx>
          <c:val>
            <c:numRef>
              <c:f>滚齿!$S$4:$S$24</c:f>
              <c:numCache>
                <c:formatCode>General</c:formatCode>
                <c:ptCount val="21"/>
                <c:pt idx="0">
                  <c:v>14.3</c:v>
                </c:pt>
                <c:pt idx="1">
                  <c:v>11.7</c:v>
                </c:pt>
                <c:pt idx="2">
                  <c:v>10.1</c:v>
                </c:pt>
                <c:pt idx="3">
                  <c:v>10.7</c:v>
                </c:pt>
                <c:pt idx="4">
                  <c:v>17.3</c:v>
                </c:pt>
                <c:pt idx="5">
                  <c:v>12.8</c:v>
                </c:pt>
                <c:pt idx="6">
                  <c:v>9.3000000000000007</c:v>
                </c:pt>
                <c:pt idx="7">
                  <c:v>9.3000000000000007</c:v>
                </c:pt>
                <c:pt idx="8">
                  <c:v>16.3</c:v>
                </c:pt>
                <c:pt idx="9">
                  <c:v>20.6</c:v>
                </c:pt>
                <c:pt idx="10">
                  <c:v>6.8</c:v>
                </c:pt>
                <c:pt idx="11">
                  <c:v>30.4</c:v>
                </c:pt>
                <c:pt idx="12">
                  <c:v>29.6</c:v>
                </c:pt>
                <c:pt idx="13">
                  <c:v>9.8000000000000007</c:v>
                </c:pt>
                <c:pt idx="14">
                  <c:v>13</c:v>
                </c:pt>
                <c:pt idx="15">
                  <c:v>28.4</c:v>
                </c:pt>
                <c:pt idx="16">
                  <c:v>19.5</c:v>
                </c:pt>
                <c:pt idx="17">
                  <c:v>30.9</c:v>
                </c:pt>
                <c:pt idx="18">
                  <c:v>21.8</c:v>
                </c:pt>
                <c:pt idx="19">
                  <c:v>7.5</c:v>
                </c:pt>
                <c:pt idx="20">
                  <c:v>12</c:v>
                </c:pt>
              </c:numCache>
            </c:numRef>
          </c:val>
        </c:ser>
        <c:ser>
          <c:idx val="2"/>
          <c:order val="2"/>
          <c:tx>
            <c:strRef>
              <c:f>滚齿!$T$3</c:f>
              <c:strCache>
                <c:ptCount val="1"/>
                <c:pt idx="0">
                  <c:v>Fr</c:v>
                </c:pt>
              </c:strCache>
            </c:strRef>
          </c:tx>
          <c:spPr>
            <a:ln>
              <a:solidFill>
                <a:srgbClr val="92D050"/>
              </a:solidFill>
            </a:ln>
          </c:spPr>
          <c:marker>
            <c:spPr>
              <a:solidFill>
                <a:srgbClr val="92D050"/>
              </a:solidFill>
            </c:spPr>
          </c:marker>
          <c:val>
            <c:numRef>
              <c:f>滚齿!$T$4:$T$24</c:f>
              <c:numCache>
                <c:formatCode>General</c:formatCode>
                <c:ptCount val="21"/>
                <c:pt idx="0">
                  <c:v>12.3</c:v>
                </c:pt>
                <c:pt idx="1">
                  <c:v>10.7</c:v>
                </c:pt>
                <c:pt idx="2">
                  <c:v>9.3000000000000007</c:v>
                </c:pt>
                <c:pt idx="3">
                  <c:v>10.6</c:v>
                </c:pt>
                <c:pt idx="4">
                  <c:v>16.899999999999999</c:v>
                </c:pt>
                <c:pt idx="5">
                  <c:v>14.8</c:v>
                </c:pt>
                <c:pt idx="6">
                  <c:v>13.3</c:v>
                </c:pt>
                <c:pt idx="7">
                  <c:v>14</c:v>
                </c:pt>
                <c:pt idx="8">
                  <c:v>18.3</c:v>
                </c:pt>
                <c:pt idx="9">
                  <c:v>19.100000000000001</c:v>
                </c:pt>
                <c:pt idx="10">
                  <c:v>9.2000000000000011</c:v>
                </c:pt>
                <c:pt idx="11">
                  <c:v>34.800000000000004</c:v>
                </c:pt>
                <c:pt idx="12">
                  <c:v>26.5</c:v>
                </c:pt>
                <c:pt idx="13">
                  <c:v>9.3000000000000007</c:v>
                </c:pt>
                <c:pt idx="14">
                  <c:v>11.3</c:v>
                </c:pt>
                <c:pt idx="15">
                  <c:v>28</c:v>
                </c:pt>
                <c:pt idx="16">
                  <c:v>18.399999999999999</c:v>
                </c:pt>
                <c:pt idx="17">
                  <c:v>27.9</c:v>
                </c:pt>
                <c:pt idx="18">
                  <c:v>25.7</c:v>
                </c:pt>
                <c:pt idx="19">
                  <c:v>7.5</c:v>
                </c:pt>
                <c:pt idx="20">
                  <c:v>10.4</c:v>
                </c:pt>
              </c:numCache>
            </c:numRef>
          </c:val>
        </c:ser>
        <c:marker val="1"/>
        <c:axId val="107999232"/>
        <c:axId val="108001152"/>
      </c:lineChart>
      <c:catAx>
        <c:axId val="107999232"/>
        <c:scaling>
          <c:orientation val="minMax"/>
        </c:scaling>
        <c:axPos val="b"/>
        <c:majorTickMark val="none"/>
        <c:tickLblPos val="nextTo"/>
        <c:crossAx val="108001152"/>
        <c:crosses val="autoZero"/>
        <c:auto val="1"/>
        <c:lblAlgn val="ctr"/>
        <c:lblOffset val="100"/>
      </c:catAx>
      <c:valAx>
        <c:axId val="108001152"/>
        <c:scaling>
          <c:orientation val="minMax"/>
        </c:scaling>
        <c:axPos val="l"/>
        <c:majorGridlines/>
        <c:numFmt formatCode="General" sourceLinked="1"/>
        <c:majorTickMark val="none"/>
        <c:tickLblPos val="nextTo"/>
        <c:spPr>
          <a:ln w="9525">
            <a:noFill/>
          </a:ln>
        </c:spPr>
        <c:crossAx val="107999232"/>
        <c:crosses val="autoZero"/>
        <c:crossBetween val="between"/>
      </c:valAx>
    </c:plotArea>
    <c:legend>
      <c:legendPos val="b"/>
      <c:layout/>
    </c:legend>
    <c:plotVisOnly val="1"/>
    <c:dispBlanksAs val="gap"/>
  </c:chart>
  <c:spPr>
    <a:solidFill>
      <a:srgbClr val="DAEDEF"/>
    </a:solid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400" b="1" i="0" u="none" strike="noStrike" kern="1200" baseline="0">
                <a:solidFill>
                  <a:srgbClr val="000066"/>
                </a:solidFill>
                <a:latin typeface="微软雅黑" pitchFamily="34" charset="-122"/>
                <a:ea typeface="微软雅黑" pitchFamily="34" charset="-122"/>
                <a:cs typeface="+mn-cs"/>
              </a:defRPr>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热处理校直后齿轮周节精度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c:rich>
      </c:tx>
      <c:layout/>
    </c:title>
    <c:plotArea>
      <c:layout/>
      <c:lineChart>
        <c:grouping val="standard"/>
        <c:ser>
          <c:idx val="0"/>
          <c:order val="0"/>
          <c:tx>
            <c:strRef>
              <c:f>校直后齿轮和花键精度!$R$3</c:f>
              <c:strCache>
                <c:ptCount val="1"/>
                <c:pt idx="0">
                  <c:v>左齿面Fp</c:v>
                </c:pt>
              </c:strCache>
            </c:strRef>
          </c:tx>
          <c:val>
            <c:numRef>
              <c:f>校直后齿轮和花键精度!$R$4:$R$23</c:f>
              <c:numCache>
                <c:formatCode>General</c:formatCode>
                <c:ptCount val="20"/>
                <c:pt idx="0">
                  <c:v>29.1</c:v>
                </c:pt>
                <c:pt idx="1">
                  <c:v>21.5</c:v>
                </c:pt>
                <c:pt idx="2">
                  <c:v>29.1</c:v>
                </c:pt>
                <c:pt idx="3">
                  <c:v>23.9</c:v>
                </c:pt>
                <c:pt idx="4">
                  <c:v>14.2</c:v>
                </c:pt>
                <c:pt idx="5">
                  <c:v>19.3</c:v>
                </c:pt>
                <c:pt idx="6">
                  <c:v>16.899999999999999</c:v>
                </c:pt>
                <c:pt idx="7">
                  <c:v>30.4</c:v>
                </c:pt>
                <c:pt idx="8">
                  <c:v>18.600000000000001</c:v>
                </c:pt>
                <c:pt idx="9">
                  <c:v>21.7</c:v>
                </c:pt>
                <c:pt idx="10">
                  <c:v>18.899999999999999</c:v>
                </c:pt>
                <c:pt idx="11">
                  <c:v>39.9</c:v>
                </c:pt>
                <c:pt idx="12">
                  <c:v>8.3000000000000007</c:v>
                </c:pt>
                <c:pt idx="13">
                  <c:v>8.7000000000000011</c:v>
                </c:pt>
                <c:pt idx="14">
                  <c:v>28.7</c:v>
                </c:pt>
                <c:pt idx="16">
                  <c:v>25.2</c:v>
                </c:pt>
                <c:pt idx="17">
                  <c:v>20.2</c:v>
                </c:pt>
                <c:pt idx="18">
                  <c:v>28.2</c:v>
                </c:pt>
                <c:pt idx="19">
                  <c:v>41.5</c:v>
                </c:pt>
              </c:numCache>
            </c:numRef>
          </c:val>
        </c:ser>
        <c:ser>
          <c:idx val="1"/>
          <c:order val="1"/>
          <c:tx>
            <c:strRef>
              <c:f>校直后齿轮和花键精度!$S$3</c:f>
              <c:strCache>
                <c:ptCount val="1"/>
                <c:pt idx="0">
                  <c:v>右齿面Fp</c:v>
                </c:pt>
              </c:strCache>
            </c:strRef>
          </c:tx>
          <c:val>
            <c:numRef>
              <c:f>校直后齿轮和花键精度!$S$4:$S$23</c:f>
              <c:numCache>
                <c:formatCode>General</c:formatCode>
                <c:ptCount val="20"/>
                <c:pt idx="0">
                  <c:v>29.8</c:v>
                </c:pt>
                <c:pt idx="1">
                  <c:v>17.5</c:v>
                </c:pt>
                <c:pt idx="2">
                  <c:v>25.1</c:v>
                </c:pt>
                <c:pt idx="3">
                  <c:v>23.7</c:v>
                </c:pt>
                <c:pt idx="4">
                  <c:v>12.7</c:v>
                </c:pt>
                <c:pt idx="5">
                  <c:v>15.9</c:v>
                </c:pt>
                <c:pt idx="6">
                  <c:v>17.7</c:v>
                </c:pt>
                <c:pt idx="7">
                  <c:v>20</c:v>
                </c:pt>
                <c:pt idx="8">
                  <c:v>20.9</c:v>
                </c:pt>
                <c:pt idx="9">
                  <c:v>21.2</c:v>
                </c:pt>
                <c:pt idx="10">
                  <c:v>20.399999999999999</c:v>
                </c:pt>
                <c:pt idx="11">
                  <c:v>43</c:v>
                </c:pt>
                <c:pt idx="12">
                  <c:v>18.600000000000001</c:v>
                </c:pt>
                <c:pt idx="13">
                  <c:v>12.4</c:v>
                </c:pt>
                <c:pt idx="14">
                  <c:v>27.7</c:v>
                </c:pt>
                <c:pt idx="15">
                  <c:v>9.1</c:v>
                </c:pt>
                <c:pt idx="16">
                  <c:v>21.9</c:v>
                </c:pt>
                <c:pt idx="17">
                  <c:v>16.3</c:v>
                </c:pt>
                <c:pt idx="18">
                  <c:v>28.2</c:v>
                </c:pt>
                <c:pt idx="19">
                  <c:v>30.5</c:v>
                </c:pt>
              </c:numCache>
            </c:numRef>
          </c:val>
        </c:ser>
        <c:ser>
          <c:idx val="2"/>
          <c:order val="2"/>
          <c:tx>
            <c:strRef>
              <c:f>校直后齿轮和花键精度!$T$3</c:f>
              <c:strCache>
                <c:ptCount val="1"/>
                <c:pt idx="0">
                  <c:v>Fr</c:v>
                </c:pt>
              </c:strCache>
            </c:strRef>
          </c:tx>
          <c:spPr>
            <a:ln>
              <a:solidFill>
                <a:srgbClr val="00B050"/>
              </a:solidFill>
            </a:ln>
          </c:spPr>
          <c:marker>
            <c:spPr>
              <a:solidFill>
                <a:srgbClr val="00B050"/>
              </a:solidFill>
            </c:spPr>
          </c:marker>
          <c:val>
            <c:numRef>
              <c:f>校直后齿轮和花键精度!$T$4:$T$23</c:f>
              <c:numCache>
                <c:formatCode>General</c:formatCode>
                <c:ptCount val="20"/>
                <c:pt idx="0">
                  <c:v>31.4</c:v>
                </c:pt>
                <c:pt idx="1">
                  <c:v>13.2</c:v>
                </c:pt>
                <c:pt idx="2">
                  <c:v>29.2</c:v>
                </c:pt>
                <c:pt idx="3">
                  <c:v>27.3</c:v>
                </c:pt>
                <c:pt idx="4">
                  <c:v>11.6</c:v>
                </c:pt>
                <c:pt idx="5">
                  <c:v>24.8</c:v>
                </c:pt>
                <c:pt idx="6">
                  <c:v>21.6</c:v>
                </c:pt>
                <c:pt idx="7">
                  <c:v>26.2</c:v>
                </c:pt>
                <c:pt idx="8">
                  <c:v>21.6</c:v>
                </c:pt>
                <c:pt idx="9">
                  <c:v>21.8</c:v>
                </c:pt>
                <c:pt idx="10">
                  <c:v>19.8</c:v>
                </c:pt>
                <c:pt idx="11">
                  <c:v>43.6</c:v>
                </c:pt>
                <c:pt idx="12">
                  <c:v>19.600000000000001</c:v>
                </c:pt>
                <c:pt idx="13">
                  <c:v>14.8</c:v>
                </c:pt>
                <c:pt idx="14">
                  <c:v>30.6</c:v>
                </c:pt>
                <c:pt idx="16">
                  <c:v>19.899999999999999</c:v>
                </c:pt>
                <c:pt idx="17">
                  <c:v>18.7</c:v>
                </c:pt>
                <c:pt idx="18">
                  <c:v>30.6</c:v>
                </c:pt>
                <c:pt idx="19">
                  <c:v>30.5</c:v>
                </c:pt>
              </c:numCache>
            </c:numRef>
          </c:val>
        </c:ser>
        <c:marker val="1"/>
        <c:axId val="108375040"/>
        <c:axId val="108545152"/>
      </c:lineChart>
      <c:catAx>
        <c:axId val="108375040"/>
        <c:scaling>
          <c:orientation val="minMax"/>
        </c:scaling>
        <c:axPos val="b"/>
        <c:majorTickMark val="none"/>
        <c:tickLblPos val="nextTo"/>
        <c:crossAx val="108545152"/>
        <c:crosses val="autoZero"/>
        <c:auto val="1"/>
        <c:lblAlgn val="ctr"/>
        <c:lblOffset val="100"/>
      </c:catAx>
      <c:valAx>
        <c:axId val="108545152"/>
        <c:scaling>
          <c:orientation val="minMax"/>
        </c:scaling>
        <c:axPos val="l"/>
        <c:majorGridlines/>
        <c:numFmt formatCode="General" sourceLinked="1"/>
        <c:majorTickMark val="none"/>
        <c:tickLblPos val="nextTo"/>
        <c:spPr>
          <a:ln w="9525">
            <a:noFill/>
          </a:ln>
        </c:spPr>
        <c:crossAx val="108375040"/>
        <c:crosses val="autoZero"/>
        <c:crossBetween val="between"/>
      </c:valAx>
    </c:plotArea>
    <c:legend>
      <c:legendPos val="b"/>
      <c:layout/>
    </c:legend>
    <c:plotVisOnly val="1"/>
    <c:dispBlanksAs val="gap"/>
  </c:chart>
  <c:spPr>
    <a:solidFill>
      <a:srgbClr val="DAEDEF"/>
    </a:solidFill>
  </c:sp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lgn="ctr" rtl="0">
              <a:defRPr kumimoji="1" lang="zh-CN" altLang="en-US" sz="1400" b="1" i="0" u="none" strike="noStrike" kern="1200" baseline="0">
                <a:solidFill>
                  <a:srgbClr val="000066"/>
                </a:solidFill>
                <a:latin typeface="微软雅黑" pitchFamily="34" charset="-122"/>
                <a:ea typeface="微软雅黑" pitchFamily="34" charset="-122"/>
                <a:cs typeface="+mn-cs"/>
              </a:defRPr>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热处理校直</a:t>
            </a:r>
            <a:r>
              <a:rPr kumimoji="1" lang="zh-CN" altLang="en-US" sz="1400" b="1" i="0" u="none" strike="noStrike" kern="1200" baseline="0" dirty="0">
                <a:solidFill>
                  <a:srgbClr val="000066"/>
                </a:solidFill>
                <a:latin typeface="微软雅黑" pitchFamily="34" charset="-122"/>
                <a:ea typeface="微软雅黑" pitchFamily="34" charset="-122"/>
                <a:cs typeface="+mn-cs"/>
              </a:rPr>
              <a:t>后各轴颈跳动</a:t>
            </a:r>
            <a:r>
              <a:rPr kumimoji="1" lang="el-GR" altLang="zh-CN" sz="1400" b="1" i="0" u="none" strike="noStrike" kern="1200" baseline="0" dirty="0">
                <a:solidFill>
                  <a:srgbClr val="000066"/>
                </a:solidFill>
                <a:latin typeface="微软雅黑" pitchFamily="34" charset="-122"/>
                <a:ea typeface="微软雅黑" pitchFamily="34" charset="-122"/>
                <a:cs typeface="+mn-cs"/>
              </a:rPr>
              <a:t>μ</a:t>
            </a:r>
            <a:r>
              <a:rPr kumimoji="1" lang="en-US" altLang="zh-CN" sz="1400" b="1" i="0" u="none" strike="noStrike" kern="1200" baseline="0" dirty="0">
                <a:solidFill>
                  <a:srgbClr val="000066"/>
                </a:solidFill>
                <a:latin typeface="微软雅黑" pitchFamily="34" charset="-122"/>
                <a:ea typeface="微软雅黑" pitchFamily="34" charset="-122"/>
                <a:cs typeface="+mn-cs"/>
              </a:rPr>
              <a:t>m</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c:rich>
      </c:tx>
      <c:layout/>
    </c:title>
    <c:plotArea>
      <c:layout/>
      <c:lineChart>
        <c:grouping val="standard"/>
        <c:ser>
          <c:idx val="0"/>
          <c:order val="0"/>
          <c:tx>
            <c:strRef>
              <c:f>精车2!$Q$128</c:f>
              <c:strCache>
                <c:ptCount val="1"/>
                <c:pt idx="0">
                  <c:v>1校直后</c:v>
                </c:pt>
              </c:strCache>
            </c:strRef>
          </c:tx>
          <c:val>
            <c:numRef>
              <c:f>精车2!$Q$129:$Q$148</c:f>
              <c:numCache>
                <c:formatCode>General</c:formatCode>
                <c:ptCount val="20"/>
                <c:pt idx="0">
                  <c:v>30.84</c:v>
                </c:pt>
                <c:pt idx="1">
                  <c:v>14.02</c:v>
                </c:pt>
                <c:pt idx="2">
                  <c:v>16.22</c:v>
                </c:pt>
                <c:pt idx="3">
                  <c:v>41.339999999999996</c:v>
                </c:pt>
                <c:pt idx="4">
                  <c:v>26.54</c:v>
                </c:pt>
                <c:pt idx="5">
                  <c:v>31.259999999999987</c:v>
                </c:pt>
                <c:pt idx="6">
                  <c:v>23.82</c:v>
                </c:pt>
                <c:pt idx="7">
                  <c:v>29.779999999999987</c:v>
                </c:pt>
                <c:pt idx="8">
                  <c:v>17.059999999999999</c:v>
                </c:pt>
                <c:pt idx="9">
                  <c:v>17.18</c:v>
                </c:pt>
                <c:pt idx="10">
                  <c:v>37.4</c:v>
                </c:pt>
                <c:pt idx="11">
                  <c:v>36.980000000000004</c:v>
                </c:pt>
                <c:pt idx="12">
                  <c:v>24.7</c:v>
                </c:pt>
                <c:pt idx="13">
                  <c:v>22.8</c:v>
                </c:pt>
                <c:pt idx="14">
                  <c:v>33.86</c:v>
                </c:pt>
                <c:pt idx="15">
                  <c:v>26.5</c:v>
                </c:pt>
                <c:pt idx="16">
                  <c:v>6.48</c:v>
                </c:pt>
                <c:pt idx="17">
                  <c:v>15.46</c:v>
                </c:pt>
                <c:pt idx="18">
                  <c:v>32.800000000000004</c:v>
                </c:pt>
                <c:pt idx="19">
                  <c:v>10.200000000000001</c:v>
                </c:pt>
              </c:numCache>
            </c:numRef>
          </c:val>
        </c:ser>
        <c:ser>
          <c:idx val="1"/>
          <c:order val="1"/>
          <c:tx>
            <c:strRef>
              <c:f>精车2!$R$128</c:f>
              <c:strCache>
                <c:ptCount val="1"/>
                <c:pt idx="0">
                  <c:v>2校直后</c:v>
                </c:pt>
              </c:strCache>
            </c:strRef>
          </c:tx>
          <c:val>
            <c:numRef>
              <c:f>精车2!$R$129:$R$148</c:f>
              <c:numCache>
                <c:formatCode>General</c:formatCode>
                <c:ptCount val="20"/>
                <c:pt idx="0">
                  <c:v>43.2</c:v>
                </c:pt>
                <c:pt idx="1">
                  <c:v>34.28</c:v>
                </c:pt>
                <c:pt idx="2">
                  <c:v>17.2</c:v>
                </c:pt>
                <c:pt idx="3">
                  <c:v>47.18</c:v>
                </c:pt>
                <c:pt idx="4">
                  <c:v>53.4</c:v>
                </c:pt>
                <c:pt idx="5">
                  <c:v>32.32</c:v>
                </c:pt>
                <c:pt idx="6">
                  <c:v>27.14</c:v>
                </c:pt>
                <c:pt idx="7">
                  <c:v>5.6599999999999975</c:v>
                </c:pt>
                <c:pt idx="8">
                  <c:v>36.879999999999995</c:v>
                </c:pt>
                <c:pt idx="9">
                  <c:v>15.82</c:v>
                </c:pt>
                <c:pt idx="10">
                  <c:v>41.720000000000013</c:v>
                </c:pt>
                <c:pt idx="11">
                  <c:v>36.520000000000003</c:v>
                </c:pt>
                <c:pt idx="12">
                  <c:v>12.8</c:v>
                </c:pt>
                <c:pt idx="13">
                  <c:v>18.66</c:v>
                </c:pt>
                <c:pt idx="14">
                  <c:v>29.68</c:v>
                </c:pt>
                <c:pt idx="15">
                  <c:v>12.28</c:v>
                </c:pt>
                <c:pt idx="16">
                  <c:v>32.700000000000003</c:v>
                </c:pt>
                <c:pt idx="17">
                  <c:v>17.979999999999986</c:v>
                </c:pt>
                <c:pt idx="18">
                  <c:v>26.259999999999987</c:v>
                </c:pt>
                <c:pt idx="19">
                  <c:v>8.58</c:v>
                </c:pt>
              </c:numCache>
            </c:numRef>
          </c:val>
        </c:ser>
        <c:ser>
          <c:idx val="2"/>
          <c:order val="2"/>
          <c:tx>
            <c:strRef>
              <c:f>精车2!$S$128</c:f>
              <c:strCache>
                <c:ptCount val="1"/>
                <c:pt idx="0">
                  <c:v>3校直后</c:v>
                </c:pt>
              </c:strCache>
            </c:strRef>
          </c:tx>
          <c:spPr>
            <a:ln>
              <a:solidFill>
                <a:srgbClr val="00B050"/>
              </a:solidFill>
            </a:ln>
          </c:spPr>
          <c:marker>
            <c:spPr>
              <a:solidFill>
                <a:srgbClr val="00B050"/>
              </a:solidFill>
            </c:spPr>
          </c:marker>
          <c:val>
            <c:numRef>
              <c:f>精车2!$S$129:$S$148</c:f>
              <c:numCache>
                <c:formatCode>General</c:formatCode>
                <c:ptCount val="20"/>
                <c:pt idx="0">
                  <c:v>22.52</c:v>
                </c:pt>
                <c:pt idx="1">
                  <c:v>13.54</c:v>
                </c:pt>
                <c:pt idx="2">
                  <c:v>13.2</c:v>
                </c:pt>
                <c:pt idx="3">
                  <c:v>24.919999999999987</c:v>
                </c:pt>
                <c:pt idx="4">
                  <c:v>35.44</c:v>
                </c:pt>
                <c:pt idx="5">
                  <c:v>26.56</c:v>
                </c:pt>
                <c:pt idx="6">
                  <c:v>14.88</c:v>
                </c:pt>
                <c:pt idx="7">
                  <c:v>12.04</c:v>
                </c:pt>
                <c:pt idx="8">
                  <c:v>20.279999999999987</c:v>
                </c:pt>
                <c:pt idx="9">
                  <c:v>10.860000000000024</c:v>
                </c:pt>
                <c:pt idx="10">
                  <c:v>17.8</c:v>
                </c:pt>
                <c:pt idx="11">
                  <c:v>24.04</c:v>
                </c:pt>
                <c:pt idx="12">
                  <c:v>7.74</c:v>
                </c:pt>
                <c:pt idx="13">
                  <c:v>21.82</c:v>
                </c:pt>
                <c:pt idx="14">
                  <c:v>13.28</c:v>
                </c:pt>
                <c:pt idx="15">
                  <c:v>8.48</c:v>
                </c:pt>
                <c:pt idx="16">
                  <c:v>14.78</c:v>
                </c:pt>
                <c:pt idx="17">
                  <c:v>4.8599999999999985</c:v>
                </c:pt>
                <c:pt idx="18">
                  <c:v>13.4</c:v>
                </c:pt>
                <c:pt idx="19">
                  <c:v>3.24</c:v>
                </c:pt>
              </c:numCache>
            </c:numRef>
          </c:val>
        </c:ser>
        <c:ser>
          <c:idx val="3"/>
          <c:order val="3"/>
          <c:tx>
            <c:strRef>
              <c:f>精车2!$T$128</c:f>
              <c:strCache>
                <c:ptCount val="1"/>
                <c:pt idx="0">
                  <c:v>4校直后</c:v>
                </c:pt>
              </c:strCache>
            </c:strRef>
          </c:tx>
          <c:val>
            <c:numRef>
              <c:f>精车2!$T$129:$T$148</c:f>
              <c:numCache>
                <c:formatCode>General</c:formatCode>
                <c:ptCount val="20"/>
                <c:pt idx="0">
                  <c:v>10.98</c:v>
                </c:pt>
                <c:pt idx="1">
                  <c:v>12</c:v>
                </c:pt>
                <c:pt idx="2">
                  <c:v>6.1</c:v>
                </c:pt>
                <c:pt idx="3">
                  <c:v>10.02</c:v>
                </c:pt>
                <c:pt idx="4">
                  <c:v>6.14</c:v>
                </c:pt>
                <c:pt idx="5">
                  <c:v>15.82</c:v>
                </c:pt>
                <c:pt idx="6">
                  <c:v>11.44</c:v>
                </c:pt>
                <c:pt idx="7">
                  <c:v>5.28</c:v>
                </c:pt>
                <c:pt idx="8">
                  <c:v>7.6199999999999966</c:v>
                </c:pt>
                <c:pt idx="9">
                  <c:v>7.7</c:v>
                </c:pt>
                <c:pt idx="10">
                  <c:v>15.54</c:v>
                </c:pt>
                <c:pt idx="11">
                  <c:v>16.64</c:v>
                </c:pt>
                <c:pt idx="12">
                  <c:v>2.17</c:v>
                </c:pt>
                <c:pt idx="13">
                  <c:v>18.600000000000001</c:v>
                </c:pt>
                <c:pt idx="14">
                  <c:v>8.58</c:v>
                </c:pt>
                <c:pt idx="15">
                  <c:v>7.3199999999999985</c:v>
                </c:pt>
                <c:pt idx="16">
                  <c:v>0.48000000000000032</c:v>
                </c:pt>
                <c:pt idx="17">
                  <c:v>7.68</c:v>
                </c:pt>
                <c:pt idx="18">
                  <c:v>6.88</c:v>
                </c:pt>
                <c:pt idx="19">
                  <c:v>15.6</c:v>
                </c:pt>
              </c:numCache>
            </c:numRef>
          </c:val>
        </c:ser>
        <c:marker val="1"/>
        <c:axId val="108584960"/>
        <c:axId val="108586496"/>
      </c:lineChart>
      <c:catAx>
        <c:axId val="108584960"/>
        <c:scaling>
          <c:orientation val="minMax"/>
        </c:scaling>
        <c:axPos val="b"/>
        <c:majorTickMark val="none"/>
        <c:tickLblPos val="nextTo"/>
        <c:crossAx val="108586496"/>
        <c:crosses val="autoZero"/>
        <c:auto val="1"/>
        <c:lblAlgn val="ctr"/>
        <c:lblOffset val="100"/>
      </c:catAx>
      <c:valAx>
        <c:axId val="108586496"/>
        <c:scaling>
          <c:orientation val="minMax"/>
        </c:scaling>
        <c:axPos val="l"/>
        <c:majorGridlines/>
        <c:numFmt formatCode="General" sourceLinked="1"/>
        <c:majorTickMark val="none"/>
        <c:tickLblPos val="nextTo"/>
        <c:spPr>
          <a:ln w="9525">
            <a:noFill/>
          </a:ln>
        </c:spPr>
        <c:crossAx val="108584960"/>
        <c:crosses val="autoZero"/>
        <c:crossBetween val="between"/>
      </c:valAx>
    </c:plotArea>
    <c:legend>
      <c:legendPos val="b"/>
      <c:layout/>
    </c:legend>
    <c:plotVisOnly val="1"/>
    <c:dispBlanksAs val="gap"/>
  </c:chart>
  <c:spPr>
    <a:solidFill>
      <a:srgbClr val="DAEDEF"/>
    </a:solidFill>
  </c:sp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63230655803044"/>
          <c:y val="4.1666666666666664E-2"/>
          <c:w val="0.78708207139791575"/>
          <c:h val="0.61058275918634297"/>
        </c:manualLayout>
      </c:layout>
      <c:lineChart>
        <c:grouping val="standard"/>
        <c:ser>
          <c:idx val="0"/>
          <c:order val="0"/>
          <c:tx>
            <c:v>扭曲修正后</c:v>
          </c:tx>
          <c:spPr>
            <a:ln>
              <a:solidFill>
                <a:srgbClr val="FF0000"/>
              </a:solidFill>
            </a:ln>
          </c:spPr>
          <c:marker>
            <c:spPr>
              <a:solidFill>
                <a:srgbClr val="FF0000"/>
              </a:solidFill>
              <a:ln>
                <a:solidFill>
                  <a:srgbClr val="FF0000"/>
                </a:solidFill>
              </a:ln>
            </c:spPr>
          </c:marker>
          <c:cat>
            <c:strRef>
              <c:f>'三截面精度排序 (5)'!$C$5:$C$18</c:f>
              <c:strCache>
                <c:ptCount val="14"/>
                <c:pt idx="0">
                  <c:v>1203</c:v>
                </c:pt>
                <c:pt idx="1">
                  <c:v>1306</c:v>
                </c:pt>
                <c:pt idx="2">
                  <c:v>1211</c:v>
                </c:pt>
                <c:pt idx="3">
                  <c:v>1121</c:v>
                </c:pt>
                <c:pt idx="4">
                  <c:v>1151-C</c:v>
                </c:pt>
                <c:pt idx="5">
                  <c:v>1201</c:v>
                </c:pt>
                <c:pt idx="6">
                  <c:v>1261</c:v>
                </c:pt>
                <c:pt idx="7">
                  <c:v>1221</c:v>
                </c:pt>
                <c:pt idx="8">
                  <c:v>1281</c:v>
                </c:pt>
                <c:pt idx="9">
                  <c:v>1406-B</c:v>
                </c:pt>
                <c:pt idx="10">
                  <c:v>1112</c:v>
                </c:pt>
                <c:pt idx="11">
                  <c:v>1231</c:v>
                </c:pt>
                <c:pt idx="12">
                  <c:v>1151-B</c:v>
                </c:pt>
                <c:pt idx="13">
                  <c:v>1246</c:v>
                </c:pt>
              </c:strCache>
            </c:strRef>
          </c:cat>
          <c:val>
            <c:numRef>
              <c:f>'三截面精度排序 (5)'!$T$5:$T$18</c:f>
              <c:numCache>
                <c:formatCode>General</c:formatCode>
                <c:ptCount val="14"/>
                <c:pt idx="0">
                  <c:v>2.15</c:v>
                </c:pt>
                <c:pt idx="1">
                  <c:v>3.55</c:v>
                </c:pt>
                <c:pt idx="2">
                  <c:v>2.3499999999999988</c:v>
                </c:pt>
                <c:pt idx="3">
                  <c:v>1.2499999999999643</c:v>
                </c:pt>
                <c:pt idx="4">
                  <c:v>7.2</c:v>
                </c:pt>
                <c:pt idx="5">
                  <c:v>2.6</c:v>
                </c:pt>
                <c:pt idx="6">
                  <c:v>1.7000000000000002</c:v>
                </c:pt>
                <c:pt idx="7">
                  <c:v>1.75</c:v>
                </c:pt>
                <c:pt idx="8">
                  <c:v>1.9000000000000001</c:v>
                </c:pt>
                <c:pt idx="9">
                  <c:v>2.6</c:v>
                </c:pt>
                <c:pt idx="10">
                  <c:v>1.7</c:v>
                </c:pt>
                <c:pt idx="11">
                  <c:v>2.6</c:v>
                </c:pt>
                <c:pt idx="12">
                  <c:v>1</c:v>
                </c:pt>
                <c:pt idx="13">
                  <c:v>2.5</c:v>
                </c:pt>
              </c:numCache>
            </c:numRef>
          </c:val>
        </c:ser>
        <c:ser>
          <c:idx val="1"/>
          <c:order val="1"/>
          <c:tx>
            <c:v>扭曲修正前</c:v>
          </c:tx>
          <c:cat>
            <c:strRef>
              <c:f>'三截面精度排序 (5)'!$C$5:$C$18</c:f>
              <c:strCache>
                <c:ptCount val="14"/>
                <c:pt idx="0">
                  <c:v>1203</c:v>
                </c:pt>
                <c:pt idx="1">
                  <c:v>1306</c:v>
                </c:pt>
                <c:pt idx="2">
                  <c:v>1211</c:v>
                </c:pt>
                <c:pt idx="3">
                  <c:v>1121</c:v>
                </c:pt>
                <c:pt idx="4">
                  <c:v>1151-C</c:v>
                </c:pt>
                <c:pt idx="5">
                  <c:v>1201</c:v>
                </c:pt>
                <c:pt idx="6">
                  <c:v>1261</c:v>
                </c:pt>
                <c:pt idx="7">
                  <c:v>1221</c:v>
                </c:pt>
                <c:pt idx="8">
                  <c:v>1281</c:v>
                </c:pt>
                <c:pt idx="9">
                  <c:v>1406-B</c:v>
                </c:pt>
                <c:pt idx="10">
                  <c:v>1112</c:v>
                </c:pt>
                <c:pt idx="11">
                  <c:v>1231</c:v>
                </c:pt>
                <c:pt idx="12">
                  <c:v>1151-B</c:v>
                </c:pt>
                <c:pt idx="13">
                  <c:v>1246</c:v>
                </c:pt>
              </c:strCache>
            </c:strRef>
          </c:cat>
          <c:val>
            <c:numRef>
              <c:f>'三截面精度排序 (5)'!$S$5:$S$18</c:f>
              <c:numCache>
                <c:formatCode>General</c:formatCode>
                <c:ptCount val="14"/>
                <c:pt idx="0">
                  <c:v>9.1</c:v>
                </c:pt>
                <c:pt idx="1">
                  <c:v>9.5500000000000007</c:v>
                </c:pt>
                <c:pt idx="2">
                  <c:v>9.25</c:v>
                </c:pt>
                <c:pt idx="3">
                  <c:v>14.4</c:v>
                </c:pt>
                <c:pt idx="4">
                  <c:v>14.8</c:v>
                </c:pt>
                <c:pt idx="5">
                  <c:v>9.7000000000000011</c:v>
                </c:pt>
                <c:pt idx="6">
                  <c:v>13.5</c:v>
                </c:pt>
                <c:pt idx="7">
                  <c:v>12</c:v>
                </c:pt>
                <c:pt idx="8">
                  <c:v>9.5</c:v>
                </c:pt>
                <c:pt idx="9">
                  <c:v>7.9</c:v>
                </c:pt>
                <c:pt idx="10">
                  <c:v>15.05</c:v>
                </c:pt>
                <c:pt idx="11">
                  <c:v>20.049999999999986</c:v>
                </c:pt>
                <c:pt idx="12">
                  <c:v>12.450000000000006</c:v>
                </c:pt>
                <c:pt idx="13">
                  <c:v>17.399999999999999</c:v>
                </c:pt>
              </c:numCache>
            </c:numRef>
          </c:val>
        </c:ser>
        <c:marker val="1"/>
        <c:axId val="109208320"/>
        <c:axId val="109209856"/>
      </c:lineChart>
      <c:catAx>
        <c:axId val="109208320"/>
        <c:scaling>
          <c:orientation val="minMax"/>
        </c:scaling>
        <c:axPos val="b"/>
        <c:numFmt formatCode="General" sourceLinked="1"/>
        <c:majorTickMark val="none"/>
        <c:tickLblPos val="nextTo"/>
        <c:crossAx val="109209856"/>
        <c:crosses val="autoZero"/>
        <c:auto val="1"/>
        <c:lblAlgn val="ctr"/>
        <c:lblOffset val="100"/>
      </c:catAx>
      <c:valAx>
        <c:axId val="109209856"/>
        <c:scaling>
          <c:orientation val="minMax"/>
        </c:scaling>
        <c:axPos val="l"/>
        <c:majorGridlines/>
        <c:title>
          <c:tx>
            <c:rich>
              <a:bodyPr/>
              <a:lstStyle/>
              <a:p>
                <a:pPr>
                  <a:defRPr/>
                </a:pPr>
                <a:r>
                  <a:rPr lang="zh-CN" altLang="en-US" dirty="0" smtClean="0"/>
                  <a:t>扭曲量</a:t>
                </a:r>
                <a:endParaRPr lang="zh-CN" altLang="en-US" dirty="0"/>
              </a:p>
            </c:rich>
          </c:tx>
          <c:layout/>
        </c:title>
        <c:numFmt formatCode="General" sourceLinked="1"/>
        <c:majorTickMark val="none"/>
        <c:tickLblPos val="nextTo"/>
        <c:crossAx val="109208320"/>
        <c:crosses val="autoZero"/>
        <c:crossBetween val="between"/>
      </c:valAx>
      <c:dTable>
        <c:showHorzBorder val="1"/>
        <c:showVertBorder val="1"/>
        <c:showOutline val="1"/>
        <c:showKeys val="1"/>
      </c:dTable>
    </c:plotArea>
    <c:plotVisOnly val="1"/>
    <c:dispBlanksAs val="gap"/>
  </c:chart>
  <c:spPr>
    <a:solidFill>
      <a:schemeClr val="lt1"/>
    </a:solidFill>
    <a:ln w="19050" cap="flat" cmpd="sng" algn="ctr">
      <a:solidFill>
        <a:srgbClr val="DAEDEF">
          <a:lumMod val="50000"/>
        </a:srgbClr>
      </a:solidFill>
      <a:prstDash val="solid"/>
    </a:ln>
    <a:effectLst/>
  </c:spPr>
  <c:txPr>
    <a:bodyPr/>
    <a:lstStyle/>
    <a:p>
      <a:pPr>
        <a:defRPr>
          <a:solidFill>
            <a:schemeClr val="dk1"/>
          </a:solidFill>
          <a:latin typeface="+mn-lt"/>
          <a:ea typeface="+mn-ea"/>
          <a:cs typeface="+mn-cs"/>
        </a:defRPr>
      </a:pPr>
      <a:endParaRPr lang="zh-CN"/>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solidFill>
                  <a:srgbClr val="16264A"/>
                </a:solidFill>
              </a:defRPr>
            </a:pPr>
            <a:r>
              <a:rPr lang="zh-CN" altLang="en-US">
                <a:solidFill>
                  <a:srgbClr val="16264A"/>
                </a:solidFill>
              </a:rPr>
              <a:t>铆接后齿轮精度变化</a:t>
            </a:r>
          </a:p>
        </c:rich>
      </c:tx>
      <c:layout/>
    </c:title>
    <c:plotArea>
      <c:layout/>
      <c:barChart>
        <c:barDir val="col"/>
        <c:grouping val="clustered"/>
        <c:ser>
          <c:idx val="0"/>
          <c:order val="0"/>
          <c:tx>
            <c:strRef>
              <c:f>铆接!$H$23</c:f>
              <c:strCache>
                <c:ptCount val="1"/>
                <c:pt idx="0">
                  <c:v>2号</c:v>
                </c:pt>
              </c:strCache>
            </c:strRef>
          </c:tx>
          <c:cat>
            <c:strRef>
              <c:f>(铆接!$G$25,铆接!$G$27,铆接!$G$28:$G$30)</c:f>
              <c:strCache>
                <c:ptCount val="5"/>
                <c:pt idx="0">
                  <c:v>fHα</c:v>
                </c:pt>
                <c:pt idx="1">
                  <c:v>fHβ</c:v>
                </c:pt>
                <c:pt idx="2">
                  <c:v>fpt</c:v>
                </c:pt>
                <c:pt idx="3">
                  <c:v>Fp</c:v>
                </c:pt>
                <c:pt idx="4">
                  <c:v>Fr</c:v>
                </c:pt>
              </c:strCache>
            </c:strRef>
          </c:cat>
          <c:val>
            <c:numRef>
              <c:f>(铆接!$H$25,铆接!$H$27,铆接!$H$28:$H$30)</c:f>
              <c:numCache>
                <c:formatCode>General</c:formatCode>
                <c:ptCount val="5"/>
                <c:pt idx="0">
                  <c:v>3.9</c:v>
                </c:pt>
                <c:pt idx="1">
                  <c:v>5.3</c:v>
                </c:pt>
                <c:pt idx="2">
                  <c:v>3.4</c:v>
                </c:pt>
                <c:pt idx="3">
                  <c:v>15.1</c:v>
                </c:pt>
                <c:pt idx="4">
                  <c:v>10.5</c:v>
                </c:pt>
              </c:numCache>
            </c:numRef>
          </c:val>
        </c:ser>
        <c:ser>
          <c:idx val="1"/>
          <c:order val="1"/>
          <c:tx>
            <c:strRef>
              <c:f>铆接!$I$23</c:f>
              <c:strCache>
                <c:ptCount val="1"/>
                <c:pt idx="0">
                  <c:v>2号铆接后</c:v>
                </c:pt>
              </c:strCache>
            </c:strRef>
          </c:tx>
          <c:cat>
            <c:strRef>
              <c:f>(铆接!$G$25,铆接!$G$27,铆接!$G$28:$G$30)</c:f>
              <c:strCache>
                <c:ptCount val="5"/>
                <c:pt idx="0">
                  <c:v>fHα</c:v>
                </c:pt>
                <c:pt idx="1">
                  <c:v>fHβ</c:v>
                </c:pt>
                <c:pt idx="2">
                  <c:v>fpt</c:v>
                </c:pt>
                <c:pt idx="3">
                  <c:v>Fp</c:v>
                </c:pt>
                <c:pt idx="4">
                  <c:v>Fr</c:v>
                </c:pt>
              </c:strCache>
            </c:strRef>
          </c:cat>
          <c:val>
            <c:numRef>
              <c:f>(铆接!$I$25,铆接!$I$27,铆接!$I$28:$I$30)</c:f>
              <c:numCache>
                <c:formatCode>General</c:formatCode>
                <c:ptCount val="5"/>
                <c:pt idx="0">
                  <c:v>8.4</c:v>
                </c:pt>
                <c:pt idx="1">
                  <c:v>13</c:v>
                </c:pt>
                <c:pt idx="2">
                  <c:v>4.4000000000000004</c:v>
                </c:pt>
                <c:pt idx="3">
                  <c:v>45.5</c:v>
                </c:pt>
                <c:pt idx="4">
                  <c:v>23.7</c:v>
                </c:pt>
              </c:numCache>
            </c:numRef>
          </c:val>
        </c:ser>
        <c:ser>
          <c:idx val="2"/>
          <c:order val="2"/>
          <c:tx>
            <c:strRef>
              <c:f>铆接!$J$23</c:f>
              <c:strCache>
                <c:ptCount val="1"/>
                <c:pt idx="0">
                  <c:v>11号</c:v>
                </c:pt>
              </c:strCache>
            </c:strRef>
          </c:tx>
          <c:spPr>
            <a:solidFill>
              <a:srgbClr val="92D050"/>
            </a:solidFill>
          </c:spPr>
          <c:cat>
            <c:strRef>
              <c:f>(铆接!$G$25,铆接!$G$27,铆接!$G$28:$G$30)</c:f>
              <c:strCache>
                <c:ptCount val="5"/>
                <c:pt idx="0">
                  <c:v>fHα</c:v>
                </c:pt>
                <c:pt idx="1">
                  <c:v>fHβ</c:v>
                </c:pt>
                <c:pt idx="2">
                  <c:v>fpt</c:v>
                </c:pt>
                <c:pt idx="3">
                  <c:v>Fp</c:v>
                </c:pt>
                <c:pt idx="4">
                  <c:v>Fr</c:v>
                </c:pt>
              </c:strCache>
            </c:strRef>
          </c:cat>
          <c:val>
            <c:numRef>
              <c:f>(铆接!$J$25,铆接!$J$27,铆接!$J$28:$J$30)</c:f>
              <c:numCache>
                <c:formatCode>General</c:formatCode>
                <c:ptCount val="5"/>
                <c:pt idx="0">
                  <c:v>2.7</c:v>
                </c:pt>
                <c:pt idx="1">
                  <c:v>6.1</c:v>
                </c:pt>
                <c:pt idx="2">
                  <c:v>4.0999999999999996</c:v>
                </c:pt>
                <c:pt idx="3">
                  <c:v>25.5</c:v>
                </c:pt>
                <c:pt idx="4">
                  <c:v>22.8</c:v>
                </c:pt>
              </c:numCache>
            </c:numRef>
          </c:val>
        </c:ser>
        <c:ser>
          <c:idx val="3"/>
          <c:order val="3"/>
          <c:tx>
            <c:strRef>
              <c:f>铆接!$K$23</c:f>
              <c:strCache>
                <c:ptCount val="1"/>
                <c:pt idx="0">
                  <c:v>11号铆接后</c:v>
                </c:pt>
              </c:strCache>
            </c:strRef>
          </c:tx>
          <c:cat>
            <c:strRef>
              <c:f>(铆接!$G$25,铆接!$G$27,铆接!$G$28:$G$30)</c:f>
              <c:strCache>
                <c:ptCount val="5"/>
                <c:pt idx="0">
                  <c:v>fHα</c:v>
                </c:pt>
                <c:pt idx="1">
                  <c:v>fHβ</c:v>
                </c:pt>
                <c:pt idx="2">
                  <c:v>fpt</c:v>
                </c:pt>
                <c:pt idx="3">
                  <c:v>Fp</c:v>
                </c:pt>
                <c:pt idx="4">
                  <c:v>Fr</c:v>
                </c:pt>
              </c:strCache>
            </c:strRef>
          </c:cat>
          <c:val>
            <c:numRef>
              <c:f>(铆接!$K$25,铆接!$K$27,铆接!$K$28:$K$30)</c:f>
              <c:numCache>
                <c:formatCode>General</c:formatCode>
                <c:ptCount val="5"/>
                <c:pt idx="0">
                  <c:v>9.3000000000000007</c:v>
                </c:pt>
                <c:pt idx="1">
                  <c:v>14.5</c:v>
                </c:pt>
                <c:pt idx="2">
                  <c:v>5</c:v>
                </c:pt>
                <c:pt idx="3">
                  <c:v>33.800000000000004</c:v>
                </c:pt>
                <c:pt idx="4">
                  <c:v>41.2</c:v>
                </c:pt>
              </c:numCache>
            </c:numRef>
          </c:val>
        </c:ser>
        <c:axId val="108880256"/>
        <c:axId val="108881792"/>
      </c:barChart>
      <c:catAx>
        <c:axId val="108880256"/>
        <c:scaling>
          <c:orientation val="minMax"/>
        </c:scaling>
        <c:axPos val="b"/>
        <c:majorTickMark val="none"/>
        <c:tickLblPos val="nextTo"/>
        <c:crossAx val="108881792"/>
        <c:crosses val="autoZero"/>
        <c:auto val="1"/>
        <c:lblAlgn val="ctr"/>
        <c:lblOffset val="100"/>
      </c:catAx>
      <c:valAx>
        <c:axId val="108881792"/>
        <c:scaling>
          <c:orientation val="minMax"/>
        </c:scaling>
        <c:axPos val="l"/>
        <c:majorGridlines/>
        <c:title>
          <c:tx>
            <c:rich>
              <a:bodyPr/>
              <a:lstStyle/>
              <a:p>
                <a:pPr>
                  <a:defRPr>
                    <a:latin typeface="Times New Roman" pitchFamily="18" charset="0"/>
                    <a:cs typeface="Times New Roman" pitchFamily="18" charset="0"/>
                  </a:defRPr>
                </a:pPr>
                <a:r>
                  <a:rPr lang="zh-CN" altLang="en-US">
                    <a:latin typeface="Times New Roman" pitchFamily="18" charset="0"/>
                    <a:ea typeface="宋体"/>
                    <a:cs typeface="Times New Roman" pitchFamily="18" charset="0"/>
                  </a:rPr>
                  <a:t>μ</a:t>
                </a:r>
                <a:r>
                  <a:rPr lang="en-US" altLang="zh-CN">
                    <a:latin typeface="Times New Roman" pitchFamily="18" charset="0"/>
                    <a:ea typeface="宋体"/>
                    <a:cs typeface="Times New Roman" pitchFamily="18" charset="0"/>
                  </a:rPr>
                  <a:t>m</a:t>
                </a:r>
                <a:endParaRPr lang="zh-CN" altLang="en-US">
                  <a:latin typeface="Times New Roman" pitchFamily="18" charset="0"/>
                  <a:cs typeface="Times New Roman" pitchFamily="18" charset="0"/>
                </a:endParaRPr>
              </a:p>
            </c:rich>
          </c:tx>
          <c:layout>
            <c:manualLayout>
              <c:xMode val="edge"/>
              <c:yMode val="edge"/>
              <c:x val="0.11396172091171984"/>
              <c:y val="0.16221829012946495"/>
            </c:manualLayout>
          </c:layout>
        </c:title>
        <c:numFmt formatCode="General" sourceLinked="1"/>
        <c:majorTickMark val="none"/>
        <c:tickLblPos val="nextTo"/>
        <c:crossAx val="108880256"/>
        <c:crosses val="autoZero"/>
        <c:crossBetween val="between"/>
      </c:valAx>
      <c:dTable>
        <c:showHorzBorder val="1"/>
        <c:showVertBorder val="1"/>
        <c:showOutline val="1"/>
        <c:showKeys val="1"/>
      </c:dTable>
    </c:plotArea>
    <c:plotVisOnly val="1"/>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400" b="1" i="0" u="none" strike="noStrike" kern="1200" baseline="0">
                <a:solidFill>
                  <a:srgbClr val="16264A"/>
                </a:solidFill>
                <a:latin typeface="微软雅黑" pitchFamily="34" charset="-122"/>
                <a:ea typeface="微软雅黑" pitchFamily="34" charset="-122"/>
                <a:cs typeface="+mn-cs"/>
              </a:defRPr>
            </a:pPr>
            <a:r>
              <a:rPr kumimoji="1" lang="zh-CN" altLang="en-US" sz="1400" b="1" i="0" u="none" strike="noStrike" kern="1200" baseline="0" dirty="0">
                <a:solidFill>
                  <a:srgbClr val="16264A"/>
                </a:solidFill>
                <a:latin typeface="微软雅黑" pitchFamily="34" charset="-122"/>
                <a:ea typeface="微软雅黑" pitchFamily="34" charset="-122"/>
                <a:cs typeface="+mn-cs"/>
              </a:rPr>
              <a:t>热后</a:t>
            </a:r>
            <a:r>
              <a:rPr kumimoji="1" lang="zh-CN" altLang="en-US" sz="1400" b="1" i="0" u="none" strike="noStrike" kern="1200" baseline="0" dirty="0" smtClean="0">
                <a:solidFill>
                  <a:srgbClr val="16264A"/>
                </a:solidFill>
                <a:latin typeface="微软雅黑" pitchFamily="34" charset="-122"/>
                <a:ea typeface="微软雅黑" pitchFamily="34" charset="-122"/>
                <a:cs typeface="+mn-cs"/>
              </a:rPr>
              <a:t>齿轮周节精度</a:t>
            </a:r>
            <a:r>
              <a:rPr kumimoji="1" lang="en-US" altLang="zh-CN" sz="1400" b="1" i="0" u="none" strike="noStrike" kern="1200" baseline="0" dirty="0">
                <a:solidFill>
                  <a:srgbClr val="16264A"/>
                </a:solidFill>
                <a:latin typeface="微软雅黑" pitchFamily="34" charset="-122"/>
                <a:ea typeface="微软雅黑" pitchFamily="34" charset="-122"/>
                <a:cs typeface="+mn-cs"/>
              </a:rPr>
              <a:t>mm</a:t>
            </a:r>
            <a:endParaRPr kumimoji="1" lang="zh-CN" altLang="en-US" sz="1400" b="1" i="0" u="none" strike="noStrike" kern="1200" baseline="0" dirty="0">
              <a:solidFill>
                <a:srgbClr val="16264A"/>
              </a:solidFill>
              <a:latin typeface="微软雅黑" pitchFamily="34" charset="-122"/>
              <a:ea typeface="微软雅黑" pitchFamily="34" charset="-122"/>
              <a:cs typeface="+mn-cs"/>
            </a:endParaRPr>
          </a:p>
        </c:rich>
      </c:tx>
      <c:layout>
        <c:manualLayout>
          <c:xMode val="edge"/>
          <c:yMode val="edge"/>
          <c:x val="0.14434150173790244"/>
          <c:y val="6.7188323161225819E-2"/>
        </c:manualLayout>
      </c:layout>
    </c:title>
    <c:plotArea>
      <c:layout>
        <c:manualLayout>
          <c:layoutTarget val="inner"/>
          <c:xMode val="edge"/>
          <c:yMode val="edge"/>
          <c:x val="0.11417760532326002"/>
          <c:y val="0.29030499960627104"/>
          <c:w val="0.85370581401782475"/>
          <c:h val="0.36067944164225252"/>
        </c:manualLayout>
      </c:layout>
      <c:lineChart>
        <c:grouping val="standard"/>
        <c:ser>
          <c:idx val="0"/>
          <c:order val="0"/>
          <c:tx>
            <c:strRef>
              <c:f>Sheet1!$I$12</c:f>
              <c:strCache>
                <c:ptCount val="1"/>
                <c:pt idx="0">
                  <c:v>Fp</c:v>
                </c:pt>
              </c:strCache>
            </c:strRef>
          </c:tx>
          <c:cat>
            <c:strRef>
              <c:f>Sheet1!$H$13:$H$20</c:f>
              <c:strCache>
                <c:ptCount val="8"/>
                <c:pt idx="0">
                  <c:v>19bar-1</c:v>
                </c:pt>
                <c:pt idx="1">
                  <c:v>19bar-2</c:v>
                </c:pt>
                <c:pt idx="2">
                  <c:v>19bar-3</c:v>
                </c:pt>
                <c:pt idx="3">
                  <c:v>19bar-4</c:v>
                </c:pt>
                <c:pt idx="4">
                  <c:v>17bar-1</c:v>
                </c:pt>
                <c:pt idx="5">
                  <c:v>17bar-2</c:v>
                </c:pt>
                <c:pt idx="6">
                  <c:v>17bar-3</c:v>
                </c:pt>
                <c:pt idx="7">
                  <c:v>17bar-4</c:v>
                </c:pt>
              </c:strCache>
            </c:strRef>
          </c:cat>
          <c:val>
            <c:numRef>
              <c:f>Sheet1!$I$13:$I$20</c:f>
              <c:numCache>
                <c:formatCode>General</c:formatCode>
                <c:ptCount val="8"/>
                <c:pt idx="0">
                  <c:v>0.14300000000000004</c:v>
                </c:pt>
                <c:pt idx="1">
                  <c:v>6.9000000000000034E-2</c:v>
                </c:pt>
                <c:pt idx="2">
                  <c:v>9.8000000000000226E-2</c:v>
                </c:pt>
                <c:pt idx="3">
                  <c:v>0.13700000000000001</c:v>
                </c:pt>
                <c:pt idx="4">
                  <c:v>8.6000000000000021E-2</c:v>
                </c:pt>
                <c:pt idx="5">
                  <c:v>0.11700000000000002</c:v>
                </c:pt>
                <c:pt idx="6">
                  <c:v>0.16800000000000001</c:v>
                </c:pt>
                <c:pt idx="7">
                  <c:v>0.111</c:v>
                </c:pt>
              </c:numCache>
            </c:numRef>
          </c:val>
        </c:ser>
        <c:ser>
          <c:idx val="1"/>
          <c:order val="1"/>
          <c:tx>
            <c:strRef>
              <c:f>Sheet1!$J$12</c:f>
              <c:strCache>
                <c:ptCount val="1"/>
                <c:pt idx="0">
                  <c:v>fpt</c:v>
                </c:pt>
              </c:strCache>
            </c:strRef>
          </c:tx>
          <c:cat>
            <c:strRef>
              <c:f>Sheet1!$H$13:$H$20</c:f>
              <c:strCache>
                <c:ptCount val="8"/>
                <c:pt idx="0">
                  <c:v>19bar-1</c:v>
                </c:pt>
                <c:pt idx="1">
                  <c:v>19bar-2</c:v>
                </c:pt>
                <c:pt idx="2">
                  <c:v>19bar-3</c:v>
                </c:pt>
                <c:pt idx="3">
                  <c:v>19bar-4</c:v>
                </c:pt>
                <c:pt idx="4">
                  <c:v>17bar-1</c:v>
                </c:pt>
                <c:pt idx="5">
                  <c:v>17bar-2</c:v>
                </c:pt>
                <c:pt idx="6">
                  <c:v>17bar-3</c:v>
                </c:pt>
                <c:pt idx="7">
                  <c:v>17bar-4</c:v>
                </c:pt>
              </c:strCache>
            </c:strRef>
          </c:cat>
          <c:val>
            <c:numRef>
              <c:f>Sheet1!$J$13:$J$20</c:f>
              <c:numCache>
                <c:formatCode>General</c:formatCode>
                <c:ptCount val="8"/>
                <c:pt idx="0">
                  <c:v>1.4900000000000005E-2</c:v>
                </c:pt>
                <c:pt idx="1">
                  <c:v>2.1000000000000012E-2</c:v>
                </c:pt>
                <c:pt idx="2">
                  <c:v>9.8000000000000708E-3</c:v>
                </c:pt>
                <c:pt idx="3">
                  <c:v>3.5799999999999998E-2</c:v>
                </c:pt>
                <c:pt idx="4">
                  <c:v>1.7999999999999999E-2</c:v>
                </c:pt>
                <c:pt idx="5">
                  <c:v>1.2600000000000005E-2</c:v>
                </c:pt>
                <c:pt idx="6">
                  <c:v>3.2600000000000212E-2</c:v>
                </c:pt>
                <c:pt idx="7">
                  <c:v>1.2E-2</c:v>
                </c:pt>
              </c:numCache>
            </c:numRef>
          </c:val>
        </c:ser>
        <c:ser>
          <c:idx val="2"/>
          <c:order val="2"/>
          <c:tx>
            <c:strRef>
              <c:f>Sheet1!$K$12</c:f>
              <c:strCache>
                <c:ptCount val="1"/>
                <c:pt idx="0">
                  <c:v>Fr</c:v>
                </c:pt>
              </c:strCache>
            </c:strRef>
          </c:tx>
          <c:spPr>
            <a:ln>
              <a:solidFill>
                <a:srgbClr val="00B050"/>
              </a:solidFill>
            </a:ln>
          </c:spPr>
          <c:marker>
            <c:spPr>
              <a:solidFill>
                <a:srgbClr val="00B050"/>
              </a:solidFill>
            </c:spPr>
          </c:marker>
          <c:cat>
            <c:strRef>
              <c:f>Sheet1!$H$13:$H$20</c:f>
              <c:strCache>
                <c:ptCount val="8"/>
                <c:pt idx="0">
                  <c:v>19bar-1</c:v>
                </c:pt>
                <c:pt idx="1">
                  <c:v>19bar-2</c:v>
                </c:pt>
                <c:pt idx="2">
                  <c:v>19bar-3</c:v>
                </c:pt>
                <c:pt idx="3">
                  <c:v>19bar-4</c:v>
                </c:pt>
                <c:pt idx="4">
                  <c:v>17bar-1</c:v>
                </c:pt>
                <c:pt idx="5">
                  <c:v>17bar-2</c:v>
                </c:pt>
                <c:pt idx="6">
                  <c:v>17bar-3</c:v>
                </c:pt>
                <c:pt idx="7">
                  <c:v>17bar-4</c:v>
                </c:pt>
              </c:strCache>
            </c:strRef>
          </c:cat>
          <c:val>
            <c:numRef>
              <c:f>Sheet1!$K$13:$K$20</c:f>
              <c:numCache>
                <c:formatCode>General</c:formatCode>
                <c:ptCount val="8"/>
                <c:pt idx="0">
                  <c:v>3.9900000000000005E-2</c:v>
                </c:pt>
                <c:pt idx="1">
                  <c:v>3.09E-2</c:v>
                </c:pt>
                <c:pt idx="2">
                  <c:v>3.7500000000000006E-2</c:v>
                </c:pt>
                <c:pt idx="3">
                  <c:v>5.0200000000000002E-2</c:v>
                </c:pt>
                <c:pt idx="4">
                  <c:v>3.3000000000000002E-2</c:v>
                </c:pt>
                <c:pt idx="5">
                  <c:v>2.9200000000000011E-2</c:v>
                </c:pt>
                <c:pt idx="6">
                  <c:v>3.9199999999999999E-2</c:v>
                </c:pt>
                <c:pt idx="7">
                  <c:v>2.8000000000000001E-2</c:v>
                </c:pt>
              </c:numCache>
            </c:numRef>
          </c:val>
        </c:ser>
        <c:marker val="1"/>
        <c:axId val="110315392"/>
        <c:axId val="110342144"/>
      </c:lineChart>
      <c:catAx>
        <c:axId val="110315392"/>
        <c:scaling>
          <c:orientation val="minMax"/>
        </c:scaling>
        <c:axPos val="b"/>
        <c:majorTickMark val="none"/>
        <c:tickLblPos val="nextTo"/>
        <c:crossAx val="110342144"/>
        <c:crosses val="autoZero"/>
        <c:auto val="1"/>
        <c:lblAlgn val="ctr"/>
        <c:lblOffset val="100"/>
      </c:catAx>
      <c:valAx>
        <c:axId val="110342144"/>
        <c:scaling>
          <c:orientation val="minMax"/>
        </c:scaling>
        <c:axPos val="l"/>
        <c:majorGridlines/>
        <c:numFmt formatCode="General" sourceLinked="1"/>
        <c:majorTickMark val="none"/>
        <c:tickLblPos val="nextTo"/>
        <c:spPr>
          <a:ln w="9525">
            <a:noFill/>
          </a:ln>
        </c:spPr>
        <c:crossAx val="110315392"/>
        <c:crosses val="autoZero"/>
        <c:crossBetween val="between"/>
        <c:minorUnit val="2.0000000000000011E-2"/>
      </c:valAx>
    </c:plotArea>
    <c:legend>
      <c:legendPos val="b"/>
      <c:layout/>
    </c:legend>
    <c:plotVisOnly val="1"/>
  </c:chart>
  <c:spPr>
    <a:solidFill>
      <a:srgbClr val="DAEDEF"/>
    </a:solidFill>
    <a:ln>
      <a:solidFill>
        <a:srgbClr val="DAEDEF">
          <a:lumMod val="50000"/>
        </a:srgbClr>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fH</a:t>
            </a:r>
            <a:r>
              <a:rPr lang="el-GR"/>
              <a:t>α</a:t>
            </a:r>
            <a:endParaRPr lang="zh-CN"/>
          </a:p>
        </c:rich>
      </c:tx>
      <c:layout/>
    </c:title>
    <c:plotArea>
      <c:layout/>
      <c:lineChart>
        <c:grouping val="standard"/>
        <c:ser>
          <c:idx val="0"/>
          <c:order val="0"/>
          <c:tx>
            <c:strRef>
              <c:f>仿真比较!$C$11</c:f>
              <c:strCache>
                <c:ptCount val="1"/>
                <c:pt idx="0">
                  <c:v>fHαm左</c:v>
                </c:pt>
              </c:strCache>
            </c:strRef>
          </c:tx>
          <c:val>
            <c:numRef>
              <c:f>仿真比较!$D$11:$W$11</c:f>
              <c:numCache>
                <c:formatCode>General</c:formatCode>
                <c:ptCount val="20"/>
                <c:pt idx="0">
                  <c:v>0.2</c:v>
                </c:pt>
                <c:pt idx="1">
                  <c:v>0.2</c:v>
                </c:pt>
                <c:pt idx="2">
                  <c:v>1.2</c:v>
                </c:pt>
                <c:pt idx="3">
                  <c:v>0.5</c:v>
                </c:pt>
                <c:pt idx="4">
                  <c:v>0.2</c:v>
                </c:pt>
                <c:pt idx="5">
                  <c:v>1</c:v>
                </c:pt>
                <c:pt idx="6">
                  <c:v>-1.7</c:v>
                </c:pt>
                <c:pt idx="7">
                  <c:v>1.6</c:v>
                </c:pt>
                <c:pt idx="8">
                  <c:v>-0.30000000000000032</c:v>
                </c:pt>
                <c:pt idx="9">
                  <c:v>1</c:v>
                </c:pt>
                <c:pt idx="10">
                  <c:v>0.30000000000000032</c:v>
                </c:pt>
                <c:pt idx="11">
                  <c:v>0.4</c:v>
                </c:pt>
                <c:pt idx="12">
                  <c:v>0.1</c:v>
                </c:pt>
                <c:pt idx="13">
                  <c:v>0.4</c:v>
                </c:pt>
                <c:pt idx="14">
                  <c:v>0.70000000000000062</c:v>
                </c:pt>
                <c:pt idx="15">
                  <c:v>0.60000000000000064</c:v>
                </c:pt>
                <c:pt idx="16">
                  <c:v>0</c:v>
                </c:pt>
                <c:pt idx="17">
                  <c:v>0.1</c:v>
                </c:pt>
                <c:pt idx="18">
                  <c:v>1.1000000000000001</c:v>
                </c:pt>
                <c:pt idx="19">
                  <c:v>0.60000000000000064</c:v>
                </c:pt>
              </c:numCache>
            </c:numRef>
          </c:val>
        </c:ser>
        <c:ser>
          <c:idx val="1"/>
          <c:order val="1"/>
          <c:tx>
            <c:strRef>
              <c:f>仿真比较!$C$12</c:f>
              <c:strCache>
                <c:ptCount val="1"/>
                <c:pt idx="0">
                  <c:v>fHαm右</c:v>
                </c:pt>
              </c:strCache>
            </c:strRef>
          </c:tx>
          <c:val>
            <c:numRef>
              <c:f>仿真比较!$D$12:$W$12</c:f>
              <c:numCache>
                <c:formatCode>General</c:formatCode>
                <c:ptCount val="20"/>
                <c:pt idx="0">
                  <c:v>-3.8</c:v>
                </c:pt>
                <c:pt idx="1">
                  <c:v>-1.7</c:v>
                </c:pt>
                <c:pt idx="2">
                  <c:v>-0.70000000000000062</c:v>
                </c:pt>
                <c:pt idx="3">
                  <c:v>-3.4</c:v>
                </c:pt>
                <c:pt idx="4">
                  <c:v>-1.2</c:v>
                </c:pt>
                <c:pt idx="5">
                  <c:v>-0.9</c:v>
                </c:pt>
                <c:pt idx="6">
                  <c:v>-5</c:v>
                </c:pt>
                <c:pt idx="7">
                  <c:v>-0.2</c:v>
                </c:pt>
                <c:pt idx="8">
                  <c:v>-4.2</c:v>
                </c:pt>
                <c:pt idx="9">
                  <c:v>-2.7</c:v>
                </c:pt>
                <c:pt idx="10">
                  <c:v>-3.9</c:v>
                </c:pt>
                <c:pt idx="11">
                  <c:v>-2.4</c:v>
                </c:pt>
                <c:pt idx="12">
                  <c:v>-2.9</c:v>
                </c:pt>
                <c:pt idx="13">
                  <c:v>-2.2999999999999998</c:v>
                </c:pt>
                <c:pt idx="14">
                  <c:v>-1.2</c:v>
                </c:pt>
                <c:pt idx="15">
                  <c:v>-3.6</c:v>
                </c:pt>
                <c:pt idx="16">
                  <c:v>-4.5999999999999996</c:v>
                </c:pt>
                <c:pt idx="17">
                  <c:v>-3.5</c:v>
                </c:pt>
                <c:pt idx="18">
                  <c:v>-1.5</c:v>
                </c:pt>
                <c:pt idx="19">
                  <c:v>-0.8</c:v>
                </c:pt>
              </c:numCache>
            </c:numRef>
          </c:val>
        </c:ser>
        <c:ser>
          <c:idx val="2"/>
          <c:order val="2"/>
          <c:tx>
            <c:strRef>
              <c:f>仿真比较!$C$13</c:f>
              <c:strCache>
                <c:ptCount val="1"/>
                <c:pt idx="0">
                  <c:v>fHα仿真</c:v>
                </c:pt>
              </c:strCache>
            </c:strRef>
          </c:tx>
          <c:spPr>
            <a:ln>
              <a:solidFill>
                <a:srgbClr val="00B050"/>
              </a:solidFill>
            </a:ln>
          </c:spPr>
          <c:marker>
            <c:symbol val="none"/>
          </c:marker>
          <c:val>
            <c:numRef>
              <c:f>仿真比较!$D$13:$W$13</c:f>
              <c:numCache>
                <c:formatCode>General</c:formatCode>
                <c:ptCount val="20"/>
                <c:pt idx="0">
                  <c:v>-2.17</c:v>
                </c:pt>
                <c:pt idx="1">
                  <c:v>-2.17</c:v>
                </c:pt>
                <c:pt idx="2">
                  <c:v>-2.17</c:v>
                </c:pt>
                <c:pt idx="3">
                  <c:v>-2.17</c:v>
                </c:pt>
                <c:pt idx="4">
                  <c:v>-2.17</c:v>
                </c:pt>
                <c:pt idx="5">
                  <c:v>-2.17</c:v>
                </c:pt>
                <c:pt idx="6">
                  <c:v>-2.17</c:v>
                </c:pt>
                <c:pt idx="7">
                  <c:v>-2.17</c:v>
                </c:pt>
                <c:pt idx="8">
                  <c:v>-2.17</c:v>
                </c:pt>
                <c:pt idx="9">
                  <c:v>-2.17</c:v>
                </c:pt>
                <c:pt idx="10">
                  <c:v>-2.17</c:v>
                </c:pt>
                <c:pt idx="11">
                  <c:v>-2.17</c:v>
                </c:pt>
                <c:pt idx="12">
                  <c:v>-2.17</c:v>
                </c:pt>
                <c:pt idx="13">
                  <c:v>-2.17</c:v>
                </c:pt>
                <c:pt idx="14">
                  <c:v>-2.17</c:v>
                </c:pt>
                <c:pt idx="15">
                  <c:v>-2.17</c:v>
                </c:pt>
                <c:pt idx="16">
                  <c:v>-2.17</c:v>
                </c:pt>
                <c:pt idx="17">
                  <c:v>-2.17</c:v>
                </c:pt>
                <c:pt idx="18">
                  <c:v>-2.17</c:v>
                </c:pt>
                <c:pt idx="19">
                  <c:v>-2.17</c:v>
                </c:pt>
              </c:numCache>
            </c:numRef>
          </c:val>
        </c:ser>
        <c:marker val="1"/>
        <c:axId val="150084608"/>
        <c:axId val="150090496"/>
      </c:lineChart>
      <c:catAx>
        <c:axId val="150084608"/>
        <c:scaling>
          <c:orientation val="minMax"/>
        </c:scaling>
        <c:axPos val="b"/>
        <c:majorTickMark val="none"/>
        <c:tickLblPos val="nextTo"/>
        <c:crossAx val="150090496"/>
        <c:crosses val="autoZero"/>
        <c:auto val="1"/>
        <c:lblAlgn val="ctr"/>
        <c:lblOffset val="100"/>
      </c:catAx>
      <c:valAx>
        <c:axId val="150090496"/>
        <c:scaling>
          <c:orientation val="minMax"/>
        </c:scaling>
        <c:axPos val="l"/>
        <c:majorGridlines/>
        <c:numFmt formatCode="General" sourceLinked="1"/>
        <c:majorTickMark val="none"/>
        <c:tickLblPos val="nextTo"/>
        <c:spPr>
          <a:ln w="9525">
            <a:noFill/>
          </a:ln>
        </c:spPr>
        <c:crossAx val="150084608"/>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200" b="1" i="0" u="none" strike="noStrike" kern="1200" baseline="0" dirty="0">
                <a:solidFill>
                  <a:srgbClr val="000066"/>
                </a:solidFill>
                <a:latin typeface="微软雅黑" pitchFamily="34" charset="-122"/>
                <a:ea typeface="微软雅黑" pitchFamily="34" charset="-122"/>
                <a:cs typeface="+mn-cs"/>
              </a:defRPr>
            </a:pPr>
            <a:r>
              <a:rPr kumimoji="1" lang="en-US" altLang="zh-CN" sz="1200" b="1" i="0" u="none" strike="noStrike" kern="1200" baseline="0" dirty="0" err="1" smtClean="0">
                <a:solidFill>
                  <a:srgbClr val="000066"/>
                </a:solidFill>
                <a:latin typeface="微软雅黑" pitchFamily="34" charset="-122"/>
                <a:ea typeface="微软雅黑" pitchFamily="34" charset="-122"/>
                <a:cs typeface="+mn-cs"/>
              </a:rPr>
              <a:t>Fp</a:t>
            </a:r>
            <a:r>
              <a:rPr kumimoji="1" lang="en-US" altLang="zh-CN" sz="1200" b="1" i="0" u="none" strike="noStrike" kern="1200" baseline="0" dirty="0" smtClean="0">
                <a:solidFill>
                  <a:srgbClr val="000066"/>
                </a:solidFill>
                <a:latin typeface="微软雅黑" pitchFamily="34" charset="-122"/>
                <a:ea typeface="微软雅黑" pitchFamily="34" charset="-122"/>
                <a:cs typeface="+mn-cs"/>
              </a:rPr>
              <a:t>(</a:t>
            </a:r>
            <a:r>
              <a:rPr kumimoji="1" lang="el-GR" altLang="zh-CN" sz="1200" b="1" i="0" u="none" strike="noStrike" kern="1200" baseline="0" dirty="0" smtClean="0">
                <a:solidFill>
                  <a:srgbClr val="000066"/>
                </a:solidFill>
                <a:latin typeface="微软雅黑" pitchFamily="34" charset="-122"/>
                <a:ea typeface="微软雅黑" pitchFamily="34" charset="-122"/>
                <a:cs typeface="+mn-cs"/>
              </a:rPr>
              <a:t>μ</a:t>
            </a:r>
            <a:r>
              <a:rPr kumimoji="1" lang="en-US" altLang="zh-CN" sz="1200" b="1" i="0" u="none" strike="noStrike" kern="1200" baseline="0" dirty="0" smtClean="0">
                <a:solidFill>
                  <a:srgbClr val="000066"/>
                </a:solidFill>
                <a:latin typeface="微软雅黑" pitchFamily="34" charset="-122"/>
                <a:ea typeface="微软雅黑" pitchFamily="34" charset="-122"/>
                <a:cs typeface="+mn-cs"/>
              </a:rPr>
              <a:t>m)</a:t>
            </a:r>
            <a:endParaRPr kumimoji="1" lang="zh-CN" altLang="en-US" sz="1200" b="1" i="0" u="none" strike="noStrike" kern="1200" baseline="0" dirty="0">
              <a:solidFill>
                <a:srgbClr val="000066"/>
              </a:solidFill>
              <a:latin typeface="微软雅黑" pitchFamily="34" charset="-122"/>
              <a:ea typeface="微软雅黑" pitchFamily="34" charset="-122"/>
              <a:cs typeface="+mn-cs"/>
            </a:endParaRPr>
          </a:p>
        </c:rich>
      </c:tx>
      <c:layout>
        <c:manualLayout>
          <c:xMode val="edge"/>
          <c:yMode val="edge"/>
          <c:x val="0.87249194533941354"/>
          <c:y val="6.6290360128906073E-2"/>
        </c:manualLayout>
      </c:layout>
    </c:title>
    <c:plotArea>
      <c:layout>
        <c:manualLayout>
          <c:layoutTarget val="inner"/>
          <c:xMode val="edge"/>
          <c:yMode val="edge"/>
          <c:x val="0.12144329642385419"/>
          <c:y val="0.11983679000153576"/>
          <c:w val="0.83544420990260337"/>
          <c:h val="0.55444839634745335"/>
        </c:manualLayout>
      </c:layout>
      <c:lineChart>
        <c:grouping val="standard"/>
        <c:ser>
          <c:idx val="0"/>
          <c:order val="0"/>
          <c:tx>
            <c:v>热前LF</c:v>
          </c:tx>
          <c:val>
            <c:numRef>
              <c:f>热处理前后齿轮精度比较!$R$32:$R$51</c:f>
              <c:numCache>
                <c:formatCode>General</c:formatCode>
                <c:ptCount val="20"/>
                <c:pt idx="0">
                  <c:v>15.4</c:v>
                </c:pt>
                <c:pt idx="1">
                  <c:v>18.5</c:v>
                </c:pt>
                <c:pt idx="2">
                  <c:v>20.6</c:v>
                </c:pt>
                <c:pt idx="3">
                  <c:v>20.9</c:v>
                </c:pt>
                <c:pt idx="4">
                  <c:v>15.1</c:v>
                </c:pt>
                <c:pt idx="5">
                  <c:v>12.4</c:v>
                </c:pt>
                <c:pt idx="6">
                  <c:v>24.3</c:v>
                </c:pt>
                <c:pt idx="7">
                  <c:v>20.8</c:v>
                </c:pt>
                <c:pt idx="8">
                  <c:v>19.7</c:v>
                </c:pt>
                <c:pt idx="9">
                  <c:v>13.6</c:v>
                </c:pt>
                <c:pt idx="10">
                  <c:v>23.2</c:v>
                </c:pt>
                <c:pt idx="11">
                  <c:v>17.600000000000001</c:v>
                </c:pt>
                <c:pt idx="12">
                  <c:v>20</c:v>
                </c:pt>
                <c:pt idx="13">
                  <c:v>18.5</c:v>
                </c:pt>
                <c:pt idx="14">
                  <c:v>13.7</c:v>
                </c:pt>
                <c:pt idx="15">
                  <c:v>17.2</c:v>
                </c:pt>
                <c:pt idx="16">
                  <c:v>16.600000000000001</c:v>
                </c:pt>
                <c:pt idx="17">
                  <c:v>17.3</c:v>
                </c:pt>
                <c:pt idx="18">
                  <c:v>14.7</c:v>
                </c:pt>
                <c:pt idx="19">
                  <c:v>7.5</c:v>
                </c:pt>
              </c:numCache>
            </c:numRef>
          </c:val>
        </c:ser>
        <c:ser>
          <c:idx val="1"/>
          <c:order val="1"/>
          <c:tx>
            <c:v>热前RF</c:v>
          </c:tx>
          <c:val>
            <c:numRef>
              <c:f>热处理前后齿轮精度比较!$S$32:$S$51</c:f>
              <c:numCache>
                <c:formatCode>General</c:formatCode>
                <c:ptCount val="20"/>
                <c:pt idx="0">
                  <c:v>20.7</c:v>
                </c:pt>
                <c:pt idx="1">
                  <c:v>19</c:v>
                </c:pt>
                <c:pt idx="2">
                  <c:v>16.399999999999999</c:v>
                </c:pt>
                <c:pt idx="3">
                  <c:v>22.5</c:v>
                </c:pt>
                <c:pt idx="4">
                  <c:v>13.7</c:v>
                </c:pt>
                <c:pt idx="5">
                  <c:v>13.6</c:v>
                </c:pt>
                <c:pt idx="6">
                  <c:v>24.3</c:v>
                </c:pt>
                <c:pt idx="7">
                  <c:v>19.3</c:v>
                </c:pt>
                <c:pt idx="8">
                  <c:v>23.3</c:v>
                </c:pt>
                <c:pt idx="9">
                  <c:v>11.5</c:v>
                </c:pt>
                <c:pt idx="10">
                  <c:v>21.8</c:v>
                </c:pt>
                <c:pt idx="11">
                  <c:v>17.7</c:v>
                </c:pt>
                <c:pt idx="12">
                  <c:v>20.100000000000001</c:v>
                </c:pt>
                <c:pt idx="13">
                  <c:v>17.8</c:v>
                </c:pt>
                <c:pt idx="14">
                  <c:v>13.3</c:v>
                </c:pt>
                <c:pt idx="15">
                  <c:v>19</c:v>
                </c:pt>
                <c:pt idx="16">
                  <c:v>15.1</c:v>
                </c:pt>
                <c:pt idx="17">
                  <c:v>17.600000000000001</c:v>
                </c:pt>
                <c:pt idx="18">
                  <c:v>13.3</c:v>
                </c:pt>
                <c:pt idx="19">
                  <c:v>13.8</c:v>
                </c:pt>
              </c:numCache>
            </c:numRef>
          </c:val>
        </c:ser>
        <c:ser>
          <c:idx val="2"/>
          <c:order val="2"/>
          <c:tx>
            <c:v>热后LF</c:v>
          </c:tx>
          <c:spPr>
            <a:ln>
              <a:solidFill>
                <a:srgbClr val="00B050"/>
              </a:solidFill>
            </a:ln>
          </c:spPr>
          <c:marker>
            <c:spPr>
              <a:solidFill>
                <a:srgbClr val="00B050"/>
              </a:solidFill>
            </c:spPr>
          </c:marker>
          <c:val>
            <c:numRef>
              <c:f>热处理前后齿轮精度比较!$R$5:$R$24</c:f>
              <c:numCache>
                <c:formatCode>General</c:formatCode>
                <c:ptCount val="20"/>
                <c:pt idx="0">
                  <c:v>95.5</c:v>
                </c:pt>
                <c:pt idx="1">
                  <c:v>60.3</c:v>
                </c:pt>
                <c:pt idx="2">
                  <c:v>41.9</c:v>
                </c:pt>
                <c:pt idx="3">
                  <c:v>61.4</c:v>
                </c:pt>
                <c:pt idx="4">
                  <c:v>49.1</c:v>
                </c:pt>
                <c:pt idx="5">
                  <c:v>28.2</c:v>
                </c:pt>
                <c:pt idx="6">
                  <c:v>86.8</c:v>
                </c:pt>
                <c:pt idx="7">
                  <c:v>67.7</c:v>
                </c:pt>
                <c:pt idx="8">
                  <c:v>29.9</c:v>
                </c:pt>
                <c:pt idx="9">
                  <c:v>57.6</c:v>
                </c:pt>
                <c:pt idx="10">
                  <c:v>23.8</c:v>
                </c:pt>
                <c:pt idx="11">
                  <c:v>47.9</c:v>
                </c:pt>
                <c:pt idx="12">
                  <c:v>76.099999999999994</c:v>
                </c:pt>
                <c:pt idx="13">
                  <c:v>41.2</c:v>
                </c:pt>
                <c:pt idx="14">
                  <c:v>89.1</c:v>
                </c:pt>
                <c:pt idx="15">
                  <c:v>69.3</c:v>
                </c:pt>
                <c:pt idx="16">
                  <c:v>54.3</c:v>
                </c:pt>
                <c:pt idx="17">
                  <c:v>38.5</c:v>
                </c:pt>
                <c:pt idx="18">
                  <c:v>56.5</c:v>
                </c:pt>
                <c:pt idx="19">
                  <c:v>51.3</c:v>
                </c:pt>
              </c:numCache>
            </c:numRef>
          </c:val>
        </c:ser>
        <c:ser>
          <c:idx val="3"/>
          <c:order val="3"/>
          <c:tx>
            <c:v>热后RF</c:v>
          </c:tx>
          <c:val>
            <c:numRef>
              <c:f>热处理前后齿轮精度比较!$S$5:$S$24</c:f>
              <c:numCache>
                <c:formatCode>General</c:formatCode>
                <c:ptCount val="20"/>
                <c:pt idx="0">
                  <c:v>55.4</c:v>
                </c:pt>
                <c:pt idx="1">
                  <c:v>42.3</c:v>
                </c:pt>
                <c:pt idx="2">
                  <c:v>71.599999999999994</c:v>
                </c:pt>
                <c:pt idx="3">
                  <c:v>65.7</c:v>
                </c:pt>
                <c:pt idx="4">
                  <c:v>70.599999999999994</c:v>
                </c:pt>
                <c:pt idx="5">
                  <c:v>49.9</c:v>
                </c:pt>
                <c:pt idx="6">
                  <c:v>64.8</c:v>
                </c:pt>
                <c:pt idx="7">
                  <c:v>100</c:v>
                </c:pt>
                <c:pt idx="8">
                  <c:v>21.4</c:v>
                </c:pt>
                <c:pt idx="9">
                  <c:v>49.8</c:v>
                </c:pt>
                <c:pt idx="10">
                  <c:v>39.300000000000004</c:v>
                </c:pt>
                <c:pt idx="11">
                  <c:v>36.4</c:v>
                </c:pt>
                <c:pt idx="12">
                  <c:v>58.5</c:v>
                </c:pt>
                <c:pt idx="13">
                  <c:v>32.5</c:v>
                </c:pt>
                <c:pt idx="14">
                  <c:v>55.8</c:v>
                </c:pt>
                <c:pt idx="15">
                  <c:v>69.5</c:v>
                </c:pt>
                <c:pt idx="16">
                  <c:v>62.7</c:v>
                </c:pt>
                <c:pt idx="17">
                  <c:v>40</c:v>
                </c:pt>
                <c:pt idx="18">
                  <c:v>72.7</c:v>
                </c:pt>
                <c:pt idx="19">
                  <c:v>71.900000000000006</c:v>
                </c:pt>
              </c:numCache>
            </c:numRef>
          </c:val>
        </c:ser>
        <c:marker val="1"/>
        <c:axId val="110361984"/>
        <c:axId val="110453888"/>
      </c:lineChart>
      <c:catAx>
        <c:axId val="110361984"/>
        <c:scaling>
          <c:orientation val="minMax"/>
        </c:scaling>
        <c:axPos val="b"/>
        <c:majorTickMark val="none"/>
        <c:tickLblPos val="nextTo"/>
        <c:crossAx val="110453888"/>
        <c:crosses val="autoZero"/>
        <c:auto val="1"/>
        <c:lblAlgn val="ctr"/>
        <c:lblOffset val="100"/>
      </c:catAx>
      <c:valAx>
        <c:axId val="110453888"/>
        <c:scaling>
          <c:orientation val="minMax"/>
        </c:scaling>
        <c:axPos val="l"/>
        <c:majorGridlines/>
        <c:numFmt formatCode="General" sourceLinked="1"/>
        <c:majorTickMark val="none"/>
        <c:tickLblPos val="nextTo"/>
        <c:spPr>
          <a:ln w="9525">
            <a:noFill/>
          </a:ln>
        </c:spPr>
        <c:crossAx val="110361984"/>
        <c:crosses val="autoZero"/>
        <c:crossBetween val="between"/>
        <c:majorUnit val="20"/>
        <c:minorUnit val="10"/>
      </c:valAx>
    </c:plotArea>
    <c:legend>
      <c:legendPos val="b"/>
      <c:layout/>
    </c:legend>
    <c:plotVisOnly val="1"/>
  </c:chart>
  <c:spPr>
    <a:solidFill>
      <a:srgbClr val="DAEDEF"/>
    </a:solidFill>
    <a:ln>
      <a:solidFill>
        <a:srgbClr val="DAEDEF">
          <a:lumMod val="50000"/>
        </a:srgbClr>
      </a:solidFill>
    </a:ln>
  </c:sp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lgn="ctr" rtl="0">
              <a:defRPr kumimoji="1" lang="zh-CN" altLang="en-US" sz="1200" b="1" i="0" u="none" strike="noStrike" kern="1200" baseline="0" dirty="0">
                <a:solidFill>
                  <a:srgbClr val="000066"/>
                </a:solidFill>
                <a:latin typeface="微软雅黑" pitchFamily="34" charset="-122"/>
                <a:ea typeface="微软雅黑" pitchFamily="34" charset="-122"/>
                <a:cs typeface="+mn-cs"/>
              </a:defRPr>
            </a:pPr>
            <a:r>
              <a:rPr kumimoji="1" lang="en-US" altLang="zh-CN" sz="1200" b="1" i="0" u="none" strike="noStrike" kern="1200" baseline="0" dirty="0" smtClean="0">
                <a:solidFill>
                  <a:srgbClr val="000066"/>
                </a:solidFill>
                <a:latin typeface="微软雅黑" pitchFamily="34" charset="-122"/>
                <a:ea typeface="微软雅黑" pitchFamily="34" charset="-122"/>
                <a:cs typeface="+mn-cs"/>
              </a:rPr>
              <a:t>Fr(</a:t>
            </a:r>
            <a:r>
              <a:rPr kumimoji="1" lang="el-GR" altLang="zh-CN" sz="1200" b="1" i="0" u="none" strike="noStrike" kern="1200" baseline="0" dirty="0" smtClean="0">
                <a:solidFill>
                  <a:srgbClr val="000066"/>
                </a:solidFill>
                <a:latin typeface="微软雅黑" pitchFamily="34" charset="-122"/>
                <a:ea typeface="微软雅黑" pitchFamily="34" charset="-122"/>
                <a:cs typeface="+mn-cs"/>
              </a:rPr>
              <a:t>μ</a:t>
            </a:r>
            <a:r>
              <a:rPr kumimoji="1" lang="en-US" altLang="zh-CN" sz="1200" b="1" i="0" u="none" strike="noStrike" kern="1200" baseline="0" dirty="0" smtClean="0">
                <a:solidFill>
                  <a:srgbClr val="000066"/>
                </a:solidFill>
                <a:latin typeface="微软雅黑" pitchFamily="34" charset="-122"/>
                <a:ea typeface="微软雅黑" pitchFamily="34" charset="-122"/>
                <a:cs typeface="+mn-cs"/>
              </a:rPr>
              <a:t>m)</a:t>
            </a:r>
            <a:endParaRPr kumimoji="1" lang="zh-CN" altLang="en-US" sz="1200" b="1" i="0" u="none" strike="noStrike" kern="1200" baseline="0" dirty="0">
              <a:solidFill>
                <a:srgbClr val="000066"/>
              </a:solidFill>
              <a:latin typeface="微软雅黑" pitchFamily="34" charset="-122"/>
              <a:ea typeface="微软雅黑" pitchFamily="34" charset="-122"/>
              <a:cs typeface="+mn-cs"/>
            </a:endParaRPr>
          </a:p>
        </c:rich>
      </c:tx>
      <c:layout>
        <c:manualLayout>
          <c:xMode val="edge"/>
          <c:yMode val="edge"/>
          <c:x val="0.78007294978991848"/>
          <c:y val="2.6875320731559439E-2"/>
        </c:manualLayout>
      </c:layout>
    </c:title>
    <c:plotArea>
      <c:layout>
        <c:manualLayout>
          <c:layoutTarget val="inner"/>
          <c:xMode val="edge"/>
          <c:yMode val="edge"/>
          <c:x val="0.11318089154974181"/>
          <c:y val="7.4428238132271132E-2"/>
          <c:w val="0.84663977690549608"/>
          <c:h val="0.59544495056104851"/>
        </c:manualLayout>
      </c:layout>
      <c:lineChart>
        <c:grouping val="standard"/>
        <c:ser>
          <c:idx val="0"/>
          <c:order val="0"/>
          <c:tx>
            <c:v>热前</c:v>
          </c:tx>
          <c:val>
            <c:numRef>
              <c:f>热处理前后齿轮精度比较!$T$32:$T$51</c:f>
              <c:numCache>
                <c:formatCode>General</c:formatCode>
                <c:ptCount val="20"/>
                <c:pt idx="0">
                  <c:v>18</c:v>
                </c:pt>
                <c:pt idx="1">
                  <c:v>12</c:v>
                </c:pt>
                <c:pt idx="2">
                  <c:v>18.600000000000001</c:v>
                </c:pt>
                <c:pt idx="3">
                  <c:v>13.5</c:v>
                </c:pt>
                <c:pt idx="4">
                  <c:v>14.1</c:v>
                </c:pt>
                <c:pt idx="5">
                  <c:v>10</c:v>
                </c:pt>
                <c:pt idx="6">
                  <c:v>12.1</c:v>
                </c:pt>
                <c:pt idx="7">
                  <c:v>8.5</c:v>
                </c:pt>
                <c:pt idx="8">
                  <c:v>8.9</c:v>
                </c:pt>
                <c:pt idx="9">
                  <c:v>12</c:v>
                </c:pt>
                <c:pt idx="10">
                  <c:v>11.8</c:v>
                </c:pt>
                <c:pt idx="11">
                  <c:v>9.3000000000000007</c:v>
                </c:pt>
                <c:pt idx="12">
                  <c:v>12.5</c:v>
                </c:pt>
                <c:pt idx="13">
                  <c:v>10.3</c:v>
                </c:pt>
                <c:pt idx="14">
                  <c:v>13.2</c:v>
                </c:pt>
                <c:pt idx="15">
                  <c:v>12.4</c:v>
                </c:pt>
                <c:pt idx="16">
                  <c:v>22.8</c:v>
                </c:pt>
                <c:pt idx="17">
                  <c:v>11.4</c:v>
                </c:pt>
                <c:pt idx="18">
                  <c:v>14</c:v>
                </c:pt>
                <c:pt idx="19">
                  <c:v>11.7</c:v>
                </c:pt>
              </c:numCache>
            </c:numRef>
          </c:val>
        </c:ser>
        <c:ser>
          <c:idx val="1"/>
          <c:order val="1"/>
          <c:tx>
            <c:v>热后</c:v>
          </c:tx>
          <c:spPr>
            <a:ln>
              <a:solidFill>
                <a:srgbClr val="DAEDEF">
                  <a:lumMod val="50000"/>
                </a:srgbClr>
              </a:solidFill>
            </a:ln>
          </c:spPr>
          <c:marker>
            <c:spPr>
              <a:ln>
                <a:solidFill>
                  <a:srgbClr val="DAEDEF">
                    <a:lumMod val="50000"/>
                  </a:srgbClr>
                </a:solidFill>
              </a:ln>
            </c:spPr>
          </c:marker>
          <c:val>
            <c:numRef>
              <c:f>热处理前后齿轮精度比较!$T$5:$T$24</c:f>
              <c:numCache>
                <c:formatCode>General</c:formatCode>
                <c:ptCount val="20"/>
                <c:pt idx="0">
                  <c:v>71.400000000000006</c:v>
                </c:pt>
                <c:pt idx="1">
                  <c:v>36.6</c:v>
                </c:pt>
                <c:pt idx="2">
                  <c:v>57.5</c:v>
                </c:pt>
                <c:pt idx="3">
                  <c:v>45.7</c:v>
                </c:pt>
                <c:pt idx="4">
                  <c:v>39.800000000000004</c:v>
                </c:pt>
                <c:pt idx="5">
                  <c:v>44.6</c:v>
                </c:pt>
                <c:pt idx="6">
                  <c:v>44.2</c:v>
                </c:pt>
                <c:pt idx="7">
                  <c:v>64.099999999999994</c:v>
                </c:pt>
                <c:pt idx="8">
                  <c:v>34.5</c:v>
                </c:pt>
                <c:pt idx="9">
                  <c:v>18.600000000000001</c:v>
                </c:pt>
                <c:pt idx="10">
                  <c:v>57.6</c:v>
                </c:pt>
                <c:pt idx="11">
                  <c:v>52.9</c:v>
                </c:pt>
                <c:pt idx="12">
                  <c:v>35.6</c:v>
                </c:pt>
                <c:pt idx="13">
                  <c:v>35</c:v>
                </c:pt>
                <c:pt idx="14">
                  <c:v>70.5</c:v>
                </c:pt>
                <c:pt idx="15">
                  <c:v>36.200000000000003</c:v>
                </c:pt>
                <c:pt idx="16">
                  <c:v>48.9</c:v>
                </c:pt>
                <c:pt idx="17">
                  <c:v>32.800000000000004</c:v>
                </c:pt>
                <c:pt idx="18">
                  <c:v>30.9</c:v>
                </c:pt>
                <c:pt idx="19">
                  <c:v>42.3</c:v>
                </c:pt>
              </c:numCache>
            </c:numRef>
          </c:val>
        </c:ser>
        <c:marker val="1"/>
        <c:axId val="110362624"/>
        <c:axId val="110363776"/>
      </c:lineChart>
      <c:catAx>
        <c:axId val="110362624"/>
        <c:scaling>
          <c:orientation val="minMax"/>
        </c:scaling>
        <c:axPos val="b"/>
        <c:majorTickMark val="none"/>
        <c:tickLblPos val="nextTo"/>
        <c:crossAx val="110363776"/>
        <c:crosses val="autoZero"/>
        <c:auto val="1"/>
        <c:lblAlgn val="ctr"/>
        <c:lblOffset val="100"/>
      </c:catAx>
      <c:valAx>
        <c:axId val="110363776"/>
        <c:scaling>
          <c:orientation val="minMax"/>
        </c:scaling>
        <c:axPos val="l"/>
        <c:majorGridlines/>
        <c:numFmt formatCode="General" sourceLinked="1"/>
        <c:majorTickMark val="none"/>
        <c:tickLblPos val="nextTo"/>
        <c:spPr>
          <a:ln w="9525">
            <a:noFill/>
          </a:ln>
        </c:spPr>
        <c:crossAx val="110362624"/>
        <c:crosses val="autoZero"/>
        <c:crossBetween val="between"/>
        <c:majorUnit val="20"/>
      </c:valAx>
    </c:plotArea>
    <c:legend>
      <c:legendPos val="b"/>
      <c:layout/>
    </c:legend>
    <c:plotVisOnly val="1"/>
  </c:chart>
  <c:spPr>
    <a:solidFill>
      <a:srgbClr val="DAEDEF"/>
    </a:solidFill>
    <a:ln>
      <a:solidFill>
        <a:srgbClr val="DAEDEF">
          <a:lumMod val="50000"/>
        </a:srgbClr>
      </a:solidFill>
    </a:ln>
  </c:sp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kumimoji="1" lang="zh-CN" altLang="en-US" sz="1600" b="1" kern="1200">
                <a:solidFill>
                  <a:srgbClr val="000066"/>
                </a:solidFill>
                <a:latin typeface="微软雅黑" pitchFamily="34" charset="-122"/>
                <a:ea typeface="微软雅黑" pitchFamily="34" charset="-122"/>
                <a:cs typeface="+mn-cs"/>
              </a:defRPr>
            </a:pPr>
            <a:r>
              <a:rPr kumimoji="1" lang="zh-CN" altLang="en-US" sz="1600" b="1" kern="1200">
                <a:solidFill>
                  <a:srgbClr val="000066"/>
                </a:solidFill>
                <a:latin typeface="微软雅黑" pitchFamily="34" charset="-122"/>
                <a:ea typeface="微软雅黑" pitchFamily="34" charset="-122"/>
                <a:cs typeface="+mn-cs"/>
              </a:rPr>
              <a:t>压装过程压装力</a:t>
            </a:r>
            <a:r>
              <a:rPr kumimoji="1" lang="en-US" altLang="zh-CN" sz="1600" b="1" kern="1200">
                <a:solidFill>
                  <a:srgbClr val="000066"/>
                </a:solidFill>
                <a:latin typeface="微软雅黑" pitchFamily="34" charset="-122"/>
                <a:ea typeface="微软雅黑" pitchFamily="34" charset="-122"/>
                <a:cs typeface="+mn-cs"/>
              </a:rPr>
              <a:t>(KN)</a:t>
            </a:r>
            <a:endParaRPr kumimoji="1" lang="zh-CN" altLang="en-US" sz="1600" b="1" kern="1200">
              <a:solidFill>
                <a:srgbClr val="000066"/>
              </a:solidFill>
              <a:latin typeface="微软雅黑" pitchFamily="34" charset="-122"/>
              <a:ea typeface="微软雅黑" pitchFamily="34" charset="-122"/>
              <a:cs typeface="+mn-cs"/>
            </a:endParaRPr>
          </a:p>
        </c:rich>
      </c:tx>
      <c:layout/>
    </c:title>
    <c:plotArea>
      <c:layout/>
      <c:lineChart>
        <c:grouping val="standard"/>
        <c:ser>
          <c:idx val="0"/>
          <c:order val="0"/>
          <c:tx>
            <c:strRef>
              <c:f>压装力!$I$3</c:f>
              <c:strCache>
                <c:ptCount val="1"/>
                <c:pt idx="0">
                  <c:v>冷装压力KN</c:v>
                </c:pt>
              </c:strCache>
            </c:strRef>
          </c:tx>
          <c:val>
            <c:numRef>
              <c:f>压装力!$I$4:$I$16</c:f>
              <c:numCache>
                <c:formatCode>General</c:formatCode>
                <c:ptCount val="13"/>
                <c:pt idx="0">
                  <c:v>5.3169999999999975</c:v>
                </c:pt>
                <c:pt idx="1">
                  <c:v>4.726</c:v>
                </c:pt>
                <c:pt idx="2">
                  <c:v>4.3549999999999756</c:v>
                </c:pt>
                <c:pt idx="3">
                  <c:v>4.6609999999999845</c:v>
                </c:pt>
                <c:pt idx="4">
                  <c:v>4.0049999999999955</c:v>
                </c:pt>
                <c:pt idx="5">
                  <c:v>3.66</c:v>
                </c:pt>
                <c:pt idx="6">
                  <c:v>3.2330000000000001</c:v>
                </c:pt>
                <c:pt idx="7">
                  <c:v>2.1789999999999998</c:v>
                </c:pt>
                <c:pt idx="8">
                  <c:v>2.4099999999999997</c:v>
                </c:pt>
                <c:pt idx="9">
                  <c:v>2.3369999999999767</c:v>
                </c:pt>
                <c:pt idx="10">
                  <c:v>2.7549999999999999</c:v>
                </c:pt>
                <c:pt idx="11">
                  <c:v>0.87000000000000965</c:v>
                </c:pt>
                <c:pt idx="12">
                  <c:v>1.508</c:v>
                </c:pt>
              </c:numCache>
            </c:numRef>
          </c:val>
        </c:ser>
        <c:ser>
          <c:idx val="1"/>
          <c:order val="1"/>
          <c:tx>
            <c:strRef>
              <c:f>压装力!$J$3</c:f>
              <c:strCache>
                <c:ptCount val="1"/>
                <c:pt idx="0">
                  <c:v>初始压入峰值KN </c:v>
                </c:pt>
              </c:strCache>
            </c:strRef>
          </c:tx>
          <c:val>
            <c:numRef>
              <c:f>压装力!$J$4:$J$16</c:f>
              <c:numCache>
                <c:formatCode>General</c:formatCode>
                <c:ptCount val="13"/>
                <c:pt idx="0">
                  <c:v>8.2209999999999983</c:v>
                </c:pt>
                <c:pt idx="1">
                  <c:v>6.9370000000000003</c:v>
                </c:pt>
                <c:pt idx="2">
                  <c:v>7.4169999999999998</c:v>
                </c:pt>
                <c:pt idx="3">
                  <c:v>4.9260000000000002</c:v>
                </c:pt>
                <c:pt idx="4">
                  <c:v>5.3559999999999945</c:v>
                </c:pt>
                <c:pt idx="5">
                  <c:v>6.3339999999999996</c:v>
                </c:pt>
                <c:pt idx="6">
                  <c:v>3.2450000000000001</c:v>
                </c:pt>
                <c:pt idx="7">
                  <c:v>0.91100000000000003</c:v>
                </c:pt>
                <c:pt idx="8">
                  <c:v>1.403999999999948</c:v>
                </c:pt>
                <c:pt idx="9">
                  <c:v>7.0069999999999997</c:v>
                </c:pt>
                <c:pt idx="10">
                  <c:v>3.077</c:v>
                </c:pt>
                <c:pt idx="11">
                  <c:v>1.57</c:v>
                </c:pt>
                <c:pt idx="12">
                  <c:v>1.950000000000025</c:v>
                </c:pt>
              </c:numCache>
            </c:numRef>
          </c:val>
        </c:ser>
        <c:marker val="1"/>
        <c:axId val="110514944"/>
        <c:axId val="110516480"/>
      </c:lineChart>
      <c:catAx>
        <c:axId val="110514944"/>
        <c:scaling>
          <c:orientation val="minMax"/>
        </c:scaling>
        <c:axPos val="b"/>
        <c:majorTickMark val="none"/>
        <c:tickLblPos val="nextTo"/>
        <c:crossAx val="110516480"/>
        <c:crosses val="autoZero"/>
        <c:auto val="1"/>
        <c:lblAlgn val="ctr"/>
        <c:lblOffset val="100"/>
      </c:catAx>
      <c:valAx>
        <c:axId val="110516480"/>
        <c:scaling>
          <c:orientation val="minMax"/>
        </c:scaling>
        <c:axPos val="l"/>
        <c:majorGridlines/>
        <c:numFmt formatCode="General" sourceLinked="1"/>
        <c:majorTickMark val="none"/>
        <c:tickLblPos val="nextTo"/>
        <c:spPr>
          <a:ln w="9525">
            <a:noFill/>
          </a:ln>
        </c:spPr>
        <c:crossAx val="110514944"/>
        <c:crosses val="autoZero"/>
        <c:crossBetween val="between"/>
      </c:valAx>
    </c:plotArea>
    <c:legend>
      <c:legendPos val="b"/>
      <c:layout/>
    </c:legend>
    <c:plotVisOnly val="1"/>
  </c:chart>
  <c:spPr>
    <a:solidFill>
      <a:srgbClr val="DAEDEF"/>
    </a:solidFill>
    <a:ln>
      <a:solidFill>
        <a:srgbClr val="000066"/>
      </a:solidFill>
    </a:ln>
  </c:sp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lgn="ctr" rtl="0">
              <a:defRPr kumimoji="1" lang="zh-CN" altLang="en-US" sz="1600" b="1" i="0" u="none" strike="noStrike" kern="1200" baseline="0">
                <a:solidFill>
                  <a:srgbClr val="000066"/>
                </a:solidFill>
                <a:latin typeface="微软雅黑" pitchFamily="34" charset="-122"/>
                <a:ea typeface="微软雅黑" pitchFamily="34" charset="-122"/>
                <a:cs typeface="+mn-cs"/>
              </a:defRPr>
            </a:pPr>
            <a:r>
              <a:rPr kumimoji="1" lang="zh-CN" altLang="en-US" sz="1600" b="1" i="0" u="none" strike="noStrike" kern="1200" baseline="0">
                <a:solidFill>
                  <a:srgbClr val="000066"/>
                </a:solidFill>
                <a:latin typeface="微软雅黑" pitchFamily="34" charset="-122"/>
                <a:ea typeface="微软雅黑" pitchFamily="34" charset="-122"/>
                <a:cs typeface="+mn-cs"/>
              </a:rPr>
              <a:t>过盈与内孔圆度</a:t>
            </a:r>
            <a:r>
              <a:rPr kumimoji="1" lang="en-US" altLang="zh-CN" sz="1600" b="1" i="0" u="none" strike="noStrike" kern="1200" baseline="0">
                <a:solidFill>
                  <a:srgbClr val="000066"/>
                </a:solidFill>
                <a:latin typeface="微软雅黑" pitchFamily="34" charset="-122"/>
                <a:ea typeface="微软雅黑" pitchFamily="34" charset="-122"/>
                <a:cs typeface="+mn-cs"/>
              </a:rPr>
              <a:t>mm</a:t>
            </a:r>
            <a:endParaRPr kumimoji="1" lang="zh-CN" altLang="en-US" sz="1600" b="1" i="0" u="none" strike="noStrike" kern="1200" baseline="0">
              <a:solidFill>
                <a:srgbClr val="000066"/>
              </a:solidFill>
              <a:latin typeface="微软雅黑" pitchFamily="34" charset="-122"/>
              <a:ea typeface="微软雅黑" pitchFamily="34" charset="-122"/>
              <a:cs typeface="+mn-cs"/>
            </a:endParaRPr>
          </a:p>
        </c:rich>
      </c:tx>
      <c:layout/>
    </c:title>
    <c:plotArea>
      <c:layout/>
      <c:lineChart>
        <c:grouping val="standard"/>
        <c:ser>
          <c:idx val="0"/>
          <c:order val="0"/>
          <c:tx>
            <c:strRef>
              <c:f>压装力!$E$3</c:f>
              <c:strCache>
                <c:ptCount val="1"/>
                <c:pt idx="0">
                  <c:v>过盈mm </c:v>
                </c:pt>
              </c:strCache>
            </c:strRef>
          </c:tx>
          <c:val>
            <c:numRef>
              <c:f>压装力!$E$4:$E$16</c:f>
              <c:numCache>
                <c:formatCode>General</c:formatCode>
                <c:ptCount val="13"/>
                <c:pt idx="0">
                  <c:v>-5.11E-2</c:v>
                </c:pt>
                <c:pt idx="1">
                  <c:v>-3.9550000000000002E-2</c:v>
                </c:pt>
                <c:pt idx="2">
                  <c:v>-3.8300000000000001E-2</c:v>
                </c:pt>
                <c:pt idx="3">
                  <c:v>-3.5999999999999997E-2</c:v>
                </c:pt>
                <c:pt idx="4">
                  <c:v>-3.1000000000000052E-2</c:v>
                </c:pt>
                <c:pt idx="5">
                  <c:v>-2.5100000000000001E-2</c:v>
                </c:pt>
                <c:pt idx="6">
                  <c:v>-1.7500000000000005E-2</c:v>
                </c:pt>
                <c:pt idx="7">
                  <c:v>-7.0500000000000024E-3</c:v>
                </c:pt>
                <c:pt idx="8">
                  <c:v>-4.2500000000000003E-3</c:v>
                </c:pt>
                <c:pt idx="9">
                  <c:v>-5.0000000000000034E-4</c:v>
                </c:pt>
                <c:pt idx="10">
                  <c:v>0</c:v>
                </c:pt>
                <c:pt idx="11">
                  <c:v>1.0500000000000021E-2</c:v>
                </c:pt>
                <c:pt idx="12">
                  <c:v>1.2950000000000001E-2</c:v>
                </c:pt>
              </c:numCache>
            </c:numRef>
          </c:val>
        </c:ser>
        <c:ser>
          <c:idx val="1"/>
          <c:order val="1"/>
          <c:tx>
            <c:strRef>
              <c:f>压装力!$G$3</c:f>
              <c:strCache>
                <c:ptCount val="1"/>
                <c:pt idx="0">
                  <c:v>内孔圆度mm </c:v>
                </c:pt>
              </c:strCache>
            </c:strRef>
          </c:tx>
          <c:val>
            <c:numRef>
              <c:f>压装力!$G$4:$G$16</c:f>
              <c:numCache>
                <c:formatCode>General</c:formatCode>
                <c:ptCount val="13"/>
                <c:pt idx="0">
                  <c:v>4.7600000000000003E-2</c:v>
                </c:pt>
                <c:pt idx="1">
                  <c:v>6.1600000000000002E-2</c:v>
                </c:pt>
                <c:pt idx="2">
                  <c:v>5.9000000000000434E-2</c:v>
                </c:pt>
                <c:pt idx="3">
                  <c:v>3.6600000000000042E-2</c:v>
                </c:pt>
                <c:pt idx="4">
                  <c:v>3.6900000000000002E-2</c:v>
                </c:pt>
                <c:pt idx="5">
                  <c:v>7.9000000000000514E-2</c:v>
                </c:pt>
                <c:pt idx="6">
                  <c:v>3.7200000000000052E-2</c:v>
                </c:pt>
                <c:pt idx="7">
                  <c:v>4.0400000000000012E-2</c:v>
                </c:pt>
                <c:pt idx="8">
                  <c:v>4.9500000000000023E-2</c:v>
                </c:pt>
                <c:pt idx="9">
                  <c:v>7.9900000000000124E-2</c:v>
                </c:pt>
                <c:pt idx="10">
                  <c:v>6.2100000000000023E-2</c:v>
                </c:pt>
                <c:pt idx="11">
                  <c:v>5.2600000000000001E-2</c:v>
                </c:pt>
                <c:pt idx="12">
                  <c:v>5.1000000000000004E-2</c:v>
                </c:pt>
              </c:numCache>
            </c:numRef>
          </c:val>
        </c:ser>
        <c:marker val="1"/>
        <c:axId val="110545536"/>
        <c:axId val="110551424"/>
      </c:lineChart>
      <c:catAx>
        <c:axId val="110545536"/>
        <c:scaling>
          <c:orientation val="minMax"/>
        </c:scaling>
        <c:axPos val="b"/>
        <c:majorTickMark val="none"/>
        <c:tickLblPos val="nextTo"/>
        <c:crossAx val="110551424"/>
        <c:crosses val="autoZero"/>
        <c:auto val="1"/>
        <c:lblAlgn val="ctr"/>
        <c:lblOffset val="100"/>
      </c:catAx>
      <c:valAx>
        <c:axId val="110551424"/>
        <c:scaling>
          <c:orientation val="minMax"/>
        </c:scaling>
        <c:axPos val="l"/>
        <c:majorGridlines/>
        <c:numFmt formatCode="General" sourceLinked="1"/>
        <c:majorTickMark val="none"/>
        <c:tickLblPos val="nextTo"/>
        <c:spPr>
          <a:ln w="9525">
            <a:noFill/>
          </a:ln>
        </c:spPr>
        <c:crossAx val="110545536"/>
        <c:crosses val="autoZero"/>
        <c:crossBetween val="between"/>
      </c:valAx>
    </c:plotArea>
    <c:legend>
      <c:legendPos val="b"/>
      <c:layout/>
    </c:legend>
    <c:plotVisOnly val="1"/>
  </c:chart>
  <c:spPr>
    <a:solidFill>
      <a:srgbClr val="DAEDEF"/>
    </a:solidFill>
    <a:ln>
      <a:solidFill>
        <a:srgbClr val="000066"/>
      </a:solidFill>
    </a:ln>
  </c:spPr>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400">
                <a:solidFill>
                  <a:srgbClr val="002060"/>
                </a:solidFill>
              </a:defRPr>
            </a:pPr>
            <a:r>
              <a:rPr lang="zh-CN" altLang="en-US" sz="1400">
                <a:solidFill>
                  <a:srgbClr val="002060"/>
                </a:solidFill>
              </a:rPr>
              <a:t>压装铆接过程周节累计变化</a:t>
            </a:r>
            <a:r>
              <a:rPr lang="en-US" altLang="zh-CN" sz="1400">
                <a:solidFill>
                  <a:srgbClr val="002060"/>
                </a:solidFill>
              </a:rPr>
              <a:t>Fp(</a:t>
            </a:r>
            <a:r>
              <a:rPr lang="el-GR" altLang="zh-CN" sz="1400">
                <a:solidFill>
                  <a:srgbClr val="002060"/>
                </a:solidFill>
                <a:latin typeface="华文细黑"/>
                <a:ea typeface="华文细黑"/>
              </a:rPr>
              <a:t>μ</a:t>
            </a:r>
            <a:r>
              <a:rPr lang="en-US" altLang="zh-CN" sz="1400">
                <a:solidFill>
                  <a:srgbClr val="002060"/>
                </a:solidFill>
                <a:latin typeface="华文细黑"/>
                <a:ea typeface="华文细黑"/>
              </a:rPr>
              <a:t>m)</a:t>
            </a:r>
            <a:r>
              <a:rPr lang="zh-CN" altLang="en-US" sz="1400">
                <a:solidFill>
                  <a:srgbClr val="002060"/>
                </a:solidFill>
                <a:latin typeface="华文细黑"/>
                <a:ea typeface="华文细黑"/>
              </a:rPr>
              <a:t>右</a:t>
            </a:r>
            <a:endParaRPr lang="zh-CN" altLang="en-US" sz="1400">
              <a:solidFill>
                <a:srgbClr val="002060"/>
              </a:solidFill>
            </a:endParaRPr>
          </a:p>
        </c:rich>
      </c:tx>
      <c:layout/>
    </c:title>
    <c:plotArea>
      <c:layout/>
      <c:lineChart>
        <c:grouping val="standard"/>
        <c:ser>
          <c:idx val="0"/>
          <c:order val="0"/>
          <c:tx>
            <c:strRef>
              <c:f>铆接后!$L$3</c:f>
              <c:strCache>
                <c:ptCount val="1"/>
                <c:pt idx="0">
                  <c:v>Fp(μm) -压装前-右</c:v>
                </c:pt>
              </c:strCache>
            </c:strRef>
          </c:tx>
          <c:val>
            <c:numRef>
              <c:f>铆接后!$L$4:$L$17</c:f>
              <c:numCache>
                <c:formatCode>General</c:formatCode>
                <c:ptCount val="14"/>
                <c:pt idx="0">
                  <c:v>54.9</c:v>
                </c:pt>
                <c:pt idx="1">
                  <c:v>64.5</c:v>
                </c:pt>
                <c:pt idx="2">
                  <c:v>22.9</c:v>
                </c:pt>
                <c:pt idx="3">
                  <c:v>60.8</c:v>
                </c:pt>
                <c:pt idx="4">
                  <c:v>75.2</c:v>
                </c:pt>
                <c:pt idx="5">
                  <c:v>41.6</c:v>
                </c:pt>
                <c:pt idx="6">
                  <c:v>33</c:v>
                </c:pt>
                <c:pt idx="7">
                  <c:v>53.2</c:v>
                </c:pt>
                <c:pt idx="8">
                  <c:v>32.6</c:v>
                </c:pt>
                <c:pt idx="9">
                  <c:v>67</c:v>
                </c:pt>
                <c:pt idx="10">
                  <c:v>63</c:v>
                </c:pt>
                <c:pt idx="11">
                  <c:v>33.300000000000004</c:v>
                </c:pt>
                <c:pt idx="12">
                  <c:v>62.6</c:v>
                </c:pt>
                <c:pt idx="13">
                  <c:v>54.5</c:v>
                </c:pt>
              </c:numCache>
            </c:numRef>
          </c:val>
        </c:ser>
        <c:ser>
          <c:idx val="1"/>
          <c:order val="1"/>
          <c:tx>
            <c:strRef>
              <c:f>铆接后!$R$3</c:f>
              <c:strCache>
                <c:ptCount val="1"/>
                <c:pt idx="0">
                  <c:v>Fp(μm) -压装后-右</c:v>
                </c:pt>
              </c:strCache>
            </c:strRef>
          </c:tx>
          <c:val>
            <c:numRef>
              <c:f>铆接后!$R$4:$R$17</c:f>
              <c:numCache>
                <c:formatCode>General</c:formatCode>
                <c:ptCount val="14"/>
                <c:pt idx="0">
                  <c:v>96.8</c:v>
                </c:pt>
                <c:pt idx="1">
                  <c:v>43.4</c:v>
                </c:pt>
                <c:pt idx="2">
                  <c:v>74.2</c:v>
                </c:pt>
                <c:pt idx="3">
                  <c:v>75.099999999999994</c:v>
                </c:pt>
                <c:pt idx="4">
                  <c:v>67.900000000000006</c:v>
                </c:pt>
                <c:pt idx="5">
                  <c:v>120</c:v>
                </c:pt>
                <c:pt idx="6">
                  <c:v>84.4</c:v>
                </c:pt>
                <c:pt idx="7">
                  <c:v>45.8</c:v>
                </c:pt>
                <c:pt idx="8">
                  <c:v>58.3</c:v>
                </c:pt>
                <c:pt idx="9">
                  <c:v>39.6</c:v>
                </c:pt>
                <c:pt idx="10">
                  <c:v>61</c:v>
                </c:pt>
                <c:pt idx="11">
                  <c:v>110</c:v>
                </c:pt>
                <c:pt idx="12">
                  <c:v>120</c:v>
                </c:pt>
                <c:pt idx="13">
                  <c:v>84</c:v>
                </c:pt>
              </c:numCache>
            </c:numRef>
          </c:val>
        </c:ser>
        <c:ser>
          <c:idx val="2"/>
          <c:order val="2"/>
          <c:tx>
            <c:strRef>
              <c:f>铆接后!$X$3</c:f>
              <c:strCache>
                <c:ptCount val="1"/>
                <c:pt idx="0">
                  <c:v>Fp(μm) -铆接后-右</c:v>
                </c:pt>
              </c:strCache>
            </c:strRef>
          </c:tx>
          <c:spPr>
            <a:ln>
              <a:solidFill>
                <a:srgbClr val="00B050"/>
              </a:solidFill>
            </a:ln>
          </c:spPr>
          <c:marker>
            <c:spPr>
              <a:solidFill>
                <a:srgbClr val="00B050"/>
              </a:solidFill>
            </c:spPr>
          </c:marker>
          <c:val>
            <c:numRef>
              <c:f>铆接后!$X$4:$X$17</c:f>
              <c:numCache>
                <c:formatCode>General</c:formatCode>
                <c:ptCount val="14"/>
                <c:pt idx="0">
                  <c:v>50.4</c:v>
                </c:pt>
                <c:pt idx="1">
                  <c:v>63.3</c:v>
                </c:pt>
                <c:pt idx="2">
                  <c:v>45.3</c:v>
                </c:pt>
                <c:pt idx="3">
                  <c:v>66.599999999999994</c:v>
                </c:pt>
                <c:pt idx="4">
                  <c:v>59.9</c:v>
                </c:pt>
                <c:pt idx="5">
                  <c:v>30.8</c:v>
                </c:pt>
                <c:pt idx="6">
                  <c:v>44.5</c:v>
                </c:pt>
                <c:pt idx="7">
                  <c:v>30.8</c:v>
                </c:pt>
                <c:pt idx="8">
                  <c:v>67</c:v>
                </c:pt>
                <c:pt idx="9">
                  <c:v>35.6</c:v>
                </c:pt>
                <c:pt idx="10">
                  <c:v>56.2</c:v>
                </c:pt>
                <c:pt idx="11">
                  <c:v>45.2</c:v>
                </c:pt>
                <c:pt idx="12">
                  <c:v>50.8</c:v>
                </c:pt>
                <c:pt idx="13">
                  <c:v>57.6</c:v>
                </c:pt>
              </c:numCache>
            </c:numRef>
          </c:val>
        </c:ser>
        <c:marker val="1"/>
        <c:axId val="110632320"/>
        <c:axId val="110654976"/>
      </c:lineChart>
      <c:catAx>
        <c:axId val="110632320"/>
        <c:scaling>
          <c:orientation val="minMax"/>
        </c:scaling>
        <c:axPos val="b"/>
        <c:majorTickMark val="none"/>
        <c:tickLblPos val="nextTo"/>
        <c:crossAx val="110654976"/>
        <c:crosses val="autoZero"/>
        <c:auto val="1"/>
        <c:lblAlgn val="ctr"/>
        <c:lblOffset val="100"/>
      </c:catAx>
      <c:valAx>
        <c:axId val="110654976"/>
        <c:scaling>
          <c:orientation val="minMax"/>
        </c:scaling>
        <c:axPos val="l"/>
        <c:majorGridlines/>
        <c:numFmt formatCode="General" sourceLinked="1"/>
        <c:majorTickMark val="none"/>
        <c:tickLblPos val="nextTo"/>
        <c:spPr>
          <a:ln w="9525">
            <a:noFill/>
          </a:ln>
        </c:spPr>
        <c:crossAx val="110632320"/>
        <c:crosses val="autoZero"/>
        <c:crossBetween val="between"/>
      </c:valAx>
    </c:plotArea>
    <c:legend>
      <c:legendPos val="b"/>
      <c:layout/>
    </c:legend>
    <c:plotVisOnly val="1"/>
  </c:chart>
  <c:spPr>
    <a:solidFill>
      <a:srgbClr val="DAEDEF"/>
    </a:solidFill>
    <a:ln>
      <a:noFill/>
    </a:ln>
  </c:sp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400">
                <a:solidFill>
                  <a:srgbClr val="002060"/>
                </a:solidFill>
              </a:defRPr>
            </a:pPr>
            <a:r>
              <a:rPr lang="zh-CN" altLang="en-US" sz="1400">
                <a:solidFill>
                  <a:srgbClr val="002060"/>
                </a:solidFill>
              </a:rPr>
              <a:t>压装铆接过程齿圈径跳变化</a:t>
            </a:r>
            <a:r>
              <a:rPr lang="en-US" altLang="zh-CN" sz="1400">
                <a:solidFill>
                  <a:srgbClr val="002060"/>
                </a:solidFill>
              </a:rPr>
              <a:t>Fr(</a:t>
            </a:r>
            <a:r>
              <a:rPr lang="el-GR" altLang="zh-CN" sz="1400">
                <a:solidFill>
                  <a:srgbClr val="002060"/>
                </a:solidFill>
                <a:latin typeface="华文细黑"/>
                <a:ea typeface="华文细黑"/>
              </a:rPr>
              <a:t>μ</a:t>
            </a:r>
            <a:r>
              <a:rPr lang="en-US" altLang="zh-CN" sz="1400">
                <a:solidFill>
                  <a:srgbClr val="002060"/>
                </a:solidFill>
                <a:latin typeface="华文细黑"/>
                <a:ea typeface="华文细黑"/>
              </a:rPr>
              <a:t>m)</a:t>
            </a:r>
            <a:endParaRPr lang="zh-CN" altLang="en-US" sz="1400">
              <a:solidFill>
                <a:srgbClr val="002060"/>
              </a:solidFill>
            </a:endParaRPr>
          </a:p>
        </c:rich>
      </c:tx>
      <c:layout/>
      <c:spPr>
        <a:ln>
          <a:noFill/>
        </a:ln>
      </c:spPr>
    </c:title>
    <c:plotArea>
      <c:layout/>
      <c:lineChart>
        <c:grouping val="standard"/>
        <c:ser>
          <c:idx val="0"/>
          <c:order val="0"/>
          <c:tx>
            <c:strRef>
              <c:f>铆接后!$M$3</c:f>
              <c:strCache>
                <c:ptCount val="1"/>
                <c:pt idx="0">
                  <c:v>Fr(μm) -压装前</c:v>
                </c:pt>
              </c:strCache>
            </c:strRef>
          </c:tx>
          <c:val>
            <c:numRef>
              <c:f>铆接后!$M$4:$M$17</c:f>
              <c:numCache>
                <c:formatCode>General</c:formatCode>
                <c:ptCount val="14"/>
                <c:pt idx="0">
                  <c:v>58.32</c:v>
                </c:pt>
                <c:pt idx="1">
                  <c:v>60.1</c:v>
                </c:pt>
                <c:pt idx="2">
                  <c:v>67.599999999999994</c:v>
                </c:pt>
                <c:pt idx="3">
                  <c:v>59.2</c:v>
                </c:pt>
                <c:pt idx="4">
                  <c:v>44.5</c:v>
                </c:pt>
                <c:pt idx="5">
                  <c:v>80.2</c:v>
                </c:pt>
                <c:pt idx="6">
                  <c:v>32.700000000000003</c:v>
                </c:pt>
                <c:pt idx="7">
                  <c:v>53.1</c:v>
                </c:pt>
                <c:pt idx="8">
                  <c:v>66.400000000000006</c:v>
                </c:pt>
                <c:pt idx="9">
                  <c:v>81.5</c:v>
                </c:pt>
                <c:pt idx="10">
                  <c:v>69</c:v>
                </c:pt>
                <c:pt idx="11">
                  <c:v>36.6</c:v>
                </c:pt>
                <c:pt idx="12">
                  <c:v>48.1</c:v>
                </c:pt>
                <c:pt idx="13">
                  <c:v>49.4</c:v>
                </c:pt>
              </c:numCache>
            </c:numRef>
          </c:val>
        </c:ser>
        <c:ser>
          <c:idx val="1"/>
          <c:order val="1"/>
          <c:tx>
            <c:strRef>
              <c:f>铆接后!$S$3</c:f>
              <c:strCache>
                <c:ptCount val="1"/>
                <c:pt idx="0">
                  <c:v>Fr(μm) -压装后</c:v>
                </c:pt>
              </c:strCache>
            </c:strRef>
          </c:tx>
          <c:val>
            <c:numRef>
              <c:f>铆接后!$S$4:$S$17</c:f>
              <c:numCache>
                <c:formatCode>General</c:formatCode>
                <c:ptCount val="14"/>
                <c:pt idx="0">
                  <c:v>40.9</c:v>
                </c:pt>
                <c:pt idx="1">
                  <c:v>38.9</c:v>
                </c:pt>
                <c:pt idx="2">
                  <c:v>49.1</c:v>
                </c:pt>
                <c:pt idx="3">
                  <c:v>34.800000000000004</c:v>
                </c:pt>
                <c:pt idx="4">
                  <c:v>42.5</c:v>
                </c:pt>
                <c:pt idx="5">
                  <c:v>65.5</c:v>
                </c:pt>
                <c:pt idx="6">
                  <c:v>35.300000000000004</c:v>
                </c:pt>
                <c:pt idx="7">
                  <c:v>36.800000000000004</c:v>
                </c:pt>
                <c:pt idx="8">
                  <c:v>39.700000000000003</c:v>
                </c:pt>
                <c:pt idx="9">
                  <c:v>63</c:v>
                </c:pt>
                <c:pt idx="10">
                  <c:v>49.7</c:v>
                </c:pt>
                <c:pt idx="11">
                  <c:v>51.6</c:v>
                </c:pt>
                <c:pt idx="12">
                  <c:v>54</c:v>
                </c:pt>
                <c:pt idx="13">
                  <c:v>46.9</c:v>
                </c:pt>
              </c:numCache>
            </c:numRef>
          </c:val>
        </c:ser>
        <c:ser>
          <c:idx val="2"/>
          <c:order val="2"/>
          <c:tx>
            <c:strRef>
              <c:f>铆接后!$Y$3</c:f>
              <c:strCache>
                <c:ptCount val="1"/>
                <c:pt idx="0">
                  <c:v>Fr(μm) -铆接后</c:v>
                </c:pt>
              </c:strCache>
            </c:strRef>
          </c:tx>
          <c:spPr>
            <a:ln>
              <a:solidFill>
                <a:srgbClr val="00B050"/>
              </a:solidFill>
            </a:ln>
          </c:spPr>
          <c:marker>
            <c:spPr>
              <a:solidFill>
                <a:srgbClr val="00B050"/>
              </a:solidFill>
            </c:spPr>
          </c:marker>
          <c:val>
            <c:numRef>
              <c:f>铆接后!$Y$4:$Y$17</c:f>
              <c:numCache>
                <c:formatCode>General</c:formatCode>
                <c:ptCount val="14"/>
                <c:pt idx="0">
                  <c:v>34.4</c:v>
                </c:pt>
                <c:pt idx="1">
                  <c:v>38.6</c:v>
                </c:pt>
                <c:pt idx="2">
                  <c:v>42.5</c:v>
                </c:pt>
                <c:pt idx="3">
                  <c:v>40.200000000000003</c:v>
                </c:pt>
                <c:pt idx="4">
                  <c:v>52.1</c:v>
                </c:pt>
                <c:pt idx="5">
                  <c:v>48.1</c:v>
                </c:pt>
                <c:pt idx="6">
                  <c:v>18.600000000000001</c:v>
                </c:pt>
                <c:pt idx="7">
                  <c:v>31</c:v>
                </c:pt>
                <c:pt idx="8">
                  <c:v>35.1</c:v>
                </c:pt>
                <c:pt idx="9">
                  <c:v>61.9</c:v>
                </c:pt>
                <c:pt idx="10">
                  <c:v>50.6</c:v>
                </c:pt>
                <c:pt idx="11">
                  <c:v>35.5</c:v>
                </c:pt>
                <c:pt idx="12">
                  <c:v>54.4</c:v>
                </c:pt>
                <c:pt idx="13">
                  <c:v>45.3</c:v>
                </c:pt>
              </c:numCache>
            </c:numRef>
          </c:val>
        </c:ser>
        <c:marker val="1"/>
        <c:axId val="110668032"/>
        <c:axId val="110694784"/>
      </c:lineChart>
      <c:catAx>
        <c:axId val="110668032"/>
        <c:scaling>
          <c:orientation val="minMax"/>
        </c:scaling>
        <c:axPos val="b"/>
        <c:majorTickMark val="none"/>
        <c:tickLblPos val="nextTo"/>
        <c:crossAx val="110694784"/>
        <c:crosses val="autoZero"/>
        <c:auto val="1"/>
        <c:lblAlgn val="ctr"/>
        <c:lblOffset val="100"/>
      </c:catAx>
      <c:valAx>
        <c:axId val="110694784"/>
        <c:scaling>
          <c:orientation val="minMax"/>
        </c:scaling>
        <c:axPos val="l"/>
        <c:majorGridlines/>
        <c:numFmt formatCode="General" sourceLinked="1"/>
        <c:majorTickMark val="none"/>
        <c:tickLblPos val="nextTo"/>
        <c:spPr>
          <a:ln w="9525">
            <a:noFill/>
          </a:ln>
        </c:spPr>
        <c:crossAx val="110668032"/>
        <c:crosses val="autoZero"/>
        <c:crossBetween val="between"/>
      </c:valAx>
    </c:plotArea>
    <c:legend>
      <c:legendPos val="b"/>
      <c:layout/>
    </c:legend>
    <c:plotVisOnly val="1"/>
  </c:chart>
  <c:spPr>
    <a:solidFill>
      <a:srgbClr val="DAEDEF"/>
    </a:solidFill>
    <a:ln>
      <a:noFill/>
    </a:ln>
  </c:spPr>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600"/>
            </a:pPr>
            <a:r>
              <a:rPr lang="en-US" altLang="zh-CN" sz="1600"/>
              <a:t>fpt</a:t>
            </a:r>
            <a:endParaRPr lang="zh-CN" altLang="en-US" sz="1600"/>
          </a:p>
        </c:rich>
      </c:tx>
      <c:layout/>
    </c:title>
    <c:plotArea>
      <c:layout/>
      <c:lineChart>
        <c:grouping val="standard"/>
        <c:ser>
          <c:idx val="0"/>
          <c:order val="0"/>
          <c:tx>
            <c:strRef>
              <c:f>磨齿后齿轮精度!$A$90</c:f>
              <c:strCache>
                <c:ptCount val="1"/>
                <c:pt idx="0">
                  <c:v>fpt左</c:v>
                </c:pt>
              </c:strCache>
            </c:strRef>
          </c:tx>
          <c:val>
            <c:numRef>
              <c:f>磨齿后齿轮精度!$B$90:$O$90</c:f>
              <c:numCache>
                <c:formatCode>General</c:formatCode>
                <c:ptCount val="14"/>
                <c:pt idx="0">
                  <c:v>1.7</c:v>
                </c:pt>
                <c:pt idx="1">
                  <c:v>2.1</c:v>
                </c:pt>
                <c:pt idx="2">
                  <c:v>2.8</c:v>
                </c:pt>
                <c:pt idx="3">
                  <c:v>1.9000000000000001</c:v>
                </c:pt>
                <c:pt idx="4">
                  <c:v>1.5</c:v>
                </c:pt>
                <c:pt idx="5">
                  <c:v>2</c:v>
                </c:pt>
                <c:pt idx="6">
                  <c:v>2.4</c:v>
                </c:pt>
                <c:pt idx="7">
                  <c:v>2.2000000000000002</c:v>
                </c:pt>
                <c:pt idx="8">
                  <c:v>1.9000000000000001</c:v>
                </c:pt>
                <c:pt idx="9">
                  <c:v>2.2000000000000002</c:v>
                </c:pt>
                <c:pt idx="10">
                  <c:v>5.4</c:v>
                </c:pt>
                <c:pt idx="11">
                  <c:v>2.1</c:v>
                </c:pt>
                <c:pt idx="12">
                  <c:v>2.6</c:v>
                </c:pt>
                <c:pt idx="13">
                  <c:v>2.5</c:v>
                </c:pt>
              </c:numCache>
            </c:numRef>
          </c:val>
        </c:ser>
        <c:ser>
          <c:idx val="1"/>
          <c:order val="1"/>
          <c:tx>
            <c:strRef>
              <c:f>磨齿后齿轮精度!$A$91</c:f>
              <c:strCache>
                <c:ptCount val="1"/>
                <c:pt idx="0">
                  <c:v>fpt右</c:v>
                </c:pt>
              </c:strCache>
            </c:strRef>
          </c:tx>
          <c:val>
            <c:numRef>
              <c:f>磨齿后齿轮精度!$B$91:$O$91</c:f>
              <c:numCache>
                <c:formatCode>General</c:formatCode>
                <c:ptCount val="14"/>
                <c:pt idx="0">
                  <c:v>1.7</c:v>
                </c:pt>
                <c:pt idx="1">
                  <c:v>1.4</c:v>
                </c:pt>
                <c:pt idx="2">
                  <c:v>5.3</c:v>
                </c:pt>
                <c:pt idx="3">
                  <c:v>1.4</c:v>
                </c:pt>
                <c:pt idx="4">
                  <c:v>1.2</c:v>
                </c:pt>
                <c:pt idx="5">
                  <c:v>6.5</c:v>
                </c:pt>
                <c:pt idx="6">
                  <c:v>1.5</c:v>
                </c:pt>
                <c:pt idx="7">
                  <c:v>1.9000000000000001</c:v>
                </c:pt>
                <c:pt idx="8">
                  <c:v>1.7</c:v>
                </c:pt>
                <c:pt idx="9">
                  <c:v>1.9000000000000001</c:v>
                </c:pt>
                <c:pt idx="10">
                  <c:v>2.1</c:v>
                </c:pt>
                <c:pt idx="11">
                  <c:v>1.7</c:v>
                </c:pt>
                <c:pt idx="12">
                  <c:v>1.9000000000000001</c:v>
                </c:pt>
                <c:pt idx="13">
                  <c:v>1.8</c:v>
                </c:pt>
              </c:numCache>
            </c:numRef>
          </c:val>
        </c:ser>
        <c:ser>
          <c:idx val="2"/>
          <c:order val="2"/>
          <c:tx>
            <c:strRef>
              <c:f>磨齿后齿轮精度!$A$92</c:f>
              <c:strCache>
                <c:ptCount val="1"/>
                <c:pt idx="0">
                  <c:v>公差上限</c:v>
                </c:pt>
              </c:strCache>
            </c:strRef>
          </c:tx>
          <c:spPr>
            <a:ln>
              <a:solidFill>
                <a:srgbClr val="92D050"/>
              </a:solidFill>
            </a:ln>
          </c:spPr>
          <c:marker>
            <c:symbol val="none"/>
          </c:marker>
          <c:val>
            <c:numRef>
              <c:f>磨齿后齿轮精度!$B$92:$O$92</c:f>
              <c:numCache>
                <c:formatCode>General</c:formatCode>
                <c:ptCount val="14"/>
                <c:pt idx="0">
                  <c:v>9</c:v>
                </c:pt>
                <c:pt idx="1">
                  <c:v>9</c:v>
                </c:pt>
                <c:pt idx="2">
                  <c:v>9</c:v>
                </c:pt>
                <c:pt idx="3">
                  <c:v>9</c:v>
                </c:pt>
                <c:pt idx="4">
                  <c:v>9</c:v>
                </c:pt>
                <c:pt idx="5">
                  <c:v>9</c:v>
                </c:pt>
                <c:pt idx="6">
                  <c:v>9</c:v>
                </c:pt>
                <c:pt idx="7">
                  <c:v>9</c:v>
                </c:pt>
                <c:pt idx="8">
                  <c:v>9</c:v>
                </c:pt>
                <c:pt idx="9">
                  <c:v>9</c:v>
                </c:pt>
                <c:pt idx="10">
                  <c:v>9</c:v>
                </c:pt>
                <c:pt idx="11">
                  <c:v>9</c:v>
                </c:pt>
                <c:pt idx="12">
                  <c:v>9</c:v>
                </c:pt>
                <c:pt idx="13">
                  <c:v>9</c:v>
                </c:pt>
              </c:numCache>
            </c:numRef>
          </c:val>
        </c:ser>
        <c:marker val="1"/>
        <c:axId val="110831872"/>
        <c:axId val="110833664"/>
      </c:lineChart>
      <c:catAx>
        <c:axId val="110831872"/>
        <c:scaling>
          <c:orientation val="minMax"/>
        </c:scaling>
        <c:axPos val="b"/>
        <c:majorTickMark val="none"/>
        <c:tickLblPos val="nextTo"/>
        <c:crossAx val="110833664"/>
        <c:crosses val="autoZero"/>
        <c:auto val="1"/>
        <c:lblAlgn val="ctr"/>
        <c:lblOffset val="100"/>
      </c:catAx>
      <c:valAx>
        <c:axId val="110833664"/>
        <c:scaling>
          <c:orientation val="minMax"/>
        </c:scaling>
        <c:axPos val="l"/>
        <c:majorGridlines/>
        <c:numFmt formatCode="General" sourceLinked="1"/>
        <c:majorTickMark val="none"/>
        <c:tickLblPos val="nextTo"/>
        <c:spPr>
          <a:ln w="9525">
            <a:noFill/>
          </a:ln>
        </c:spPr>
        <c:crossAx val="110831872"/>
        <c:crosses val="autoZero"/>
        <c:crossBetween val="between"/>
      </c:valAx>
    </c:plotArea>
    <c:legend>
      <c:legendPos val="b"/>
      <c:layout/>
    </c:legend>
    <c:plotVisOnly val="1"/>
  </c:chart>
  <c:spPr>
    <a:solidFill>
      <a:srgbClr val="DAEDEF"/>
    </a:solidFill>
    <a:ln>
      <a:noFill/>
    </a:ln>
  </c:spPr>
  <c:externalData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600"/>
            </a:pPr>
            <a:r>
              <a:rPr lang="en-US" altLang="zh-CN" sz="1600"/>
              <a:t>Fp</a:t>
            </a:r>
            <a:endParaRPr lang="zh-CN" altLang="en-US" sz="1600"/>
          </a:p>
        </c:rich>
      </c:tx>
      <c:layout/>
    </c:title>
    <c:plotArea>
      <c:layout/>
      <c:lineChart>
        <c:grouping val="standard"/>
        <c:ser>
          <c:idx val="0"/>
          <c:order val="0"/>
          <c:tx>
            <c:strRef>
              <c:f>磨齿后齿轮精度!$A$100</c:f>
              <c:strCache>
                <c:ptCount val="1"/>
                <c:pt idx="0">
                  <c:v>Fp左</c:v>
                </c:pt>
              </c:strCache>
            </c:strRef>
          </c:tx>
          <c:val>
            <c:numRef>
              <c:f>磨齿后齿轮精度!$B$100:$O$100</c:f>
              <c:numCache>
                <c:formatCode>General</c:formatCode>
                <c:ptCount val="14"/>
                <c:pt idx="0">
                  <c:v>25.6</c:v>
                </c:pt>
                <c:pt idx="1">
                  <c:v>16.2</c:v>
                </c:pt>
                <c:pt idx="2">
                  <c:v>31.7</c:v>
                </c:pt>
                <c:pt idx="3">
                  <c:v>15.7</c:v>
                </c:pt>
                <c:pt idx="4">
                  <c:v>19</c:v>
                </c:pt>
                <c:pt idx="5">
                  <c:v>12.8</c:v>
                </c:pt>
                <c:pt idx="6">
                  <c:v>21.2</c:v>
                </c:pt>
                <c:pt idx="7">
                  <c:v>31</c:v>
                </c:pt>
                <c:pt idx="8">
                  <c:v>23.6</c:v>
                </c:pt>
                <c:pt idx="9">
                  <c:v>29.7</c:v>
                </c:pt>
                <c:pt idx="10">
                  <c:v>22.5</c:v>
                </c:pt>
                <c:pt idx="11">
                  <c:v>14.2</c:v>
                </c:pt>
                <c:pt idx="12">
                  <c:v>34.1</c:v>
                </c:pt>
                <c:pt idx="13">
                  <c:v>22.7</c:v>
                </c:pt>
              </c:numCache>
            </c:numRef>
          </c:val>
        </c:ser>
        <c:ser>
          <c:idx val="1"/>
          <c:order val="1"/>
          <c:tx>
            <c:strRef>
              <c:f>磨齿后齿轮精度!$A$101</c:f>
              <c:strCache>
                <c:ptCount val="1"/>
                <c:pt idx="0">
                  <c:v>Fp右</c:v>
                </c:pt>
              </c:strCache>
            </c:strRef>
          </c:tx>
          <c:val>
            <c:numRef>
              <c:f>磨齿后齿轮精度!$B$101:$O$101</c:f>
              <c:numCache>
                <c:formatCode>General</c:formatCode>
                <c:ptCount val="14"/>
                <c:pt idx="0">
                  <c:v>19.399999999999999</c:v>
                </c:pt>
                <c:pt idx="1">
                  <c:v>14.7</c:v>
                </c:pt>
                <c:pt idx="2">
                  <c:v>29.8</c:v>
                </c:pt>
                <c:pt idx="3">
                  <c:v>17.100000000000001</c:v>
                </c:pt>
                <c:pt idx="4">
                  <c:v>16.5</c:v>
                </c:pt>
                <c:pt idx="5">
                  <c:v>13.8</c:v>
                </c:pt>
                <c:pt idx="6">
                  <c:v>14.6</c:v>
                </c:pt>
                <c:pt idx="7">
                  <c:v>23.3</c:v>
                </c:pt>
                <c:pt idx="8">
                  <c:v>16.8</c:v>
                </c:pt>
                <c:pt idx="9">
                  <c:v>34.4</c:v>
                </c:pt>
                <c:pt idx="10">
                  <c:v>16.100000000000001</c:v>
                </c:pt>
                <c:pt idx="11">
                  <c:v>13.2</c:v>
                </c:pt>
                <c:pt idx="12">
                  <c:v>22.1</c:v>
                </c:pt>
                <c:pt idx="13">
                  <c:v>19.399999999999999</c:v>
                </c:pt>
              </c:numCache>
            </c:numRef>
          </c:val>
        </c:ser>
        <c:ser>
          <c:idx val="2"/>
          <c:order val="2"/>
          <c:tx>
            <c:strRef>
              <c:f>磨齿后齿轮精度!$A$102</c:f>
              <c:strCache>
                <c:ptCount val="1"/>
                <c:pt idx="0">
                  <c:v>公差上限</c:v>
                </c:pt>
              </c:strCache>
            </c:strRef>
          </c:tx>
          <c:spPr>
            <a:ln>
              <a:solidFill>
                <a:srgbClr val="92D050"/>
              </a:solidFill>
            </a:ln>
          </c:spPr>
          <c:marker>
            <c:symbol val="none"/>
          </c:marker>
          <c:val>
            <c:numRef>
              <c:f>磨齿后齿轮精度!$B$102:$O$102</c:f>
              <c:numCache>
                <c:formatCode>General</c:formatCode>
                <c:ptCount val="14"/>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numCache>
            </c:numRef>
          </c:val>
        </c:ser>
        <c:marker val="1"/>
        <c:axId val="110883968"/>
        <c:axId val="110885504"/>
      </c:lineChart>
      <c:catAx>
        <c:axId val="110883968"/>
        <c:scaling>
          <c:orientation val="minMax"/>
        </c:scaling>
        <c:axPos val="b"/>
        <c:majorTickMark val="none"/>
        <c:tickLblPos val="nextTo"/>
        <c:crossAx val="110885504"/>
        <c:crosses val="autoZero"/>
        <c:auto val="1"/>
        <c:lblAlgn val="ctr"/>
        <c:lblOffset val="100"/>
      </c:catAx>
      <c:valAx>
        <c:axId val="110885504"/>
        <c:scaling>
          <c:orientation val="minMax"/>
        </c:scaling>
        <c:axPos val="l"/>
        <c:majorGridlines/>
        <c:numFmt formatCode="General" sourceLinked="1"/>
        <c:majorTickMark val="none"/>
        <c:tickLblPos val="nextTo"/>
        <c:spPr>
          <a:ln w="9525">
            <a:noFill/>
          </a:ln>
        </c:spPr>
        <c:crossAx val="110883968"/>
        <c:crosses val="autoZero"/>
        <c:crossBetween val="between"/>
      </c:valAx>
    </c:plotArea>
    <c:legend>
      <c:legendPos val="b"/>
      <c:layout/>
    </c:legend>
    <c:plotVisOnly val="1"/>
  </c:chart>
  <c:spPr>
    <a:solidFill>
      <a:srgbClr val="DAEDEF"/>
    </a:solidFill>
    <a:ln>
      <a:noFill/>
    </a:ln>
  </c:spPr>
  <c:externalData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sz="1600"/>
            </a:pPr>
            <a:r>
              <a:rPr lang="en-US" altLang="zh-CN" sz="1600"/>
              <a:t>Fr</a:t>
            </a:r>
            <a:endParaRPr lang="zh-CN" altLang="en-US" sz="1600"/>
          </a:p>
        </c:rich>
      </c:tx>
      <c:layout/>
    </c:title>
    <c:plotArea>
      <c:layout/>
      <c:lineChart>
        <c:grouping val="standard"/>
        <c:ser>
          <c:idx val="0"/>
          <c:order val="0"/>
          <c:tx>
            <c:strRef>
              <c:f>磨齿后齿轮精度!$A$109</c:f>
              <c:strCache>
                <c:ptCount val="1"/>
                <c:pt idx="0">
                  <c:v>Fr</c:v>
                </c:pt>
              </c:strCache>
            </c:strRef>
          </c:tx>
          <c:val>
            <c:numRef>
              <c:f>磨齿后齿轮精度!$B$109:$O$109</c:f>
              <c:numCache>
                <c:formatCode>General</c:formatCode>
                <c:ptCount val="14"/>
                <c:pt idx="0">
                  <c:v>13.3</c:v>
                </c:pt>
                <c:pt idx="1">
                  <c:v>7</c:v>
                </c:pt>
                <c:pt idx="2">
                  <c:v>8.4</c:v>
                </c:pt>
                <c:pt idx="3">
                  <c:v>9</c:v>
                </c:pt>
                <c:pt idx="4">
                  <c:v>12.2</c:v>
                </c:pt>
                <c:pt idx="5">
                  <c:v>20.6</c:v>
                </c:pt>
                <c:pt idx="6">
                  <c:v>9.5</c:v>
                </c:pt>
                <c:pt idx="7">
                  <c:v>9.7000000000000011</c:v>
                </c:pt>
                <c:pt idx="8">
                  <c:v>14.9</c:v>
                </c:pt>
                <c:pt idx="9">
                  <c:v>28.8</c:v>
                </c:pt>
                <c:pt idx="10">
                  <c:v>10.5</c:v>
                </c:pt>
                <c:pt idx="11">
                  <c:v>13.7</c:v>
                </c:pt>
                <c:pt idx="12">
                  <c:v>15.7</c:v>
                </c:pt>
                <c:pt idx="13">
                  <c:v>7.7</c:v>
                </c:pt>
              </c:numCache>
            </c:numRef>
          </c:val>
        </c:ser>
        <c:ser>
          <c:idx val="1"/>
          <c:order val="1"/>
          <c:tx>
            <c:strRef>
              <c:f>磨齿后齿轮精度!$A$110</c:f>
              <c:strCache>
                <c:ptCount val="1"/>
                <c:pt idx="0">
                  <c:v>公差上限</c:v>
                </c:pt>
              </c:strCache>
            </c:strRef>
          </c:tx>
          <c:marker>
            <c:symbol val="none"/>
          </c:marker>
          <c:val>
            <c:numRef>
              <c:f>磨齿后齿轮精度!$B$110:$O$110</c:f>
              <c:numCache>
                <c:formatCode>General</c:formatCode>
                <c:ptCount val="14"/>
                <c:pt idx="0">
                  <c:v>28</c:v>
                </c:pt>
                <c:pt idx="1">
                  <c:v>28</c:v>
                </c:pt>
                <c:pt idx="2">
                  <c:v>28</c:v>
                </c:pt>
                <c:pt idx="3">
                  <c:v>28</c:v>
                </c:pt>
                <c:pt idx="4">
                  <c:v>28</c:v>
                </c:pt>
                <c:pt idx="5">
                  <c:v>28</c:v>
                </c:pt>
                <c:pt idx="6">
                  <c:v>28</c:v>
                </c:pt>
                <c:pt idx="7">
                  <c:v>28</c:v>
                </c:pt>
                <c:pt idx="8">
                  <c:v>28</c:v>
                </c:pt>
                <c:pt idx="9">
                  <c:v>28</c:v>
                </c:pt>
                <c:pt idx="10">
                  <c:v>28</c:v>
                </c:pt>
                <c:pt idx="11">
                  <c:v>28</c:v>
                </c:pt>
                <c:pt idx="12">
                  <c:v>28</c:v>
                </c:pt>
                <c:pt idx="13">
                  <c:v>28</c:v>
                </c:pt>
              </c:numCache>
            </c:numRef>
          </c:val>
        </c:ser>
        <c:marker val="1"/>
        <c:axId val="110767104"/>
        <c:axId val="110785280"/>
      </c:lineChart>
      <c:catAx>
        <c:axId val="110767104"/>
        <c:scaling>
          <c:orientation val="minMax"/>
        </c:scaling>
        <c:axPos val="b"/>
        <c:majorTickMark val="none"/>
        <c:tickLblPos val="nextTo"/>
        <c:crossAx val="110785280"/>
        <c:crosses val="autoZero"/>
        <c:auto val="1"/>
        <c:lblAlgn val="ctr"/>
        <c:lblOffset val="100"/>
      </c:catAx>
      <c:valAx>
        <c:axId val="110785280"/>
        <c:scaling>
          <c:orientation val="minMax"/>
        </c:scaling>
        <c:axPos val="l"/>
        <c:majorGridlines/>
        <c:numFmt formatCode="General" sourceLinked="1"/>
        <c:majorTickMark val="none"/>
        <c:tickLblPos val="nextTo"/>
        <c:spPr>
          <a:ln w="9525">
            <a:noFill/>
          </a:ln>
        </c:spPr>
        <c:crossAx val="110767104"/>
        <c:crosses val="autoZero"/>
        <c:crossBetween val="between"/>
        <c:majorUnit val="5"/>
      </c:valAx>
    </c:plotArea>
    <c:legend>
      <c:legendPos val="b"/>
      <c:layout/>
    </c:legend>
    <c:plotVisOnly val="1"/>
  </c:chart>
  <c:spPr>
    <a:solidFill>
      <a:srgbClr val="DAEDEF"/>
    </a:solidFill>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ff</a:t>
            </a:r>
            <a:r>
              <a:rPr lang="el-GR"/>
              <a:t>β</a:t>
            </a:r>
            <a:endParaRPr lang="zh-CN"/>
          </a:p>
        </c:rich>
      </c:tx>
      <c:layout/>
    </c:title>
    <c:plotArea>
      <c:layout/>
      <c:lineChart>
        <c:grouping val="standard"/>
        <c:ser>
          <c:idx val="0"/>
          <c:order val="0"/>
          <c:tx>
            <c:strRef>
              <c:f>仿真比较!$C$14</c:f>
              <c:strCache>
                <c:ptCount val="1"/>
                <c:pt idx="0">
                  <c:v>ffβ左</c:v>
                </c:pt>
              </c:strCache>
            </c:strRef>
          </c:tx>
          <c:val>
            <c:numRef>
              <c:f>仿真比较!$D$14:$W$14</c:f>
              <c:numCache>
                <c:formatCode>General</c:formatCode>
                <c:ptCount val="20"/>
                <c:pt idx="0">
                  <c:v>5.5</c:v>
                </c:pt>
                <c:pt idx="1">
                  <c:v>9.6</c:v>
                </c:pt>
                <c:pt idx="2">
                  <c:v>8.8000000000000007</c:v>
                </c:pt>
                <c:pt idx="3">
                  <c:v>5.7</c:v>
                </c:pt>
                <c:pt idx="4">
                  <c:v>8.4</c:v>
                </c:pt>
                <c:pt idx="5">
                  <c:v>7.8</c:v>
                </c:pt>
                <c:pt idx="6">
                  <c:v>6.5</c:v>
                </c:pt>
                <c:pt idx="7">
                  <c:v>8.3000000000000007</c:v>
                </c:pt>
                <c:pt idx="8">
                  <c:v>6.2</c:v>
                </c:pt>
                <c:pt idx="9">
                  <c:v>9.2000000000000011</c:v>
                </c:pt>
                <c:pt idx="10">
                  <c:v>8.7000000000000011</c:v>
                </c:pt>
                <c:pt idx="11">
                  <c:v>8</c:v>
                </c:pt>
                <c:pt idx="12">
                  <c:v>9.1</c:v>
                </c:pt>
                <c:pt idx="13">
                  <c:v>7.5</c:v>
                </c:pt>
                <c:pt idx="14">
                  <c:v>8.1</c:v>
                </c:pt>
                <c:pt idx="15">
                  <c:v>7.3</c:v>
                </c:pt>
                <c:pt idx="16">
                  <c:v>8</c:v>
                </c:pt>
                <c:pt idx="17">
                  <c:v>5.8</c:v>
                </c:pt>
                <c:pt idx="18">
                  <c:v>8.5</c:v>
                </c:pt>
                <c:pt idx="19">
                  <c:v>7.6</c:v>
                </c:pt>
              </c:numCache>
            </c:numRef>
          </c:val>
        </c:ser>
        <c:ser>
          <c:idx val="1"/>
          <c:order val="1"/>
          <c:tx>
            <c:strRef>
              <c:f>仿真比较!$C$15</c:f>
              <c:strCache>
                <c:ptCount val="1"/>
                <c:pt idx="0">
                  <c:v>ffβ右</c:v>
                </c:pt>
              </c:strCache>
            </c:strRef>
          </c:tx>
          <c:val>
            <c:numRef>
              <c:f>仿真比较!$D$15:$W$15</c:f>
              <c:numCache>
                <c:formatCode>General</c:formatCode>
                <c:ptCount val="20"/>
                <c:pt idx="0">
                  <c:v>7.1</c:v>
                </c:pt>
                <c:pt idx="1">
                  <c:v>8</c:v>
                </c:pt>
                <c:pt idx="2">
                  <c:v>5.5</c:v>
                </c:pt>
                <c:pt idx="3">
                  <c:v>6.5</c:v>
                </c:pt>
                <c:pt idx="4">
                  <c:v>8.2000000000000011</c:v>
                </c:pt>
                <c:pt idx="5">
                  <c:v>5.7</c:v>
                </c:pt>
                <c:pt idx="6">
                  <c:v>6.2</c:v>
                </c:pt>
                <c:pt idx="7">
                  <c:v>6.3</c:v>
                </c:pt>
                <c:pt idx="8">
                  <c:v>6.6</c:v>
                </c:pt>
                <c:pt idx="9">
                  <c:v>5</c:v>
                </c:pt>
                <c:pt idx="10">
                  <c:v>5.3</c:v>
                </c:pt>
                <c:pt idx="11">
                  <c:v>7.1</c:v>
                </c:pt>
                <c:pt idx="12">
                  <c:v>8.7000000000000011</c:v>
                </c:pt>
                <c:pt idx="13">
                  <c:v>5</c:v>
                </c:pt>
                <c:pt idx="14">
                  <c:v>5.4</c:v>
                </c:pt>
                <c:pt idx="15">
                  <c:v>6.5</c:v>
                </c:pt>
                <c:pt idx="16">
                  <c:v>5.9</c:v>
                </c:pt>
                <c:pt idx="17">
                  <c:v>6.6</c:v>
                </c:pt>
                <c:pt idx="18">
                  <c:v>6.6</c:v>
                </c:pt>
                <c:pt idx="19">
                  <c:v>6</c:v>
                </c:pt>
              </c:numCache>
            </c:numRef>
          </c:val>
        </c:ser>
        <c:ser>
          <c:idx val="2"/>
          <c:order val="2"/>
          <c:tx>
            <c:strRef>
              <c:f>仿真比较!$C$16</c:f>
              <c:strCache>
                <c:ptCount val="1"/>
                <c:pt idx="0">
                  <c:v>ffβ仿真</c:v>
                </c:pt>
              </c:strCache>
            </c:strRef>
          </c:tx>
          <c:spPr>
            <a:ln>
              <a:solidFill>
                <a:srgbClr val="00B050"/>
              </a:solidFill>
            </a:ln>
          </c:spPr>
          <c:marker>
            <c:symbol val="none"/>
          </c:marker>
          <c:val>
            <c:numRef>
              <c:f>仿真比较!$D$16:$W$16</c:f>
              <c:numCache>
                <c:formatCode>General</c:formatCode>
                <c:ptCount val="20"/>
                <c:pt idx="0">
                  <c:v>7.8</c:v>
                </c:pt>
                <c:pt idx="1">
                  <c:v>7.8</c:v>
                </c:pt>
                <c:pt idx="2">
                  <c:v>7.8</c:v>
                </c:pt>
                <c:pt idx="3">
                  <c:v>7.8</c:v>
                </c:pt>
                <c:pt idx="4">
                  <c:v>7.8</c:v>
                </c:pt>
                <c:pt idx="5">
                  <c:v>7.8</c:v>
                </c:pt>
                <c:pt idx="6">
                  <c:v>7.8</c:v>
                </c:pt>
                <c:pt idx="7">
                  <c:v>7.8</c:v>
                </c:pt>
                <c:pt idx="8">
                  <c:v>7.8</c:v>
                </c:pt>
                <c:pt idx="9">
                  <c:v>7.8</c:v>
                </c:pt>
                <c:pt idx="10">
                  <c:v>7.8</c:v>
                </c:pt>
                <c:pt idx="11">
                  <c:v>7.8</c:v>
                </c:pt>
                <c:pt idx="12">
                  <c:v>7.8</c:v>
                </c:pt>
                <c:pt idx="13">
                  <c:v>7.8</c:v>
                </c:pt>
                <c:pt idx="14">
                  <c:v>7.8</c:v>
                </c:pt>
                <c:pt idx="15">
                  <c:v>7.8</c:v>
                </c:pt>
                <c:pt idx="16">
                  <c:v>7.8</c:v>
                </c:pt>
                <c:pt idx="17">
                  <c:v>7.8</c:v>
                </c:pt>
                <c:pt idx="18">
                  <c:v>7.8</c:v>
                </c:pt>
                <c:pt idx="19">
                  <c:v>7.8</c:v>
                </c:pt>
              </c:numCache>
            </c:numRef>
          </c:val>
        </c:ser>
        <c:marker val="1"/>
        <c:axId val="149632896"/>
        <c:axId val="149634432"/>
      </c:lineChart>
      <c:catAx>
        <c:axId val="149632896"/>
        <c:scaling>
          <c:orientation val="minMax"/>
        </c:scaling>
        <c:axPos val="b"/>
        <c:majorTickMark val="none"/>
        <c:tickLblPos val="nextTo"/>
        <c:crossAx val="149634432"/>
        <c:crosses val="autoZero"/>
        <c:auto val="1"/>
        <c:lblAlgn val="ctr"/>
        <c:lblOffset val="100"/>
      </c:catAx>
      <c:valAx>
        <c:axId val="149634432"/>
        <c:scaling>
          <c:orientation val="minMax"/>
        </c:scaling>
        <c:axPos val="l"/>
        <c:majorGridlines/>
        <c:numFmt formatCode="General" sourceLinked="1"/>
        <c:majorTickMark val="none"/>
        <c:tickLblPos val="nextTo"/>
        <c:spPr>
          <a:ln w="9525">
            <a:noFill/>
          </a:ln>
        </c:spPr>
        <c:crossAx val="149632896"/>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fH</a:t>
            </a:r>
            <a:r>
              <a:rPr lang="el-GR"/>
              <a:t>β</a:t>
            </a:r>
            <a:endParaRPr lang="zh-CN"/>
          </a:p>
        </c:rich>
      </c:tx>
      <c:layout/>
    </c:title>
    <c:plotArea>
      <c:layout/>
      <c:lineChart>
        <c:grouping val="standard"/>
        <c:ser>
          <c:idx val="0"/>
          <c:order val="0"/>
          <c:tx>
            <c:strRef>
              <c:f>仿真比较!$C$17</c:f>
              <c:strCache>
                <c:ptCount val="1"/>
                <c:pt idx="0">
                  <c:v>fHβm左</c:v>
                </c:pt>
              </c:strCache>
            </c:strRef>
          </c:tx>
          <c:val>
            <c:numRef>
              <c:f>仿真比较!$D$17:$W$17</c:f>
              <c:numCache>
                <c:formatCode>General</c:formatCode>
                <c:ptCount val="20"/>
                <c:pt idx="0">
                  <c:v>1.6</c:v>
                </c:pt>
                <c:pt idx="1">
                  <c:v>1.8</c:v>
                </c:pt>
                <c:pt idx="2">
                  <c:v>2.6</c:v>
                </c:pt>
                <c:pt idx="3">
                  <c:v>1.6</c:v>
                </c:pt>
                <c:pt idx="4">
                  <c:v>2.8</c:v>
                </c:pt>
                <c:pt idx="5">
                  <c:v>3.7</c:v>
                </c:pt>
                <c:pt idx="6">
                  <c:v>3.2</c:v>
                </c:pt>
                <c:pt idx="7">
                  <c:v>3.5</c:v>
                </c:pt>
                <c:pt idx="8">
                  <c:v>2.2999999999999998</c:v>
                </c:pt>
                <c:pt idx="9">
                  <c:v>3.4</c:v>
                </c:pt>
                <c:pt idx="10">
                  <c:v>2.2999999999999998</c:v>
                </c:pt>
                <c:pt idx="11">
                  <c:v>3</c:v>
                </c:pt>
                <c:pt idx="12">
                  <c:v>2.9</c:v>
                </c:pt>
                <c:pt idx="13">
                  <c:v>2.8</c:v>
                </c:pt>
                <c:pt idx="14">
                  <c:v>3.6</c:v>
                </c:pt>
                <c:pt idx="15">
                  <c:v>3.6</c:v>
                </c:pt>
                <c:pt idx="16">
                  <c:v>2.5</c:v>
                </c:pt>
                <c:pt idx="17">
                  <c:v>2.4</c:v>
                </c:pt>
                <c:pt idx="18">
                  <c:v>2</c:v>
                </c:pt>
                <c:pt idx="19">
                  <c:v>3.9</c:v>
                </c:pt>
              </c:numCache>
            </c:numRef>
          </c:val>
        </c:ser>
        <c:ser>
          <c:idx val="1"/>
          <c:order val="1"/>
          <c:tx>
            <c:strRef>
              <c:f>仿真比较!$C$18</c:f>
              <c:strCache>
                <c:ptCount val="1"/>
                <c:pt idx="0">
                  <c:v>fHβm右</c:v>
                </c:pt>
              </c:strCache>
            </c:strRef>
          </c:tx>
          <c:val>
            <c:numRef>
              <c:f>仿真比较!$D$18:$W$18</c:f>
              <c:numCache>
                <c:formatCode>General</c:formatCode>
                <c:ptCount val="20"/>
                <c:pt idx="0">
                  <c:v>-4.2</c:v>
                </c:pt>
                <c:pt idx="1">
                  <c:v>-4.3</c:v>
                </c:pt>
                <c:pt idx="2">
                  <c:v>-5.8</c:v>
                </c:pt>
                <c:pt idx="3">
                  <c:v>-4.8</c:v>
                </c:pt>
                <c:pt idx="4">
                  <c:v>-5.4</c:v>
                </c:pt>
                <c:pt idx="5">
                  <c:v>-5.0999999999999996</c:v>
                </c:pt>
                <c:pt idx="6">
                  <c:v>-5.7</c:v>
                </c:pt>
                <c:pt idx="7">
                  <c:v>-5.9</c:v>
                </c:pt>
                <c:pt idx="8">
                  <c:v>-5.3</c:v>
                </c:pt>
                <c:pt idx="9">
                  <c:v>-5</c:v>
                </c:pt>
                <c:pt idx="10">
                  <c:v>-4.9000000000000004</c:v>
                </c:pt>
                <c:pt idx="11">
                  <c:v>-4.8</c:v>
                </c:pt>
                <c:pt idx="12">
                  <c:v>-6</c:v>
                </c:pt>
                <c:pt idx="13">
                  <c:v>-5.4</c:v>
                </c:pt>
                <c:pt idx="14">
                  <c:v>-5.3</c:v>
                </c:pt>
                <c:pt idx="15">
                  <c:v>-5.7</c:v>
                </c:pt>
                <c:pt idx="16">
                  <c:v>-5.9</c:v>
                </c:pt>
                <c:pt idx="17">
                  <c:v>-5.2</c:v>
                </c:pt>
                <c:pt idx="18">
                  <c:v>-5.2</c:v>
                </c:pt>
                <c:pt idx="19">
                  <c:v>-5.3</c:v>
                </c:pt>
              </c:numCache>
            </c:numRef>
          </c:val>
        </c:ser>
        <c:ser>
          <c:idx val="2"/>
          <c:order val="2"/>
          <c:tx>
            <c:strRef>
              <c:f>仿真比较!$C$19</c:f>
              <c:strCache>
                <c:ptCount val="1"/>
                <c:pt idx="0">
                  <c:v>fHβm右</c:v>
                </c:pt>
              </c:strCache>
            </c:strRef>
          </c:tx>
          <c:spPr>
            <a:ln>
              <a:solidFill>
                <a:srgbClr val="00B050"/>
              </a:solidFill>
            </a:ln>
          </c:spPr>
          <c:marker>
            <c:symbol val="none"/>
          </c:marker>
          <c:val>
            <c:numRef>
              <c:f>仿真比较!$D$19:$W$19</c:f>
              <c:numCache>
                <c:formatCode>General</c:formatCode>
                <c:ptCount val="20"/>
                <c:pt idx="0">
                  <c:v>-1.56</c:v>
                </c:pt>
                <c:pt idx="1">
                  <c:v>-1.56</c:v>
                </c:pt>
                <c:pt idx="2">
                  <c:v>-1.56</c:v>
                </c:pt>
                <c:pt idx="3">
                  <c:v>-1.56</c:v>
                </c:pt>
                <c:pt idx="4">
                  <c:v>-1.56</c:v>
                </c:pt>
                <c:pt idx="5">
                  <c:v>-1.56</c:v>
                </c:pt>
                <c:pt idx="6">
                  <c:v>-1.56</c:v>
                </c:pt>
                <c:pt idx="7">
                  <c:v>-1.56</c:v>
                </c:pt>
                <c:pt idx="8">
                  <c:v>-1.56</c:v>
                </c:pt>
                <c:pt idx="9">
                  <c:v>-1.56</c:v>
                </c:pt>
                <c:pt idx="10">
                  <c:v>-1.56</c:v>
                </c:pt>
                <c:pt idx="11">
                  <c:v>-1.56</c:v>
                </c:pt>
                <c:pt idx="12">
                  <c:v>-1.56</c:v>
                </c:pt>
                <c:pt idx="13">
                  <c:v>-1.56</c:v>
                </c:pt>
                <c:pt idx="14">
                  <c:v>-1.56</c:v>
                </c:pt>
                <c:pt idx="15">
                  <c:v>-1.56</c:v>
                </c:pt>
                <c:pt idx="16">
                  <c:v>-1.56</c:v>
                </c:pt>
                <c:pt idx="17">
                  <c:v>-1.56</c:v>
                </c:pt>
                <c:pt idx="18">
                  <c:v>-1.56</c:v>
                </c:pt>
                <c:pt idx="19">
                  <c:v>-1.56</c:v>
                </c:pt>
              </c:numCache>
            </c:numRef>
          </c:val>
        </c:ser>
        <c:marker val="1"/>
        <c:axId val="150364544"/>
        <c:axId val="150366080"/>
      </c:lineChart>
      <c:catAx>
        <c:axId val="150364544"/>
        <c:scaling>
          <c:orientation val="minMax"/>
        </c:scaling>
        <c:axPos val="b"/>
        <c:majorTickMark val="none"/>
        <c:tickLblPos val="nextTo"/>
        <c:crossAx val="150366080"/>
        <c:crosses val="autoZero"/>
        <c:auto val="1"/>
        <c:lblAlgn val="ctr"/>
        <c:lblOffset val="100"/>
      </c:catAx>
      <c:valAx>
        <c:axId val="150366080"/>
        <c:scaling>
          <c:orientation val="minMax"/>
        </c:scaling>
        <c:axPos val="l"/>
        <c:majorGridlines/>
        <c:numFmt formatCode="General" sourceLinked="1"/>
        <c:majorTickMark val="none"/>
        <c:tickLblPos val="nextTo"/>
        <c:spPr>
          <a:ln w="9525">
            <a:noFill/>
          </a:ln>
        </c:spPr>
        <c:crossAx val="150364544"/>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fpt</a:t>
            </a:r>
            <a:endParaRPr lang="zh-CN"/>
          </a:p>
        </c:rich>
      </c:tx>
      <c:layout/>
    </c:title>
    <c:plotArea>
      <c:layout/>
      <c:lineChart>
        <c:grouping val="standard"/>
        <c:ser>
          <c:idx val="0"/>
          <c:order val="0"/>
          <c:tx>
            <c:strRef>
              <c:f>仿真比较!$C$20</c:f>
              <c:strCache>
                <c:ptCount val="1"/>
                <c:pt idx="0">
                  <c:v>fpt左</c:v>
                </c:pt>
              </c:strCache>
            </c:strRef>
          </c:tx>
          <c:val>
            <c:numRef>
              <c:f>仿真比较!$D$20:$W$20</c:f>
              <c:numCache>
                <c:formatCode>General</c:formatCode>
                <c:ptCount val="20"/>
                <c:pt idx="0">
                  <c:v>4.8</c:v>
                </c:pt>
                <c:pt idx="1">
                  <c:v>4.4000000000000004</c:v>
                </c:pt>
                <c:pt idx="2">
                  <c:v>4.7</c:v>
                </c:pt>
                <c:pt idx="3">
                  <c:v>3.3</c:v>
                </c:pt>
                <c:pt idx="5">
                  <c:v>2.7</c:v>
                </c:pt>
                <c:pt idx="6">
                  <c:v>6.6</c:v>
                </c:pt>
                <c:pt idx="7">
                  <c:v>4.4000000000000004</c:v>
                </c:pt>
                <c:pt idx="8">
                  <c:v>3.1</c:v>
                </c:pt>
                <c:pt idx="9">
                  <c:v>3.6</c:v>
                </c:pt>
                <c:pt idx="10">
                  <c:v>2.7</c:v>
                </c:pt>
                <c:pt idx="11">
                  <c:v>5.9</c:v>
                </c:pt>
                <c:pt idx="12">
                  <c:v>5</c:v>
                </c:pt>
                <c:pt idx="13">
                  <c:v>5.8</c:v>
                </c:pt>
                <c:pt idx="14">
                  <c:v>5.3</c:v>
                </c:pt>
                <c:pt idx="15">
                  <c:v>6.7</c:v>
                </c:pt>
                <c:pt idx="16">
                  <c:v>6.6</c:v>
                </c:pt>
                <c:pt idx="17">
                  <c:v>5</c:v>
                </c:pt>
                <c:pt idx="18">
                  <c:v>3</c:v>
                </c:pt>
                <c:pt idx="19">
                  <c:v>5.4</c:v>
                </c:pt>
              </c:numCache>
            </c:numRef>
          </c:val>
        </c:ser>
        <c:ser>
          <c:idx val="1"/>
          <c:order val="1"/>
          <c:tx>
            <c:strRef>
              <c:f>仿真比较!$C$21</c:f>
              <c:strCache>
                <c:ptCount val="1"/>
                <c:pt idx="0">
                  <c:v>fpt右</c:v>
                </c:pt>
              </c:strCache>
            </c:strRef>
          </c:tx>
          <c:val>
            <c:numRef>
              <c:f>仿真比较!$D$21:$W$21</c:f>
              <c:numCache>
                <c:formatCode>General</c:formatCode>
                <c:ptCount val="20"/>
                <c:pt idx="0">
                  <c:v>5.3</c:v>
                </c:pt>
                <c:pt idx="1">
                  <c:v>4.4000000000000004</c:v>
                </c:pt>
                <c:pt idx="2">
                  <c:v>6.3</c:v>
                </c:pt>
                <c:pt idx="3">
                  <c:v>5.5</c:v>
                </c:pt>
                <c:pt idx="4">
                  <c:v>9</c:v>
                </c:pt>
                <c:pt idx="5">
                  <c:v>7.4</c:v>
                </c:pt>
                <c:pt idx="6">
                  <c:v>3.8</c:v>
                </c:pt>
                <c:pt idx="7">
                  <c:v>5.4</c:v>
                </c:pt>
                <c:pt idx="8">
                  <c:v>5.4</c:v>
                </c:pt>
                <c:pt idx="9">
                  <c:v>5.9</c:v>
                </c:pt>
                <c:pt idx="10">
                  <c:v>9</c:v>
                </c:pt>
                <c:pt idx="11">
                  <c:v>5.4</c:v>
                </c:pt>
                <c:pt idx="12">
                  <c:v>4.3</c:v>
                </c:pt>
                <c:pt idx="13">
                  <c:v>4.5999999999999996</c:v>
                </c:pt>
                <c:pt idx="14">
                  <c:v>5.6</c:v>
                </c:pt>
                <c:pt idx="15">
                  <c:v>3.3</c:v>
                </c:pt>
                <c:pt idx="16">
                  <c:v>4.0999999999999996</c:v>
                </c:pt>
                <c:pt idx="17">
                  <c:v>6.1</c:v>
                </c:pt>
                <c:pt idx="18">
                  <c:v>7.6</c:v>
                </c:pt>
                <c:pt idx="19">
                  <c:v>5.4</c:v>
                </c:pt>
              </c:numCache>
            </c:numRef>
          </c:val>
        </c:ser>
        <c:ser>
          <c:idx val="2"/>
          <c:order val="2"/>
          <c:tx>
            <c:strRef>
              <c:f>仿真比较!$C$22</c:f>
              <c:strCache>
                <c:ptCount val="1"/>
                <c:pt idx="0">
                  <c:v>fpt仿真</c:v>
                </c:pt>
              </c:strCache>
            </c:strRef>
          </c:tx>
          <c:spPr>
            <a:ln>
              <a:solidFill>
                <a:srgbClr val="00B050"/>
              </a:solidFill>
            </a:ln>
          </c:spPr>
          <c:marker>
            <c:symbol val="none"/>
          </c:marker>
          <c:val>
            <c:numRef>
              <c:f>仿真比较!$D$22:$W$22</c:f>
              <c:numCache>
                <c:formatCode>General</c:formatCode>
                <c:ptCount val="20"/>
                <c:pt idx="0">
                  <c:v>4.96</c:v>
                </c:pt>
                <c:pt idx="1">
                  <c:v>4.96</c:v>
                </c:pt>
                <c:pt idx="2">
                  <c:v>4.96</c:v>
                </c:pt>
                <c:pt idx="3">
                  <c:v>4.96</c:v>
                </c:pt>
                <c:pt idx="4">
                  <c:v>4.96</c:v>
                </c:pt>
                <c:pt idx="5">
                  <c:v>4.96</c:v>
                </c:pt>
                <c:pt idx="6">
                  <c:v>4.96</c:v>
                </c:pt>
                <c:pt idx="7">
                  <c:v>4.96</c:v>
                </c:pt>
                <c:pt idx="8">
                  <c:v>4.96</c:v>
                </c:pt>
                <c:pt idx="9">
                  <c:v>4.96</c:v>
                </c:pt>
                <c:pt idx="10">
                  <c:v>4.96</c:v>
                </c:pt>
                <c:pt idx="11">
                  <c:v>4.96</c:v>
                </c:pt>
                <c:pt idx="12">
                  <c:v>4.96</c:v>
                </c:pt>
                <c:pt idx="13">
                  <c:v>4.96</c:v>
                </c:pt>
                <c:pt idx="14">
                  <c:v>4.96</c:v>
                </c:pt>
                <c:pt idx="15">
                  <c:v>4.96</c:v>
                </c:pt>
                <c:pt idx="16">
                  <c:v>4.96</c:v>
                </c:pt>
                <c:pt idx="17">
                  <c:v>4.96</c:v>
                </c:pt>
                <c:pt idx="18">
                  <c:v>4.96</c:v>
                </c:pt>
                <c:pt idx="19">
                  <c:v>4.96</c:v>
                </c:pt>
              </c:numCache>
            </c:numRef>
          </c:val>
        </c:ser>
        <c:marker val="1"/>
        <c:axId val="150404096"/>
        <c:axId val="150283008"/>
      </c:lineChart>
      <c:catAx>
        <c:axId val="150404096"/>
        <c:scaling>
          <c:orientation val="minMax"/>
        </c:scaling>
        <c:axPos val="b"/>
        <c:majorTickMark val="none"/>
        <c:tickLblPos val="nextTo"/>
        <c:crossAx val="150283008"/>
        <c:crosses val="autoZero"/>
        <c:auto val="1"/>
        <c:lblAlgn val="ctr"/>
        <c:lblOffset val="100"/>
      </c:catAx>
      <c:valAx>
        <c:axId val="150283008"/>
        <c:scaling>
          <c:orientation val="minMax"/>
        </c:scaling>
        <c:axPos val="l"/>
        <c:majorGridlines/>
        <c:numFmt formatCode="General" sourceLinked="1"/>
        <c:majorTickMark val="none"/>
        <c:tickLblPos val="nextTo"/>
        <c:spPr>
          <a:ln w="9525">
            <a:noFill/>
          </a:ln>
        </c:spPr>
        <c:crossAx val="150404096"/>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en-US"/>
              <a:t>Fp</a:t>
            </a:r>
            <a:endParaRPr lang="zh-CN"/>
          </a:p>
        </c:rich>
      </c:tx>
      <c:layout/>
    </c:title>
    <c:plotArea>
      <c:layout/>
      <c:lineChart>
        <c:grouping val="standard"/>
        <c:ser>
          <c:idx val="0"/>
          <c:order val="0"/>
          <c:tx>
            <c:strRef>
              <c:f>仿真比较!$C$23</c:f>
              <c:strCache>
                <c:ptCount val="1"/>
                <c:pt idx="0">
                  <c:v>Fp左</c:v>
                </c:pt>
              </c:strCache>
            </c:strRef>
          </c:tx>
          <c:val>
            <c:numRef>
              <c:f>仿真比较!$D$23:$W$23</c:f>
              <c:numCache>
                <c:formatCode>General</c:formatCode>
                <c:ptCount val="20"/>
                <c:pt idx="0">
                  <c:v>15.7</c:v>
                </c:pt>
                <c:pt idx="1">
                  <c:v>6.9</c:v>
                </c:pt>
                <c:pt idx="2">
                  <c:v>7.1</c:v>
                </c:pt>
                <c:pt idx="3">
                  <c:v>12.7</c:v>
                </c:pt>
                <c:pt idx="4">
                  <c:v>20.399999999999999</c:v>
                </c:pt>
                <c:pt idx="5">
                  <c:v>6.6</c:v>
                </c:pt>
                <c:pt idx="6">
                  <c:v>8.1</c:v>
                </c:pt>
                <c:pt idx="7">
                  <c:v>10.9</c:v>
                </c:pt>
                <c:pt idx="8">
                  <c:v>11</c:v>
                </c:pt>
                <c:pt idx="9">
                  <c:v>10.7</c:v>
                </c:pt>
                <c:pt idx="10">
                  <c:v>7</c:v>
                </c:pt>
                <c:pt idx="11">
                  <c:v>13.4</c:v>
                </c:pt>
                <c:pt idx="12">
                  <c:v>11.3</c:v>
                </c:pt>
                <c:pt idx="13">
                  <c:v>11.9</c:v>
                </c:pt>
                <c:pt idx="14">
                  <c:v>6.7</c:v>
                </c:pt>
                <c:pt idx="15">
                  <c:v>10.9</c:v>
                </c:pt>
                <c:pt idx="16">
                  <c:v>7.6</c:v>
                </c:pt>
                <c:pt idx="17">
                  <c:v>6.7</c:v>
                </c:pt>
                <c:pt idx="18">
                  <c:v>7</c:v>
                </c:pt>
                <c:pt idx="19">
                  <c:v>7</c:v>
                </c:pt>
              </c:numCache>
            </c:numRef>
          </c:val>
        </c:ser>
        <c:ser>
          <c:idx val="1"/>
          <c:order val="1"/>
          <c:tx>
            <c:strRef>
              <c:f>仿真比较!$C$24</c:f>
              <c:strCache>
                <c:ptCount val="1"/>
                <c:pt idx="0">
                  <c:v>Fp右</c:v>
                </c:pt>
              </c:strCache>
            </c:strRef>
          </c:tx>
          <c:val>
            <c:numRef>
              <c:f>仿真比较!$D$24:$W$24</c:f>
              <c:numCache>
                <c:formatCode>General</c:formatCode>
                <c:ptCount val="20"/>
                <c:pt idx="0">
                  <c:v>15.4</c:v>
                </c:pt>
                <c:pt idx="1">
                  <c:v>6.8</c:v>
                </c:pt>
                <c:pt idx="2">
                  <c:v>9.5</c:v>
                </c:pt>
                <c:pt idx="3">
                  <c:v>11.9</c:v>
                </c:pt>
                <c:pt idx="4">
                  <c:v>12.9</c:v>
                </c:pt>
                <c:pt idx="5">
                  <c:v>8.1</c:v>
                </c:pt>
                <c:pt idx="6">
                  <c:v>6.1</c:v>
                </c:pt>
                <c:pt idx="7">
                  <c:v>8.4</c:v>
                </c:pt>
                <c:pt idx="8">
                  <c:v>11.9</c:v>
                </c:pt>
                <c:pt idx="9">
                  <c:v>6.6</c:v>
                </c:pt>
                <c:pt idx="10">
                  <c:v>11.7</c:v>
                </c:pt>
                <c:pt idx="11">
                  <c:v>6.9</c:v>
                </c:pt>
                <c:pt idx="12">
                  <c:v>7.8</c:v>
                </c:pt>
                <c:pt idx="13">
                  <c:v>6.7</c:v>
                </c:pt>
                <c:pt idx="14">
                  <c:v>7.7</c:v>
                </c:pt>
                <c:pt idx="15">
                  <c:v>8.6</c:v>
                </c:pt>
                <c:pt idx="16">
                  <c:v>8.4</c:v>
                </c:pt>
                <c:pt idx="17">
                  <c:v>10.8</c:v>
                </c:pt>
                <c:pt idx="18">
                  <c:v>10.9</c:v>
                </c:pt>
                <c:pt idx="19">
                  <c:v>8.9</c:v>
                </c:pt>
              </c:numCache>
            </c:numRef>
          </c:val>
        </c:ser>
        <c:ser>
          <c:idx val="2"/>
          <c:order val="2"/>
          <c:tx>
            <c:strRef>
              <c:f>仿真比较!$C$25</c:f>
              <c:strCache>
                <c:ptCount val="1"/>
                <c:pt idx="0">
                  <c:v>Fp仿真</c:v>
                </c:pt>
              </c:strCache>
            </c:strRef>
          </c:tx>
          <c:spPr>
            <a:ln>
              <a:solidFill>
                <a:srgbClr val="00B050"/>
              </a:solidFill>
            </a:ln>
          </c:spPr>
          <c:marker>
            <c:symbol val="none"/>
          </c:marker>
          <c:val>
            <c:numRef>
              <c:f>仿真比较!$D$25:$W$25</c:f>
              <c:numCache>
                <c:formatCode>General</c:formatCode>
                <c:ptCount val="20"/>
                <c:pt idx="0">
                  <c:v>23.06</c:v>
                </c:pt>
                <c:pt idx="1">
                  <c:v>23.06</c:v>
                </c:pt>
                <c:pt idx="2">
                  <c:v>23.06</c:v>
                </c:pt>
                <c:pt idx="3">
                  <c:v>23.06</c:v>
                </c:pt>
                <c:pt idx="4">
                  <c:v>23.06</c:v>
                </c:pt>
                <c:pt idx="5">
                  <c:v>23.06</c:v>
                </c:pt>
                <c:pt idx="6">
                  <c:v>23.06</c:v>
                </c:pt>
                <c:pt idx="7">
                  <c:v>23.06</c:v>
                </c:pt>
                <c:pt idx="8">
                  <c:v>23.06</c:v>
                </c:pt>
                <c:pt idx="9">
                  <c:v>23.06</c:v>
                </c:pt>
                <c:pt idx="10">
                  <c:v>23.06</c:v>
                </c:pt>
                <c:pt idx="11">
                  <c:v>23.06</c:v>
                </c:pt>
                <c:pt idx="12">
                  <c:v>23.06</c:v>
                </c:pt>
                <c:pt idx="13">
                  <c:v>23.06</c:v>
                </c:pt>
                <c:pt idx="14">
                  <c:v>23.06</c:v>
                </c:pt>
                <c:pt idx="15">
                  <c:v>23.06</c:v>
                </c:pt>
                <c:pt idx="16">
                  <c:v>23.06</c:v>
                </c:pt>
                <c:pt idx="17">
                  <c:v>23.06</c:v>
                </c:pt>
                <c:pt idx="18">
                  <c:v>23.06</c:v>
                </c:pt>
                <c:pt idx="19">
                  <c:v>23.06</c:v>
                </c:pt>
              </c:numCache>
            </c:numRef>
          </c:val>
        </c:ser>
        <c:marker val="1"/>
        <c:axId val="150292352"/>
        <c:axId val="150293888"/>
      </c:lineChart>
      <c:catAx>
        <c:axId val="150292352"/>
        <c:scaling>
          <c:orientation val="minMax"/>
        </c:scaling>
        <c:axPos val="b"/>
        <c:majorTickMark val="none"/>
        <c:tickLblPos val="nextTo"/>
        <c:crossAx val="150293888"/>
        <c:crosses val="autoZero"/>
        <c:auto val="1"/>
        <c:lblAlgn val="ctr"/>
        <c:lblOffset val="100"/>
      </c:catAx>
      <c:valAx>
        <c:axId val="150293888"/>
        <c:scaling>
          <c:orientation val="minMax"/>
        </c:scaling>
        <c:axPos val="l"/>
        <c:majorGridlines/>
        <c:numFmt formatCode="General" sourceLinked="1"/>
        <c:majorTickMark val="none"/>
        <c:tickLblPos val="nextTo"/>
        <c:spPr>
          <a:ln w="9525">
            <a:noFill/>
          </a:ln>
        </c:spPr>
        <c:crossAx val="150292352"/>
        <c:crosses val="autoZero"/>
        <c:crossBetween val="between"/>
      </c:valAx>
    </c:plotArea>
    <c:legend>
      <c:legendPos val="b"/>
      <c:layout/>
    </c:legend>
    <c:plotVisOnly val="1"/>
  </c:chart>
  <c:spPr>
    <a:solidFill>
      <a:srgbClr val="DAEDEF"/>
    </a:solidFill>
  </c:spPr>
  <c:txPr>
    <a:bodyPr/>
    <a:lstStyle/>
    <a:p>
      <a:pPr>
        <a:defRPr sz="1000"/>
      </a:pPr>
      <a:endParaRPr lang="zh-CN"/>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zh-CN" altLang="en-US" sz="1200"/>
              <a:t>左齿面 扭曲量△</a:t>
            </a:r>
            <a:r>
              <a:rPr lang="en-US" altLang="en-US" sz="1200"/>
              <a:t>fH</a:t>
            </a:r>
            <a:r>
              <a:rPr lang="el-GR" altLang="en-US" sz="1200"/>
              <a:t>α</a:t>
            </a:r>
          </a:p>
        </c:rich>
      </c:tx>
      <c:layout/>
    </c:title>
    <c:plotArea>
      <c:layout/>
      <c:scatterChart>
        <c:scatterStyle val="smoothMarker"/>
        <c:ser>
          <c:idx val="0"/>
          <c:order val="0"/>
          <c:tx>
            <c:strRef>
              <c:f>'工序1-图表'!$A$82:$A$83</c:f>
              <c:strCache>
                <c:ptCount val="1"/>
                <c:pt idx="0">
                  <c:v>实际值</c:v>
                </c:pt>
              </c:strCache>
            </c:strRef>
          </c:tx>
          <c:dLbls>
            <c:dLblPos val="t"/>
            <c:showVal val="1"/>
          </c:dLbls>
          <c:xVal>
            <c:numLit>
              <c:formatCode>General</c:formatCode>
              <c:ptCount val="3"/>
              <c:pt idx="0">
                <c:v>0</c:v>
              </c:pt>
              <c:pt idx="1">
                <c:v>10</c:v>
              </c:pt>
              <c:pt idx="2">
                <c:v>20</c:v>
              </c:pt>
            </c:numLit>
          </c:xVal>
          <c:yVal>
            <c:numRef>
              <c:f>'工序1-图表'!$E$82:$G$82</c:f>
              <c:numCache>
                <c:formatCode>General</c:formatCode>
                <c:ptCount val="3"/>
                <c:pt idx="0">
                  <c:v>1.2</c:v>
                </c:pt>
                <c:pt idx="1">
                  <c:v>18.100000000000001</c:v>
                </c:pt>
                <c:pt idx="2">
                  <c:v>37.9</c:v>
                </c:pt>
              </c:numCache>
            </c:numRef>
          </c:yVal>
          <c:smooth val="1"/>
        </c:ser>
        <c:ser>
          <c:idx val="1"/>
          <c:order val="1"/>
          <c:tx>
            <c:strRef>
              <c:f>'工序1-图表'!$A$84:$A$85</c:f>
              <c:strCache>
                <c:ptCount val="1"/>
                <c:pt idx="0">
                  <c:v>模拟值</c:v>
                </c:pt>
              </c:strCache>
            </c:strRef>
          </c:tx>
          <c:dLbls>
            <c:showVal val="1"/>
          </c:dLbls>
          <c:xVal>
            <c:numLit>
              <c:formatCode>General</c:formatCode>
              <c:ptCount val="3"/>
              <c:pt idx="0">
                <c:v>0</c:v>
              </c:pt>
              <c:pt idx="1">
                <c:v>10</c:v>
              </c:pt>
              <c:pt idx="2">
                <c:v>20</c:v>
              </c:pt>
            </c:numLit>
          </c:xVal>
          <c:yVal>
            <c:numRef>
              <c:f>'工序1-图表'!$E$84:$G$84</c:f>
              <c:numCache>
                <c:formatCode>General</c:formatCode>
                <c:ptCount val="3"/>
                <c:pt idx="0">
                  <c:v>0</c:v>
                </c:pt>
                <c:pt idx="1">
                  <c:v>5.2</c:v>
                </c:pt>
                <c:pt idx="2">
                  <c:v>11</c:v>
                </c:pt>
              </c:numCache>
            </c:numRef>
          </c:yVal>
          <c:smooth val="1"/>
        </c:ser>
        <c:ser>
          <c:idx val="2"/>
          <c:order val="2"/>
          <c:tx>
            <c:v>坐标</c:v>
          </c:tx>
          <c:spPr>
            <a:ln>
              <a:noFill/>
            </a:ln>
          </c:spPr>
          <c:marker>
            <c:spPr>
              <a:noFill/>
              <a:ln>
                <a:noFill/>
              </a:ln>
            </c:spPr>
          </c:marker>
          <c:dLbls>
            <c:dLblPos val="b"/>
            <c:showCatName val="1"/>
          </c:dLbls>
          <c:xVal>
            <c:numLit>
              <c:formatCode>General</c:formatCode>
              <c:ptCount val="3"/>
              <c:pt idx="0">
                <c:v>0</c:v>
              </c:pt>
              <c:pt idx="1">
                <c:v>10</c:v>
              </c:pt>
              <c:pt idx="2">
                <c:v>20</c:v>
              </c:pt>
            </c:numLit>
          </c:xVal>
          <c:yVal>
            <c:numLit>
              <c:formatCode>General</c:formatCode>
              <c:ptCount val="3"/>
              <c:pt idx="0">
                <c:v>-0.5</c:v>
              </c:pt>
              <c:pt idx="1">
                <c:v>-0.5</c:v>
              </c:pt>
              <c:pt idx="2">
                <c:v>-0.5</c:v>
              </c:pt>
            </c:numLit>
          </c:yVal>
          <c:smooth val="1"/>
        </c:ser>
        <c:axId val="150492672"/>
        <c:axId val="150494208"/>
      </c:scatterChart>
      <c:valAx>
        <c:axId val="150492672"/>
        <c:scaling>
          <c:orientation val="minMax"/>
        </c:scaling>
        <c:axPos val="b"/>
        <c:numFmt formatCode="General" sourceLinked="1"/>
        <c:majorTickMark val="none"/>
        <c:tickLblPos val="none"/>
        <c:crossAx val="150494208"/>
        <c:crosses val="autoZero"/>
        <c:crossBetween val="midCat"/>
        <c:majorUnit val="1"/>
        <c:minorUnit val="1"/>
      </c:valAx>
      <c:valAx>
        <c:axId val="150494208"/>
        <c:scaling>
          <c:orientation val="minMax"/>
          <c:min val="-5"/>
        </c:scaling>
        <c:axPos val="l"/>
        <c:majorGridlines/>
        <c:numFmt formatCode="General" sourceLinked="1"/>
        <c:tickLblPos val="nextTo"/>
        <c:crossAx val="150492672"/>
        <c:crosses val="autoZero"/>
        <c:crossBetween val="midCat"/>
      </c:valAx>
    </c:plotArea>
    <c:legend>
      <c:legendPos val="r"/>
      <c:legendEntry>
        <c:idx val="2"/>
        <c:delete val="1"/>
      </c:legendEntry>
      <c:layout/>
    </c:legend>
    <c:plotVisOnly val="1"/>
    <c:dispBlanksAs val="gap"/>
  </c:chart>
  <c:spPr>
    <a:solidFill>
      <a:srgbClr val="DAEDEF"/>
    </a:solidFill>
  </c:sp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zh-CN" altLang="en-US" sz="1200"/>
              <a:t>右齿面 扭曲量△</a:t>
            </a:r>
            <a:r>
              <a:rPr lang="en-US" altLang="en-US" sz="1200"/>
              <a:t>fH</a:t>
            </a:r>
            <a:r>
              <a:rPr lang="el-GR" altLang="en-US" sz="1200"/>
              <a:t>α</a:t>
            </a:r>
          </a:p>
        </c:rich>
      </c:tx>
      <c:layout/>
    </c:title>
    <c:plotArea>
      <c:layout/>
      <c:scatterChart>
        <c:scatterStyle val="smoothMarker"/>
        <c:ser>
          <c:idx val="0"/>
          <c:order val="0"/>
          <c:tx>
            <c:strRef>
              <c:f>'工序1-图表'!$A$82:$A$83</c:f>
              <c:strCache>
                <c:ptCount val="1"/>
                <c:pt idx="0">
                  <c:v>实际值</c:v>
                </c:pt>
              </c:strCache>
            </c:strRef>
          </c:tx>
          <c:dLbls>
            <c:dLblPos val="t"/>
            <c:showVal val="1"/>
          </c:dLbls>
          <c:xVal>
            <c:numLit>
              <c:formatCode>General</c:formatCode>
              <c:ptCount val="3"/>
              <c:pt idx="0">
                <c:v>0</c:v>
              </c:pt>
              <c:pt idx="1">
                <c:v>10</c:v>
              </c:pt>
              <c:pt idx="2">
                <c:v>20</c:v>
              </c:pt>
            </c:numLit>
          </c:xVal>
          <c:yVal>
            <c:numRef>
              <c:f>'工序1-图表'!$E$83:$G$83</c:f>
              <c:numCache>
                <c:formatCode>General</c:formatCode>
                <c:ptCount val="3"/>
                <c:pt idx="0">
                  <c:v>0.5</c:v>
                </c:pt>
                <c:pt idx="1">
                  <c:v>16</c:v>
                </c:pt>
                <c:pt idx="2">
                  <c:v>36.700000000000003</c:v>
                </c:pt>
              </c:numCache>
            </c:numRef>
          </c:yVal>
          <c:smooth val="1"/>
        </c:ser>
        <c:ser>
          <c:idx val="1"/>
          <c:order val="1"/>
          <c:tx>
            <c:strRef>
              <c:f>'工序1-图表'!$A$84:$A$85</c:f>
              <c:strCache>
                <c:ptCount val="1"/>
                <c:pt idx="0">
                  <c:v>模拟值</c:v>
                </c:pt>
              </c:strCache>
            </c:strRef>
          </c:tx>
          <c:dLbls>
            <c:showVal val="1"/>
          </c:dLbls>
          <c:xVal>
            <c:numLit>
              <c:formatCode>General</c:formatCode>
              <c:ptCount val="3"/>
              <c:pt idx="0">
                <c:v>0</c:v>
              </c:pt>
              <c:pt idx="1">
                <c:v>10</c:v>
              </c:pt>
              <c:pt idx="2">
                <c:v>20</c:v>
              </c:pt>
            </c:numLit>
          </c:xVal>
          <c:yVal>
            <c:numRef>
              <c:f>'工序1-图表'!$E$85:$G$85</c:f>
              <c:numCache>
                <c:formatCode>General</c:formatCode>
                <c:ptCount val="3"/>
                <c:pt idx="0">
                  <c:v>0</c:v>
                </c:pt>
                <c:pt idx="1">
                  <c:v>6.8</c:v>
                </c:pt>
                <c:pt idx="2">
                  <c:v>12</c:v>
                </c:pt>
              </c:numCache>
            </c:numRef>
          </c:yVal>
          <c:smooth val="1"/>
        </c:ser>
        <c:ser>
          <c:idx val="2"/>
          <c:order val="2"/>
          <c:tx>
            <c:v>坐标</c:v>
          </c:tx>
          <c:spPr>
            <a:ln>
              <a:noFill/>
            </a:ln>
          </c:spPr>
          <c:marker>
            <c:spPr>
              <a:noFill/>
              <a:ln>
                <a:noFill/>
              </a:ln>
            </c:spPr>
          </c:marker>
          <c:dLbls>
            <c:dLblPos val="b"/>
            <c:showCatName val="1"/>
          </c:dLbls>
          <c:xVal>
            <c:numLit>
              <c:formatCode>General</c:formatCode>
              <c:ptCount val="3"/>
              <c:pt idx="0">
                <c:v>0</c:v>
              </c:pt>
              <c:pt idx="1">
                <c:v>10</c:v>
              </c:pt>
              <c:pt idx="2">
                <c:v>20</c:v>
              </c:pt>
            </c:numLit>
          </c:xVal>
          <c:yVal>
            <c:numLit>
              <c:formatCode>General</c:formatCode>
              <c:ptCount val="3"/>
              <c:pt idx="0">
                <c:v>-0.5</c:v>
              </c:pt>
              <c:pt idx="1">
                <c:v>-0.5</c:v>
              </c:pt>
              <c:pt idx="2">
                <c:v>-0.5</c:v>
              </c:pt>
            </c:numLit>
          </c:yVal>
          <c:smooth val="1"/>
        </c:ser>
        <c:axId val="150428288"/>
        <c:axId val="150442368"/>
      </c:scatterChart>
      <c:valAx>
        <c:axId val="150428288"/>
        <c:scaling>
          <c:orientation val="minMax"/>
        </c:scaling>
        <c:axPos val="b"/>
        <c:numFmt formatCode="General" sourceLinked="1"/>
        <c:majorTickMark val="none"/>
        <c:tickLblPos val="none"/>
        <c:crossAx val="150442368"/>
        <c:crosses val="autoZero"/>
        <c:crossBetween val="midCat"/>
        <c:majorUnit val="1"/>
        <c:minorUnit val="1"/>
      </c:valAx>
      <c:valAx>
        <c:axId val="150442368"/>
        <c:scaling>
          <c:orientation val="minMax"/>
          <c:min val="-5"/>
        </c:scaling>
        <c:axPos val="l"/>
        <c:majorGridlines/>
        <c:numFmt formatCode="General" sourceLinked="1"/>
        <c:tickLblPos val="nextTo"/>
        <c:crossAx val="150428288"/>
        <c:crosses val="autoZero"/>
        <c:crossBetween val="midCat"/>
      </c:valAx>
    </c:plotArea>
    <c:legend>
      <c:legendPos val="r"/>
      <c:legendEntry>
        <c:idx val="2"/>
        <c:delete val="1"/>
      </c:legendEntry>
      <c:layout/>
    </c:legend>
    <c:plotVisOnly val="1"/>
    <c:dispBlanksAs val="gap"/>
  </c:chart>
  <c:spPr>
    <a:solidFill>
      <a:srgbClr val="DAEDEF"/>
    </a:solidFill>
  </c:sp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title>
      <c:tx>
        <c:rich>
          <a:bodyPr/>
          <a:lstStyle/>
          <a:p>
            <a:pPr>
              <a:defRPr/>
            </a:pPr>
            <a:r>
              <a:rPr lang="zh-CN" altLang="en-US" sz="1200"/>
              <a:t>左齿面 扭曲量△</a:t>
            </a:r>
            <a:r>
              <a:rPr lang="en-US" altLang="en-US" sz="1200"/>
              <a:t>fH</a:t>
            </a:r>
            <a:r>
              <a:rPr lang="en-US" altLang="zh-CN" sz="1200"/>
              <a:t>β</a:t>
            </a:r>
            <a:endParaRPr lang="el-GR" altLang="en-US" sz="1200"/>
          </a:p>
        </c:rich>
      </c:tx>
      <c:layout/>
    </c:title>
    <c:plotArea>
      <c:layout/>
      <c:scatterChart>
        <c:scatterStyle val="smoothMarker"/>
        <c:ser>
          <c:idx val="0"/>
          <c:order val="0"/>
          <c:tx>
            <c:strRef>
              <c:f>'工序1-图表'!$A$82:$A$83</c:f>
              <c:strCache>
                <c:ptCount val="1"/>
                <c:pt idx="0">
                  <c:v>实际值</c:v>
                </c:pt>
              </c:strCache>
            </c:strRef>
          </c:tx>
          <c:dLbls>
            <c:dLblPos val="t"/>
            <c:showVal val="1"/>
          </c:dLbls>
          <c:xVal>
            <c:numLit>
              <c:formatCode>General</c:formatCode>
              <c:ptCount val="3"/>
              <c:pt idx="0">
                <c:v>0</c:v>
              </c:pt>
              <c:pt idx="1">
                <c:v>10</c:v>
              </c:pt>
              <c:pt idx="2">
                <c:v>20</c:v>
              </c:pt>
            </c:numLit>
          </c:xVal>
          <c:yVal>
            <c:numRef>
              <c:f>'工序1-图表'!$E$86:$G$86</c:f>
              <c:numCache>
                <c:formatCode>General</c:formatCode>
                <c:ptCount val="3"/>
                <c:pt idx="0">
                  <c:v>1.3</c:v>
                </c:pt>
                <c:pt idx="1">
                  <c:v>11.9</c:v>
                </c:pt>
                <c:pt idx="2">
                  <c:v>31.6</c:v>
                </c:pt>
              </c:numCache>
            </c:numRef>
          </c:yVal>
          <c:smooth val="1"/>
        </c:ser>
        <c:ser>
          <c:idx val="1"/>
          <c:order val="1"/>
          <c:tx>
            <c:strRef>
              <c:f>'工序1-图表'!$A$84:$A$85</c:f>
              <c:strCache>
                <c:ptCount val="1"/>
                <c:pt idx="0">
                  <c:v>模拟值</c:v>
                </c:pt>
              </c:strCache>
            </c:strRef>
          </c:tx>
          <c:dLbls>
            <c:showVal val="1"/>
          </c:dLbls>
          <c:xVal>
            <c:numLit>
              <c:formatCode>General</c:formatCode>
              <c:ptCount val="3"/>
              <c:pt idx="0">
                <c:v>0</c:v>
              </c:pt>
              <c:pt idx="1">
                <c:v>10</c:v>
              </c:pt>
              <c:pt idx="2">
                <c:v>20</c:v>
              </c:pt>
            </c:numLit>
          </c:xVal>
          <c:yVal>
            <c:numRef>
              <c:f>'工序1-图表'!$E$88:$G$88</c:f>
              <c:numCache>
                <c:formatCode>General</c:formatCode>
                <c:ptCount val="3"/>
                <c:pt idx="0">
                  <c:v>0</c:v>
                </c:pt>
                <c:pt idx="1">
                  <c:v>5.4</c:v>
                </c:pt>
                <c:pt idx="2">
                  <c:v>12.3</c:v>
                </c:pt>
              </c:numCache>
            </c:numRef>
          </c:yVal>
          <c:smooth val="1"/>
        </c:ser>
        <c:ser>
          <c:idx val="2"/>
          <c:order val="2"/>
          <c:tx>
            <c:v>坐标</c:v>
          </c:tx>
          <c:spPr>
            <a:ln>
              <a:noFill/>
            </a:ln>
          </c:spPr>
          <c:marker>
            <c:spPr>
              <a:noFill/>
              <a:ln>
                <a:noFill/>
              </a:ln>
            </c:spPr>
          </c:marker>
          <c:dLbls>
            <c:dLblPos val="b"/>
            <c:showCatName val="1"/>
          </c:dLbls>
          <c:xVal>
            <c:numLit>
              <c:formatCode>General</c:formatCode>
              <c:ptCount val="3"/>
              <c:pt idx="0">
                <c:v>0</c:v>
              </c:pt>
              <c:pt idx="1">
                <c:v>10</c:v>
              </c:pt>
              <c:pt idx="2">
                <c:v>20</c:v>
              </c:pt>
            </c:numLit>
          </c:xVal>
          <c:yVal>
            <c:numLit>
              <c:formatCode>General</c:formatCode>
              <c:ptCount val="3"/>
              <c:pt idx="0">
                <c:v>-0.5</c:v>
              </c:pt>
              <c:pt idx="1">
                <c:v>-0.5</c:v>
              </c:pt>
              <c:pt idx="2">
                <c:v>-0.5</c:v>
              </c:pt>
            </c:numLit>
          </c:yVal>
          <c:smooth val="1"/>
        </c:ser>
        <c:axId val="151670784"/>
        <c:axId val="151672320"/>
      </c:scatterChart>
      <c:valAx>
        <c:axId val="151670784"/>
        <c:scaling>
          <c:orientation val="minMax"/>
        </c:scaling>
        <c:axPos val="b"/>
        <c:numFmt formatCode="General" sourceLinked="1"/>
        <c:majorTickMark val="none"/>
        <c:tickLblPos val="none"/>
        <c:crossAx val="151672320"/>
        <c:crosses val="autoZero"/>
        <c:crossBetween val="midCat"/>
        <c:majorUnit val="1"/>
        <c:minorUnit val="1"/>
      </c:valAx>
      <c:valAx>
        <c:axId val="151672320"/>
        <c:scaling>
          <c:orientation val="minMax"/>
          <c:min val="-5"/>
        </c:scaling>
        <c:axPos val="l"/>
        <c:majorGridlines/>
        <c:numFmt formatCode="General" sourceLinked="1"/>
        <c:tickLblPos val="nextTo"/>
        <c:crossAx val="151670784"/>
        <c:crosses val="autoZero"/>
        <c:crossBetween val="midCat"/>
      </c:valAx>
    </c:plotArea>
    <c:legend>
      <c:legendPos val="r"/>
      <c:legendEntry>
        <c:idx val="2"/>
        <c:delete val="1"/>
      </c:legendEntry>
      <c:layout/>
    </c:legend>
    <c:plotVisOnly val="1"/>
    <c:dispBlanksAs val="gap"/>
  </c:chart>
  <c:spPr>
    <a:solidFill>
      <a:srgbClr val="DAEDEF"/>
    </a:solidFill>
  </c:sp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pt>
    <dgm:pt modelId="{ED784AD2-DCEA-4883-9296-735B5FA8DD8F}">
      <dgm:prSet phldrT="[文本]" custT="1"/>
      <dgm:spPr>
        <a:xfrm>
          <a:off x="2513" y="23378"/>
          <a:ext cx="882070" cy="529242"/>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kern="1200" dirty="0" smtClean="0">
              <a:solidFill>
                <a:srgbClr val="000066"/>
              </a:solidFill>
              <a:latin typeface="微软雅黑" pitchFamily="34" charset="-122"/>
              <a:ea typeface="微软雅黑" pitchFamily="34" charset="-122"/>
              <a:cs typeface="+mn-cs"/>
            </a:rPr>
            <a:t>精车</a:t>
          </a:r>
          <a:endParaRPr kumimoji="1" lang="zh-CN" altLang="en-US" sz="1400" b="1" kern="120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400">
            <a:latin typeface="微软雅黑" pitchFamily="34" charset="-122"/>
            <a:ea typeface="微软雅黑" pitchFamily="34" charset="-122"/>
          </a:endParaRPr>
        </a:p>
      </dgm:t>
    </dgm:pt>
    <dgm:pt modelId="{15221F08-214F-42CE-96D1-14FA996C7F5C}" type="sibTrans" cxnId="{1F02640D-C828-4700-B93A-725565545571}">
      <dgm:prSet custT="1"/>
      <dgm:spPr>
        <a:xfrm>
          <a:off x="972791" y="178623"/>
          <a:ext cx="186998" cy="218753"/>
        </a:xfrm>
        <a:solidFill>
          <a:srgbClr val="4F81BD">
            <a:tint val="60000"/>
            <a:hueOff val="0"/>
            <a:satOff val="0"/>
            <a:lumOff val="0"/>
            <a:alphaOff val="0"/>
          </a:srgbClr>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177D2727-072D-492E-9418-8AEDA2CB6CAB}">
      <dgm:prSet phldrT="[文本]" custT="1"/>
      <dgm:spPr>
        <a:xfrm>
          <a:off x="1237412" y="23378"/>
          <a:ext cx="970277" cy="529242"/>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kern="1200" dirty="0" smtClean="0">
              <a:solidFill>
                <a:srgbClr val="000066"/>
              </a:solidFill>
              <a:latin typeface="微软雅黑" pitchFamily="34" charset="-122"/>
              <a:ea typeface="微软雅黑" pitchFamily="34" charset="-122"/>
              <a:cs typeface="+mn-cs"/>
            </a:rPr>
            <a:t>搓齿</a:t>
          </a:r>
          <a:endParaRPr kumimoji="1" lang="zh-CN" altLang="en-US" sz="1400" b="1" kern="120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400">
            <a:latin typeface="微软雅黑" pitchFamily="34" charset="-122"/>
            <a:ea typeface="微软雅黑" pitchFamily="34" charset="-122"/>
          </a:endParaRPr>
        </a:p>
      </dgm:t>
    </dgm:pt>
    <dgm:pt modelId="{66ECCAA2-5261-4834-ACB9-F70E8DE7581A}" type="sibTrans" cxnId="{660C4FD0-CABD-4356-92F7-EAF1888F6C76}">
      <dgm:prSet custT="1"/>
      <dgm:spPr>
        <a:xfrm>
          <a:off x="2295896" y="178623"/>
          <a:ext cx="186998" cy="218753"/>
        </a:xfrm>
        <a:solidFill>
          <a:srgbClr val="4F81BD">
            <a:tint val="60000"/>
            <a:hueOff val="0"/>
            <a:satOff val="0"/>
            <a:lumOff val="0"/>
            <a:alphaOff val="0"/>
          </a:srgbClr>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9A07A96C-2608-4736-A7C1-2EF69626A837}">
      <dgm:prSet phldrT="[文本]" custT="1"/>
      <dgm:spPr>
        <a:xfrm>
          <a:off x="2560517" y="23378"/>
          <a:ext cx="882070" cy="529242"/>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kern="1200" dirty="0" smtClean="0">
              <a:solidFill>
                <a:srgbClr val="000066"/>
              </a:solidFill>
              <a:latin typeface="微软雅黑" pitchFamily="34" charset="-122"/>
              <a:ea typeface="微软雅黑" pitchFamily="34" charset="-122"/>
              <a:cs typeface="+mn-cs"/>
            </a:rPr>
            <a:t>热处理</a:t>
          </a:r>
          <a:endParaRPr kumimoji="1" lang="zh-CN" altLang="en-US" sz="1400" b="1" kern="120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400">
            <a:latin typeface="微软雅黑" pitchFamily="34" charset="-122"/>
            <a:ea typeface="微软雅黑" pitchFamily="34" charset="-122"/>
          </a:endParaRPr>
        </a:p>
      </dgm:t>
    </dgm:pt>
    <dgm:pt modelId="{03230954-F1E6-41D3-951C-2047B31841D1}" type="sibTrans" cxnId="{D77939D3-94B9-467B-9787-C7DDAD7B3F81}">
      <dgm:prSet custT="1"/>
      <dgm:spPr>
        <a:xfrm>
          <a:off x="3530794" y="178623"/>
          <a:ext cx="186998" cy="218753"/>
        </a:xfrm>
        <a:solidFill>
          <a:srgbClr val="4F81BD">
            <a:tint val="60000"/>
            <a:hueOff val="0"/>
            <a:satOff val="0"/>
            <a:lumOff val="0"/>
            <a:alphaOff val="0"/>
          </a:srgbClr>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A12B78B9-09BF-4AD7-9BF7-E5C63CAE3BCA}">
      <dgm:prSet phldrT="[文本]" custT="1"/>
      <dgm:spPr>
        <a:xfrm>
          <a:off x="3795416" y="23378"/>
          <a:ext cx="882070" cy="529242"/>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kern="1200" dirty="0" smtClean="0">
              <a:solidFill>
                <a:srgbClr val="000066"/>
              </a:solidFill>
              <a:latin typeface="微软雅黑" pitchFamily="34" charset="-122"/>
              <a:ea typeface="微软雅黑" pitchFamily="34" charset="-122"/>
              <a:cs typeface="+mn-cs"/>
            </a:rPr>
            <a:t>校直</a:t>
          </a:r>
          <a:endParaRPr kumimoji="1" lang="zh-CN" altLang="en-US" sz="1400" b="1" kern="1200" dirty="0">
            <a:solidFill>
              <a:srgbClr val="000066"/>
            </a:solidFill>
            <a:latin typeface="微软雅黑" pitchFamily="34" charset="-122"/>
            <a:ea typeface="微软雅黑" pitchFamily="34" charset="-122"/>
            <a:cs typeface="+mn-cs"/>
          </a:endParaRPr>
        </a:p>
      </dgm:t>
    </dgm:pt>
    <dgm:pt modelId="{9E6C916B-1356-4B4D-B0B7-2A5B4CC01C45}" type="parTrans" cxnId="{CDFCF7E3-D47B-4CC9-B5A2-D83CDE572B9C}">
      <dgm:prSet/>
      <dgm:spPr/>
      <dgm:t>
        <a:bodyPr/>
        <a:lstStyle/>
        <a:p>
          <a:endParaRPr lang="zh-CN" altLang="en-US" sz="1400">
            <a:latin typeface="微软雅黑" pitchFamily="34" charset="-122"/>
            <a:ea typeface="微软雅黑" pitchFamily="34" charset="-122"/>
          </a:endParaRPr>
        </a:p>
      </dgm:t>
    </dgm:pt>
    <dgm:pt modelId="{1EAD4D38-E8C7-41CD-AE36-191432DEA897}" type="sibTrans" cxnId="{CDFCF7E3-D47B-4CC9-B5A2-D83CDE572B9C}">
      <dgm:prSet/>
      <dgm:spPr/>
      <dgm:t>
        <a:bodyPr/>
        <a:lstStyle/>
        <a:p>
          <a:endParaRPr lang="zh-CN" altLang="en-US" sz="1400">
            <a:latin typeface="微软雅黑" pitchFamily="34" charset="-122"/>
            <a:ea typeface="微软雅黑" pitchFamily="34" charset="-122"/>
          </a:endParaRPr>
        </a:p>
      </dgm:t>
    </dgm:pt>
    <dgm:pt modelId="{05E2E1D3-38A3-4371-9B68-D8605F55EC3F}" type="pres">
      <dgm:prSet presAssocID="{BB248DAC-ABEF-40F1-AEAD-4511D6B88F2A}" presName="Name0" presStyleCnt="0">
        <dgm:presLayoutVars>
          <dgm:dir/>
          <dgm:resizeHandles val="exact"/>
        </dgm:presLayoutVars>
      </dgm:prSet>
      <dgm:spPr/>
    </dgm:pt>
    <dgm:pt modelId="{C24328C9-5251-4139-84D0-6B91CA7AC881}" type="pres">
      <dgm:prSet presAssocID="{ED784AD2-DCEA-4883-9296-735B5FA8DD8F}" presName="node" presStyleLbl="node1" presStyleIdx="0" presStyleCnt="4">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3"/>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3"/>
      <dgm:spPr/>
      <dgm:t>
        <a:bodyPr/>
        <a:lstStyle/>
        <a:p>
          <a:endParaRPr lang="zh-CN" altLang="en-US"/>
        </a:p>
      </dgm:t>
    </dgm:pt>
    <dgm:pt modelId="{702319DD-5E0E-49AC-B9E2-46BCA206E46F}" type="pres">
      <dgm:prSet presAssocID="{177D2727-072D-492E-9418-8AEDA2CB6CAB}" presName="node" presStyleLbl="node1" presStyleIdx="1" presStyleCnt="4"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3"/>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3"/>
      <dgm:spPr/>
      <dgm:t>
        <a:bodyPr/>
        <a:lstStyle/>
        <a:p>
          <a:endParaRPr lang="zh-CN" altLang="en-US"/>
        </a:p>
      </dgm:t>
    </dgm:pt>
    <dgm:pt modelId="{45357849-9009-4C0C-AA1C-E547E8E19F87}" type="pres">
      <dgm:prSet presAssocID="{9A07A96C-2608-4736-A7C1-2EF69626A837}" presName="node" presStyleLbl="node1" presStyleIdx="2" presStyleCnt="4">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3"/>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3"/>
      <dgm:spPr/>
      <dgm:t>
        <a:bodyPr/>
        <a:lstStyle/>
        <a:p>
          <a:endParaRPr lang="zh-CN" altLang="en-US"/>
        </a:p>
      </dgm:t>
    </dgm:pt>
    <dgm:pt modelId="{17721CF0-2D23-4361-8772-DC768E322A16}" type="pres">
      <dgm:prSet presAssocID="{A12B78B9-09BF-4AD7-9BF7-E5C63CAE3BCA}" presName="node" presStyleLbl="node1" presStyleIdx="3" presStyleCnt="4">
        <dgm:presLayoutVars>
          <dgm:bulletEnabled val="1"/>
        </dgm:presLayoutVars>
      </dgm:prSet>
      <dgm:spPr>
        <a:prstGeom prst="roundRect">
          <a:avLst>
            <a:gd name="adj" fmla="val 10000"/>
          </a:avLst>
        </a:prstGeom>
      </dgm:spPr>
      <dgm:t>
        <a:bodyPr/>
        <a:lstStyle/>
        <a:p>
          <a:endParaRPr lang="zh-CN" altLang="en-US"/>
        </a:p>
      </dgm:t>
    </dgm:pt>
  </dgm:ptLst>
  <dgm:cxnLst>
    <dgm:cxn modelId="{0AF179C6-ED76-4A94-A75B-623D15B38B69}" type="presOf" srcId="{66ECCAA2-5261-4834-ACB9-F70E8DE7581A}" destId="{449192DB-F872-4281-A253-3C1DDADF75F0}" srcOrd="1"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F985DFAA-2CF7-45BD-905B-D0DF955ADF93}" type="presOf" srcId="{15221F08-214F-42CE-96D1-14FA996C7F5C}" destId="{719E5146-4529-403A-817D-9980DBC37057}" srcOrd="1" destOrd="0" presId="urn:microsoft.com/office/officeart/2005/8/layout/process1"/>
    <dgm:cxn modelId="{C6B5AA26-1EE5-4F0C-8A81-E699AEE96E4C}" type="presOf" srcId="{A12B78B9-09BF-4AD7-9BF7-E5C63CAE3BCA}" destId="{17721CF0-2D23-4361-8772-DC768E322A16}" srcOrd="0" destOrd="0" presId="urn:microsoft.com/office/officeart/2005/8/layout/process1"/>
    <dgm:cxn modelId="{ED2D3715-0B2A-4DD4-9F25-B65BAB717AAD}" type="presOf" srcId="{66ECCAA2-5261-4834-ACB9-F70E8DE7581A}" destId="{5078BB74-6408-445B-86AE-B2350E9C71B7}" srcOrd="0" destOrd="0" presId="urn:microsoft.com/office/officeart/2005/8/layout/process1"/>
    <dgm:cxn modelId="{F8FB2228-E530-4A9D-B7A5-49492C98E438}" type="presOf" srcId="{03230954-F1E6-41D3-951C-2047B31841D1}" destId="{859ACD8E-90BB-44CE-B1B2-2EF79C0C84AE}" srcOrd="0" destOrd="0" presId="urn:microsoft.com/office/officeart/2005/8/layout/process1"/>
    <dgm:cxn modelId="{014E2F83-40B9-48DB-8BF1-790431FD4614}" type="presOf" srcId="{BB248DAC-ABEF-40F1-AEAD-4511D6B88F2A}" destId="{05E2E1D3-38A3-4371-9B68-D8605F55EC3F}" srcOrd="0" destOrd="0" presId="urn:microsoft.com/office/officeart/2005/8/layout/process1"/>
    <dgm:cxn modelId="{CDFCF7E3-D47B-4CC9-B5A2-D83CDE572B9C}" srcId="{BB248DAC-ABEF-40F1-AEAD-4511D6B88F2A}" destId="{A12B78B9-09BF-4AD7-9BF7-E5C63CAE3BCA}" srcOrd="3" destOrd="0" parTransId="{9E6C916B-1356-4B4D-B0B7-2A5B4CC01C45}" sibTransId="{1EAD4D38-E8C7-41CD-AE36-191432DEA897}"/>
    <dgm:cxn modelId="{660C4FD0-CABD-4356-92F7-EAF1888F6C76}" srcId="{BB248DAC-ABEF-40F1-AEAD-4511D6B88F2A}" destId="{177D2727-072D-492E-9418-8AEDA2CB6CAB}" srcOrd="1" destOrd="0" parTransId="{79940438-9581-4BA0-A443-61DF9B3369DB}" sibTransId="{66ECCAA2-5261-4834-ACB9-F70E8DE7581A}"/>
    <dgm:cxn modelId="{CCAE2D3F-D85C-4652-91BF-24F6EB64572F}" type="presOf" srcId="{ED784AD2-DCEA-4883-9296-735B5FA8DD8F}" destId="{C24328C9-5251-4139-84D0-6B91CA7AC881}" srcOrd="0" destOrd="0" presId="urn:microsoft.com/office/officeart/2005/8/layout/process1"/>
    <dgm:cxn modelId="{6C8DF1EB-AB4C-4407-BE3E-2F1452756878}" type="presOf" srcId="{03230954-F1E6-41D3-951C-2047B31841D1}" destId="{82129BB3-711E-4309-9BA3-0BC0F95ADF6B}" srcOrd="1" destOrd="0" presId="urn:microsoft.com/office/officeart/2005/8/layout/process1"/>
    <dgm:cxn modelId="{C7FC5591-BC14-4193-90EC-4596821E66C2}" type="presOf" srcId="{9A07A96C-2608-4736-A7C1-2EF69626A837}" destId="{45357849-9009-4C0C-AA1C-E547E8E19F87}"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A75E16C9-3D11-401A-BF03-A1142FC586DF}" type="presOf" srcId="{177D2727-072D-492E-9418-8AEDA2CB6CAB}" destId="{702319DD-5E0E-49AC-B9E2-46BCA206E46F}" srcOrd="0" destOrd="0" presId="urn:microsoft.com/office/officeart/2005/8/layout/process1"/>
    <dgm:cxn modelId="{4444CF2B-9126-4164-8A1B-CF7A5C51B481}" type="presOf" srcId="{15221F08-214F-42CE-96D1-14FA996C7F5C}" destId="{B368BF99-5CFA-43BC-91BE-D95BE0C853FA}" srcOrd="0" destOrd="0" presId="urn:microsoft.com/office/officeart/2005/8/layout/process1"/>
    <dgm:cxn modelId="{DAAC6619-82DD-4331-B3D7-8E64ED703D86}" type="presParOf" srcId="{05E2E1D3-38A3-4371-9B68-D8605F55EC3F}" destId="{C24328C9-5251-4139-84D0-6B91CA7AC881}" srcOrd="0" destOrd="0" presId="urn:microsoft.com/office/officeart/2005/8/layout/process1"/>
    <dgm:cxn modelId="{0CB29C95-5E53-46F7-867F-BD9E003A6F2D}" type="presParOf" srcId="{05E2E1D3-38A3-4371-9B68-D8605F55EC3F}" destId="{B368BF99-5CFA-43BC-91BE-D95BE0C853FA}" srcOrd="1" destOrd="0" presId="urn:microsoft.com/office/officeart/2005/8/layout/process1"/>
    <dgm:cxn modelId="{F9632B31-5BA8-49EC-921F-6588C9756423}" type="presParOf" srcId="{B368BF99-5CFA-43BC-91BE-D95BE0C853FA}" destId="{719E5146-4529-403A-817D-9980DBC37057}" srcOrd="0" destOrd="0" presId="urn:microsoft.com/office/officeart/2005/8/layout/process1"/>
    <dgm:cxn modelId="{290511FB-801D-48B8-8368-E93B4421AA64}" type="presParOf" srcId="{05E2E1D3-38A3-4371-9B68-D8605F55EC3F}" destId="{702319DD-5E0E-49AC-B9E2-46BCA206E46F}" srcOrd="2" destOrd="0" presId="urn:microsoft.com/office/officeart/2005/8/layout/process1"/>
    <dgm:cxn modelId="{9F98D476-7490-4421-8A48-5045D5AD6A74}" type="presParOf" srcId="{05E2E1D3-38A3-4371-9B68-D8605F55EC3F}" destId="{5078BB74-6408-445B-86AE-B2350E9C71B7}" srcOrd="3" destOrd="0" presId="urn:microsoft.com/office/officeart/2005/8/layout/process1"/>
    <dgm:cxn modelId="{56238094-791E-43AD-BEBE-4445F73144D2}" type="presParOf" srcId="{5078BB74-6408-445B-86AE-B2350E9C71B7}" destId="{449192DB-F872-4281-A253-3C1DDADF75F0}" srcOrd="0" destOrd="0" presId="urn:microsoft.com/office/officeart/2005/8/layout/process1"/>
    <dgm:cxn modelId="{6F318228-4ED0-4BD8-9E6F-90D2AF993684}" type="presParOf" srcId="{05E2E1D3-38A3-4371-9B68-D8605F55EC3F}" destId="{45357849-9009-4C0C-AA1C-E547E8E19F87}" srcOrd="4" destOrd="0" presId="urn:microsoft.com/office/officeart/2005/8/layout/process1"/>
    <dgm:cxn modelId="{A3D4F19C-7EF4-49D8-A00E-7AD5762AEE62}" type="presParOf" srcId="{05E2E1D3-38A3-4371-9B68-D8605F55EC3F}" destId="{859ACD8E-90BB-44CE-B1B2-2EF79C0C84AE}" srcOrd="5" destOrd="0" presId="urn:microsoft.com/office/officeart/2005/8/layout/process1"/>
    <dgm:cxn modelId="{95D8FF83-8D4F-49BE-9AFB-82A0873C3BCB}" type="presParOf" srcId="{859ACD8E-90BB-44CE-B1B2-2EF79C0C84AE}" destId="{82129BB3-711E-4309-9BA3-0BC0F95ADF6B}" srcOrd="0" destOrd="0" presId="urn:microsoft.com/office/officeart/2005/8/layout/process1"/>
    <dgm:cxn modelId="{F9B4B0C5-E750-441A-8E44-6DAB88365551}" type="presParOf" srcId="{05E2E1D3-38A3-4371-9B68-D8605F55EC3F}" destId="{17721CF0-2D23-4361-8772-DC768E322A16}"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B4412C-BBEC-4644-AD83-DA474069D9C9}" type="doc">
      <dgm:prSet loTypeId="urn:microsoft.com/office/officeart/2005/8/layout/process1" loCatId="process" qsTypeId="urn:microsoft.com/office/officeart/2005/8/quickstyle/simple1" qsCatId="simple" csTypeId="urn:microsoft.com/office/officeart/2005/8/colors/accent1_2" csCatId="accent1" phldr="1"/>
      <dgm:spPr/>
    </dgm:pt>
    <dgm:pt modelId="{B52AF7AE-8EE8-4EB6-B5B6-4895AE1FF8E0}">
      <dgm:prSet phldrT="[文本]" custT="1"/>
      <dgm:spPr>
        <a:xfrm>
          <a:off x="0"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200" b="1" dirty="0" smtClean="0">
              <a:solidFill>
                <a:schemeClr val="bg1"/>
              </a:solidFill>
              <a:latin typeface="微软雅黑" pitchFamily="34" charset="-122"/>
              <a:ea typeface="微软雅黑" pitchFamily="34" charset="-122"/>
              <a:cs typeface="+mn-cs"/>
            </a:rPr>
            <a:t>精车齿坯</a:t>
          </a:r>
          <a:endParaRPr lang="zh-CN" altLang="en-US" sz="1200" b="1" dirty="0">
            <a:solidFill>
              <a:schemeClr val="bg1"/>
            </a:solidFill>
            <a:latin typeface="微软雅黑" pitchFamily="34" charset="-122"/>
            <a:ea typeface="微软雅黑" pitchFamily="34" charset="-122"/>
            <a:cs typeface="+mn-cs"/>
          </a:endParaRPr>
        </a:p>
      </dgm:t>
    </dgm:pt>
    <dgm:pt modelId="{DC694D94-4E1F-40EC-963C-49FA2760FF92}" type="parTrans" cxnId="{EE90B328-4A44-46DE-A7D0-EE044283CF1D}">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101B7ED1-3D02-4AF3-BAE6-B4404B139A83}" type="sibTrans" cxnId="{EE90B328-4A44-46DE-A7D0-EE044283CF1D}">
      <dgm:prSet custT="1"/>
      <dgm:spPr>
        <a:xfrm>
          <a:off x="1271269" y="527852"/>
          <a:ext cx="245008" cy="286613"/>
        </a:xfrm>
        <a:solidFill>
          <a:srgbClr val="4F81BD">
            <a:tint val="60000"/>
            <a:hueOff val="0"/>
            <a:satOff val="0"/>
            <a:lumOff val="0"/>
            <a:alphaOff val="0"/>
          </a:srgbClr>
        </a:solidFill>
        <a:ln>
          <a:noFill/>
        </a:ln>
        <a:effectLst/>
      </dgm:spPr>
      <dgm:t>
        <a:bodyPr/>
        <a:lstStyle/>
        <a:p>
          <a:pPr>
            <a:lnSpc>
              <a:spcPts val="1000"/>
            </a:lnSpc>
          </a:pPr>
          <a:endParaRPr lang="zh-CN" altLang="en-US" sz="1200" b="1">
            <a:solidFill>
              <a:schemeClr val="bg1"/>
            </a:solidFill>
            <a:latin typeface="微软雅黑" pitchFamily="34" charset="-122"/>
            <a:ea typeface="微软雅黑" pitchFamily="34" charset="-122"/>
            <a:cs typeface="+mn-cs"/>
          </a:endParaRPr>
        </a:p>
      </dgm:t>
    </dgm:pt>
    <dgm:pt modelId="{87F218FB-6386-4DE6-98F1-CD2FC6A034C5}">
      <dgm:prSet phldrT="[文本]" custT="1"/>
      <dgm:spPr>
        <a:xfrm>
          <a:off x="1617979"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200" b="1" dirty="0" smtClean="0">
              <a:solidFill>
                <a:schemeClr val="bg1"/>
              </a:solidFill>
              <a:latin typeface="微软雅黑" pitchFamily="34" charset="-122"/>
              <a:ea typeface="微软雅黑" pitchFamily="34" charset="-122"/>
              <a:cs typeface="+mn-cs"/>
            </a:rPr>
            <a:t>滚齿倒棱</a:t>
          </a:r>
          <a:endParaRPr lang="zh-CN" altLang="en-US" sz="1200" b="1" dirty="0">
            <a:solidFill>
              <a:schemeClr val="bg1"/>
            </a:solidFill>
            <a:latin typeface="微软雅黑" pitchFamily="34" charset="-122"/>
            <a:ea typeface="微软雅黑" pitchFamily="34" charset="-122"/>
            <a:cs typeface="+mn-cs"/>
          </a:endParaRPr>
        </a:p>
      </dgm:t>
    </dgm:pt>
    <dgm:pt modelId="{F9DC4C14-BC05-4199-A6AB-0141252BAF79}" type="parTrans" cxnId="{C3C1B088-07F2-4451-8FD8-DDD97D26B1E0}">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3B4F70CE-D65B-4F36-BC93-FF79E9EC8F5B}" type="sibTrans" cxnId="{C3C1B088-07F2-4451-8FD8-DDD97D26B1E0}">
      <dgm:prSet custT="1"/>
      <dgm:spPr>
        <a:xfrm>
          <a:off x="2889249" y="527852"/>
          <a:ext cx="245008" cy="286613"/>
        </a:xfrm>
        <a:solidFill>
          <a:srgbClr val="4F81BD">
            <a:tint val="60000"/>
            <a:hueOff val="0"/>
            <a:satOff val="0"/>
            <a:lumOff val="0"/>
            <a:alphaOff val="0"/>
          </a:srgbClr>
        </a:solidFill>
        <a:ln>
          <a:noFill/>
        </a:ln>
        <a:effectLst/>
      </dgm:spPr>
      <dgm:t>
        <a:bodyPr/>
        <a:lstStyle/>
        <a:p>
          <a:pPr>
            <a:lnSpc>
              <a:spcPts val="1000"/>
            </a:lnSpc>
          </a:pPr>
          <a:endParaRPr lang="zh-CN" altLang="en-US" sz="1200" b="1">
            <a:solidFill>
              <a:schemeClr val="bg1"/>
            </a:solidFill>
            <a:latin typeface="微软雅黑" pitchFamily="34" charset="-122"/>
            <a:ea typeface="微软雅黑" pitchFamily="34" charset="-122"/>
            <a:cs typeface="+mn-cs"/>
          </a:endParaRPr>
        </a:p>
      </dgm:t>
    </dgm:pt>
    <dgm:pt modelId="{14F48FBE-E402-4981-BCE9-213AFFE883CE}">
      <dgm:prSet phldrT="[文本]" custT="1"/>
      <dgm:spPr>
        <a:xfrm>
          <a:off x="3235959"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200" b="1" dirty="0" smtClean="0">
              <a:solidFill>
                <a:schemeClr val="bg1"/>
              </a:solidFill>
              <a:latin typeface="微软雅黑" pitchFamily="34" charset="-122"/>
              <a:ea typeface="微软雅黑" pitchFamily="34" charset="-122"/>
              <a:cs typeface="+mn-cs"/>
            </a:rPr>
            <a:t>热处理</a:t>
          </a:r>
          <a:endParaRPr lang="zh-CN" altLang="en-US" sz="1200" b="1" dirty="0">
            <a:solidFill>
              <a:schemeClr val="bg1"/>
            </a:solidFill>
            <a:latin typeface="微软雅黑" pitchFamily="34" charset="-122"/>
            <a:ea typeface="微软雅黑" pitchFamily="34" charset="-122"/>
            <a:cs typeface="+mn-cs"/>
          </a:endParaRPr>
        </a:p>
      </dgm:t>
    </dgm:pt>
    <dgm:pt modelId="{7810E913-41A8-4964-A9D4-E9170F2D0D9B}" type="parTrans" cxnId="{7FEB53B1-5EED-4FC8-9480-A110D5712A00}">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A45B2E45-1631-4FDC-87BB-5F3C8125A88D}" type="sibTrans" cxnId="{7FEB53B1-5EED-4FC8-9480-A110D5712A00}">
      <dgm:prSet custT="1"/>
      <dgm:spPr>
        <a:xfrm>
          <a:off x="4507230" y="527852"/>
          <a:ext cx="245008" cy="286613"/>
        </a:xfrm>
        <a:solidFill>
          <a:srgbClr val="4F81BD">
            <a:tint val="60000"/>
            <a:hueOff val="0"/>
            <a:satOff val="0"/>
            <a:lumOff val="0"/>
            <a:alphaOff val="0"/>
          </a:srgbClr>
        </a:solidFill>
        <a:ln>
          <a:noFill/>
        </a:ln>
        <a:effectLst/>
      </dgm:spPr>
      <dgm:t>
        <a:bodyPr/>
        <a:lstStyle/>
        <a:p>
          <a:pPr>
            <a:lnSpc>
              <a:spcPts val="1000"/>
            </a:lnSpc>
          </a:pPr>
          <a:endParaRPr lang="zh-CN" altLang="en-US" sz="1200" b="1">
            <a:solidFill>
              <a:schemeClr val="bg1"/>
            </a:solidFill>
            <a:latin typeface="微软雅黑" pitchFamily="34" charset="-122"/>
            <a:ea typeface="微软雅黑" pitchFamily="34" charset="-122"/>
            <a:cs typeface="+mn-cs"/>
          </a:endParaRPr>
        </a:p>
      </dgm:t>
    </dgm:pt>
    <dgm:pt modelId="{4D2840E8-3791-44C0-934A-8C277C731A9A}">
      <dgm:prSet phldrT="[文本]" custT="1"/>
      <dgm:spPr>
        <a:xfrm>
          <a:off x="4853939" y="308197"/>
          <a:ext cx="1155700" cy="725924"/>
        </a:xfrm>
        <a:solidFill>
          <a:srgbClr val="C00000"/>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100" b="1" dirty="0" smtClean="0">
              <a:solidFill>
                <a:schemeClr val="bg1"/>
              </a:solidFill>
              <a:latin typeface="微软雅黑" pitchFamily="34" charset="-122"/>
              <a:ea typeface="微软雅黑" pitchFamily="34" charset="-122"/>
              <a:cs typeface="+mn-cs"/>
            </a:rPr>
            <a:t>热</a:t>
          </a:r>
          <a:r>
            <a:rPr lang="zh-CN" altLang="en-US" sz="1100" b="1" dirty="0" smtClean="0">
              <a:solidFill>
                <a:schemeClr val="bg1"/>
              </a:solidFill>
              <a:latin typeface="微软雅黑" pitchFamily="34" charset="-122"/>
              <a:ea typeface="微软雅黑" pitchFamily="34" charset="-122"/>
              <a:cs typeface="+mn-cs"/>
            </a:rPr>
            <a:t>后加工</a:t>
          </a:r>
          <a:endParaRPr lang="en-US" altLang="zh-CN" sz="1100" b="1" dirty="0" smtClean="0">
            <a:solidFill>
              <a:schemeClr val="bg1"/>
            </a:solidFill>
            <a:latin typeface="微软雅黑" pitchFamily="34" charset="-122"/>
            <a:ea typeface="微软雅黑" pitchFamily="34" charset="-122"/>
            <a:cs typeface="+mn-cs"/>
          </a:endParaRPr>
        </a:p>
        <a:p>
          <a:pPr>
            <a:lnSpc>
              <a:spcPts val="800"/>
            </a:lnSpc>
          </a:pPr>
          <a:r>
            <a:rPr lang="zh-CN" altLang="en-US" sz="1100" b="1" dirty="0" smtClean="0">
              <a:solidFill>
                <a:schemeClr val="bg1"/>
              </a:solidFill>
              <a:latin typeface="微软雅黑" pitchFamily="34" charset="-122"/>
              <a:ea typeface="微软雅黑" pitchFamily="34" charset="-122"/>
              <a:cs typeface="+mn-cs"/>
            </a:rPr>
            <a:t>（取消）</a:t>
          </a:r>
          <a:endParaRPr lang="zh-CN" altLang="en-US" sz="1100" b="1" dirty="0">
            <a:solidFill>
              <a:schemeClr val="bg1"/>
            </a:solidFill>
            <a:latin typeface="微软雅黑" pitchFamily="34" charset="-122"/>
            <a:ea typeface="微软雅黑" pitchFamily="34" charset="-122"/>
            <a:cs typeface="+mn-cs"/>
          </a:endParaRPr>
        </a:p>
      </dgm:t>
    </dgm:pt>
    <dgm:pt modelId="{AA125F49-D506-438F-A959-0974ED7794AA}" type="parTrans" cxnId="{DD884DA8-1C37-466D-BBC1-1EEEADF980EC}">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55E2FA30-119E-40F4-B3AC-F0B4D1EFE8A5}" type="sibTrans" cxnId="{DD884DA8-1C37-466D-BBC1-1EEEADF980EC}">
      <dgm:prSet custT="1"/>
      <dgm:spPr>
        <a:xfrm>
          <a:off x="6125209" y="527852"/>
          <a:ext cx="245008" cy="286613"/>
        </a:xfrm>
        <a:solidFill>
          <a:srgbClr val="4F81BD">
            <a:tint val="60000"/>
            <a:hueOff val="0"/>
            <a:satOff val="0"/>
            <a:lumOff val="0"/>
            <a:alphaOff val="0"/>
          </a:srgbClr>
        </a:solidFill>
        <a:ln>
          <a:noFill/>
        </a:ln>
        <a:effectLst/>
      </dgm:spPr>
      <dgm:t>
        <a:bodyPr/>
        <a:lstStyle/>
        <a:p>
          <a:pPr>
            <a:lnSpc>
              <a:spcPts val="1000"/>
            </a:lnSpc>
          </a:pPr>
          <a:endParaRPr lang="zh-CN" altLang="en-US" sz="1200" b="1">
            <a:solidFill>
              <a:schemeClr val="bg1"/>
            </a:solidFill>
            <a:latin typeface="微软雅黑" pitchFamily="34" charset="-122"/>
            <a:ea typeface="微软雅黑" pitchFamily="34" charset="-122"/>
            <a:cs typeface="+mn-cs"/>
          </a:endParaRPr>
        </a:p>
      </dgm:t>
    </dgm:pt>
    <dgm:pt modelId="{6A73239B-D71B-4E37-876F-C656733983F9}">
      <dgm:prSet phldrT="[文本]" custT="1"/>
      <dgm:spPr>
        <a:xfrm>
          <a:off x="6471919" y="308197"/>
          <a:ext cx="1155700" cy="725924"/>
        </a:xfrm>
        <a:solidFill>
          <a:srgbClr val="6F91C9"/>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200" b="1" dirty="0" smtClean="0">
              <a:solidFill>
                <a:schemeClr val="bg1"/>
              </a:solidFill>
              <a:latin typeface="微软雅黑" pitchFamily="34" charset="-122"/>
              <a:ea typeface="微软雅黑" pitchFamily="34" charset="-122"/>
              <a:cs typeface="+mn-cs"/>
            </a:rPr>
            <a:t>压装铆接</a:t>
          </a:r>
          <a:endParaRPr lang="zh-CN" altLang="en-US" sz="1200" b="1" dirty="0">
            <a:solidFill>
              <a:schemeClr val="bg1"/>
            </a:solidFill>
            <a:latin typeface="微软雅黑" pitchFamily="34" charset="-122"/>
            <a:ea typeface="微软雅黑" pitchFamily="34" charset="-122"/>
            <a:cs typeface="+mn-cs"/>
          </a:endParaRPr>
        </a:p>
      </dgm:t>
    </dgm:pt>
    <dgm:pt modelId="{C4028142-71A2-4568-BD9D-50400E1A17E0}" type="parTrans" cxnId="{FE4E459E-A20C-4218-A274-966F17EB0B7E}">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41D27A79-0D07-457C-BF74-D6CB0004EACA}" type="sibTrans" cxnId="{FE4E459E-A20C-4218-A274-966F17EB0B7E}">
      <dgm:prSet custT="1"/>
      <dgm:spPr>
        <a:xfrm>
          <a:off x="7743189" y="527852"/>
          <a:ext cx="245008" cy="286613"/>
        </a:xfrm>
        <a:solidFill>
          <a:srgbClr val="4F81BD">
            <a:tint val="60000"/>
            <a:hueOff val="0"/>
            <a:satOff val="0"/>
            <a:lumOff val="0"/>
            <a:alphaOff val="0"/>
          </a:srgbClr>
        </a:solidFill>
        <a:ln>
          <a:noFill/>
        </a:ln>
        <a:effectLst/>
      </dgm:spPr>
      <dgm:t>
        <a:bodyPr/>
        <a:lstStyle/>
        <a:p>
          <a:pPr>
            <a:lnSpc>
              <a:spcPts val="1000"/>
            </a:lnSpc>
          </a:pPr>
          <a:endParaRPr lang="zh-CN" altLang="en-US" sz="1200" b="1">
            <a:solidFill>
              <a:schemeClr val="bg1"/>
            </a:solidFill>
            <a:latin typeface="微软雅黑" pitchFamily="34" charset="-122"/>
            <a:ea typeface="微软雅黑" pitchFamily="34" charset="-122"/>
            <a:cs typeface="+mn-cs"/>
          </a:endParaRPr>
        </a:p>
      </dgm:t>
    </dgm:pt>
    <dgm:pt modelId="{3F5A264D-A1E5-4461-BEA7-B31A1B6E387F}">
      <dgm:prSet phldrT="[文本]" custT="1"/>
      <dgm:spPr>
        <a:xfrm>
          <a:off x="8089899" y="308197"/>
          <a:ext cx="1155700" cy="725924"/>
        </a:xfrm>
        <a:solidFill>
          <a:srgbClr val="6F91C9"/>
        </a:solidFill>
        <a:ln w="25400" cap="flat" cmpd="sng" algn="ctr">
          <a:solidFill>
            <a:srgbClr val="FFFFFF">
              <a:hueOff val="0"/>
              <a:satOff val="0"/>
              <a:lumOff val="0"/>
              <a:alphaOff val="0"/>
            </a:srgbClr>
          </a:solidFill>
          <a:prstDash val="solid"/>
        </a:ln>
        <a:effectLst/>
      </dgm:spPr>
      <dgm:t>
        <a:bodyPr/>
        <a:lstStyle/>
        <a:p>
          <a:pPr>
            <a:lnSpc>
              <a:spcPts val="1000"/>
            </a:lnSpc>
          </a:pPr>
          <a:r>
            <a:rPr lang="zh-CN" altLang="en-US" sz="1200" b="1" dirty="0" smtClean="0">
              <a:solidFill>
                <a:schemeClr val="bg1"/>
              </a:solidFill>
              <a:latin typeface="微软雅黑" pitchFamily="34" charset="-122"/>
              <a:ea typeface="微软雅黑" pitchFamily="34" charset="-122"/>
              <a:cs typeface="+mn-cs"/>
            </a:rPr>
            <a:t>磨齿</a:t>
          </a:r>
          <a:endParaRPr lang="zh-CN" altLang="en-US" sz="1200" b="1" dirty="0">
            <a:solidFill>
              <a:schemeClr val="bg1"/>
            </a:solidFill>
            <a:latin typeface="微软雅黑" pitchFamily="34" charset="-122"/>
            <a:ea typeface="微软雅黑" pitchFamily="34" charset="-122"/>
            <a:cs typeface="+mn-cs"/>
          </a:endParaRPr>
        </a:p>
      </dgm:t>
    </dgm:pt>
    <dgm:pt modelId="{6D477F4B-1118-47D5-BE7B-2293CA0B1DF5}" type="parTrans" cxnId="{AA6D77A1-C3F8-4E81-AAD2-C72DFB15C745}">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47BA40B0-441B-476F-8A0E-AD16182D9057}" type="sibTrans" cxnId="{AA6D77A1-C3F8-4E81-AAD2-C72DFB15C745}">
      <dgm:prSet/>
      <dgm:spPr/>
      <dgm:t>
        <a:bodyPr/>
        <a:lstStyle/>
        <a:p>
          <a:pPr>
            <a:lnSpc>
              <a:spcPts val="1000"/>
            </a:lnSpc>
          </a:pPr>
          <a:endParaRPr lang="zh-CN" altLang="en-US" sz="1200" b="1">
            <a:solidFill>
              <a:schemeClr val="bg1"/>
            </a:solidFill>
            <a:latin typeface="微软雅黑" pitchFamily="34" charset="-122"/>
            <a:ea typeface="微软雅黑" pitchFamily="34" charset="-122"/>
          </a:endParaRPr>
        </a:p>
      </dgm:t>
    </dgm:pt>
    <dgm:pt modelId="{A0431621-722A-460D-A22A-8D5922D9755F}" type="pres">
      <dgm:prSet presAssocID="{28B4412C-BBEC-4644-AD83-DA474069D9C9}" presName="Name0" presStyleCnt="0">
        <dgm:presLayoutVars>
          <dgm:dir/>
          <dgm:resizeHandles val="exact"/>
        </dgm:presLayoutVars>
      </dgm:prSet>
      <dgm:spPr/>
    </dgm:pt>
    <dgm:pt modelId="{BE08F0A5-EFF5-41A0-80F5-867A6C0D04BB}" type="pres">
      <dgm:prSet presAssocID="{B52AF7AE-8EE8-4EB6-B5B6-4895AE1FF8E0}" presName="node" presStyleLbl="node1" presStyleIdx="0" presStyleCnt="6">
        <dgm:presLayoutVars>
          <dgm:bulletEnabled val="1"/>
        </dgm:presLayoutVars>
      </dgm:prSet>
      <dgm:spPr>
        <a:prstGeom prst="roundRect">
          <a:avLst>
            <a:gd name="adj" fmla="val 10000"/>
          </a:avLst>
        </a:prstGeom>
      </dgm:spPr>
      <dgm:t>
        <a:bodyPr/>
        <a:lstStyle/>
        <a:p>
          <a:endParaRPr lang="zh-CN" altLang="en-US"/>
        </a:p>
      </dgm:t>
    </dgm:pt>
    <dgm:pt modelId="{2C23237A-8EE1-4A54-A7AF-68DCC92B0F73}" type="pres">
      <dgm:prSet presAssocID="{101B7ED1-3D02-4AF3-BAE6-B4404B139A83}" presName="sibTrans" presStyleLbl="sibTrans2D1" presStyleIdx="0" presStyleCnt="5"/>
      <dgm:spPr>
        <a:prstGeom prst="rightArrow">
          <a:avLst>
            <a:gd name="adj1" fmla="val 60000"/>
            <a:gd name="adj2" fmla="val 50000"/>
          </a:avLst>
        </a:prstGeom>
      </dgm:spPr>
      <dgm:t>
        <a:bodyPr/>
        <a:lstStyle/>
        <a:p>
          <a:endParaRPr lang="zh-CN" altLang="en-US"/>
        </a:p>
      </dgm:t>
    </dgm:pt>
    <dgm:pt modelId="{3425FA9B-9B2B-488A-80CE-279A7B3D3FD0}" type="pres">
      <dgm:prSet presAssocID="{101B7ED1-3D02-4AF3-BAE6-B4404B139A83}" presName="connectorText" presStyleLbl="sibTrans2D1" presStyleIdx="0" presStyleCnt="5"/>
      <dgm:spPr/>
      <dgm:t>
        <a:bodyPr/>
        <a:lstStyle/>
        <a:p>
          <a:endParaRPr lang="zh-CN" altLang="en-US"/>
        </a:p>
      </dgm:t>
    </dgm:pt>
    <dgm:pt modelId="{9CB71041-032E-4B43-8408-8AA142345BB7}" type="pres">
      <dgm:prSet presAssocID="{87F218FB-6386-4DE6-98F1-CD2FC6A034C5}" presName="node" presStyleLbl="node1" presStyleIdx="1" presStyleCnt="6">
        <dgm:presLayoutVars>
          <dgm:bulletEnabled val="1"/>
        </dgm:presLayoutVars>
      </dgm:prSet>
      <dgm:spPr>
        <a:prstGeom prst="roundRect">
          <a:avLst>
            <a:gd name="adj" fmla="val 10000"/>
          </a:avLst>
        </a:prstGeom>
      </dgm:spPr>
      <dgm:t>
        <a:bodyPr/>
        <a:lstStyle/>
        <a:p>
          <a:endParaRPr lang="zh-CN" altLang="en-US"/>
        </a:p>
      </dgm:t>
    </dgm:pt>
    <dgm:pt modelId="{0DB2A3EA-700B-4B06-8C77-E541C9D5757E}" type="pres">
      <dgm:prSet presAssocID="{3B4F70CE-D65B-4F36-BC93-FF79E9EC8F5B}" presName="sibTrans" presStyleLbl="sibTrans2D1" presStyleIdx="1" presStyleCnt="5"/>
      <dgm:spPr>
        <a:prstGeom prst="rightArrow">
          <a:avLst>
            <a:gd name="adj1" fmla="val 60000"/>
            <a:gd name="adj2" fmla="val 50000"/>
          </a:avLst>
        </a:prstGeom>
      </dgm:spPr>
      <dgm:t>
        <a:bodyPr/>
        <a:lstStyle/>
        <a:p>
          <a:endParaRPr lang="zh-CN" altLang="en-US"/>
        </a:p>
      </dgm:t>
    </dgm:pt>
    <dgm:pt modelId="{B2E9D2D7-E281-4145-B19F-B0D36164DDDF}" type="pres">
      <dgm:prSet presAssocID="{3B4F70CE-D65B-4F36-BC93-FF79E9EC8F5B}" presName="connectorText" presStyleLbl="sibTrans2D1" presStyleIdx="1" presStyleCnt="5"/>
      <dgm:spPr/>
      <dgm:t>
        <a:bodyPr/>
        <a:lstStyle/>
        <a:p>
          <a:endParaRPr lang="zh-CN" altLang="en-US"/>
        </a:p>
      </dgm:t>
    </dgm:pt>
    <dgm:pt modelId="{9231FB06-DD14-4786-9359-7CB08119D944}" type="pres">
      <dgm:prSet presAssocID="{14F48FBE-E402-4981-BCE9-213AFFE883CE}" presName="node" presStyleLbl="node1" presStyleIdx="2" presStyleCnt="6">
        <dgm:presLayoutVars>
          <dgm:bulletEnabled val="1"/>
        </dgm:presLayoutVars>
      </dgm:prSet>
      <dgm:spPr>
        <a:prstGeom prst="roundRect">
          <a:avLst>
            <a:gd name="adj" fmla="val 10000"/>
          </a:avLst>
        </a:prstGeom>
      </dgm:spPr>
      <dgm:t>
        <a:bodyPr/>
        <a:lstStyle/>
        <a:p>
          <a:endParaRPr lang="zh-CN" altLang="en-US"/>
        </a:p>
      </dgm:t>
    </dgm:pt>
    <dgm:pt modelId="{06AAD8AD-BC47-41A5-A86D-A79B9DC2D7AA}" type="pres">
      <dgm:prSet presAssocID="{A45B2E45-1631-4FDC-87BB-5F3C8125A88D}" presName="sibTrans" presStyleLbl="sibTrans2D1" presStyleIdx="2" presStyleCnt="5"/>
      <dgm:spPr>
        <a:prstGeom prst="rightArrow">
          <a:avLst>
            <a:gd name="adj1" fmla="val 60000"/>
            <a:gd name="adj2" fmla="val 50000"/>
          </a:avLst>
        </a:prstGeom>
      </dgm:spPr>
      <dgm:t>
        <a:bodyPr/>
        <a:lstStyle/>
        <a:p>
          <a:endParaRPr lang="zh-CN" altLang="en-US"/>
        </a:p>
      </dgm:t>
    </dgm:pt>
    <dgm:pt modelId="{5039FDCF-685D-4C34-9F49-E576F60F5EB0}" type="pres">
      <dgm:prSet presAssocID="{A45B2E45-1631-4FDC-87BB-5F3C8125A88D}" presName="connectorText" presStyleLbl="sibTrans2D1" presStyleIdx="2" presStyleCnt="5"/>
      <dgm:spPr/>
      <dgm:t>
        <a:bodyPr/>
        <a:lstStyle/>
        <a:p>
          <a:endParaRPr lang="zh-CN" altLang="en-US"/>
        </a:p>
      </dgm:t>
    </dgm:pt>
    <dgm:pt modelId="{99910537-D8AD-4537-B534-DA27D2BD8575}" type="pres">
      <dgm:prSet presAssocID="{4D2840E8-3791-44C0-934A-8C277C731A9A}" presName="node" presStyleLbl="node1" presStyleIdx="3" presStyleCnt="6">
        <dgm:presLayoutVars>
          <dgm:bulletEnabled val="1"/>
        </dgm:presLayoutVars>
      </dgm:prSet>
      <dgm:spPr>
        <a:prstGeom prst="roundRect">
          <a:avLst>
            <a:gd name="adj" fmla="val 10000"/>
          </a:avLst>
        </a:prstGeom>
      </dgm:spPr>
      <dgm:t>
        <a:bodyPr/>
        <a:lstStyle/>
        <a:p>
          <a:endParaRPr lang="zh-CN" altLang="en-US"/>
        </a:p>
      </dgm:t>
    </dgm:pt>
    <dgm:pt modelId="{B7014E98-F119-468B-BB68-0F1600B156FB}" type="pres">
      <dgm:prSet presAssocID="{55E2FA30-119E-40F4-B3AC-F0B4D1EFE8A5}" presName="sibTrans" presStyleLbl="sibTrans2D1" presStyleIdx="3" presStyleCnt="5"/>
      <dgm:spPr>
        <a:prstGeom prst="rightArrow">
          <a:avLst>
            <a:gd name="adj1" fmla="val 60000"/>
            <a:gd name="adj2" fmla="val 50000"/>
          </a:avLst>
        </a:prstGeom>
      </dgm:spPr>
      <dgm:t>
        <a:bodyPr/>
        <a:lstStyle/>
        <a:p>
          <a:endParaRPr lang="zh-CN" altLang="en-US"/>
        </a:p>
      </dgm:t>
    </dgm:pt>
    <dgm:pt modelId="{4E999E3B-19B1-4458-A944-ED2ACCFA4B3D}" type="pres">
      <dgm:prSet presAssocID="{55E2FA30-119E-40F4-B3AC-F0B4D1EFE8A5}" presName="connectorText" presStyleLbl="sibTrans2D1" presStyleIdx="3" presStyleCnt="5"/>
      <dgm:spPr/>
      <dgm:t>
        <a:bodyPr/>
        <a:lstStyle/>
        <a:p>
          <a:endParaRPr lang="zh-CN" altLang="en-US"/>
        </a:p>
      </dgm:t>
    </dgm:pt>
    <dgm:pt modelId="{BFBC2902-733D-4864-8064-28DBDD032A74}" type="pres">
      <dgm:prSet presAssocID="{6A73239B-D71B-4E37-876F-C656733983F9}" presName="node" presStyleLbl="node1" presStyleIdx="4" presStyleCnt="6">
        <dgm:presLayoutVars>
          <dgm:bulletEnabled val="1"/>
        </dgm:presLayoutVars>
      </dgm:prSet>
      <dgm:spPr>
        <a:prstGeom prst="roundRect">
          <a:avLst>
            <a:gd name="adj" fmla="val 10000"/>
          </a:avLst>
        </a:prstGeom>
      </dgm:spPr>
      <dgm:t>
        <a:bodyPr/>
        <a:lstStyle/>
        <a:p>
          <a:endParaRPr lang="zh-CN" altLang="en-US"/>
        </a:p>
      </dgm:t>
    </dgm:pt>
    <dgm:pt modelId="{EEA45D99-8702-4077-8ECF-C9D7018C00E2}" type="pres">
      <dgm:prSet presAssocID="{41D27A79-0D07-457C-BF74-D6CB0004EACA}" presName="sibTrans" presStyleLbl="sibTrans2D1" presStyleIdx="4" presStyleCnt="5"/>
      <dgm:spPr>
        <a:prstGeom prst="rightArrow">
          <a:avLst>
            <a:gd name="adj1" fmla="val 60000"/>
            <a:gd name="adj2" fmla="val 50000"/>
          </a:avLst>
        </a:prstGeom>
      </dgm:spPr>
      <dgm:t>
        <a:bodyPr/>
        <a:lstStyle/>
        <a:p>
          <a:endParaRPr lang="zh-CN" altLang="en-US"/>
        </a:p>
      </dgm:t>
    </dgm:pt>
    <dgm:pt modelId="{4C49C2BD-53C9-4D7F-BE2A-F53B01D8E958}" type="pres">
      <dgm:prSet presAssocID="{41D27A79-0D07-457C-BF74-D6CB0004EACA}" presName="connectorText" presStyleLbl="sibTrans2D1" presStyleIdx="4" presStyleCnt="5"/>
      <dgm:spPr/>
      <dgm:t>
        <a:bodyPr/>
        <a:lstStyle/>
        <a:p>
          <a:endParaRPr lang="zh-CN" altLang="en-US"/>
        </a:p>
      </dgm:t>
    </dgm:pt>
    <dgm:pt modelId="{ED807D78-F55E-4B40-8835-8F50C1121148}" type="pres">
      <dgm:prSet presAssocID="{3F5A264D-A1E5-4461-BEA7-B31A1B6E387F}" presName="node" presStyleLbl="node1" presStyleIdx="5" presStyleCnt="6">
        <dgm:presLayoutVars>
          <dgm:bulletEnabled val="1"/>
        </dgm:presLayoutVars>
      </dgm:prSet>
      <dgm:spPr>
        <a:prstGeom prst="roundRect">
          <a:avLst>
            <a:gd name="adj" fmla="val 10000"/>
          </a:avLst>
        </a:prstGeom>
      </dgm:spPr>
      <dgm:t>
        <a:bodyPr/>
        <a:lstStyle/>
        <a:p>
          <a:endParaRPr lang="zh-CN" altLang="en-US"/>
        </a:p>
      </dgm:t>
    </dgm:pt>
  </dgm:ptLst>
  <dgm:cxnLst>
    <dgm:cxn modelId="{FE4E459E-A20C-4218-A274-966F17EB0B7E}" srcId="{28B4412C-BBEC-4644-AD83-DA474069D9C9}" destId="{6A73239B-D71B-4E37-876F-C656733983F9}" srcOrd="4" destOrd="0" parTransId="{C4028142-71A2-4568-BD9D-50400E1A17E0}" sibTransId="{41D27A79-0D07-457C-BF74-D6CB0004EACA}"/>
    <dgm:cxn modelId="{C3C1B088-07F2-4451-8FD8-DDD97D26B1E0}" srcId="{28B4412C-BBEC-4644-AD83-DA474069D9C9}" destId="{87F218FB-6386-4DE6-98F1-CD2FC6A034C5}" srcOrd="1" destOrd="0" parTransId="{F9DC4C14-BC05-4199-A6AB-0141252BAF79}" sibTransId="{3B4F70CE-D65B-4F36-BC93-FF79E9EC8F5B}"/>
    <dgm:cxn modelId="{4DB56951-80AE-4FBE-875B-A69A56F076D7}" type="presOf" srcId="{87F218FB-6386-4DE6-98F1-CD2FC6A034C5}" destId="{9CB71041-032E-4B43-8408-8AA142345BB7}" srcOrd="0" destOrd="0" presId="urn:microsoft.com/office/officeart/2005/8/layout/process1"/>
    <dgm:cxn modelId="{48BB369A-FCF3-4E4F-934E-F6A7FEDDD176}" type="presOf" srcId="{3F5A264D-A1E5-4461-BEA7-B31A1B6E387F}" destId="{ED807D78-F55E-4B40-8835-8F50C1121148}" srcOrd="0" destOrd="0" presId="urn:microsoft.com/office/officeart/2005/8/layout/process1"/>
    <dgm:cxn modelId="{AA6D77A1-C3F8-4E81-AAD2-C72DFB15C745}" srcId="{28B4412C-BBEC-4644-AD83-DA474069D9C9}" destId="{3F5A264D-A1E5-4461-BEA7-B31A1B6E387F}" srcOrd="5" destOrd="0" parTransId="{6D477F4B-1118-47D5-BE7B-2293CA0B1DF5}" sibTransId="{47BA40B0-441B-476F-8A0E-AD16182D9057}"/>
    <dgm:cxn modelId="{7BFB820C-86AD-4762-9862-B3EAB7E59E0A}" type="presOf" srcId="{55E2FA30-119E-40F4-B3AC-F0B4D1EFE8A5}" destId="{4E999E3B-19B1-4458-A944-ED2ACCFA4B3D}" srcOrd="1" destOrd="0" presId="urn:microsoft.com/office/officeart/2005/8/layout/process1"/>
    <dgm:cxn modelId="{CBCB1DEE-A553-47BB-9858-3A83DE6E3618}" type="presOf" srcId="{B52AF7AE-8EE8-4EB6-B5B6-4895AE1FF8E0}" destId="{BE08F0A5-EFF5-41A0-80F5-867A6C0D04BB}" srcOrd="0" destOrd="0" presId="urn:microsoft.com/office/officeart/2005/8/layout/process1"/>
    <dgm:cxn modelId="{CF857C74-6573-4937-92E4-1AF459DBBC94}" type="presOf" srcId="{6A73239B-D71B-4E37-876F-C656733983F9}" destId="{BFBC2902-733D-4864-8064-28DBDD032A74}" srcOrd="0" destOrd="0" presId="urn:microsoft.com/office/officeart/2005/8/layout/process1"/>
    <dgm:cxn modelId="{DC2097E2-5454-40D9-BCFA-9BBEB82CE58F}" type="presOf" srcId="{28B4412C-BBEC-4644-AD83-DA474069D9C9}" destId="{A0431621-722A-460D-A22A-8D5922D9755F}" srcOrd="0" destOrd="0" presId="urn:microsoft.com/office/officeart/2005/8/layout/process1"/>
    <dgm:cxn modelId="{7FEB53B1-5EED-4FC8-9480-A110D5712A00}" srcId="{28B4412C-BBEC-4644-AD83-DA474069D9C9}" destId="{14F48FBE-E402-4981-BCE9-213AFFE883CE}" srcOrd="2" destOrd="0" parTransId="{7810E913-41A8-4964-A9D4-E9170F2D0D9B}" sibTransId="{A45B2E45-1631-4FDC-87BB-5F3C8125A88D}"/>
    <dgm:cxn modelId="{2D9D151E-7139-47B8-9FA7-223C84F1390F}" type="presOf" srcId="{14F48FBE-E402-4981-BCE9-213AFFE883CE}" destId="{9231FB06-DD14-4786-9359-7CB08119D944}" srcOrd="0" destOrd="0" presId="urn:microsoft.com/office/officeart/2005/8/layout/process1"/>
    <dgm:cxn modelId="{A84E43B0-1403-4FFB-83FB-18D579CFB942}" type="presOf" srcId="{55E2FA30-119E-40F4-B3AC-F0B4D1EFE8A5}" destId="{B7014E98-F119-468B-BB68-0F1600B156FB}" srcOrd="0" destOrd="0" presId="urn:microsoft.com/office/officeart/2005/8/layout/process1"/>
    <dgm:cxn modelId="{2886EE00-2E22-4837-8FA9-582F8EBFC4C7}" type="presOf" srcId="{101B7ED1-3D02-4AF3-BAE6-B4404B139A83}" destId="{2C23237A-8EE1-4A54-A7AF-68DCC92B0F73}" srcOrd="0" destOrd="0" presId="urn:microsoft.com/office/officeart/2005/8/layout/process1"/>
    <dgm:cxn modelId="{05C2BB49-666B-4293-9D47-288114693FD3}" type="presOf" srcId="{A45B2E45-1631-4FDC-87BB-5F3C8125A88D}" destId="{06AAD8AD-BC47-41A5-A86D-A79B9DC2D7AA}" srcOrd="0" destOrd="0" presId="urn:microsoft.com/office/officeart/2005/8/layout/process1"/>
    <dgm:cxn modelId="{E1B4BADD-A51A-4E95-8731-1A4CCBFE15B4}" type="presOf" srcId="{41D27A79-0D07-457C-BF74-D6CB0004EACA}" destId="{EEA45D99-8702-4077-8ECF-C9D7018C00E2}" srcOrd="0" destOrd="0" presId="urn:microsoft.com/office/officeart/2005/8/layout/process1"/>
    <dgm:cxn modelId="{E86F4232-2E75-43C8-B21D-B08CA8076F8C}" type="presOf" srcId="{4D2840E8-3791-44C0-934A-8C277C731A9A}" destId="{99910537-D8AD-4537-B534-DA27D2BD8575}" srcOrd="0" destOrd="0" presId="urn:microsoft.com/office/officeart/2005/8/layout/process1"/>
    <dgm:cxn modelId="{CB5769E5-7C8A-4ED3-9AEE-B011D195AF77}" type="presOf" srcId="{101B7ED1-3D02-4AF3-BAE6-B4404B139A83}" destId="{3425FA9B-9B2B-488A-80CE-279A7B3D3FD0}" srcOrd="1" destOrd="0" presId="urn:microsoft.com/office/officeart/2005/8/layout/process1"/>
    <dgm:cxn modelId="{9C876AEA-174A-4523-A47A-625930B3B64C}" type="presOf" srcId="{41D27A79-0D07-457C-BF74-D6CB0004EACA}" destId="{4C49C2BD-53C9-4D7F-BE2A-F53B01D8E958}" srcOrd="1" destOrd="0" presId="urn:microsoft.com/office/officeart/2005/8/layout/process1"/>
    <dgm:cxn modelId="{EE90B328-4A44-46DE-A7D0-EE044283CF1D}" srcId="{28B4412C-BBEC-4644-AD83-DA474069D9C9}" destId="{B52AF7AE-8EE8-4EB6-B5B6-4895AE1FF8E0}" srcOrd="0" destOrd="0" parTransId="{DC694D94-4E1F-40EC-963C-49FA2760FF92}" sibTransId="{101B7ED1-3D02-4AF3-BAE6-B4404B139A83}"/>
    <dgm:cxn modelId="{C1814EC6-0C99-4405-BCF8-569C58CF1415}" type="presOf" srcId="{3B4F70CE-D65B-4F36-BC93-FF79E9EC8F5B}" destId="{B2E9D2D7-E281-4145-B19F-B0D36164DDDF}" srcOrd="1" destOrd="0" presId="urn:microsoft.com/office/officeart/2005/8/layout/process1"/>
    <dgm:cxn modelId="{DD884DA8-1C37-466D-BBC1-1EEEADF980EC}" srcId="{28B4412C-BBEC-4644-AD83-DA474069D9C9}" destId="{4D2840E8-3791-44C0-934A-8C277C731A9A}" srcOrd="3" destOrd="0" parTransId="{AA125F49-D506-438F-A959-0974ED7794AA}" sibTransId="{55E2FA30-119E-40F4-B3AC-F0B4D1EFE8A5}"/>
    <dgm:cxn modelId="{0101E158-6F4A-4F72-96DA-0D7A5692C49B}" type="presOf" srcId="{A45B2E45-1631-4FDC-87BB-5F3C8125A88D}" destId="{5039FDCF-685D-4C34-9F49-E576F60F5EB0}" srcOrd="1" destOrd="0" presId="urn:microsoft.com/office/officeart/2005/8/layout/process1"/>
    <dgm:cxn modelId="{03B869B3-7E1D-493C-89B0-80F3CD94A8CE}" type="presOf" srcId="{3B4F70CE-D65B-4F36-BC93-FF79E9EC8F5B}" destId="{0DB2A3EA-700B-4B06-8C77-E541C9D5757E}" srcOrd="0" destOrd="0" presId="urn:microsoft.com/office/officeart/2005/8/layout/process1"/>
    <dgm:cxn modelId="{BA670077-EBE0-4F4C-92E1-3F5E364900AD}" type="presParOf" srcId="{A0431621-722A-460D-A22A-8D5922D9755F}" destId="{BE08F0A5-EFF5-41A0-80F5-867A6C0D04BB}" srcOrd="0" destOrd="0" presId="urn:microsoft.com/office/officeart/2005/8/layout/process1"/>
    <dgm:cxn modelId="{658AA77D-1065-45F0-A26C-E897E683F396}" type="presParOf" srcId="{A0431621-722A-460D-A22A-8D5922D9755F}" destId="{2C23237A-8EE1-4A54-A7AF-68DCC92B0F73}" srcOrd="1" destOrd="0" presId="urn:microsoft.com/office/officeart/2005/8/layout/process1"/>
    <dgm:cxn modelId="{631950E2-4437-4CF5-A4A7-5F22399BF1C7}" type="presParOf" srcId="{2C23237A-8EE1-4A54-A7AF-68DCC92B0F73}" destId="{3425FA9B-9B2B-488A-80CE-279A7B3D3FD0}" srcOrd="0" destOrd="0" presId="urn:microsoft.com/office/officeart/2005/8/layout/process1"/>
    <dgm:cxn modelId="{8D22B8DD-38FE-4B6C-82C5-B67364947CAA}" type="presParOf" srcId="{A0431621-722A-460D-A22A-8D5922D9755F}" destId="{9CB71041-032E-4B43-8408-8AA142345BB7}" srcOrd="2" destOrd="0" presId="urn:microsoft.com/office/officeart/2005/8/layout/process1"/>
    <dgm:cxn modelId="{76B35F5C-238D-488A-91DD-D5DBFF1ED1B6}" type="presParOf" srcId="{A0431621-722A-460D-A22A-8D5922D9755F}" destId="{0DB2A3EA-700B-4B06-8C77-E541C9D5757E}" srcOrd="3" destOrd="0" presId="urn:microsoft.com/office/officeart/2005/8/layout/process1"/>
    <dgm:cxn modelId="{7DBBB62F-A8AF-4CC8-89BC-2D2EB1EF5F28}" type="presParOf" srcId="{0DB2A3EA-700B-4B06-8C77-E541C9D5757E}" destId="{B2E9D2D7-E281-4145-B19F-B0D36164DDDF}" srcOrd="0" destOrd="0" presId="urn:microsoft.com/office/officeart/2005/8/layout/process1"/>
    <dgm:cxn modelId="{3D271E33-9F7B-4B49-A458-989D2FE033CF}" type="presParOf" srcId="{A0431621-722A-460D-A22A-8D5922D9755F}" destId="{9231FB06-DD14-4786-9359-7CB08119D944}" srcOrd="4" destOrd="0" presId="urn:microsoft.com/office/officeart/2005/8/layout/process1"/>
    <dgm:cxn modelId="{6C5F6FC4-DF7A-4367-B00D-7FF0809DB76D}" type="presParOf" srcId="{A0431621-722A-460D-A22A-8D5922D9755F}" destId="{06AAD8AD-BC47-41A5-A86D-A79B9DC2D7AA}" srcOrd="5" destOrd="0" presId="urn:microsoft.com/office/officeart/2005/8/layout/process1"/>
    <dgm:cxn modelId="{3359E495-B47F-4659-8738-D7988845D6DA}" type="presParOf" srcId="{06AAD8AD-BC47-41A5-A86D-A79B9DC2D7AA}" destId="{5039FDCF-685D-4C34-9F49-E576F60F5EB0}" srcOrd="0" destOrd="0" presId="urn:microsoft.com/office/officeart/2005/8/layout/process1"/>
    <dgm:cxn modelId="{EE4F9609-4564-499E-816F-484D3F288E67}" type="presParOf" srcId="{A0431621-722A-460D-A22A-8D5922D9755F}" destId="{99910537-D8AD-4537-B534-DA27D2BD8575}" srcOrd="6" destOrd="0" presId="urn:microsoft.com/office/officeart/2005/8/layout/process1"/>
    <dgm:cxn modelId="{445C8350-0FAA-4DC9-A8AA-1D43431F74E3}" type="presParOf" srcId="{A0431621-722A-460D-A22A-8D5922D9755F}" destId="{B7014E98-F119-468B-BB68-0F1600B156FB}" srcOrd="7" destOrd="0" presId="urn:microsoft.com/office/officeart/2005/8/layout/process1"/>
    <dgm:cxn modelId="{A009C033-3EB1-483E-9E5B-6714624F1233}" type="presParOf" srcId="{B7014E98-F119-468B-BB68-0F1600B156FB}" destId="{4E999E3B-19B1-4458-A944-ED2ACCFA4B3D}" srcOrd="0" destOrd="0" presId="urn:microsoft.com/office/officeart/2005/8/layout/process1"/>
    <dgm:cxn modelId="{3FB5BBF5-8E98-4407-9FB9-C1C32FDF61C6}" type="presParOf" srcId="{A0431621-722A-460D-A22A-8D5922D9755F}" destId="{BFBC2902-733D-4864-8064-28DBDD032A74}" srcOrd="8" destOrd="0" presId="urn:microsoft.com/office/officeart/2005/8/layout/process1"/>
    <dgm:cxn modelId="{3A8185C5-BF34-4B0E-A965-4009DE559C5D}" type="presParOf" srcId="{A0431621-722A-460D-A22A-8D5922D9755F}" destId="{EEA45D99-8702-4077-8ECF-C9D7018C00E2}" srcOrd="9" destOrd="0" presId="urn:microsoft.com/office/officeart/2005/8/layout/process1"/>
    <dgm:cxn modelId="{913C83FC-25F9-4CC2-A185-09B2C4F7AC03}" type="presParOf" srcId="{EEA45D99-8702-4077-8ECF-C9D7018C00E2}" destId="{4C49C2BD-53C9-4D7F-BE2A-F53B01D8E958}" srcOrd="0" destOrd="0" presId="urn:microsoft.com/office/officeart/2005/8/layout/process1"/>
    <dgm:cxn modelId="{04CA2327-1A73-47E9-816B-EF29F54740A0}" type="presParOf" srcId="{A0431621-722A-460D-A22A-8D5922D9755F}" destId="{ED807D78-F55E-4B40-8835-8F50C1121148}" srcOrd="10"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D784AD2-DCEA-4883-9296-735B5FA8DD8F}">
      <dgm:prSet phldrT="[文本]" custT="1"/>
      <dgm:spPr>
        <a:xfrm>
          <a:off x="4150" y="0"/>
          <a:ext cx="762594" cy="432000"/>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400">
            <a:latin typeface="微软雅黑" pitchFamily="34" charset="-122"/>
            <a:ea typeface="微软雅黑" pitchFamily="34" charset="-122"/>
          </a:endParaRPr>
        </a:p>
      </dgm:t>
    </dgm:pt>
    <dgm:pt modelId="{15221F08-214F-42CE-96D1-14FA996C7F5C}" type="sibTrans" cxnId="{1F02640D-C828-4700-B93A-725565545571}">
      <dgm:prSet custT="1"/>
      <dgm:spPr>
        <a:xfrm>
          <a:off x="843004"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177D2727-072D-492E-9418-8AEDA2CB6CAB}">
      <dgm:prSet phldrT="[文本]" custT="1"/>
      <dgm:spPr>
        <a:xfrm>
          <a:off x="1071782" y="0"/>
          <a:ext cx="838853" cy="432000"/>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400">
            <a:latin typeface="微软雅黑" pitchFamily="34" charset="-122"/>
            <a:ea typeface="微软雅黑" pitchFamily="34" charset="-122"/>
          </a:endParaRPr>
        </a:p>
      </dgm:t>
    </dgm:pt>
    <dgm:pt modelId="{66ECCAA2-5261-4834-ACB9-F70E8DE7581A}" type="sibTrans" cxnId="{660C4FD0-CABD-4356-92F7-EAF1888F6C76}">
      <dgm:prSet custT="1"/>
      <dgm:spPr>
        <a:xfrm>
          <a:off x="1986895"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9A07A96C-2608-4736-A7C1-2EF69626A837}">
      <dgm:prSet phldrT="[文本]" custT="1"/>
      <dgm:spPr>
        <a:xfrm>
          <a:off x="2215674"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400">
            <a:latin typeface="微软雅黑" pitchFamily="34" charset="-122"/>
            <a:ea typeface="微软雅黑" pitchFamily="34" charset="-122"/>
          </a:endParaRPr>
        </a:p>
      </dgm:t>
    </dgm:pt>
    <dgm:pt modelId="{03230954-F1E6-41D3-951C-2047B31841D1}" type="sibTrans" cxnId="{D77939D3-94B9-467B-9787-C7DDAD7B3F81}">
      <dgm:prSet custT="1"/>
      <dgm:spPr>
        <a:xfrm>
          <a:off x="3054527"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A12B78B9-09BF-4AD7-9BF7-E5C63CAE3BCA}">
      <dgm:prSet phldrT="[文本]" custT="1"/>
      <dgm:spPr>
        <a:xfrm>
          <a:off x="3283305"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9E6C916B-1356-4B4D-B0B7-2A5B4CC01C45}" type="parTrans" cxnId="{CDFCF7E3-D47B-4CC9-B5A2-D83CDE572B9C}">
      <dgm:prSet/>
      <dgm:spPr/>
      <dgm:t>
        <a:bodyPr/>
        <a:lstStyle/>
        <a:p>
          <a:endParaRPr lang="zh-CN" altLang="en-US" sz="1400">
            <a:latin typeface="微软雅黑" pitchFamily="34" charset="-122"/>
            <a:ea typeface="微软雅黑" pitchFamily="34" charset="-122"/>
          </a:endParaRPr>
        </a:p>
      </dgm:t>
    </dgm:pt>
    <dgm:pt modelId="{1EAD4D38-E8C7-41CD-AE36-191432DEA897}" type="sibTrans" cxnId="{CDFCF7E3-D47B-4CC9-B5A2-D83CDE572B9C}">
      <dgm:prSet custT="1"/>
      <dgm:spPr>
        <a:solidFill>
          <a:srgbClr val="BB1B1E"/>
        </a:solidFill>
      </dgm:spPr>
      <dgm:t>
        <a:bodyPr/>
        <a:lstStyle/>
        <a:p>
          <a:endParaRPr lang="zh-CN" altLang="en-US" sz="1400">
            <a:latin typeface="微软雅黑" pitchFamily="34" charset="-122"/>
            <a:ea typeface="微软雅黑" pitchFamily="34" charset="-122"/>
          </a:endParaRPr>
        </a:p>
      </dgm:t>
    </dgm:pt>
    <dgm:pt modelId="{28C15706-A88B-49B1-9D1F-7675A100433A}">
      <dgm:prSet phldrT="[文本]" custT="1"/>
      <dgm:spPr>
        <a:xfrm>
          <a:off x="2215674"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baseline="0" dirty="0">
            <a:solidFill>
              <a:srgbClr val="000066"/>
            </a:solidFill>
            <a:latin typeface="微软雅黑" pitchFamily="34" charset="-122"/>
            <a:ea typeface="微软雅黑" pitchFamily="34" charset="-122"/>
            <a:cs typeface="+mn-cs"/>
          </a:endParaRPr>
        </a:p>
      </dgm:t>
    </dgm:pt>
    <dgm:pt modelId="{67B24BC1-8FC3-4BBD-8ECB-E7BD051BA472}" type="parTrans" cxnId="{AAE95F58-35DD-4BB7-9216-EB145CC58C21}">
      <dgm:prSet/>
      <dgm:spPr/>
      <dgm:t>
        <a:bodyPr/>
        <a:lstStyle/>
        <a:p>
          <a:endParaRPr lang="zh-CN" altLang="en-US" sz="1400">
            <a:latin typeface="微软雅黑" pitchFamily="34" charset="-122"/>
            <a:ea typeface="微软雅黑" pitchFamily="34" charset="-122"/>
          </a:endParaRPr>
        </a:p>
      </dgm:t>
    </dgm:pt>
    <dgm:pt modelId="{73A62293-9E39-4E52-B75D-A481A4BF9C0C}" type="sibTrans" cxnId="{AAE95F58-35DD-4BB7-9216-EB145CC58C21}">
      <dgm:prSet/>
      <dgm:spPr>
        <a:prstGeom prst="rightArrow">
          <a:avLst>
            <a:gd name="adj1" fmla="val 60000"/>
            <a:gd name="adj2" fmla="val 50000"/>
          </a:avLst>
        </a:prstGeom>
      </dgm:spPr>
      <dgm:t>
        <a:bodyPr/>
        <a:lstStyle/>
        <a:p>
          <a:endParaRPr lang="zh-CN" altLang="en-US" sz="1400">
            <a:latin typeface="微软雅黑" pitchFamily="34" charset="-122"/>
            <a:ea typeface="微软雅黑" pitchFamily="34" charset="-122"/>
          </a:endParaRPr>
        </a:p>
      </dgm:t>
    </dgm:pt>
    <dgm:pt modelId="{05E2E1D3-38A3-4371-9B68-D8605F55EC3F}" type="pres">
      <dgm:prSet presAssocID="{BB248DAC-ABEF-40F1-AEAD-4511D6B88F2A}" presName="Name0" presStyleCnt="0">
        <dgm:presLayoutVars>
          <dgm:dir/>
          <dgm:resizeHandles val="exact"/>
        </dgm:presLayoutVars>
      </dgm:prSet>
      <dgm:spPr/>
      <dgm:t>
        <a:bodyPr/>
        <a:lstStyle/>
        <a:p>
          <a:endParaRPr lang="zh-CN" altLang="en-US"/>
        </a:p>
      </dgm:t>
    </dgm:pt>
    <dgm:pt modelId="{C24328C9-5251-4139-84D0-6B91CA7AC881}" type="pres">
      <dgm:prSet presAssocID="{ED784AD2-DCEA-4883-9296-735B5FA8DD8F}" presName="node" presStyleLbl="node1" presStyleIdx="0" presStyleCnt="5">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4"/>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4"/>
      <dgm:spPr/>
      <dgm:t>
        <a:bodyPr/>
        <a:lstStyle/>
        <a:p>
          <a:endParaRPr lang="zh-CN" altLang="en-US"/>
        </a:p>
      </dgm:t>
    </dgm:pt>
    <dgm:pt modelId="{702319DD-5E0E-49AC-B9E2-46BCA206E46F}" type="pres">
      <dgm:prSet presAssocID="{177D2727-072D-492E-9418-8AEDA2CB6CAB}" presName="node" presStyleLbl="node1" presStyleIdx="1" presStyleCnt="5"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4"/>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4"/>
      <dgm:spPr/>
      <dgm:t>
        <a:bodyPr/>
        <a:lstStyle/>
        <a:p>
          <a:endParaRPr lang="zh-CN" altLang="en-US"/>
        </a:p>
      </dgm:t>
    </dgm:pt>
    <dgm:pt modelId="{45357849-9009-4C0C-AA1C-E547E8E19F87}" type="pres">
      <dgm:prSet presAssocID="{9A07A96C-2608-4736-A7C1-2EF69626A837}" presName="node" presStyleLbl="node1" presStyleIdx="2" presStyleCnt="5">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4"/>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4"/>
      <dgm:spPr/>
      <dgm:t>
        <a:bodyPr/>
        <a:lstStyle/>
        <a:p>
          <a:endParaRPr lang="zh-CN" altLang="en-US"/>
        </a:p>
      </dgm:t>
    </dgm:pt>
    <dgm:pt modelId="{17721CF0-2D23-4361-8772-DC768E322A16}" type="pres">
      <dgm:prSet presAssocID="{A12B78B9-09BF-4AD7-9BF7-E5C63CAE3BCA}" presName="node" presStyleLbl="node1" presStyleIdx="3" presStyleCnt="5">
        <dgm:presLayoutVars>
          <dgm:bulletEnabled val="1"/>
        </dgm:presLayoutVars>
      </dgm:prSet>
      <dgm:spPr>
        <a:prstGeom prst="roundRect">
          <a:avLst>
            <a:gd name="adj" fmla="val 10000"/>
          </a:avLst>
        </a:prstGeom>
      </dgm:spPr>
      <dgm:t>
        <a:bodyPr/>
        <a:lstStyle/>
        <a:p>
          <a:endParaRPr lang="zh-CN" altLang="en-US"/>
        </a:p>
      </dgm:t>
    </dgm:pt>
    <dgm:pt modelId="{40F0FC9D-7C96-4EB5-8923-FB607BC5C024}" type="pres">
      <dgm:prSet presAssocID="{1EAD4D38-E8C7-41CD-AE36-191432DEA897}" presName="sibTrans" presStyleLbl="sibTrans2D1" presStyleIdx="3" presStyleCnt="4"/>
      <dgm:spPr/>
      <dgm:t>
        <a:bodyPr/>
        <a:lstStyle/>
        <a:p>
          <a:endParaRPr lang="zh-CN" altLang="en-US"/>
        </a:p>
      </dgm:t>
    </dgm:pt>
    <dgm:pt modelId="{412C0206-43CA-4B03-8156-DCC2397D7841}" type="pres">
      <dgm:prSet presAssocID="{1EAD4D38-E8C7-41CD-AE36-191432DEA897}" presName="connectorText" presStyleLbl="sibTrans2D1" presStyleIdx="3" presStyleCnt="4"/>
      <dgm:spPr/>
      <dgm:t>
        <a:bodyPr/>
        <a:lstStyle/>
        <a:p>
          <a:endParaRPr lang="zh-CN" altLang="en-US"/>
        </a:p>
      </dgm:t>
    </dgm:pt>
    <dgm:pt modelId="{F3840297-4E8C-4174-8ED8-136270FA8E76}" type="pres">
      <dgm:prSet presAssocID="{28C15706-A88B-49B1-9D1F-7675A100433A}" presName="node" presStyleLbl="node1" presStyleIdx="4" presStyleCnt="5">
        <dgm:presLayoutVars>
          <dgm:bulletEnabled val="1"/>
        </dgm:presLayoutVars>
      </dgm:prSet>
      <dgm:spPr>
        <a:prstGeom prst="roundRect">
          <a:avLst>
            <a:gd name="adj" fmla="val 10000"/>
          </a:avLst>
        </a:prstGeom>
      </dgm:spPr>
      <dgm:t>
        <a:bodyPr/>
        <a:lstStyle/>
        <a:p>
          <a:endParaRPr lang="zh-CN" altLang="en-US"/>
        </a:p>
      </dgm:t>
    </dgm:pt>
  </dgm:ptLst>
  <dgm:cxnLst>
    <dgm:cxn modelId="{D77939D3-94B9-467B-9787-C7DDAD7B3F81}" srcId="{BB248DAC-ABEF-40F1-AEAD-4511D6B88F2A}" destId="{9A07A96C-2608-4736-A7C1-2EF69626A837}" srcOrd="2" destOrd="0" parTransId="{A111A32E-B39B-4F8B-8578-D2931C021325}" sibTransId="{03230954-F1E6-41D3-951C-2047B31841D1}"/>
    <dgm:cxn modelId="{0F837843-D4E8-4086-B0D9-EC411516315E}" type="presOf" srcId="{1EAD4D38-E8C7-41CD-AE36-191432DEA897}" destId="{40F0FC9D-7C96-4EB5-8923-FB607BC5C024}" srcOrd="0" destOrd="0" presId="urn:microsoft.com/office/officeart/2005/8/layout/process1"/>
    <dgm:cxn modelId="{6CDF248E-B4F0-4AFB-B7D3-00B1F5B83526}" type="presOf" srcId="{15221F08-214F-42CE-96D1-14FA996C7F5C}" destId="{719E5146-4529-403A-817D-9980DBC37057}" srcOrd="1" destOrd="0" presId="urn:microsoft.com/office/officeart/2005/8/layout/process1"/>
    <dgm:cxn modelId="{5F5AFEC6-68D1-43A8-A9E8-68E10E053443}" type="presOf" srcId="{177D2727-072D-492E-9418-8AEDA2CB6CAB}" destId="{702319DD-5E0E-49AC-B9E2-46BCA206E46F}" srcOrd="0" destOrd="0" presId="urn:microsoft.com/office/officeart/2005/8/layout/process1"/>
    <dgm:cxn modelId="{2D6F1832-E5FF-4E7A-BDD4-FB8CAF092251}" type="presOf" srcId="{9A07A96C-2608-4736-A7C1-2EF69626A837}" destId="{45357849-9009-4C0C-AA1C-E547E8E19F87}" srcOrd="0" destOrd="0" presId="urn:microsoft.com/office/officeart/2005/8/layout/process1"/>
    <dgm:cxn modelId="{1784377E-A44C-4079-8646-F700C50078DE}" type="presOf" srcId="{03230954-F1E6-41D3-951C-2047B31841D1}" destId="{859ACD8E-90BB-44CE-B1B2-2EF79C0C84AE}" srcOrd="0" destOrd="0" presId="urn:microsoft.com/office/officeart/2005/8/layout/process1"/>
    <dgm:cxn modelId="{660C4FD0-CABD-4356-92F7-EAF1888F6C76}" srcId="{BB248DAC-ABEF-40F1-AEAD-4511D6B88F2A}" destId="{177D2727-072D-492E-9418-8AEDA2CB6CAB}" srcOrd="1" destOrd="0" parTransId="{79940438-9581-4BA0-A443-61DF9B3369DB}" sibTransId="{66ECCAA2-5261-4834-ACB9-F70E8DE7581A}"/>
    <dgm:cxn modelId="{CDFCF7E3-D47B-4CC9-B5A2-D83CDE572B9C}" srcId="{BB248DAC-ABEF-40F1-AEAD-4511D6B88F2A}" destId="{A12B78B9-09BF-4AD7-9BF7-E5C63CAE3BCA}" srcOrd="3" destOrd="0" parTransId="{9E6C916B-1356-4B4D-B0B7-2A5B4CC01C45}" sibTransId="{1EAD4D38-E8C7-41CD-AE36-191432DEA897}"/>
    <dgm:cxn modelId="{32E5B893-F318-4830-9F64-9A0FDF0061B2}" type="presOf" srcId="{BB248DAC-ABEF-40F1-AEAD-4511D6B88F2A}" destId="{05E2E1D3-38A3-4371-9B68-D8605F55EC3F}" srcOrd="0" destOrd="0" presId="urn:microsoft.com/office/officeart/2005/8/layout/process1"/>
    <dgm:cxn modelId="{4FBDD23F-23EA-48AB-BE83-0E4E9567F5A8}" type="presOf" srcId="{66ECCAA2-5261-4834-ACB9-F70E8DE7581A}" destId="{449192DB-F872-4281-A253-3C1DDADF75F0}" srcOrd="1" destOrd="0" presId="urn:microsoft.com/office/officeart/2005/8/layout/process1"/>
    <dgm:cxn modelId="{99FCE160-3905-4665-8B22-743C8736036E}" type="presOf" srcId="{15221F08-214F-42CE-96D1-14FA996C7F5C}" destId="{B368BF99-5CFA-43BC-91BE-D95BE0C853FA}" srcOrd="0" destOrd="0" presId="urn:microsoft.com/office/officeart/2005/8/layout/process1"/>
    <dgm:cxn modelId="{F3574B89-935B-4445-AE73-AD3A915A08E1}" type="presOf" srcId="{28C15706-A88B-49B1-9D1F-7675A100433A}" destId="{F3840297-4E8C-4174-8ED8-136270FA8E76}"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59880318-5A0F-4F3C-A7A4-F1D4F3730A0E}" type="presOf" srcId="{ED784AD2-DCEA-4883-9296-735B5FA8DD8F}" destId="{C24328C9-5251-4139-84D0-6B91CA7AC881}" srcOrd="0" destOrd="0" presId="urn:microsoft.com/office/officeart/2005/8/layout/process1"/>
    <dgm:cxn modelId="{DF1E2757-6850-4734-A386-CB03697E7ADA}" type="presOf" srcId="{66ECCAA2-5261-4834-ACB9-F70E8DE7581A}" destId="{5078BB74-6408-445B-86AE-B2350E9C71B7}" srcOrd="0" destOrd="0" presId="urn:microsoft.com/office/officeart/2005/8/layout/process1"/>
    <dgm:cxn modelId="{5C3ABFF5-A41A-4427-966C-EA35C04EF6AE}" type="presOf" srcId="{A12B78B9-09BF-4AD7-9BF7-E5C63CAE3BCA}" destId="{17721CF0-2D23-4361-8772-DC768E322A16}" srcOrd="0" destOrd="0" presId="urn:microsoft.com/office/officeart/2005/8/layout/process1"/>
    <dgm:cxn modelId="{02923038-9C8E-4B53-B9CD-031C9785E903}" type="presOf" srcId="{03230954-F1E6-41D3-951C-2047B31841D1}" destId="{82129BB3-711E-4309-9BA3-0BC0F95ADF6B}" srcOrd="1" destOrd="0" presId="urn:microsoft.com/office/officeart/2005/8/layout/process1"/>
    <dgm:cxn modelId="{AAE95F58-35DD-4BB7-9216-EB145CC58C21}" srcId="{BB248DAC-ABEF-40F1-AEAD-4511D6B88F2A}" destId="{28C15706-A88B-49B1-9D1F-7675A100433A}" srcOrd="4" destOrd="0" parTransId="{67B24BC1-8FC3-4BBD-8ECB-E7BD051BA472}" sibTransId="{73A62293-9E39-4E52-B75D-A481A4BF9C0C}"/>
    <dgm:cxn modelId="{C52241B0-C2B5-48D8-B0F7-D80528C9C5A0}" type="presOf" srcId="{1EAD4D38-E8C7-41CD-AE36-191432DEA897}" destId="{412C0206-43CA-4B03-8156-DCC2397D7841}" srcOrd="1" destOrd="0" presId="urn:microsoft.com/office/officeart/2005/8/layout/process1"/>
    <dgm:cxn modelId="{67749C3C-5FCE-49F5-AB64-B2DB4B2D47BC}" type="presParOf" srcId="{05E2E1D3-38A3-4371-9B68-D8605F55EC3F}" destId="{C24328C9-5251-4139-84D0-6B91CA7AC881}" srcOrd="0" destOrd="0" presId="urn:microsoft.com/office/officeart/2005/8/layout/process1"/>
    <dgm:cxn modelId="{B7067E21-600B-4A3E-82A6-E86D55D8B152}" type="presParOf" srcId="{05E2E1D3-38A3-4371-9B68-D8605F55EC3F}" destId="{B368BF99-5CFA-43BC-91BE-D95BE0C853FA}" srcOrd="1" destOrd="0" presId="urn:microsoft.com/office/officeart/2005/8/layout/process1"/>
    <dgm:cxn modelId="{B1975E2D-7EEE-4693-A4EA-C7B8D5B84E1B}" type="presParOf" srcId="{B368BF99-5CFA-43BC-91BE-D95BE0C853FA}" destId="{719E5146-4529-403A-817D-9980DBC37057}" srcOrd="0" destOrd="0" presId="urn:microsoft.com/office/officeart/2005/8/layout/process1"/>
    <dgm:cxn modelId="{6DFA13B1-7A0D-4550-B223-21C098984D44}" type="presParOf" srcId="{05E2E1D3-38A3-4371-9B68-D8605F55EC3F}" destId="{702319DD-5E0E-49AC-B9E2-46BCA206E46F}" srcOrd="2" destOrd="0" presId="urn:microsoft.com/office/officeart/2005/8/layout/process1"/>
    <dgm:cxn modelId="{2212F662-6C99-46B6-AB5F-2943F2833F76}" type="presParOf" srcId="{05E2E1D3-38A3-4371-9B68-D8605F55EC3F}" destId="{5078BB74-6408-445B-86AE-B2350E9C71B7}" srcOrd="3" destOrd="0" presId="urn:microsoft.com/office/officeart/2005/8/layout/process1"/>
    <dgm:cxn modelId="{5A1609C2-8110-46DE-A55D-ED2B748E0A75}" type="presParOf" srcId="{5078BB74-6408-445B-86AE-B2350E9C71B7}" destId="{449192DB-F872-4281-A253-3C1DDADF75F0}" srcOrd="0" destOrd="0" presId="urn:microsoft.com/office/officeart/2005/8/layout/process1"/>
    <dgm:cxn modelId="{119A3614-8766-4091-B98B-CF3299B81012}" type="presParOf" srcId="{05E2E1D3-38A3-4371-9B68-D8605F55EC3F}" destId="{45357849-9009-4C0C-AA1C-E547E8E19F87}" srcOrd="4" destOrd="0" presId="urn:microsoft.com/office/officeart/2005/8/layout/process1"/>
    <dgm:cxn modelId="{19DAAB00-C0DC-4D06-8CE2-27BEB746C9E0}" type="presParOf" srcId="{05E2E1D3-38A3-4371-9B68-D8605F55EC3F}" destId="{859ACD8E-90BB-44CE-B1B2-2EF79C0C84AE}" srcOrd="5" destOrd="0" presId="urn:microsoft.com/office/officeart/2005/8/layout/process1"/>
    <dgm:cxn modelId="{0E12ED2A-8239-4EB9-AC5B-75A93298FAE7}" type="presParOf" srcId="{859ACD8E-90BB-44CE-B1B2-2EF79C0C84AE}" destId="{82129BB3-711E-4309-9BA3-0BC0F95ADF6B}" srcOrd="0" destOrd="0" presId="urn:microsoft.com/office/officeart/2005/8/layout/process1"/>
    <dgm:cxn modelId="{4EF102E2-5B75-4C81-BD44-41DD19A14A45}" type="presParOf" srcId="{05E2E1D3-38A3-4371-9B68-D8605F55EC3F}" destId="{17721CF0-2D23-4361-8772-DC768E322A16}" srcOrd="6" destOrd="0" presId="urn:microsoft.com/office/officeart/2005/8/layout/process1"/>
    <dgm:cxn modelId="{234F56D7-E669-4FB4-8258-6D4F4015DDDF}" type="presParOf" srcId="{05E2E1D3-38A3-4371-9B68-D8605F55EC3F}" destId="{40F0FC9D-7C96-4EB5-8923-FB607BC5C024}" srcOrd="7" destOrd="0" presId="urn:microsoft.com/office/officeart/2005/8/layout/process1"/>
    <dgm:cxn modelId="{A9D26A6E-9874-4894-B543-F9015C41A51A}" type="presParOf" srcId="{40F0FC9D-7C96-4EB5-8923-FB607BC5C024}" destId="{412C0206-43CA-4B03-8156-DCC2397D7841}" srcOrd="0" destOrd="0" presId="urn:microsoft.com/office/officeart/2005/8/layout/process1"/>
    <dgm:cxn modelId="{A74F28C6-68BA-447A-9019-C67EE7E8951F}" type="presParOf" srcId="{05E2E1D3-38A3-4371-9B68-D8605F55EC3F}" destId="{F3840297-4E8C-4174-8ED8-136270FA8E76}" srcOrd="8"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D784AD2-DCEA-4883-9296-735B5FA8DD8F}">
      <dgm:prSet phldrT="[文本]" custT="1"/>
      <dgm:spPr>
        <a:xfrm>
          <a:off x="4150"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400">
            <a:latin typeface="微软雅黑" pitchFamily="34" charset="-122"/>
            <a:ea typeface="微软雅黑" pitchFamily="34" charset="-122"/>
          </a:endParaRPr>
        </a:p>
      </dgm:t>
    </dgm:pt>
    <dgm:pt modelId="{15221F08-214F-42CE-96D1-14FA996C7F5C}" type="sibTrans" cxnId="{1F02640D-C828-4700-B93A-725565545571}">
      <dgm:prSet custT="1"/>
      <dgm:spPr>
        <a:xfrm>
          <a:off x="843004"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177D2727-072D-492E-9418-8AEDA2CB6CAB}">
      <dgm:prSet phldrT="[文本]" custT="1"/>
      <dgm:spPr>
        <a:xfrm>
          <a:off x="1071782" y="0"/>
          <a:ext cx="838853"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400">
            <a:latin typeface="微软雅黑" pitchFamily="34" charset="-122"/>
            <a:ea typeface="微软雅黑" pitchFamily="34" charset="-122"/>
          </a:endParaRPr>
        </a:p>
      </dgm:t>
    </dgm:pt>
    <dgm:pt modelId="{66ECCAA2-5261-4834-ACB9-F70E8DE7581A}" type="sibTrans" cxnId="{660C4FD0-CABD-4356-92F7-EAF1888F6C76}">
      <dgm:prSet custT="1"/>
      <dgm:spPr>
        <a:xfrm>
          <a:off x="1986895"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9A07A96C-2608-4736-A7C1-2EF69626A837}">
      <dgm:prSet phldrT="[文本]" custT="1"/>
      <dgm:spPr>
        <a:xfrm>
          <a:off x="2215674" y="0"/>
          <a:ext cx="762594" cy="432000"/>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400">
            <a:latin typeface="微软雅黑" pitchFamily="34" charset="-122"/>
            <a:ea typeface="微软雅黑" pitchFamily="34" charset="-122"/>
          </a:endParaRPr>
        </a:p>
      </dgm:t>
    </dgm:pt>
    <dgm:pt modelId="{03230954-F1E6-41D3-951C-2047B31841D1}" type="sibTrans" cxnId="{D77939D3-94B9-467B-9787-C7DDAD7B3F81}">
      <dgm:prSet custT="1"/>
      <dgm:spPr>
        <a:xfrm>
          <a:off x="3054527"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A12B78B9-09BF-4AD7-9BF7-E5C63CAE3BCA}">
      <dgm:prSet phldrT="[文本]" custT="1"/>
      <dgm:spPr>
        <a:xfrm>
          <a:off x="3283305" y="0"/>
          <a:ext cx="762594" cy="432000"/>
        </a:xfrm>
        <a:solidFill>
          <a:srgbClr val="92D05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9E6C916B-1356-4B4D-B0B7-2A5B4CC01C45}" type="parTrans" cxnId="{CDFCF7E3-D47B-4CC9-B5A2-D83CDE572B9C}">
      <dgm:prSet/>
      <dgm:spPr/>
      <dgm:t>
        <a:bodyPr/>
        <a:lstStyle/>
        <a:p>
          <a:endParaRPr lang="zh-CN" altLang="en-US" sz="1400">
            <a:latin typeface="微软雅黑" pitchFamily="34" charset="-122"/>
            <a:ea typeface="微软雅黑" pitchFamily="34" charset="-122"/>
          </a:endParaRPr>
        </a:p>
      </dgm:t>
    </dgm:pt>
    <dgm:pt modelId="{1EAD4D38-E8C7-41CD-AE36-191432DEA897}" type="sibTrans" cxnId="{CDFCF7E3-D47B-4CC9-B5A2-D83CDE572B9C}">
      <dgm:prSet custT="1"/>
      <dgm:spPr>
        <a:solidFill>
          <a:srgbClr val="BB1B1E"/>
        </a:solidFill>
      </dgm:spPr>
      <dgm:t>
        <a:bodyPr/>
        <a:lstStyle/>
        <a:p>
          <a:endParaRPr lang="zh-CN" altLang="en-US" sz="1400">
            <a:latin typeface="微软雅黑" pitchFamily="34" charset="-122"/>
            <a:ea typeface="微软雅黑" pitchFamily="34" charset="-122"/>
          </a:endParaRPr>
        </a:p>
      </dgm:t>
    </dgm:pt>
    <dgm:pt modelId="{28C15706-A88B-49B1-9D1F-7675A100433A}">
      <dgm:prSet phldrT="[文本]" custT="1"/>
      <dgm:spPr>
        <a:xfrm>
          <a:off x="2215674"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baseline="0" dirty="0">
            <a:solidFill>
              <a:srgbClr val="000066"/>
            </a:solidFill>
            <a:latin typeface="微软雅黑" pitchFamily="34" charset="-122"/>
            <a:ea typeface="微软雅黑" pitchFamily="34" charset="-122"/>
            <a:cs typeface="+mn-cs"/>
          </a:endParaRPr>
        </a:p>
      </dgm:t>
    </dgm:pt>
    <dgm:pt modelId="{67B24BC1-8FC3-4BBD-8ECB-E7BD051BA472}" type="parTrans" cxnId="{AAE95F58-35DD-4BB7-9216-EB145CC58C21}">
      <dgm:prSet/>
      <dgm:spPr/>
      <dgm:t>
        <a:bodyPr/>
        <a:lstStyle/>
        <a:p>
          <a:endParaRPr lang="zh-CN" altLang="en-US" sz="1400">
            <a:latin typeface="微软雅黑" pitchFamily="34" charset="-122"/>
            <a:ea typeface="微软雅黑" pitchFamily="34" charset="-122"/>
          </a:endParaRPr>
        </a:p>
      </dgm:t>
    </dgm:pt>
    <dgm:pt modelId="{73A62293-9E39-4E52-B75D-A481A4BF9C0C}" type="sibTrans" cxnId="{AAE95F58-35DD-4BB7-9216-EB145CC58C21}">
      <dgm:prSet/>
      <dgm:spPr>
        <a:prstGeom prst="rightArrow">
          <a:avLst>
            <a:gd name="adj1" fmla="val 60000"/>
            <a:gd name="adj2" fmla="val 50000"/>
          </a:avLst>
        </a:prstGeom>
      </dgm:spPr>
      <dgm:t>
        <a:bodyPr/>
        <a:lstStyle/>
        <a:p>
          <a:endParaRPr lang="zh-CN" altLang="en-US" sz="1400">
            <a:latin typeface="微软雅黑" pitchFamily="34" charset="-122"/>
            <a:ea typeface="微软雅黑" pitchFamily="34" charset="-122"/>
          </a:endParaRPr>
        </a:p>
      </dgm:t>
    </dgm:pt>
    <dgm:pt modelId="{05E2E1D3-38A3-4371-9B68-D8605F55EC3F}" type="pres">
      <dgm:prSet presAssocID="{BB248DAC-ABEF-40F1-AEAD-4511D6B88F2A}" presName="Name0" presStyleCnt="0">
        <dgm:presLayoutVars>
          <dgm:dir/>
          <dgm:resizeHandles val="exact"/>
        </dgm:presLayoutVars>
      </dgm:prSet>
      <dgm:spPr/>
      <dgm:t>
        <a:bodyPr/>
        <a:lstStyle/>
        <a:p>
          <a:endParaRPr lang="zh-CN" altLang="en-US"/>
        </a:p>
      </dgm:t>
    </dgm:pt>
    <dgm:pt modelId="{C24328C9-5251-4139-84D0-6B91CA7AC881}" type="pres">
      <dgm:prSet presAssocID="{ED784AD2-DCEA-4883-9296-735B5FA8DD8F}" presName="node" presStyleLbl="node1" presStyleIdx="0" presStyleCnt="5">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4"/>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4"/>
      <dgm:spPr/>
      <dgm:t>
        <a:bodyPr/>
        <a:lstStyle/>
        <a:p>
          <a:endParaRPr lang="zh-CN" altLang="en-US"/>
        </a:p>
      </dgm:t>
    </dgm:pt>
    <dgm:pt modelId="{702319DD-5E0E-49AC-B9E2-46BCA206E46F}" type="pres">
      <dgm:prSet presAssocID="{177D2727-072D-492E-9418-8AEDA2CB6CAB}" presName="node" presStyleLbl="node1" presStyleIdx="1" presStyleCnt="5"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4"/>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4"/>
      <dgm:spPr/>
      <dgm:t>
        <a:bodyPr/>
        <a:lstStyle/>
        <a:p>
          <a:endParaRPr lang="zh-CN" altLang="en-US"/>
        </a:p>
      </dgm:t>
    </dgm:pt>
    <dgm:pt modelId="{45357849-9009-4C0C-AA1C-E547E8E19F87}" type="pres">
      <dgm:prSet presAssocID="{9A07A96C-2608-4736-A7C1-2EF69626A837}" presName="node" presStyleLbl="node1" presStyleIdx="2" presStyleCnt="5">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4"/>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4"/>
      <dgm:spPr/>
      <dgm:t>
        <a:bodyPr/>
        <a:lstStyle/>
        <a:p>
          <a:endParaRPr lang="zh-CN" altLang="en-US"/>
        </a:p>
      </dgm:t>
    </dgm:pt>
    <dgm:pt modelId="{17721CF0-2D23-4361-8772-DC768E322A16}" type="pres">
      <dgm:prSet presAssocID="{A12B78B9-09BF-4AD7-9BF7-E5C63CAE3BCA}" presName="node" presStyleLbl="node1" presStyleIdx="3" presStyleCnt="5">
        <dgm:presLayoutVars>
          <dgm:bulletEnabled val="1"/>
        </dgm:presLayoutVars>
      </dgm:prSet>
      <dgm:spPr>
        <a:prstGeom prst="roundRect">
          <a:avLst>
            <a:gd name="adj" fmla="val 10000"/>
          </a:avLst>
        </a:prstGeom>
      </dgm:spPr>
      <dgm:t>
        <a:bodyPr/>
        <a:lstStyle/>
        <a:p>
          <a:endParaRPr lang="zh-CN" altLang="en-US"/>
        </a:p>
      </dgm:t>
    </dgm:pt>
    <dgm:pt modelId="{40F0FC9D-7C96-4EB5-8923-FB607BC5C024}" type="pres">
      <dgm:prSet presAssocID="{1EAD4D38-E8C7-41CD-AE36-191432DEA897}" presName="sibTrans" presStyleLbl="sibTrans2D1" presStyleIdx="3" presStyleCnt="4"/>
      <dgm:spPr/>
      <dgm:t>
        <a:bodyPr/>
        <a:lstStyle/>
        <a:p>
          <a:endParaRPr lang="zh-CN" altLang="en-US"/>
        </a:p>
      </dgm:t>
    </dgm:pt>
    <dgm:pt modelId="{412C0206-43CA-4B03-8156-DCC2397D7841}" type="pres">
      <dgm:prSet presAssocID="{1EAD4D38-E8C7-41CD-AE36-191432DEA897}" presName="connectorText" presStyleLbl="sibTrans2D1" presStyleIdx="3" presStyleCnt="4"/>
      <dgm:spPr/>
      <dgm:t>
        <a:bodyPr/>
        <a:lstStyle/>
        <a:p>
          <a:endParaRPr lang="zh-CN" altLang="en-US"/>
        </a:p>
      </dgm:t>
    </dgm:pt>
    <dgm:pt modelId="{F3840297-4E8C-4174-8ED8-136270FA8E76}" type="pres">
      <dgm:prSet presAssocID="{28C15706-A88B-49B1-9D1F-7675A100433A}" presName="node" presStyleLbl="node1" presStyleIdx="4" presStyleCnt="5">
        <dgm:presLayoutVars>
          <dgm:bulletEnabled val="1"/>
        </dgm:presLayoutVars>
      </dgm:prSet>
      <dgm:spPr>
        <a:prstGeom prst="roundRect">
          <a:avLst>
            <a:gd name="adj" fmla="val 10000"/>
          </a:avLst>
        </a:prstGeom>
      </dgm:spPr>
      <dgm:t>
        <a:bodyPr/>
        <a:lstStyle/>
        <a:p>
          <a:endParaRPr lang="zh-CN" altLang="en-US"/>
        </a:p>
      </dgm:t>
    </dgm:pt>
  </dgm:ptLst>
  <dgm:cxnLst>
    <dgm:cxn modelId="{1DF8FECA-165D-4833-B706-E92DDB3083FE}" type="presOf" srcId="{15221F08-214F-42CE-96D1-14FA996C7F5C}" destId="{B368BF99-5CFA-43BC-91BE-D95BE0C853FA}" srcOrd="0"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E353A4A7-AE73-439D-8A49-85433A3A6BAC}" type="presOf" srcId="{1EAD4D38-E8C7-41CD-AE36-191432DEA897}" destId="{40F0FC9D-7C96-4EB5-8923-FB607BC5C024}" srcOrd="0" destOrd="0" presId="urn:microsoft.com/office/officeart/2005/8/layout/process1"/>
    <dgm:cxn modelId="{F6548E1A-C271-4426-B4ED-E39CD4A7B2E8}" type="presOf" srcId="{9A07A96C-2608-4736-A7C1-2EF69626A837}" destId="{45357849-9009-4C0C-AA1C-E547E8E19F87}" srcOrd="0" destOrd="0" presId="urn:microsoft.com/office/officeart/2005/8/layout/process1"/>
    <dgm:cxn modelId="{7719C3B4-46F1-4B1E-95EA-98F81C57B21A}" type="presOf" srcId="{177D2727-072D-492E-9418-8AEDA2CB6CAB}" destId="{702319DD-5E0E-49AC-B9E2-46BCA206E46F}" srcOrd="0" destOrd="0" presId="urn:microsoft.com/office/officeart/2005/8/layout/process1"/>
    <dgm:cxn modelId="{35687E88-686C-4762-840E-12849049E586}" type="presOf" srcId="{28C15706-A88B-49B1-9D1F-7675A100433A}" destId="{F3840297-4E8C-4174-8ED8-136270FA8E76}" srcOrd="0" destOrd="0" presId="urn:microsoft.com/office/officeart/2005/8/layout/process1"/>
    <dgm:cxn modelId="{CDFCF7E3-D47B-4CC9-B5A2-D83CDE572B9C}" srcId="{BB248DAC-ABEF-40F1-AEAD-4511D6B88F2A}" destId="{A12B78B9-09BF-4AD7-9BF7-E5C63CAE3BCA}" srcOrd="3" destOrd="0" parTransId="{9E6C916B-1356-4B4D-B0B7-2A5B4CC01C45}" sibTransId="{1EAD4D38-E8C7-41CD-AE36-191432DEA897}"/>
    <dgm:cxn modelId="{660C4FD0-CABD-4356-92F7-EAF1888F6C76}" srcId="{BB248DAC-ABEF-40F1-AEAD-4511D6B88F2A}" destId="{177D2727-072D-492E-9418-8AEDA2CB6CAB}" srcOrd="1" destOrd="0" parTransId="{79940438-9581-4BA0-A443-61DF9B3369DB}" sibTransId="{66ECCAA2-5261-4834-ACB9-F70E8DE7581A}"/>
    <dgm:cxn modelId="{4896F8F6-4D89-4F09-A977-67EF2CD29028}" type="presOf" srcId="{BB248DAC-ABEF-40F1-AEAD-4511D6B88F2A}" destId="{05E2E1D3-38A3-4371-9B68-D8605F55EC3F}" srcOrd="0" destOrd="0" presId="urn:microsoft.com/office/officeart/2005/8/layout/process1"/>
    <dgm:cxn modelId="{1D46BD8A-0B45-492E-B71B-FFACE42A11AE}" type="presOf" srcId="{03230954-F1E6-41D3-951C-2047B31841D1}" destId="{82129BB3-711E-4309-9BA3-0BC0F95ADF6B}" srcOrd="1" destOrd="0" presId="urn:microsoft.com/office/officeart/2005/8/layout/process1"/>
    <dgm:cxn modelId="{C9BE5884-DD4D-4604-82ED-63F0111EFCC0}" type="presOf" srcId="{ED784AD2-DCEA-4883-9296-735B5FA8DD8F}" destId="{C24328C9-5251-4139-84D0-6B91CA7AC881}" srcOrd="0" destOrd="0" presId="urn:microsoft.com/office/officeart/2005/8/layout/process1"/>
    <dgm:cxn modelId="{06E26AFC-64E4-46EA-B5AB-E0B163253D90}" type="presOf" srcId="{1EAD4D38-E8C7-41CD-AE36-191432DEA897}" destId="{412C0206-43CA-4B03-8156-DCC2397D7841}" srcOrd="1" destOrd="0" presId="urn:microsoft.com/office/officeart/2005/8/layout/process1"/>
    <dgm:cxn modelId="{43864521-75B5-4F07-9F0F-A7D45E2895B5}" type="presOf" srcId="{15221F08-214F-42CE-96D1-14FA996C7F5C}" destId="{719E5146-4529-403A-817D-9980DBC37057}" srcOrd="1" destOrd="0" presId="urn:microsoft.com/office/officeart/2005/8/layout/process1"/>
    <dgm:cxn modelId="{336EE5E4-4296-4938-8CD3-B6C4D9642C67}" type="presOf" srcId="{03230954-F1E6-41D3-951C-2047B31841D1}" destId="{859ACD8E-90BB-44CE-B1B2-2EF79C0C84AE}"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A9D78030-63EC-41FE-9E4A-68C6B4FE1428}" type="presOf" srcId="{66ECCAA2-5261-4834-ACB9-F70E8DE7581A}" destId="{449192DB-F872-4281-A253-3C1DDADF75F0}" srcOrd="1" destOrd="0" presId="urn:microsoft.com/office/officeart/2005/8/layout/process1"/>
    <dgm:cxn modelId="{858D9236-8269-4F1E-A252-9D19D38D8415}" type="presOf" srcId="{A12B78B9-09BF-4AD7-9BF7-E5C63CAE3BCA}" destId="{17721CF0-2D23-4361-8772-DC768E322A16}" srcOrd="0" destOrd="0" presId="urn:microsoft.com/office/officeart/2005/8/layout/process1"/>
    <dgm:cxn modelId="{3D543A80-62E5-4AA2-BFB5-E42ED3F98943}" type="presOf" srcId="{66ECCAA2-5261-4834-ACB9-F70E8DE7581A}" destId="{5078BB74-6408-445B-86AE-B2350E9C71B7}" srcOrd="0" destOrd="0" presId="urn:microsoft.com/office/officeart/2005/8/layout/process1"/>
    <dgm:cxn modelId="{AAE95F58-35DD-4BB7-9216-EB145CC58C21}" srcId="{BB248DAC-ABEF-40F1-AEAD-4511D6B88F2A}" destId="{28C15706-A88B-49B1-9D1F-7675A100433A}" srcOrd="4" destOrd="0" parTransId="{67B24BC1-8FC3-4BBD-8ECB-E7BD051BA472}" sibTransId="{73A62293-9E39-4E52-B75D-A481A4BF9C0C}"/>
    <dgm:cxn modelId="{30219619-BD0E-4B92-B1CA-23963B790E58}" type="presParOf" srcId="{05E2E1D3-38A3-4371-9B68-D8605F55EC3F}" destId="{C24328C9-5251-4139-84D0-6B91CA7AC881}" srcOrd="0" destOrd="0" presId="urn:microsoft.com/office/officeart/2005/8/layout/process1"/>
    <dgm:cxn modelId="{AEF5CF89-6E78-4A53-90A7-9595F62F9989}" type="presParOf" srcId="{05E2E1D3-38A3-4371-9B68-D8605F55EC3F}" destId="{B368BF99-5CFA-43BC-91BE-D95BE0C853FA}" srcOrd="1" destOrd="0" presId="urn:microsoft.com/office/officeart/2005/8/layout/process1"/>
    <dgm:cxn modelId="{5BDABF10-8643-4131-8B63-9BF4DE2AA459}" type="presParOf" srcId="{B368BF99-5CFA-43BC-91BE-D95BE0C853FA}" destId="{719E5146-4529-403A-817D-9980DBC37057}" srcOrd="0" destOrd="0" presId="urn:microsoft.com/office/officeart/2005/8/layout/process1"/>
    <dgm:cxn modelId="{FC149B7F-EFC5-417F-9197-F6C242FDEC7A}" type="presParOf" srcId="{05E2E1D3-38A3-4371-9B68-D8605F55EC3F}" destId="{702319DD-5E0E-49AC-B9E2-46BCA206E46F}" srcOrd="2" destOrd="0" presId="urn:microsoft.com/office/officeart/2005/8/layout/process1"/>
    <dgm:cxn modelId="{B729176F-4DDE-47CC-BFC7-76914041EE63}" type="presParOf" srcId="{05E2E1D3-38A3-4371-9B68-D8605F55EC3F}" destId="{5078BB74-6408-445B-86AE-B2350E9C71B7}" srcOrd="3" destOrd="0" presId="urn:microsoft.com/office/officeart/2005/8/layout/process1"/>
    <dgm:cxn modelId="{22BC67B5-28A9-4847-A9B4-A15E79807133}" type="presParOf" srcId="{5078BB74-6408-445B-86AE-B2350E9C71B7}" destId="{449192DB-F872-4281-A253-3C1DDADF75F0}" srcOrd="0" destOrd="0" presId="urn:microsoft.com/office/officeart/2005/8/layout/process1"/>
    <dgm:cxn modelId="{DD1BB94B-C744-4A9D-8B83-12B63ED4264F}" type="presParOf" srcId="{05E2E1D3-38A3-4371-9B68-D8605F55EC3F}" destId="{45357849-9009-4C0C-AA1C-E547E8E19F87}" srcOrd="4" destOrd="0" presId="urn:microsoft.com/office/officeart/2005/8/layout/process1"/>
    <dgm:cxn modelId="{68518269-44B8-42C9-965D-0606A44E5EB3}" type="presParOf" srcId="{05E2E1D3-38A3-4371-9B68-D8605F55EC3F}" destId="{859ACD8E-90BB-44CE-B1B2-2EF79C0C84AE}" srcOrd="5" destOrd="0" presId="urn:microsoft.com/office/officeart/2005/8/layout/process1"/>
    <dgm:cxn modelId="{7AE2F062-D0BA-4353-9E48-4D3E0BCDEB34}" type="presParOf" srcId="{859ACD8E-90BB-44CE-B1B2-2EF79C0C84AE}" destId="{82129BB3-711E-4309-9BA3-0BC0F95ADF6B}" srcOrd="0" destOrd="0" presId="urn:microsoft.com/office/officeart/2005/8/layout/process1"/>
    <dgm:cxn modelId="{DBD91F10-827C-4991-A7A8-7729FDB59A74}" type="presParOf" srcId="{05E2E1D3-38A3-4371-9B68-D8605F55EC3F}" destId="{17721CF0-2D23-4361-8772-DC768E322A16}" srcOrd="6" destOrd="0" presId="urn:microsoft.com/office/officeart/2005/8/layout/process1"/>
    <dgm:cxn modelId="{37298C54-763C-4F69-B81C-939522F2CD98}" type="presParOf" srcId="{05E2E1D3-38A3-4371-9B68-D8605F55EC3F}" destId="{40F0FC9D-7C96-4EB5-8923-FB607BC5C024}" srcOrd="7" destOrd="0" presId="urn:microsoft.com/office/officeart/2005/8/layout/process1"/>
    <dgm:cxn modelId="{34F35C45-3EA2-4EEF-8C8C-003E7D490653}" type="presParOf" srcId="{40F0FC9D-7C96-4EB5-8923-FB607BC5C024}" destId="{412C0206-43CA-4B03-8156-DCC2397D7841}" srcOrd="0" destOrd="0" presId="urn:microsoft.com/office/officeart/2005/8/layout/process1"/>
    <dgm:cxn modelId="{09340544-5138-4647-ADA6-3E2B0AE44692}" type="presParOf" srcId="{05E2E1D3-38A3-4371-9B68-D8605F55EC3F}" destId="{F3840297-4E8C-4174-8ED8-136270FA8E76}" srcOrd="8"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D784AD2-DCEA-4883-9296-735B5FA8DD8F}">
      <dgm:prSet phldrT="[文本]" custT="1"/>
      <dgm:spPr>
        <a:xfrm>
          <a:off x="4150"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400">
            <a:latin typeface="微软雅黑" pitchFamily="34" charset="-122"/>
            <a:ea typeface="微软雅黑" pitchFamily="34" charset="-122"/>
          </a:endParaRPr>
        </a:p>
      </dgm:t>
    </dgm:pt>
    <dgm:pt modelId="{15221F08-214F-42CE-96D1-14FA996C7F5C}" type="sibTrans" cxnId="{1F02640D-C828-4700-B93A-725565545571}">
      <dgm:prSet custT="1"/>
      <dgm:spPr>
        <a:xfrm>
          <a:off x="843004"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177D2727-072D-492E-9418-8AEDA2CB6CAB}">
      <dgm:prSet phldrT="[文本]" custT="1"/>
      <dgm:spPr>
        <a:xfrm>
          <a:off x="1071782" y="0"/>
          <a:ext cx="838853"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400">
            <a:latin typeface="微软雅黑" pitchFamily="34" charset="-122"/>
            <a:ea typeface="微软雅黑" pitchFamily="34" charset="-122"/>
          </a:endParaRPr>
        </a:p>
      </dgm:t>
    </dgm:pt>
    <dgm:pt modelId="{66ECCAA2-5261-4834-ACB9-F70E8DE7581A}" type="sibTrans" cxnId="{660C4FD0-CABD-4356-92F7-EAF1888F6C76}">
      <dgm:prSet custT="1"/>
      <dgm:spPr>
        <a:xfrm>
          <a:off x="1986895"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9A07A96C-2608-4736-A7C1-2EF69626A837}">
      <dgm:prSet phldrT="[文本]" custT="1"/>
      <dgm:spPr>
        <a:xfrm>
          <a:off x="2215674"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400">
            <a:latin typeface="微软雅黑" pitchFamily="34" charset="-122"/>
            <a:ea typeface="微软雅黑" pitchFamily="34" charset="-122"/>
          </a:endParaRPr>
        </a:p>
      </dgm:t>
    </dgm:pt>
    <dgm:pt modelId="{03230954-F1E6-41D3-951C-2047B31841D1}" type="sibTrans" cxnId="{D77939D3-94B9-467B-9787-C7DDAD7B3F81}">
      <dgm:prSet custT="1"/>
      <dgm:spPr>
        <a:xfrm>
          <a:off x="3054527"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A12B78B9-09BF-4AD7-9BF7-E5C63CAE3BCA}">
      <dgm:prSet phldrT="[文本]" custT="1"/>
      <dgm:spPr>
        <a:xfrm>
          <a:off x="3283305"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9E6C916B-1356-4B4D-B0B7-2A5B4CC01C45}" type="parTrans" cxnId="{CDFCF7E3-D47B-4CC9-B5A2-D83CDE572B9C}">
      <dgm:prSet/>
      <dgm:spPr/>
      <dgm:t>
        <a:bodyPr/>
        <a:lstStyle/>
        <a:p>
          <a:endParaRPr lang="zh-CN" altLang="en-US" sz="1400">
            <a:latin typeface="微软雅黑" pitchFamily="34" charset="-122"/>
            <a:ea typeface="微软雅黑" pitchFamily="34" charset="-122"/>
          </a:endParaRPr>
        </a:p>
      </dgm:t>
    </dgm:pt>
    <dgm:pt modelId="{1EAD4D38-E8C7-41CD-AE36-191432DEA897}" type="sibTrans" cxnId="{CDFCF7E3-D47B-4CC9-B5A2-D83CDE572B9C}">
      <dgm:prSet custT="1"/>
      <dgm:spPr>
        <a:solidFill>
          <a:srgbClr val="BB1B1E"/>
        </a:solidFill>
      </dgm:spPr>
      <dgm:t>
        <a:bodyPr/>
        <a:lstStyle/>
        <a:p>
          <a:endParaRPr lang="zh-CN" altLang="en-US" sz="1400">
            <a:latin typeface="微软雅黑" pitchFamily="34" charset="-122"/>
            <a:ea typeface="微软雅黑" pitchFamily="34" charset="-122"/>
          </a:endParaRPr>
        </a:p>
      </dgm:t>
    </dgm:pt>
    <dgm:pt modelId="{28C15706-A88B-49B1-9D1F-7675A100433A}">
      <dgm:prSet phldrT="[文本]" custT="1"/>
      <dgm:spPr>
        <a:xfrm>
          <a:off x="2215674"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baseline="0" dirty="0">
            <a:solidFill>
              <a:srgbClr val="000066"/>
            </a:solidFill>
            <a:latin typeface="微软雅黑" pitchFamily="34" charset="-122"/>
            <a:ea typeface="微软雅黑" pitchFamily="34" charset="-122"/>
            <a:cs typeface="+mn-cs"/>
          </a:endParaRPr>
        </a:p>
      </dgm:t>
    </dgm:pt>
    <dgm:pt modelId="{67B24BC1-8FC3-4BBD-8ECB-E7BD051BA472}" type="parTrans" cxnId="{AAE95F58-35DD-4BB7-9216-EB145CC58C21}">
      <dgm:prSet/>
      <dgm:spPr/>
      <dgm:t>
        <a:bodyPr/>
        <a:lstStyle/>
        <a:p>
          <a:endParaRPr lang="zh-CN" altLang="en-US" sz="1400">
            <a:latin typeface="微软雅黑" pitchFamily="34" charset="-122"/>
            <a:ea typeface="微软雅黑" pitchFamily="34" charset="-122"/>
          </a:endParaRPr>
        </a:p>
      </dgm:t>
    </dgm:pt>
    <dgm:pt modelId="{73A62293-9E39-4E52-B75D-A481A4BF9C0C}" type="sibTrans" cxnId="{AAE95F58-35DD-4BB7-9216-EB145CC58C21}">
      <dgm:prSet/>
      <dgm:spPr>
        <a:prstGeom prst="rightArrow">
          <a:avLst>
            <a:gd name="adj1" fmla="val 60000"/>
            <a:gd name="adj2" fmla="val 50000"/>
          </a:avLst>
        </a:prstGeom>
      </dgm:spPr>
      <dgm:t>
        <a:bodyPr/>
        <a:lstStyle/>
        <a:p>
          <a:endParaRPr lang="zh-CN" altLang="en-US" sz="1400">
            <a:latin typeface="微软雅黑" pitchFamily="34" charset="-122"/>
            <a:ea typeface="微软雅黑" pitchFamily="34" charset="-122"/>
          </a:endParaRPr>
        </a:p>
      </dgm:t>
    </dgm:pt>
    <dgm:pt modelId="{05E2E1D3-38A3-4371-9B68-D8605F55EC3F}" type="pres">
      <dgm:prSet presAssocID="{BB248DAC-ABEF-40F1-AEAD-4511D6B88F2A}" presName="Name0" presStyleCnt="0">
        <dgm:presLayoutVars>
          <dgm:dir/>
          <dgm:resizeHandles val="exact"/>
        </dgm:presLayoutVars>
      </dgm:prSet>
      <dgm:spPr/>
      <dgm:t>
        <a:bodyPr/>
        <a:lstStyle/>
        <a:p>
          <a:endParaRPr lang="zh-CN" altLang="en-US"/>
        </a:p>
      </dgm:t>
    </dgm:pt>
    <dgm:pt modelId="{C24328C9-5251-4139-84D0-6B91CA7AC881}" type="pres">
      <dgm:prSet presAssocID="{ED784AD2-DCEA-4883-9296-735B5FA8DD8F}" presName="node" presStyleLbl="node1" presStyleIdx="0" presStyleCnt="5">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4"/>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4"/>
      <dgm:spPr/>
      <dgm:t>
        <a:bodyPr/>
        <a:lstStyle/>
        <a:p>
          <a:endParaRPr lang="zh-CN" altLang="en-US"/>
        </a:p>
      </dgm:t>
    </dgm:pt>
    <dgm:pt modelId="{702319DD-5E0E-49AC-B9E2-46BCA206E46F}" type="pres">
      <dgm:prSet presAssocID="{177D2727-072D-492E-9418-8AEDA2CB6CAB}" presName="node" presStyleLbl="node1" presStyleIdx="1" presStyleCnt="5"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4"/>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4"/>
      <dgm:spPr/>
      <dgm:t>
        <a:bodyPr/>
        <a:lstStyle/>
        <a:p>
          <a:endParaRPr lang="zh-CN" altLang="en-US"/>
        </a:p>
      </dgm:t>
    </dgm:pt>
    <dgm:pt modelId="{45357849-9009-4C0C-AA1C-E547E8E19F87}" type="pres">
      <dgm:prSet presAssocID="{9A07A96C-2608-4736-A7C1-2EF69626A837}" presName="node" presStyleLbl="node1" presStyleIdx="2" presStyleCnt="5">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4"/>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4"/>
      <dgm:spPr/>
      <dgm:t>
        <a:bodyPr/>
        <a:lstStyle/>
        <a:p>
          <a:endParaRPr lang="zh-CN" altLang="en-US"/>
        </a:p>
      </dgm:t>
    </dgm:pt>
    <dgm:pt modelId="{17721CF0-2D23-4361-8772-DC768E322A16}" type="pres">
      <dgm:prSet presAssocID="{A12B78B9-09BF-4AD7-9BF7-E5C63CAE3BCA}" presName="node" presStyleLbl="node1" presStyleIdx="3" presStyleCnt="5">
        <dgm:presLayoutVars>
          <dgm:bulletEnabled val="1"/>
        </dgm:presLayoutVars>
      </dgm:prSet>
      <dgm:spPr>
        <a:prstGeom prst="roundRect">
          <a:avLst>
            <a:gd name="adj" fmla="val 10000"/>
          </a:avLst>
        </a:prstGeom>
      </dgm:spPr>
      <dgm:t>
        <a:bodyPr/>
        <a:lstStyle/>
        <a:p>
          <a:endParaRPr lang="zh-CN" altLang="en-US"/>
        </a:p>
      </dgm:t>
    </dgm:pt>
    <dgm:pt modelId="{40F0FC9D-7C96-4EB5-8923-FB607BC5C024}" type="pres">
      <dgm:prSet presAssocID="{1EAD4D38-E8C7-41CD-AE36-191432DEA897}" presName="sibTrans" presStyleLbl="sibTrans2D1" presStyleIdx="3" presStyleCnt="4"/>
      <dgm:spPr/>
      <dgm:t>
        <a:bodyPr/>
        <a:lstStyle/>
        <a:p>
          <a:endParaRPr lang="zh-CN" altLang="en-US"/>
        </a:p>
      </dgm:t>
    </dgm:pt>
    <dgm:pt modelId="{412C0206-43CA-4B03-8156-DCC2397D7841}" type="pres">
      <dgm:prSet presAssocID="{1EAD4D38-E8C7-41CD-AE36-191432DEA897}" presName="connectorText" presStyleLbl="sibTrans2D1" presStyleIdx="3" presStyleCnt="4"/>
      <dgm:spPr/>
      <dgm:t>
        <a:bodyPr/>
        <a:lstStyle/>
        <a:p>
          <a:endParaRPr lang="zh-CN" altLang="en-US"/>
        </a:p>
      </dgm:t>
    </dgm:pt>
    <dgm:pt modelId="{F3840297-4E8C-4174-8ED8-136270FA8E76}" type="pres">
      <dgm:prSet presAssocID="{28C15706-A88B-49B1-9D1F-7675A100433A}" presName="node" presStyleLbl="node1" presStyleIdx="4" presStyleCnt="5">
        <dgm:presLayoutVars>
          <dgm:bulletEnabled val="1"/>
        </dgm:presLayoutVars>
      </dgm:prSet>
      <dgm:spPr>
        <a:prstGeom prst="roundRect">
          <a:avLst>
            <a:gd name="adj" fmla="val 10000"/>
          </a:avLst>
        </a:prstGeom>
      </dgm:spPr>
      <dgm:t>
        <a:bodyPr/>
        <a:lstStyle/>
        <a:p>
          <a:endParaRPr lang="zh-CN" altLang="en-US"/>
        </a:p>
      </dgm:t>
    </dgm:pt>
  </dgm:ptLst>
  <dgm:cxnLst>
    <dgm:cxn modelId="{04919565-E146-4EE9-9274-B43829B233A7}" type="presOf" srcId="{66ECCAA2-5261-4834-ACB9-F70E8DE7581A}" destId="{449192DB-F872-4281-A253-3C1DDADF75F0}" srcOrd="1"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B0E97027-065F-4A38-BCFD-DD5048BEFFBF}" type="presOf" srcId="{28C15706-A88B-49B1-9D1F-7675A100433A}" destId="{F3840297-4E8C-4174-8ED8-136270FA8E76}" srcOrd="0" destOrd="0" presId="urn:microsoft.com/office/officeart/2005/8/layout/process1"/>
    <dgm:cxn modelId="{2245AC75-E781-40B0-AC2B-456F719116B2}" type="presOf" srcId="{15221F08-214F-42CE-96D1-14FA996C7F5C}" destId="{719E5146-4529-403A-817D-9980DBC37057}" srcOrd="1" destOrd="0" presId="urn:microsoft.com/office/officeart/2005/8/layout/process1"/>
    <dgm:cxn modelId="{CDFCF7E3-D47B-4CC9-B5A2-D83CDE572B9C}" srcId="{BB248DAC-ABEF-40F1-AEAD-4511D6B88F2A}" destId="{A12B78B9-09BF-4AD7-9BF7-E5C63CAE3BCA}" srcOrd="3" destOrd="0" parTransId="{9E6C916B-1356-4B4D-B0B7-2A5B4CC01C45}" sibTransId="{1EAD4D38-E8C7-41CD-AE36-191432DEA897}"/>
    <dgm:cxn modelId="{660C4FD0-CABD-4356-92F7-EAF1888F6C76}" srcId="{BB248DAC-ABEF-40F1-AEAD-4511D6B88F2A}" destId="{177D2727-072D-492E-9418-8AEDA2CB6CAB}" srcOrd="1" destOrd="0" parTransId="{79940438-9581-4BA0-A443-61DF9B3369DB}" sibTransId="{66ECCAA2-5261-4834-ACB9-F70E8DE7581A}"/>
    <dgm:cxn modelId="{CBDA1681-4DDB-4082-9495-1373152502E2}" type="presOf" srcId="{A12B78B9-09BF-4AD7-9BF7-E5C63CAE3BCA}" destId="{17721CF0-2D23-4361-8772-DC768E322A16}" srcOrd="0" destOrd="0" presId="urn:microsoft.com/office/officeart/2005/8/layout/process1"/>
    <dgm:cxn modelId="{2116603F-D022-4DC7-9232-A32A44C0ADC4}" type="presOf" srcId="{03230954-F1E6-41D3-951C-2047B31841D1}" destId="{859ACD8E-90BB-44CE-B1B2-2EF79C0C84AE}" srcOrd="0" destOrd="0" presId="urn:microsoft.com/office/officeart/2005/8/layout/process1"/>
    <dgm:cxn modelId="{8D9AD484-0012-46A8-85B1-6AA745A82FDD}" type="presOf" srcId="{BB248DAC-ABEF-40F1-AEAD-4511D6B88F2A}" destId="{05E2E1D3-38A3-4371-9B68-D8605F55EC3F}" srcOrd="0" destOrd="0" presId="urn:microsoft.com/office/officeart/2005/8/layout/process1"/>
    <dgm:cxn modelId="{0120EB21-1E85-4303-A3A2-93497A7F69EF}" type="presOf" srcId="{15221F08-214F-42CE-96D1-14FA996C7F5C}" destId="{B368BF99-5CFA-43BC-91BE-D95BE0C853FA}" srcOrd="0" destOrd="0" presId="urn:microsoft.com/office/officeart/2005/8/layout/process1"/>
    <dgm:cxn modelId="{55C74182-91A1-4E79-A328-10D998BA3A9E}" type="presOf" srcId="{177D2727-072D-492E-9418-8AEDA2CB6CAB}" destId="{702319DD-5E0E-49AC-B9E2-46BCA206E46F}" srcOrd="0" destOrd="0" presId="urn:microsoft.com/office/officeart/2005/8/layout/process1"/>
    <dgm:cxn modelId="{F7B597F2-DF96-42F3-B3D2-EB25CDB7AA35}" type="presOf" srcId="{ED784AD2-DCEA-4883-9296-735B5FA8DD8F}" destId="{C24328C9-5251-4139-84D0-6B91CA7AC881}" srcOrd="0" destOrd="0" presId="urn:microsoft.com/office/officeart/2005/8/layout/process1"/>
    <dgm:cxn modelId="{076C47D3-91F8-4B9B-B72C-031851835D1D}" type="presOf" srcId="{03230954-F1E6-41D3-951C-2047B31841D1}" destId="{82129BB3-711E-4309-9BA3-0BC0F95ADF6B}" srcOrd="1"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588E369E-C2E9-4657-99DB-732BA9BB871D}" type="presOf" srcId="{9A07A96C-2608-4736-A7C1-2EF69626A837}" destId="{45357849-9009-4C0C-AA1C-E547E8E19F87}" srcOrd="0" destOrd="0" presId="urn:microsoft.com/office/officeart/2005/8/layout/process1"/>
    <dgm:cxn modelId="{3B18F444-7A53-4D2F-A3B0-B91EE9E46404}" type="presOf" srcId="{1EAD4D38-E8C7-41CD-AE36-191432DEA897}" destId="{40F0FC9D-7C96-4EB5-8923-FB607BC5C024}" srcOrd="0" destOrd="0" presId="urn:microsoft.com/office/officeart/2005/8/layout/process1"/>
    <dgm:cxn modelId="{766BDABE-49F4-4DED-A405-3F9934850C3D}" type="presOf" srcId="{66ECCAA2-5261-4834-ACB9-F70E8DE7581A}" destId="{5078BB74-6408-445B-86AE-B2350E9C71B7}" srcOrd="0" destOrd="0" presId="urn:microsoft.com/office/officeart/2005/8/layout/process1"/>
    <dgm:cxn modelId="{3D050476-7DDF-40DD-A2C8-3D51217B9F74}" type="presOf" srcId="{1EAD4D38-E8C7-41CD-AE36-191432DEA897}" destId="{412C0206-43CA-4B03-8156-DCC2397D7841}" srcOrd="1" destOrd="0" presId="urn:microsoft.com/office/officeart/2005/8/layout/process1"/>
    <dgm:cxn modelId="{AAE95F58-35DD-4BB7-9216-EB145CC58C21}" srcId="{BB248DAC-ABEF-40F1-AEAD-4511D6B88F2A}" destId="{28C15706-A88B-49B1-9D1F-7675A100433A}" srcOrd="4" destOrd="0" parTransId="{67B24BC1-8FC3-4BBD-8ECB-E7BD051BA472}" sibTransId="{73A62293-9E39-4E52-B75D-A481A4BF9C0C}"/>
    <dgm:cxn modelId="{1A42FD2F-4388-450E-AA9C-8E23B66F9730}" type="presParOf" srcId="{05E2E1D3-38A3-4371-9B68-D8605F55EC3F}" destId="{C24328C9-5251-4139-84D0-6B91CA7AC881}" srcOrd="0" destOrd="0" presId="urn:microsoft.com/office/officeart/2005/8/layout/process1"/>
    <dgm:cxn modelId="{DD9D641F-475B-4ED6-BE69-3724552E7623}" type="presParOf" srcId="{05E2E1D3-38A3-4371-9B68-D8605F55EC3F}" destId="{B368BF99-5CFA-43BC-91BE-D95BE0C853FA}" srcOrd="1" destOrd="0" presId="urn:microsoft.com/office/officeart/2005/8/layout/process1"/>
    <dgm:cxn modelId="{915F15CC-B352-41A3-AF31-3623C2922A29}" type="presParOf" srcId="{B368BF99-5CFA-43BC-91BE-D95BE0C853FA}" destId="{719E5146-4529-403A-817D-9980DBC37057}" srcOrd="0" destOrd="0" presId="urn:microsoft.com/office/officeart/2005/8/layout/process1"/>
    <dgm:cxn modelId="{05BDE44E-E6EB-4B28-BE32-2F1DF6430858}" type="presParOf" srcId="{05E2E1D3-38A3-4371-9B68-D8605F55EC3F}" destId="{702319DD-5E0E-49AC-B9E2-46BCA206E46F}" srcOrd="2" destOrd="0" presId="urn:microsoft.com/office/officeart/2005/8/layout/process1"/>
    <dgm:cxn modelId="{54CD2D9C-EB2F-4BE1-B567-5891D9467D2C}" type="presParOf" srcId="{05E2E1D3-38A3-4371-9B68-D8605F55EC3F}" destId="{5078BB74-6408-445B-86AE-B2350E9C71B7}" srcOrd="3" destOrd="0" presId="urn:microsoft.com/office/officeart/2005/8/layout/process1"/>
    <dgm:cxn modelId="{2FB51153-D7FF-4EE2-BC50-6165B60D5783}" type="presParOf" srcId="{5078BB74-6408-445B-86AE-B2350E9C71B7}" destId="{449192DB-F872-4281-A253-3C1DDADF75F0}" srcOrd="0" destOrd="0" presId="urn:microsoft.com/office/officeart/2005/8/layout/process1"/>
    <dgm:cxn modelId="{F92F554B-92CF-4F8F-BA34-C69A94B380D9}" type="presParOf" srcId="{05E2E1D3-38A3-4371-9B68-D8605F55EC3F}" destId="{45357849-9009-4C0C-AA1C-E547E8E19F87}" srcOrd="4" destOrd="0" presId="urn:microsoft.com/office/officeart/2005/8/layout/process1"/>
    <dgm:cxn modelId="{6E609833-6D6F-4C46-B454-48A2B4D7661D}" type="presParOf" srcId="{05E2E1D3-38A3-4371-9B68-D8605F55EC3F}" destId="{859ACD8E-90BB-44CE-B1B2-2EF79C0C84AE}" srcOrd="5" destOrd="0" presId="urn:microsoft.com/office/officeart/2005/8/layout/process1"/>
    <dgm:cxn modelId="{558236C8-E161-44FF-B0FF-B7A09911B14C}" type="presParOf" srcId="{859ACD8E-90BB-44CE-B1B2-2EF79C0C84AE}" destId="{82129BB3-711E-4309-9BA3-0BC0F95ADF6B}" srcOrd="0" destOrd="0" presId="urn:microsoft.com/office/officeart/2005/8/layout/process1"/>
    <dgm:cxn modelId="{4965EEF7-389A-4C4C-BE10-D3B5E9BA02C7}" type="presParOf" srcId="{05E2E1D3-38A3-4371-9B68-D8605F55EC3F}" destId="{17721CF0-2D23-4361-8772-DC768E322A16}" srcOrd="6" destOrd="0" presId="urn:microsoft.com/office/officeart/2005/8/layout/process1"/>
    <dgm:cxn modelId="{595A7587-C7E5-4FEE-8779-299F601B0B79}" type="presParOf" srcId="{05E2E1D3-38A3-4371-9B68-D8605F55EC3F}" destId="{40F0FC9D-7C96-4EB5-8923-FB607BC5C024}" srcOrd="7" destOrd="0" presId="urn:microsoft.com/office/officeart/2005/8/layout/process1"/>
    <dgm:cxn modelId="{3C971C36-F768-4A11-8752-C06FDBBD39A9}" type="presParOf" srcId="{40F0FC9D-7C96-4EB5-8923-FB607BC5C024}" destId="{412C0206-43CA-4B03-8156-DCC2397D7841}" srcOrd="0" destOrd="0" presId="urn:microsoft.com/office/officeart/2005/8/layout/process1"/>
    <dgm:cxn modelId="{A89B47FA-EE4F-4159-957C-145BF465E3D9}" type="presParOf" srcId="{05E2E1D3-38A3-4371-9B68-D8605F55EC3F}" destId="{F3840297-4E8C-4174-8ED8-136270FA8E76}" srcOrd="8"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D784AD2-DCEA-4883-9296-735B5FA8DD8F}">
      <dgm:prSet phldrT="[文本]" custT="1"/>
      <dgm:spPr>
        <a:xfrm>
          <a:off x="4150"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400">
            <a:latin typeface="微软雅黑" pitchFamily="34" charset="-122"/>
            <a:ea typeface="微软雅黑" pitchFamily="34" charset="-122"/>
          </a:endParaRPr>
        </a:p>
      </dgm:t>
    </dgm:pt>
    <dgm:pt modelId="{15221F08-214F-42CE-96D1-14FA996C7F5C}" type="sibTrans" cxnId="{1F02640D-C828-4700-B93A-725565545571}">
      <dgm:prSet custT="1"/>
      <dgm:spPr>
        <a:xfrm>
          <a:off x="843004"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177D2727-072D-492E-9418-8AEDA2CB6CAB}">
      <dgm:prSet phldrT="[文本]" custT="1"/>
      <dgm:spPr>
        <a:xfrm>
          <a:off x="1071782" y="0"/>
          <a:ext cx="838853"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400">
            <a:latin typeface="微软雅黑" pitchFamily="34" charset="-122"/>
            <a:ea typeface="微软雅黑" pitchFamily="34" charset="-122"/>
          </a:endParaRPr>
        </a:p>
      </dgm:t>
    </dgm:pt>
    <dgm:pt modelId="{66ECCAA2-5261-4834-ACB9-F70E8DE7581A}" type="sibTrans" cxnId="{660C4FD0-CABD-4356-92F7-EAF1888F6C76}">
      <dgm:prSet custT="1"/>
      <dgm:spPr>
        <a:xfrm>
          <a:off x="1986895"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9A07A96C-2608-4736-A7C1-2EF69626A837}">
      <dgm:prSet phldrT="[文本]" custT="1"/>
      <dgm:spPr>
        <a:xfrm>
          <a:off x="2215674"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400">
            <a:latin typeface="微软雅黑" pitchFamily="34" charset="-122"/>
            <a:ea typeface="微软雅黑" pitchFamily="34" charset="-122"/>
          </a:endParaRPr>
        </a:p>
      </dgm:t>
    </dgm:pt>
    <dgm:pt modelId="{03230954-F1E6-41D3-951C-2047B31841D1}" type="sibTrans" cxnId="{D77939D3-94B9-467B-9787-C7DDAD7B3F81}">
      <dgm:prSet custT="1"/>
      <dgm:spPr>
        <a:xfrm>
          <a:off x="3054527" y="121438"/>
          <a:ext cx="161669" cy="189123"/>
        </a:xfrm>
        <a:solidFill>
          <a:srgbClr val="BB1B1E"/>
        </a:solidFill>
        <a:ln>
          <a:noFill/>
        </a:ln>
        <a:effectLst/>
      </dgm:spPr>
      <dgm:t>
        <a:bodyPr/>
        <a:lstStyle/>
        <a:p>
          <a:endParaRPr lang="zh-CN" altLang="en-US" sz="1400">
            <a:solidFill>
              <a:srgbClr val="FFFFFF"/>
            </a:solidFill>
            <a:latin typeface="微软雅黑" pitchFamily="34" charset="-122"/>
            <a:ea typeface="微软雅黑" pitchFamily="34" charset="-122"/>
            <a:cs typeface="+mn-cs"/>
          </a:endParaRPr>
        </a:p>
      </dgm:t>
    </dgm:pt>
    <dgm:pt modelId="{A12B78B9-09BF-4AD7-9BF7-E5C63CAE3BCA}">
      <dgm:prSet phldrT="[文本]" custT="1"/>
      <dgm:spPr>
        <a:xfrm>
          <a:off x="3283305" y="0"/>
          <a:ext cx="762594" cy="432000"/>
        </a:xfrm>
        <a:solidFill>
          <a:srgbClr val="0070C0"/>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gm:t>
    </dgm:pt>
    <dgm:pt modelId="{9E6C916B-1356-4B4D-B0B7-2A5B4CC01C45}" type="parTrans" cxnId="{CDFCF7E3-D47B-4CC9-B5A2-D83CDE572B9C}">
      <dgm:prSet/>
      <dgm:spPr/>
      <dgm:t>
        <a:bodyPr/>
        <a:lstStyle/>
        <a:p>
          <a:endParaRPr lang="zh-CN" altLang="en-US" sz="1400">
            <a:latin typeface="微软雅黑" pitchFamily="34" charset="-122"/>
            <a:ea typeface="微软雅黑" pitchFamily="34" charset="-122"/>
          </a:endParaRPr>
        </a:p>
      </dgm:t>
    </dgm:pt>
    <dgm:pt modelId="{1EAD4D38-E8C7-41CD-AE36-191432DEA897}" type="sibTrans" cxnId="{CDFCF7E3-D47B-4CC9-B5A2-D83CDE572B9C}">
      <dgm:prSet custT="1"/>
      <dgm:spPr>
        <a:solidFill>
          <a:srgbClr val="BB1B1E"/>
        </a:solidFill>
      </dgm:spPr>
      <dgm:t>
        <a:bodyPr/>
        <a:lstStyle/>
        <a:p>
          <a:endParaRPr lang="zh-CN" altLang="en-US" sz="1400">
            <a:latin typeface="微软雅黑" pitchFamily="34" charset="-122"/>
            <a:ea typeface="微软雅黑" pitchFamily="34" charset="-122"/>
          </a:endParaRPr>
        </a:p>
      </dgm:t>
    </dgm:pt>
    <dgm:pt modelId="{28C15706-A88B-49B1-9D1F-7675A100433A}">
      <dgm:prSet phldrT="[文本]" custT="1"/>
      <dgm:spPr>
        <a:xfrm>
          <a:off x="2215674" y="0"/>
          <a:ext cx="762594" cy="432000"/>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400" b="1" i="0" u="none" strike="noStrike"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baseline="0" dirty="0">
            <a:solidFill>
              <a:srgbClr val="000066"/>
            </a:solidFill>
            <a:latin typeface="微软雅黑" pitchFamily="34" charset="-122"/>
            <a:ea typeface="微软雅黑" pitchFamily="34" charset="-122"/>
            <a:cs typeface="+mn-cs"/>
          </a:endParaRPr>
        </a:p>
      </dgm:t>
    </dgm:pt>
    <dgm:pt modelId="{67B24BC1-8FC3-4BBD-8ECB-E7BD051BA472}" type="parTrans" cxnId="{AAE95F58-35DD-4BB7-9216-EB145CC58C21}">
      <dgm:prSet/>
      <dgm:spPr/>
      <dgm:t>
        <a:bodyPr/>
        <a:lstStyle/>
        <a:p>
          <a:endParaRPr lang="zh-CN" altLang="en-US" sz="1400">
            <a:latin typeface="微软雅黑" pitchFamily="34" charset="-122"/>
            <a:ea typeface="微软雅黑" pitchFamily="34" charset="-122"/>
          </a:endParaRPr>
        </a:p>
      </dgm:t>
    </dgm:pt>
    <dgm:pt modelId="{73A62293-9E39-4E52-B75D-A481A4BF9C0C}" type="sibTrans" cxnId="{AAE95F58-35DD-4BB7-9216-EB145CC58C21}">
      <dgm:prSet/>
      <dgm:spPr>
        <a:prstGeom prst="rightArrow">
          <a:avLst>
            <a:gd name="adj1" fmla="val 60000"/>
            <a:gd name="adj2" fmla="val 50000"/>
          </a:avLst>
        </a:prstGeom>
      </dgm:spPr>
      <dgm:t>
        <a:bodyPr/>
        <a:lstStyle/>
        <a:p>
          <a:endParaRPr lang="zh-CN" altLang="en-US" sz="1400">
            <a:latin typeface="微软雅黑" pitchFamily="34" charset="-122"/>
            <a:ea typeface="微软雅黑" pitchFamily="34" charset="-122"/>
          </a:endParaRPr>
        </a:p>
      </dgm:t>
    </dgm:pt>
    <dgm:pt modelId="{05E2E1D3-38A3-4371-9B68-D8605F55EC3F}" type="pres">
      <dgm:prSet presAssocID="{BB248DAC-ABEF-40F1-AEAD-4511D6B88F2A}" presName="Name0" presStyleCnt="0">
        <dgm:presLayoutVars>
          <dgm:dir/>
          <dgm:resizeHandles val="exact"/>
        </dgm:presLayoutVars>
      </dgm:prSet>
      <dgm:spPr/>
      <dgm:t>
        <a:bodyPr/>
        <a:lstStyle/>
        <a:p>
          <a:endParaRPr lang="zh-CN" altLang="en-US"/>
        </a:p>
      </dgm:t>
    </dgm:pt>
    <dgm:pt modelId="{C24328C9-5251-4139-84D0-6B91CA7AC881}" type="pres">
      <dgm:prSet presAssocID="{ED784AD2-DCEA-4883-9296-735B5FA8DD8F}" presName="node" presStyleLbl="node1" presStyleIdx="0" presStyleCnt="5">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4"/>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4"/>
      <dgm:spPr/>
      <dgm:t>
        <a:bodyPr/>
        <a:lstStyle/>
        <a:p>
          <a:endParaRPr lang="zh-CN" altLang="en-US"/>
        </a:p>
      </dgm:t>
    </dgm:pt>
    <dgm:pt modelId="{702319DD-5E0E-49AC-B9E2-46BCA206E46F}" type="pres">
      <dgm:prSet presAssocID="{177D2727-072D-492E-9418-8AEDA2CB6CAB}" presName="node" presStyleLbl="node1" presStyleIdx="1" presStyleCnt="5"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4"/>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4"/>
      <dgm:spPr/>
      <dgm:t>
        <a:bodyPr/>
        <a:lstStyle/>
        <a:p>
          <a:endParaRPr lang="zh-CN" altLang="en-US"/>
        </a:p>
      </dgm:t>
    </dgm:pt>
    <dgm:pt modelId="{45357849-9009-4C0C-AA1C-E547E8E19F87}" type="pres">
      <dgm:prSet presAssocID="{9A07A96C-2608-4736-A7C1-2EF69626A837}" presName="node" presStyleLbl="node1" presStyleIdx="2" presStyleCnt="5">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4"/>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4"/>
      <dgm:spPr/>
      <dgm:t>
        <a:bodyPr/>
        <a:lstStyle/>
        <a:p>
          <a:endParaRPr lang="zh-CN" altLang="en-US"/>
        </a:p>
      </dgm:t>
    </dgm:pt>
    <dgm:pt modelId="{17721CF0-2D23-4361-8772-DC768E322A16}" type="pres">
      <dgm:prSet presAssocID="{A12B78B9-09BF-4AD7-9BF7-E5C63CAE3BCA}" presName="node" presStyleLbl="node1" presStyleIdx="3" presStyleCnt="5">
        <dgm:presLayoutVars>
          <dgm:bulletEnabled val="1"/>
        </dgm:presLayoutVars>
      </dgm:prSet>
      <dgm:spPr>
        <a:prstGeom prst="roundRect">
          <a:avLst>
            <a:gd name="adj" fmla="val 10000"/>
          </a:avLst>
        </a:prstGeom>
      </dgm:spPr>
      <dgm:t>
        <a:bodyPr/>
        <a:lstStyle/>
        <a:p>
          <a:endParaRPr lang="zh-CN" altLang="en-US"/>
        </a:p>
      </dgm:t>
    </dgm:pt>
    <dgm:pt modelId="{40F0FC9D-7C96-4EB5-8923-FB607BC5C024}" type="pres">
      <dgm:prSet presAssocID="{1EAD4D38-E8C7-41CD-AE36-191432DEA897}" presName="sibTrans" presStyleLbl="sibTrans2D1" presStyleIdx="3" presStyleCnt="4"/>
      <dgm:spPr/>
      <dgm:t>
        <a:bodyPr/>
        <a:lstStyle/>
        <a:p>
          <a:endParaRPr lang="zh-CN" altLang="en-US"/>
        </a:p>
      </dgm:t>
    </dgm:pt>
    <dgm:pt modelId="{412C0206-43CA-4B03-8156-DCC2397D7841}" type="pres">
      <dgm:prSet presAssocID="{1EAD4D38-E8C7-41CD-AE36-191432DEA897}" presName="connectorText" presStyleLbl="sibTrans2D1" presStyleIdx="3" presStyleCnt="4"/>
      <dgm:spPr/>
      <dgm:t>
        <a:bodyPr/>
        <a:lstStyle/>
        <a:p>
          <a:endParaRPr lang="zh-CN" altLang="en-US"/>
        </a:p>
      </dgm:t>
    </dgm:pt>
    <dgm:pt modelId="{F3840297-4E8C-4174-8ED8-136270FA8E76}" type="pres">
      <dgm:prSet presAssocID="{28C15706-A88B-49B1-9D1F-7675A100433A}" presName="node" presStyleLbl="node1" presStyleIdx="4" presStyleCnt="5">
        <dgm:presLayoutVars>
          <dgm:bulletEnabled val="1"/>
        </dgm:presLayoutVars>
      </dgm:prSet>
      <dgm:spPr>
        <a:prstGeom prst="roundRect">
          <a:avLst>
            <a:gd name="adj" fmla="val 10000"/>
          </a:avLst>
        </a:prstGeom>
      </dgm:spPr>
      <dgm:t>
        <a:bodyPr/>
        <a:lstStyle/>
        <a:p>
          <a:endParaRPr lang="zh-CN" altLang="en-US"/>
        </a:p>
      </dgm:t>
    </dgm:pt>
  </dgm:ptLst>
  <dgm:cxnLst>
    <dgm:cxn modelId="{B7D67F97-AA99-4FAF-A4FD-C694DB21F31F}" type="presOf" srcId="{A12B78B9-09BF-4AD7-9BF7-E5C63CAE3BCA}" destId="{17721CF0-2D23-4361-8772-DC768E322A16}" srcOrd="0"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AB09AC97-3BDA-46CF-8852-912DE489427D}" type="presOf" srcId="{1EAD4D38-E8C7-41CD-AE36-191432DEA897}" destId="{40F0FC9D-7C96-4EB5-8923-FB607BC5C024}" srcOrd="0" destOrd="0" presId="urn:microsoft.com/office/officeart/2005/8/layout/process1"/>
    <dgm:cxn modelId="{3111EA1B-F15A-449F-8D22-2CBFA4A85E93}" type="presOf" srcId="{28C15706-A88B-49B1-9D1F-7675A100433A}" destId="{F3840297-4E8C-4174-8ED8-136270FA8E76}" srcOrd="0" destOrd="0" presId="urn:microsoft.com/office/officeart/2005/8/layout/process1"/>
    <dgm:cxn modelId="{FD48E678-2172-4916-9BFE-8455CCE2ED58}" type="presOf" srcId="{03230954-F1E6-41D3-951C-2047B31841D1}" destId="{859ACD8E-90BB-44CE-B1B2-2EF79C0C84AE}" srcOrd="0" destOrd="0" presId="urn:microsoft.com/office/officeart/2005/8/layout/process1"/>
    <dgm:cxn modelId="{AB7C3C40-49E5-40E2-BABE-F0A1BEACA369}" type="presOf" srcId="{9A07A96C-2608-4736-A7C1-2EF69626A837}" destId="{45357849-9009-4C0C-AA1C-E547E8E19F87}" srcOrd="0" destOrd="0" presId="urn:microsoft.com/office/officeart/2005/8/layout/process1"/>
    <dgm:cxn modelId="{CDFCF7E3-D47B-4CC9-B5A2-D83CDE572B9C}" srcId="{BB248DAC-ABEF-40F1-AEAD-4511D6B88F2A}" destId="{A12B78B9-09BF-4AD7-9BF7-E5C63CAE3BCA}" srcOrd="3" destOrd="0" parTransId="{9E6C916B-1356-4B4D-B0B7-2A5B4CC01C45}" sibTransId="{1EAD4D38-E8C7-41CD-AE36-191432DEA897}"/>
    <dgm:cxn modelId="{660C4FD0-CABD-4356-92F7-EAF1888F6C76}" srcId="{BB248DAC-ABEF-40F1-AEAD-4511D6B88F2A}" destId="{177D2727-072D-492E-9418-8AEDA2CB6CAB}" srcOrd="1" destOrd="0" parTransId="{79940438-9581-4BA0-A443-61DF9B3369DB}" sibTransId="{66ECCAA2-5261-4834-ACB9-F70E8DE7581A}"/>
    <dgm:cxn modelId="{2ED35BBF-FB96-4C03-ABC0-E30EA1C43562}" type="presOf" srcId="{ED784AD2-DCEA-4883-9296-735B5FA8DD8F}" destId="{C24328C9-5251-4139-84D0-6B91CA7AC881}" srcOrd="0" destOrd="0" presId="urn:microsoft.com/office/officeart/2005/8/layout/process1"/>
    <dgm:cxn modelId="{CE5DFCC4-CF64-46EF-9496-9176A9F95022}" type="presOf" srcId="{15221F08-214F-42CE-96D1-14FA996C7F5C}" destId="{B368BF99-5CFA-43BC-91BE-D95BE0C853FA}" srcOrd="0" destOrd="0" presId="urn:microsoft.com/office/officeart/2005/8/layout/process1"/>
    <dgm:cxn modelId="{BAACBFF5-3E3A-4134-A821-23E17E15EB2B}" type="presOf" srcId="{15221F08-214F-42CE-96D1-14FA996C7F5C}" destId="{719E5146-4529-403A-817D-9980DBC37057}" srcOrd="1" destOrd="0" presId="urn:microsoft.com/office/officeart/2005/8/layout/process1"/>
    <dgm:cxn modelId="{7033C3F6-827B-4FC6-B756-F3579CC7AE7E}" type="presOf" srcId="{66ECCAA2-5261-4834-ACB9-F70E8DE7581A}" destId="{5078BB74-6408-445B-86AE-B2350E9C71B7}"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FDDA5635-8396-4636-A527-2C94E41487EA}" type="presOf" srcId="{1EAD4D38-E8C7-41CD-AE36-191432DEA897}" destId="{412C0206-43CA-4B03-8156-DCC2397D7841}" srcOrd="1" destOrd="0" presId="urn:microsoft.com/office/officeart/2005/8/layout/process1"/>
    <dgm:cxn modelId="{5898E7DC-C728-4A13-821A-204B07243E73}" type="presOf" srcId="{177D2727-072D-492E-9418-8AEDA2CB6CAB}" destId="{702319DD-5E0E-49AC-B9E2-46BCA206E46F}" srcOrd="0" destOrd="0" presId="urn:microsoft.com/office/officeart/2005/8/layout/process1"/>
    <dgm:cxn modelId="{AE116CFA-E40D-4FE1-BC42-6FCAF209261D}" type="presOf" srcId="{66ECCAA2-5261-4834-ACB9-F70E8DE7581A}" destId="{449192DB-F872-4281-A253-3C1DDADF75F0}" srcOrd="1" destOrd="0" presId="urn:microsoft.com/office/officeart/2005/8/layout/process1"/>
    <dgm:cxn modelId="{8C79844F-D153-48AF-9118-A879C4F5398C}" type="presOf" srcId="{03230954-F1E6-41D3-951C-2047B31841D1}" destId="{82129BB3-711E-4309-9BA3-0BC0F95ADF6B}" srcOrd="1" destOrd="0" presId="urn:microsoft.com/office/officeart/2005/8/layout/process1"/>
    <dgm:cxn modelId="{AAE95F58-35DD-4BB7-9216-EB145CC58C21}" srcId="{BB248DAC-ABEF-40F1-AEAD-4511D6B88F2A}" destId="{28C15706-A88B-49B1-9D1F-7675A100433A}" srcOrd="4" destOrd="0" parTransId="{67B24BC1-8FC3-4BBD-8ECB-E7BD051BA472}" sibTransId="{73A62293-9E39-4E52-B75D-A481A4BF9C0C}"/>
    <dgm:cxn modelId="{A8AFAE81-8F94-4F99-9CE6-D2491B8F27E8}" type="presOf" srcId="{BB248DAC-ABEF-40F1-AEAD-4511D6B88F2A}" destId="{05E2E1D3-38A3-4371-9B68-D8605F55EC3F}" srcOrd="0" destOrd="0" presId="urn:microsoft.com/office/officeart/2005/8/layout/process1"/>
    <dgm:cxn modelId="{DE4D125F-166D-4D51-BBCC-07B792365FD9}" type="presParOf" srcId="{05E2E1D3-38A3-4371-9B68-D8605F55EC3F}" destId="{C24328C9-5251-4139-84D0-6B91CA7AC881}" srcOrd="0" destOrd="0" presId="urn:microsoft.com/office/officeart/2005/8/layout/process1"/>
    <dgm:cxn modelId="{4DA56BBA-AF2D-454F-AE87-078BFF8BF92F}" type="presParOf" srcId="{05E2E1D3-38A3-4371-9B68-D8605F55EC3F}" destId="{B368BF99-5CFA-43BC-91BE-D95BE0C853FA}" srcOrd="1" destOrd="0" presId="urn:microsoft.com/office/officeart/2005/8/layout/process1"/>
    <dgm:cxn modelId="{D707AE39-9F22-4FC1-B8BB-D7D80F659F2B}" type="presParOf" srcId="{B368BF99-5CFA-43BC-91BE-D95BE0C853FA}" destId="{719E5146-4529-403A-817D-9980DBC37057}" srcOrd="0" destOrd="0" presId="urn:microsoft.com/office/officeart/2005/8/layout/process1"/>
    <dgm:cxn modelId="{2743FC65-9C98-4D04-9760-93D8B5829366}" type="presParOf" srcId="{05E2E1D3-38A3-4371-9B68-D8605F55EC3F}" destId="{702319DD-5E0E-49AC-B9E2-46BCA206E46F}" srcOrd="2" destOrd="0" presId="urn:microsoft.com/office/officeart/2005/8/layout/process1"/>
    <dgm:cxn modelId="{912642FE-23CC-4911-91C8-3E54710D8072}" type="presParOf" srcId="{05E2E1D3-38A3-4371-9B68-D8605F55EC3F}" destId="{5078BB74-6408-445B-86AE-B2350E9C71B7}" srcOrd="3" destOrd="0" presId="urn:microsoft.com/office/officeart/2005/8/layout/process1"/>
    <dgm:cxn modelId="{9B9D2433-61F1-4961-B873-21ACF5FCCD13}" type="presParOf" srcId="{5078BB74-6408-445B-86AE-B2350E9C71B7}" destId="{449192DB-F872-4281-A253-3C1DDADF75F0}" srcOrd="0" destOrd="0" presId="urn:microsoft.com/office/officeart/2005/8/layout/process1"/>
    <dgm:cxn modelId="{48E4BC71-4238-4A22-AD08-0E6D42E8A883}" type="presParOf" srcId="{05E2E1D3-38A3-4371-9B68-D8605F55EC3F}" destId="{45357849-9009-4C0C-AA1C-E547E8E19F87}" srcOrd="4" destOrd="0" presId="urn:microsoft.com/office/officeart/2005/8/layout/process1"/>
    <dgm:cxn modelId="{9F1D730D-7103-449B-B249-D41FF101BA9E}" type="presParOf" srcId="{05E2E1D3-38A3-4371-9B68-D8605F55EC3F}" destId="{859ACD8E-90BB-44CE-B1B2-2EF79C0C84AE}" srcOrd="5" destOrd="0" presId="urn:microsoft.com/office/officeart/2005/8/layout/process1"/>
    <dgm:cxn modelId="{9C38D0B3-9BAC-4941-A703-EF135AC4104D}" type="presParOf" srcId="{859ACD8E-90BB-44CE-B1B2-2EF79C0C84AE}" destId="{82129BB3-711E-4309-9BA3-0BC0F95ADF6B}" srcOrd="0" destOrd="0" presId="urn:microsoft.com/office/officeart/2005/8/layout/process1"/>
    <dgm:cxn modelId="{2A400D25-E8E1-4D72-8517-CA058CE3CE74}" type="presParOf" srcId="{05E2E1D3-38A3-4371-9B68-D8605F55EC3F}" destId="{17721CF0-2D23-4361-8772-DC768E322A16}" srcOrd="6" destOrd="0" presId="urn:microsoft.com/office/officeart/2005/8/layout/process1"/>
    <dgm:cxn modelId="{4136B12C-3021-4A1C-A8E3-1E23E79FE1D4}" type="presParOf" srcId="{05E2E1D3-38A3-4371-9B68-D8605F55EC3F}" destId="{40F0FC9D-7C96-4EB5-8923-FB607BC5C024}" srcOrd="7" destOrd="0" presId="urn:microsoft.com/office/officeart/2005/8/layout/process1"/>
    <dgm:cxn modelId="{5254938B-AAAF-4E96-8F8D-B06F102411D3}" type="presParOf" srcId="{40F0FC9D-7C96-4EB5-8923-FB607BC5C024}" destId="{412C0206-43CA-4B03-8156-DCC2397D7841}" srcOrd="0" destOrd="0" presId="urn:microsoft.com/office/officeart/2005/8/layout/process1"/>
    <dgm:cxn modelId="{7F1AF92B-E0B7-4257-8596-C653EA256461}" type="presParOf" srcId="{05E2E1D3-38A3-4371-9B68-D8605F55EC3F}" destId="{F3840297-4E8C-4174-8ED8-136270FA8E76}" srcOrd="8"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pt>
    <dgm:pt modelId="{ED784AD2-DCEA-4883-9296-735B5FA8DD8F}">
      <dgm:prSet phldrT="[文本]" custT="1"/>
      <dgm:spPr>
        <a:xfrm>
          <a:off x="2855" y="0"/>
          <a:ext cx="1198535"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600"/>
        </a:p>
      </dgm:t>
    </dgm:pt>
    <dgm:pt modelId="{15221F08-214F-42CE-96D1-14FA996C7F5C}" type="sibTrans" cxnId="{1F02640D-C828-4700-B93A-725565545571}">
      <dgm:prSet custT="1"/>
      <dgm:spPr>
        <a:xfrm>
          <a:off x="1321244" y="76517"/>
          <a:ext cx="254089" cy="297236"/>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177D2727-072D-492E-9418-8AEDA2CB6CAB}">
      <dgm:prSet phldrT="[文本]" custT="1"/>
      <dgm:spPr>
        <a:xfrm>
          <a:off x="1680805" y="0"/>
          <a:ext cx="131838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600"/>
        </a:p>
      </dgm:t>
    </dgm:pt>
    <dgm:pt modelId="{66ECCAA2-5261-4834-ACB9-F70E8DE7581A}" type="sibTrans" cxnId="{660C4FD0-CABD-4356-92F7-EAF1888F6C76}">
      <dgm:prSet custT="1"/>
      <dgm:spPr>
        <a:xfrm>
          <a:off x="3119048" y="76517"/>
          <a:ext cx="254089" cy="297236"/>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9A07A96C-2608-4736-A7C1-2EF69626A837}">
      <dgm:prSet phldrT="[文本]" custT="1"/>
      <dgm:spPr>
        <a:xfrm>
          <a:off x="3478608" y="0"/>
          <a:ext cx="1198535"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磨削</a:t>
          </a:r>
          <a:endParaRPr kumimoji="1" lang="zh-CN" altLang="en-US" sz="1600" b="1" kern="120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600"/>
        </a:p>
      </dgm:t>
    </dgm:pt>
    <dgm:pt modelId="{03230954-F1E6-41D3-951C-2047B31841D1}" type="sibTrans" cxnId="{D77939D3-94B9-467B-9787-C7DDAD7B3F81}">
      <dgm:prSet/>
      <dgm:spPr/>
      <dgm:t>
        <a:bodyPr/>
        <a:lstStyle/>
        <a:p>
          <a:endParaRPr lang="zh-CN" altLang="en-US" sz="1600"/>
        </a:p>
      </dgm:t>
    </dgm:pt>
    <dgm:pt modelId="{05E2E1D3-38A3-4371-9B68-D8605F55EC3F}" type="pres">
      <dgm:prSet presAssocID="{BB248DAC-ABEF-40F1-AEAD-4511D6B88F2A}" presName="Name0" presStyleCnt="0">
        <dgm:presLayoutVars>
          <dgm:dir/>
          <dgm:resizeHandles val="exact"/>
        </dgm:presLayoutVars>
      </dgm:prSet>
      <dgm:spPr/>
    </dgm:pt>
    <dgm:pt modelId="{C24328C9-5251-4139-84D0-6B91CA7AC881}" type="pres">
      <dgm:prSet presAssocID="{ED784AD2-DCEA-4883-9296-735B5FA8DD8F}" presName="node" presStyleLbl="node1" presStyleIdx="0" presStyleCnt="3">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2"/>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2"/>
      <dgm:spPr/>
      <dgm:t>
        <a:bodyPr/>
        <a:lstStyle/>
        <a:p>
          <a:endParaRPr lang="zh-CN" altLang="en-US"/>
        </a:p>
      </dgm:t>
    </dgm:pt>
    <dgm:pt modelId="{702319DD-5E0E-49AC-B9E2-46BCA206E46F}" type="pres">
      <dgm:prSet presAssocID="{177D2727-072D-492E-9418-8AEDA2CB6CAB}" presName="node" presStyleLbl="node1" presStyleIdx="1" presStyleCnt="3"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2"/>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2"/>
      <dgm:spPr/>
      <dgm:t>
        <a:bodyPr/>
        <a:lstStyle/>
        <a:p>
          <a:endParaRPr lang="zh-CN" altLang="en-US"/>
        </a:p>
      </dgm:t>
    </dgm:pt>
    <dgm:pt modelId="{45357849-9009-4C0C-AA1C-E547E8E19F87}" type="pres">
      <dgm:prSet presAssocID="{9A07A96C-2608-4736-A7C1-2EF69626A837}" presName="node" presStyleLbl="node1" presStyleIdx="2" presStyleCnt="3">
        <dgm:presLayoutVars>
          <dgm:bulletEnabled val="1"/>
        </dgm:presLayoutVars>
      </dgm:prSet>
      <dgm:spPr>
        <a:prstGeom prst="roundRect">
          <a:avLst>
            <a:gd name="adj" fmla="val 10000"/>
          </a:avLst>
        </a:prstGeom>
      </dgm:spPr>
      <dgm:t>
        <a:bodyPr/>
        <a:lstStyle/>
        <a:p>
          <a:endParaRPr lang="zh-CN" altLang="en-US"/>
        </a:p>
      </dgm:t>
    </dgm:pt>
  </dgm:ptLst>
  <dgm:cxnLst>
    <dgm:cxn modelId="{414D259E-EA19-40A4-B58A-E2223AC2F190}" type="presOf" srcId="{ED784AD2-DCEA-4883-9296-735B5FA8DD8F}" destId="{C24328C9-5251-4139-84D0-6B91CA7AC881}" srcOrd="0"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0C351CE4-0030-4FF0-9927-A754F7E87248}" type="presOf" srcId="{15221F08-214F-42CE-96D1-14FA996C7F5C}" destId="{719E5146-4529-403A-817D-9980DBC37057}" srcOrd="1" destOrd="0" presId="urn:microsoft.com/office/officeart/2005/8/layout/process1"/>
    <dgm:cxn modelId="{3F27FBF2-F4A8-477C-8691-77963A4940A3}" type="presOf" srcId="{9A07A96C-2608-4736-A7C1-2EF69626A837}" destId="{45357849-9009-4C0C-AA1C-E547E8E19F87}" srcOrd="0" destOrd="0" presId="urn:microsoft.com/office/officeart/2005/8/layout/process1"/>
    <dgm:cxn modelId="{8CEBA781-3DB9-4800-9DCD-1F222A51A911}" type="presOf" srcId="{66ECCAA2-5261-4834-ACB9-F70E8DE7581A}" destId="{5078BB74-6408-445B-86AE-B2350E9C71B7}"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660C4FD0-CABD-4356-92F7-EAF1888F6C76}" srcId="{BB248DAC-ABEF-40F1-AEAD-4511D6B88F2A}" destId="{177D2727-072D-492E-9418-8AEDA2CB6CAB}" srcOrd="1" destOrd="0" parTransId="{79940438-9581-4BA0-A443-61DF9B3369DB}" sibTransId="{66ECCAA2-5261-4834-ACB9-F70E8DE7581A}"/>
    <dgm:cxn modelId="{5B0C8F54-210F-49E6-B880-EEC09C25F0D9}" type="presOf" srcId="{BB248DAC-ABEF-40F1-AEAD-4511D6B88F2A}" destId="{05E2E1D3-38A3-4371-9B68-D8605F55EC3F}" srcOrd="0" destOrd="0" presId="urn:microsoft.com/office/officeart/2005/8/layout/process1"/>
    <dgm:cxn modelId="{F8DAB04F-4BBA-49D1-835D-33B2633D8126}" type="presOf" srcId="{66ECCAA2-5261-4834-ACB9-F70E8DE7581A}" destId="{449192DB-F872-4281-A253-3C1DDADF75F0}" srcOrd="1" destOrd="0" presId="urn:microsoft.com/office/officeart/2005/8/layout/process1"/>
    <dgm:cxn modelId="{9D2417F1-75B3-4587-91ED-F105E03D6CD0}" type="presOf" srcId="{15221F08-214F-42CE-96D1-14FA996C7F5C}" destId="{B368BF99-5CFA-43BC-91BE-D95BE0C853FA}" srcOrd="0" destOrd="0" presId="urn:microsoft.com/office/officeart/2005/8/layout/process1"/>
    <dgm:cxn modelId="{A103F7AD-216B-441F-8A14-AC6B69D7BECA}" type="presOf" srcId="{177D2727-072D-492E-9418-8AEDA2CB6CAB}" destId="{702319DD-5E0E-49AC-B9E2-46BCA206E46F}" srcOrd="0" destOrd="0" presId="urn:microsoft.com/office/officeart/2005/8/layout/process1"/>
    <dgm:cxn modelId="{CD917DFF-A97B-48AA-A1EE-420907675F48}" type="presParOf" srcId="{05E2E1D3-38A3-4371-9B68-D8605F55EC3F}" destId="{C24328C9-5251-4139-84D0-6B91CA7AC881}" srcOrd="0" destOrd="0" presId="urn:microsoft.com/office/officeart/2005/8/layout/process1"/>
    <dgm:cxn modelId="{FB617556-6CC4-48B1-BE7B-746407833AE6}" type="presParOf" srcId="{05E2E1D3-38A3-4371-9B68-D8605F55EC3F}" destId="{B368BF99-5CFA-43BC-91BE-D95BE0C853FA}" srcOrd="1" destOrd="0" presId="urn:microsoft.com/office/officeart/2005/8/layout/process1"/>
    <dgm:cxn modelId="{64BB0273-838B-4881-B7FE-5D8A2F6C8E99}" type="presParOf" srcId="{B368BF99-5CFA-43BC-91BE-D95BE0C853FA}" destId="{719E5146-4529-403A-817D-9980DBC37057}" srcOrd="0" destOrd="0" presId="urn:microsoft.com/office/officeart/2005/8/layout/process1"/>
    <dgm:cxn modelId="{8930929B-4EBA-437C-BE52-BA83F6E2D232}" type="presParOf" srcId="{05E2E1D3-38A3-4371-9B68-D8605F55EC3F}" destId="{702319DD-5E0E-49AC-B9E2-46BCA206E46F}" srcOrd="2" destOrd="0" presId="urn:microsoft.com/office/officeart/2005/8/layout/process1"/>
    <dgm:cxn modelId="{B3ECD93D-B74A-42B2-8B4D-73FF7C2AC6FA}" type="presParOf" srcId="{05E2E1D3-38A3-4371-9B68-D8605F55EC3F}" destId="{5078BB74-6408-445B-86AE-B2350E9C71B7}" srcOrd="3" destOrd="0" presId="urn:microsoft.com/office/officeart/2005/8/layout/process1"/>
    <dgm:cxn modelId="{6840C4AA-E95B-4EBC-9239-4BDC073BED3C}" type="presParOf" srcId="{5078BB74-6408-445B-86AE-B2350E9C71B7}" destId="{449192DB-F872-4281-A253-3C1DDADF75F0}" srcOrd="0" destOrd="0" presId="urn:microsoft.com/office/officeart/2005/8/layout/process1"/>
    <dgm:cxn modelId="{35DF4336-177F-44FB-BEF8-67D8BDC6ABF9}" type="presParOf" srcId="{05E2E1D3-38A3-4371-9B68-D8605F55EC3F}" destId="{45357849-9009-4C0C-AA1C-E547E8E19F87}"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pt>
    <dgm:pt modelId="{ED784AD2-DCEA-4883-9296-735B5FA8DD8F}">
      <dgm:prSet phldrT="[文本]" custT="1"/>
      <dgm:spPr>
        <a:xfrm>
          <a:off x="4796"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600"/>
        </a:p>
      </dgm:t>
    </dgm:pt>
    <dgm:pt modelId="{15221F08-214F-42CE-96D1-14FA996C7F5C}" type="sibTrans" cxnId="{1F02640D-C828-4700-B93A-725565545571}">
      <dgm:prSet custT="1"/>
      <dgm:spPr>
        <a:xfrm>
          <a:off x="974126"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177D2727-072D-492E-9418-8AEDA2CB6CAB}">
      <dgm:prSet phldrT="[文本]" custT="1"/>
      <dgm:spPr>
        <a:xfrm>
          <a:off x="1238488" y="0"/>
          <a:ext cx="969329"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滚齿</a:t>
          </a:r>
          <a:endParaRPr kumimoji="1" lang="zh-CN" altLang="en-US" sz="1600" b="1" kern="120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600"/>
        </a:p>
      </dgm:t>
    </dgm:pt>
    <dgm:pt modelId="{66ECCAA2-5261-4834-ACB9-F70E8DE7581A}" type="sibTrans" cxnId="{660C4FD0-CABD-4356-92F7-EAF1888F6C76}">
      <dgm:prSet custT="1"/>
      <dgm:spPr>
        <a:xfrm>
          <a:off x="2295939"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9A07A96C-2608-4736-A7C1-2EF69626A837}">
      <dgm:prSet phldrT="[文本]" custT="1"/>
      <dgm:spPr>
        <a:xfrm>
          <a:off x="2560302"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600"/>
        </a:p>
      </dgm:t>
    </dgm:pt>
    <dgm:pt modelId="{03230954-F1E6-41D3-951C-2047B31841D1}" type="sibTrans" cxnId="{D77939D3-94B9-467B-9787-C7DDAD7B3F81}">
      <dgm:prSet custT="1"/>
      <dgm:spPr>
        <a:xfrm>
          <a:off x="3529632"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F8BF93A6-0CD7-4E67-8B10-0F43867DB9C8}">
      <dgm:prSet phldrT="[文本]" custT="1"/>
      <dgm:spPr>
        <a:xfrm>
          <a:off x="3793994"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dirty="0" smtClean="0">
              <a:solidFill>
                <a:srgbClr val="000066"/>
              </a:solidFill>
              <a:latin typeface="微软雅黑" pitchFamily="34" charset="-122"/>
              <a:ea typeface="微软雅黑" pitchFamily="34" charset="-122"/>
              <a:cs typeface="+mn-cs"/>
            </a:rPr>
            <a:t>磨削</a:t>
          </a:r>
          <a:endParaRPr kumimoji="1" lang="zh-CN" altLang="en-US" sz="1600" b="1" dirty="0">
            <a:solidFill>
              <a:srgbClr val="000066"/>
            </a:solidFill>
            <a:latin typeface="微软雅黑" pitchFamily="34" charset="-122"/>
            <a:ea typeface="微软雅黑" pitchFamily="34" charset="-122"/>
            <a:cs typeface="+mn-cs"/>
          </a:endParaRPr>
        </a:p>
      </dgm:t>
    </dgm:pt>
    <dgm:pt modelId="{3B9C18F7-58C7-44C7-9184-AC10BB87CBF1}" type="parTrans" cxnId="{239BAB74-537D-4E13-832E-0502E70B6B41}">
      <dgm:prSet/>
      <dgm:spPr/>
      <dgm:t>
        <a:bodyPr/>
        <a:lstStyle/>
        <a:p>
          <a:endParaRPr lang="zh-CN" altLang="en-US" sz="1600"/>
        </a:p>
      </dgm:t>
    </dgm:pt>
    <dgm:pt modelId="{179EA265-B58E-46D0-9D15-F7B825AA1AF7}" type="sibTrans" cxnId="{239BAB74-537D-4E13-832E-0502E70B6B41}">
      <dgm:prSet/>
      <dgm:spPr/>
      <dgm:t>
        <a:bodyPr/>
        <a:lstStyle/>
        <a:p>
          <a:endParaRPr lang="zh-CN" altLang="en-US" sz="1600"/>
        </a:p>
      </dgm:t>
    </dgm:pt>
    <dgm:pt modelId="{05E2E1D3-38A3-4371-9B68-D8605F55EC3F}" type="pres">
      <dgm:prSet presAssocID="{BB248DAC-ABEF-40F1-AEAD-4511D6B88F2A}" presName="Name0" presStyleCnt="0">
        <dgm:presLayoutVars>
          <dgm:dir/>
          <dgm:resizeHandles val="exact"/>
        </dgm:presLayoutVars>
      </dgm:prSet>
      <dgm:spPr/>
    </dgm:pt>
    <dgm:pt modelId="{C24328C9-5251-4139-84D0-6B91CA7AC881}" type="pres">
      <dgm:prSet presAssocID="{ED784AD2-DCEA-4883-9296-735B5FA8DD8F}" presName="node" presStyleLbl="node1" presStyleIdx="0" presStyleCnt="4">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3"/>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3"/>
      <dgm:spPr/>
      <dgm:t>
        <a:bodyPr/>
        <a:lstStyle/>
        <a:p>
          <a:endParaRPr lang="zh-CN" altLang="en-US"/>
        </a:p>
      </dgm:t>
    </dgm:pt>
    <dgm:pt modelId="{702319DD-5E0E-49AC-B9E2-46BCA206E46F}" type="pres">
      <dgm:prSet presAssocID="{177D2727-072D-492E-9418-8AEDA2CB6CAB}" presName="node" presStyleLbl="node1" presStyleIdx="1" presStyleCnt="4"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3"/>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3"/>
      <dgm:spPr/>
      <dgm:t>
        <a:bodyPr/>
        <a:lstStyle/>
        <a:p>
          <a:endParaRPr lang="zh-CN" altLang="en-US"/>
        </a:p>
      </dgm:t>
    </dgm:pt>
    <dgm:pt modelId="{45357849-9009-4C0C-AA1C-E547E8E19F87}" type="pres">
      <dgm:prSet presAssocID="{9A07A96C-2608-4736-A7C1-2EF69626A837}" presName="node" presStyleLbl="node1" presStyleIdx="2" presStyleCnt="4">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3"/>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3"/>
      <dgm:spPr/>
      <dgm:t>
        <a:bodyPr/>
        <a:lstStyle/>
        <a:p>
          <a:endParaRPr lang="zh-CN" altLang="en-US"/>
        </a:p>
      </dgm:t>
    </dgm:pt>
    <dgm:pt modelId="{ABAE6277-3128-4BF6-97CF-2B26984B021B}" type="pres">
      <dgm:prSet presAssocID="{F8BF93A6-0CD7-4E67-8B10-0F43867DB9C8}" presName="node" presStyleLbl="node1" presStyleIdx="3" presStyleCnt="4">
        <dgm:presLayoutVars>
          <dgm:bulletEnabled val="1"/>
        </dgm:presLayoutVars>
      </dgm:prSet>
      <dgm:spPr>
        <a:prstGeom prst="roundRect">
          <a:avLst>
            <a:gd name="adj" fmla="val 10000"/>
          </a:avLst>
        </a:prstGeom>
      </dgm:spPr>
      <dgm:t>
        <a:bodyPr/>
        <a:lstStyle/>
        <a:p>
          <a:endParaRPr lang="zh-CN" altLang="en-US"/>
        </a:p>
      </dgm:t>
    </dgm:pt>
  </dgm:ptLst>
  <dgm:cxnLst>
    <dgm:cxn modelId="{9715FD07-C66A-4739-97A9-4C92BF2B56E6}" type="presOf" srcId="{03230954-F1E6-41D3-951C-2047B31841D1}" destId="{859ACD8E-90BB-44CE-B1B2-2EF79C0C84AE}" srcOrd="0"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E9667F13-9B4C-4B28-A97F-71999E6AEDD5}" type="presOf" srcId="{ED784AD2-DCEA-4883-9296-735B5FA8DD8F}" destId="{C24328C9-5251-4139-84D0-6B91CA7AC881}" srcOrd="0" destOrd="0" presId="urn:microsoft.com/office/officeart/2005/8/layout/process1"/>
    <dgm:cxn modelId="{737CC1C5-90DD-4E99-92BA-7E29D6C49914}" type="presOf" srcId="{15221F08-214F-42CE-96D1-14FA996C7F5C}" destId="{719E5146-4529-403A-817D-9980DBC37057}" srcOrd="1" destOrd="0" presId="urn:microsoft.com/office/officeart/2005/8/layout/process1"/>
    <dgm:cxn modelId="{98CF3154-3981-48EC-B1AF-A00D3E179DFE}" type="presOf" srcId="{03230954-F1E6-41D3-951C-2047B31841D1}" destId="{82129BB3-711E-4309-9BA3-0BC0F95ADF6B}" srcOrd="1" destOrd="0" presId="urn:microsoft.com/office/officeart/2005/8/layout/process1"/>
    <dgm:cxn modelId="{239BAB74-537D-4E13-832E-0502E70B6B41}" srcId="{BB248DAC-ABEF-40F1-AEAD-4511D6B88F2A}" destId="{F8BF93A6-0CD7-4E67-8B10-0F43867DB9C8}" srcOrd="3" destOrd="0" parTransId="{3B9C18F7-58C7-44C7-9184-AC10BB87CBF1}" sibTransId="{179EA265-B58E-46D0-9D15-F7B825AA1AF7}"/>
    <dgm:cxn modelId="{660C4FD0-CABD-4356-92F7-EAF1888F6C76}" srcId="{BB248DAC-ABEF-40F1-AEAD-4511D6B88F2A}" destId="{177D2727-072D-492E-9418-8AEDA2CB6CAB}" srcOrd="1" destOrd="0" parTransId="{79940438-9581-4BA0-A443-61DF9B3369DB}" sibTransId="{66ECCAA2-5261-4834-ACB9-F70E8DE7581A}"/>
    <dgm:cxn modelId="{D59C68B7-2588-4D42-8202-26006A064E24}" type="presOf" srcId="{177D2727-072D-492E-9418-8AEDA2CB6CAB}" destId="{702319DD-5E0E-49AC-B9E2-46BCA206E46F}" srcOrd="0" destOrd="0" presId="urn:microsoft.com/office/officeart/2005/8/layout/process1"/>
    <dgm:cxn modelId="{021B0FD5-2B73-4339-98B3-FB8F2DBE55D3}" type="presOf" srcId="{F8BF93A6-0CD7-4E67-8B10-0F43867DB9C8}" destId="{ABAE6277-3128-4BF6-97CF-2B26984B021B}" srcOrd="0" destOrd="0" presId="urn:microsoft.com/office/officeart/2005/8/layout/process1"/>
    <dgm:cxn modelId="{C62C1F38-D269-4F46-AE03-79C54CE59852}" type="presOf" srcId="{66ECCAA2-5261-4834-ACB9-F70E8DE7581A}" destId="{5078BB74-6408-445B-86AE-B2350E9C71B7}" srcOrd="0" destOrd="0" presId="urn:microsoft.com/office/officeart/2005/8/layout/process1"/>
    <dgm:cxn modelId="{6D0357B6-C6FE-4A77-8B98-7EA74FDDC99F}" type="presOf" srcId="{15221F08-214F-42CE-96D1-14FA996C7F5C}" destId="{B368BF99-5CFA-43BC-91BE-D95BE0C853FA}" srcOrd="0" destOrd="0" presId="urn:microsoft.com/office/officeart/2005/8/layout/process1"/>
    <dgm:cxn modelId="{A8CA7DC9-1155-45EC-91E8-22D6839E6F6B}" type="presOf" srcId="{9A07A96C-2608-4736-A7C1-2EF69626A837}" destId="{45357849-9009-4C0C-AA1C-E547E8E19F87}"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9AA3A05D-5770-4008-B843-0A67EA253968}" type="presOf" srcId="{66ECCAA2-5261-4834-ACB9-F70E8DE7581A}" destId="{449192DB-F872-4281-A253-3C1DDADF75F0}" srcOrd="1" destOrd="0" presId="urn:microsoft.com/office/officeart/2005/8/layout/process1"/>
    <dgm:cxn modelId="{7C1F7497-0BE0-42E3-8EDF-DDDE55CE9E7C}" type="presOf" srcId="{BB248DAC-ABEF-40F1-AEAD-4511D6B88F2A}" destId="{05E2E1D3-38A3-4371-9B68-D8605F55EC3F}" srcOrd="0" destOrd="0" presId="urn:microsoft.com/office/officeart/2005/8/layout/process1"/>
    <dgm:cxn modelId="{2E3D0E1A-EF89-42EF-AFAD-B07C61D010D3}" type="presParOf" srcId="{05E2E1D3-38A3-4371-9B68-D8605F55EC3F}" destId="{C24328C9-5251-4139-84D0-6B91CA7AC881}" srcOrd="0" destOrd="0" presId="urn:microsoft.com/office/officeart/2005/8/layout/process1"/>
    <dgm:cxn modelId="{41E55C8C-154D-4D2F-A560-5DE4E85B8196}" type="presParOf" srcId="{05E2E1D3-38A3-4371-9B68-D8605F55EC3F}" destId="{B368BF99-5CFA-43BC-91BE-D95BE0C853FA}" srcOrd="1" destOrd="0" presId="urn:microsoft.com/office/officeart/2005/8/layout/process1"/>
    <dgm:cxn modelId="{BF6F6212-FC23-447D-A770-4F2DE43A68E2}" type="presParOf" srcId="{B368BF99-5CFA-43BC-91BE-D95BE0C853FA}" destId="{719E5146-4529-403A-817D-9980DBC37057}" srcOrd="0" destOrd="0" presId="urn:microsoft.com/office/officeart/2005/8/layout/process1"/>
    <dgm:cxn modelId="{9AD9950F-66C3-499F-AC97-4E99FE43385D}" type="presParOf" srcId="{05E2E1D3-38A3-4371-9B68-D8605F55EC3F}" destId="{702319DD-5E0E-49AC-B9E2-46BCA206E46F}" srcOrd="2" destOrd="0" presId="urn:microsoft.com/office/officeart/2005/8/layout/process1"/>
    <dgm:cxn modelId="{7120E703-E1FB-4B12-973F-4AACC9D412ED}" type="presParOf" srcId="{05E2E1D3-38A3-4371-9B68-D8605F55EC3F}" destId="{5078BB74-6408-445B-86AE-B2350E9C71B7}" srcOrd="3" destOrd="0" presId="urn:microsoft.com/office/officeart/2005/8/layout/process1"/>
    <dgm:cxn modelId="{7DAA9DE2-50D0-4FD7-B7C6-C96FDC649CE7}" type="presParOf" srcId="{5078BB74-6408-445B-86AE-B2350E9C71B7}" destId="{449192DB-F872-4281-A253-3C1DDADF75F0}" srcOrd="0" destOrd="0" presId="urn:microsoft.com/office/officeart/2005/8/layout/process1"/>
    <dgm:cxn modelId="{3C3F84AD-04ED-40A5-8CF8-F7224B1C0D91}" type="presParOf" srcId="{05E2E1D3-38A3-4371-9B68-D8605F55EC3F}" destId="{45357849-9009-4C0C-AA1C-E547E8E19F87}" srcOrd="4" destOrd="0" presId="urn:microsoft.com/office/officeart/2005/8/layout/process1"/>
    <dgm:cxn modelId="{9482832C-AAEA-4C70-9E24-BDF08DB574E1}" type="presParOf" srcId="{05E2E1D3-38A3-4371-9B68-D8605F55EC3F}" destId="{859ACD8E-90BB-44CE-B1B2-2EF79C0C84AE}" srcOrd="5" destOrd="0" presId="urn:microsoft.com/office/officeart/2005/8/layout/process1"/>
    <dgm:cxn modelId="{3E643098-CD3C-4D0E-9968-6B2DBBF0C56A}" type="presParOf" srcId="{859ACD8E-90BB-44CE-B1B2-2EF79C0C84AE}" destId="{82129BB3-711E-4309-9BA3-0BC0F95ADF6B}" srcOrd="0" destOrd="0" presId="urn:microsoft.com/office/officeart/2005/8/layout/process1"/>
    <dgm:cxn modelId="{E0513A4B-E036-4185-946B-A05377F5D6AE}" type="presParOf" srcId="{05E2E1D3-38A3-4371-9B68-D8605F55EC3F}" destId="{ABAE6277-3128-4BF6-97CF-2B26984B021B}" srcOrd="6"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248DAC-ABEF-40F1-AEAD-4511D6B88F2A}" type="doc">
      <dgm:prSet loTypeId="urn:microsoft.com/office/officeart/2005/8/layout/process1" loCatId="process" qsTypeId="urn:microsoft.com/office/officeart/2005/8/quickstyle/simple1" qsCatId="simple" csTypeId="urn:microsoft.com/office/officeart/2005/8/colors/accent1_2" csCatId="accent1" phldr="1"/>
      <dgm:spPr/>
    </dgm:pt>
    <dgm:pt modelId="{ED784AD2-DCEA-4883-9296-735B5FA8DD8F}">
      <dgm:prSet phldrT="[文本]" custT="1"/>
      <dgm:spPr>
        <a:xfrm>
          <a:off x="4796"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gm:t>
    </dgm:pt>
    <dgm:pt modelId="{2F90230E-6FEC-463E-96F6-DBD8E0A5DE85}" type="parTrans" cxnId="{1F02640D-C828-4700-B93A-725565545571}">
      <dgm:prSet/>
      <dgm:spPr/>
      <dgm:t>
        <a:bodyPr/>
        <a:lstStyle/>
        <a:p>
          <a:endParaRPr lang="zh-CN" altLang="en-US" sz="1600"/>
        </a:p>
      </dgm:t>
    </dgm:pt>
    <dgm:pt modelId="{15221F08-214F-42CE-96D1-14FA996C7F5C}" type="sibTrans" cxnId="{1F02640D-C828-4700-B93A-725565545571}">
      <dgm:prSet custT="1"/>
      <dgm:spPr>
        <a:xfrm>
          <a:off x="974126"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177D2727-072D-492E-9418-8AEDA2CB6CAB}">
      <dgm:prSet phldrT="[文本]" custT="1"/>
      <dgm:spPr>
        <a:xfrm>
          <a:off x="1238488" y="0"/>
          <a:ext cx="969329"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焊接</a:t>
          </a:r>
          <a:endParaRPr kumimoji="1" lang="zh-CN" altLang="en-US" sz="1600" b="1" kern="1200" dirty="0">
            <a:solidFill>
              <a:srgbClr val="000066"/>
            </a:solidFill>
            <a:latin typeface="微软雅黑" pitchFamily="34" charset="-122"/>
            <a:ea typeface="微软雅黑" pitchFamily="34" charset="-122"/>
            <a:cs typeface="+mn-cs"/>
          </a:endParaRPr>
        </a:p>
      </dgm:t>
    </dgm:pt>
    <dgm:pt modelId="{79940438-9581-4BA0-A443-61DF9B3369DB}" type="parTrans" cxnId="{660C4FD0-CABD-4356-92F7-EAF1888F6C76}">
      <dgm:prSet/>
      <dgm:spPr/>
      <dgm:t>
        <a:bodyPr/>
        <a:lstStyle/>
        <a:p>
          <a:endParaRPr lang="zh-CN" altLang="en-US" sz="1600"/>
        </a:p>
      </dgm:t>
    </dgm:pt>
    <dgm:pt modelId="{66ECCAA2-5261-4834-ACB9-F70E8DE7581A}" type="sibTrans" cxnId="{660C4FD0-CABD-4356-92F7-EAF1888F6C76}">
      <dgm:prSet custT="1"/>
      <dgm:spPr>
        <a:xfrm>
          <a:off x="2295939"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9A07A96C-2608-4736-A7C1-2EF69626A837}">
      <dgm:prSet phldrT="[文本]" custT="1"/>
      <dgm:spPr>
        <a:xfrm>
          <a:off x="2560302"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gm:t>
    </dgm:pt>
    <dgm:pt modelId="{A111A32E-B39B-4F8B-8578-D2931C021325}" type="parTrans" cxnId="{D77939D3-94B9-467B-9787-C7DDAD7B3F81}">
      <dgm:prSet/>
      <dgm:spPr/>
      <dgm:t>
        <a:bodyPr/>
        <a:lstStyle/>
        <a:p>
          <a:endParaRPr lang="zh-CN" altLang="en-US" sz="1600"/>
        </a:p>
      </dgm:t>
    </dgm:pt>
    <dgm:pt modelId="{03230954-F1E6-41D3-951C-2047B31841D1}" type="sibTrans" cxnId="{D77939D3-94B9-467B-9787-C7DDAD7B3F81}">
      <dgm:prSet custT="1"/>
      <dgm:spPr>
        <a:xfrm>
          <a:off x="3529632" y="115865"/>
          <a:ext cx="186816" cy="218539"/>
        </a:xfrm>
        <a:solidFill>
          <a:srgbClr val="C00000"/>
        </a:solidFill>
        <a:ln>
          <a:noFill/>
        </a:ln>
        <a:effectLst/>
      </dgm:spPr>
      <dgm:t>
        <a:bodyPr/>
        <a:lstStyle/>
        <a:p>
          <a:endParaRPr lang="zh-CN" altLang="en-US" sz="1600">
            <a:solidFill>
              <a:srgbClr val="FFFFFF"/>
            </a:solidFill>
            <a:latin typeface="Calibri"/>
            <a:ea typeface="黑体"/>
            <a:cs typeface="+mn-cs"/>
          </a:endParaRPr>
        </a:p>
      </dgm:t>
    </dgm:pt>
    <dgm:pt modelId="{F8BF93A6-0CD7-4E67-8B10-0F43867DB9C8}">
      <dgm:prSet phldrT="[文本]" custT="1"/>
      <dgm:spPr>
        <a:xfrm>
          <a:off x="3793994" y="0"/>
          <a:ext cx="881208" cy="450271"/>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kumimoji="1" lang="zh-CN" altLang="en-US" sz="1600" b="1" dirty="0" smtClean="0">
              <a:solidFill>
                <a:srgbClr val="000066"/>
              </a:solidFill>
              <a:latin typeface="微软雅黑" pitchFamily="34" charset="-122"/>
              <a:ea typeface="微软雅黑" pitchFamily="34" charset="-122"/>
              <a:cs typeface="+mn-cs"/>
            </a:rPr>
            <a:t>磨削</a:t>
          </a:r>
          <a:endParaRPr kumimoji="1" lang="zh-CN" altLang="en-US" sz="1600" b="1" dirty="0">
            <a:solidFill>
              <a:srgbClr val="000066"/>
            </a:solidFill>
            <a:latin typeface="微软雅黑" pitchFamily="34" charset="-122"/>
            <a:ea typeface="微软雅黑" pitchFamily="34" charset="-122"/>
            <a:cs typeface="+mn-cs"/>
          </a:endParaRPr>
        </a:p>
      </dgm:t>
    </dgm:pt>
    <dgm:pt modelId="{3B9C18F7-58C7-44C7-9184-AC10BB87CBF1}" type="parTrans" cxnId="{239BAB74-537D-4E13-832E-0502E70B6B41}">
      <dgm:prSet/>
      <dgm:spPr/>
      <dgm:t>
        <a:bodyPr/>
        <a:lstStyle/>
        <a:p>
          <a:endParaRPr lang="zh-CN" altLang="en-US" sz="1600"/>
        </a:p>
      </dgm:t>
    </dgm:pt>
    <dgm:pt modelId="{179EA265-B58E-46D0-9D15-F7B825AA1AF7}" type="sibTrans" cxnId="{239BAB74-537D-4E13-832E-0502E70B6B41}">
      <dgm:prSet/>
      <dgm:spPr/>
      <dgm:t>
        <a:bodyPr/>
        <a:lstStyle/>
        <a:p>
          <a:endParaRPr lang="zh-CN" altLang="en-US" sz="1600"/>
        </a:p>
      </dgm:t>
    </dgm:pt>
    <dgm:pt modelId="{05E2E1D3-38A3-4371-9B68-D8605F55EC3F}" type="pres">
      <dgm:prSet presAssocID="{BB248DAC-ABEF-40F1-AEAD-4511D6B88F2A}" presName="Name0" presStyleCnt="0">
        <dgm:presLayoutVars>
          <dgm:dir/>
          <dgm:resizeHandles val="exact"/>
        </dgm:presLayoutVars>
      </dgm:prSet>
      <dgm:spPr/>
    </dgm:pt>
    <dgm:pt modelId="{C24328C9-5251-4139-84D0-6B91CA7AC881}" type="pres">
      <dgm:prSet presAssocID="{ED784AD2-DCEA-4883-9296-735B5FA8DD8F}" presName="node" presStyleLbl="node1" presStyleIdx="0" presStyleCnt="4">
        <dgm:presLayoutVars>
          <dgm:bulletEnabled val="1"/>
        </dgm:presLayoutVars>
      </dgm:prSet>
      <dgm:spPr>
        <a:prstGeom prst="roundRect">
          <a:avLst>
            <a:gd name="adj" fmla="val 10000"/>
          </a:avLst>
        </a:prstGeom>
      </dgm:spPr>
      <dgm:t>
        <a:bodyPr/>
        <a:lstStyle/>
        <a:p>
          <a:endParaRPr lang="zh-CN" altLang="en-US"/>
        </a:p>
      </dgm:t>
    </dgm:pt>
    <dgm:pt modelId="{B368BF99-5CFA-43BC-91BE-D95BE0C853FA}" type="pres">
      <dgm:prSet presAssocID="{15221F08-214F-42CE-96D1-14FA996C7F5C}" presName="sibTrans" presStyleLbl="sibTrans2D1" presStyleIdx="0" presStyleCnt="3"/>
      <dgm:spPr>
        <a:prstGeom prst="rightArrow">
          <a:avLst>
            <a:gd name="adj1" fmla="val 60000"/>
            <a:gd name="adj2" fmla="val 50000"/>
          </a:avLst>
        </a:prstGeom>
      </dgm:spPr>
      <dgm:t>
        <a:bodyPr/>
        <a:lstStyle/>
        <a:p>
          <a:endParaRPr lang="zh-CN" altLang="en-US"/>
        </a:p>
      </dgm:t>
    </dgm:pt>
    <dgm:pt modelId="{719E5146-4529-403A-817D-9980DBC37057}" type="pres">
      <dgm:prSet presAssocID="{15221F08-214F-42CE-96D1-14FA996C7F5C}" presName="connectorText" presStyleLbl="sibTrans2D1" presStyleIdx="0" presStyleCnt="3"/>
      <dgm:spPr/>
      <dgm:t>
        <a:bodyPr/>
        <a:lstStyle/>
        <a:p>
          <a:endParaRPr lang="zh-CN" altLang="en-US"/>
        </a:p>
      </dgm:t>
    </dgm:pt>
    <dgm:pt modelId="{702319DD-5E0E-49AC-B9E2-46BCA206E46F}" type="pres">
      <dgm:prSet presAssocID="{177D2727-072D-492E-9418-8AEDA2CB6CAB}" presName="node" presStyleLbl="node1" presStyleIdx="1" presStyleCnt="4" custScaleX="110000" custScaleY="100000">
        <dgm:presLayoutVars>
          <dgm:bulletEnabled val="1"/>
        </dgm:presLayoutVars>
      </dgm:prSet>
      <dgm:spPr>
        <a:prstGeom prst="roundRect">
          <a:avLst>
            <a:gd name="adj" fmla="val 10000"/>
          </a:avLst>
        </a:prstGeom>
      </dgm:spPr>
      <dgm:t>
        <a:bodyPr/>
        <a:lstStyle/>
        <a:p>
          <a:endParaRPr lang="zh-CN" altLang="en-US"/>
        </a:p>
      </dgm:t>
    </dgm:pt>
    <dgm:pt modelId="{5078BB74-6408-445B-86AE-B2350E9C71B7}" type="pres">
      <dgm:prSet presAssocID="{66ECCAA2-5261-4834-ACB9-F70E8DE7581A}" presName="sibTrans" presStyleLbl="sibTrans2D1" presStyleIdx="1" presStyleCnt="3"/>
      <dgm:spPr>
        <a:prstGeom prst="rightArrow">
          <a:avLst>
            <a:gd name="adj1" fmla="val 60000"/>
            <a:gd name="adj2" fmla="val 50000"/>
          </a:avLst>
        </a:prstGeom>
      </dgm:spPr>
      <dgm:t>
        <a:bodyPr/>
        <a:lstStyle/>
        <a:p>
          <a:endParaRPr lang="zh-CN" altLang="en-US"/>
        </a:p>
      </dgm:t>
    </dgm:pt>
    <dgm:pt modelId="{449192DB-F872-4281-A253-3C1DDADF75F0}" type="pres">
      <dgm:prSet presAssocID="{66ECCAA2-5261-4834-ACB9-F70E8DE7581A}" presName="connectorText" presStyleLbl="sibTrans2D1" presStyleIdx="1" presStyleCnt="3"/>
      <dgm:spPr/>
      <dgm:t>
        <a:bodyPr/>
        <a:lstStyle/>
        <a:p>
          <a:endParaRPr lang="zh-CN" altLang="en-US"/>
        </a:p>
      </dgm:t>
    </dgm:pt>
    <dgm:pt modelId="{45357849-9009-4C0C-AA1C-E547E8E19F87}" type="pres">
      <dgm:prSet presAssocID="{9A07A96C-2608-4736-A7C1-2EF69626A837}" presName="node" presStyleLbl="node1" presStyleIdx="2" presStyleCnt="4">
        <dgm:presLayoutVars>
          <dgm:bulletEnabled val="1"/>
        </dgm:presLayoutVars>
      </dgm:prSet>
      <dgm:spPr>
        <a:prstGeom prst="roundRect">
          <a:avLst>
            <a:gd name="adj" fmla="val 10000"/>
          </a:avLst>
        </a:prstGeom>
      </dgm:spPr>
      <dgm:t>
        <a:bodyPr/>
        <a:lstStyle/>
        <a:p>
          <a:endParaRPr lang="zh-CN" altLang="en-US"/>
        </a:p>
      </dgm:t>
    </dgm:pt>
    <dgm:pt modelId="{859ACD8E-90BB-44CE-B1B2-2EF79C0C84AE}" type="pres">
      <dgm:prSet presAssocID="{03230954-F1E6-41D3-951C-2047B31841D1}" presName="sibTrans" presStyleLbl="sibTrans2D1" presStyleIdx="2" presStyleCnt="3"/>
      <dgm:spPr>
        <a:prstGeom prst="rightArrow">
          <a:avLst>
            <a:gd name="adj1" fmla="val 60000"/>
            <a:gd name="adj2" fmla="val 50000"/>
          </a:avLst>
        </a:prstGeom>
      </dgm:spPr>
      <dgm:t>
        <a:bodyPr/>
        <a:lstStyle/>
        <a:p>
          <a:endParaRPr lang="zh-CN" altLang="en-US"/>
        </a:p>
      </dgm:t>
    </dgm:pt>
    <dgm:pt modelId="{82129BB3-711E-4309-9BA3-0BC0F95ADF6B}" type="pres">
      <dgm:prSet presAssocID="{03230954-F1E6-41D3-951C-2047B31841D1}" presName="connectorText" presStyleLbl="sibTrans2D1" presStyleIdx="2" presStyleCnt="3"/>
      <dgm:spPr/>
      <dgm:t>
        <a:bodyPr/>
        <a:lstStyle/>
        <a:p>
          <a:endParaRPr lang="zh-CN" altLang="en-US"/>
        </a:p>
      </dgm:t>
    </dgm:pt>
    <dgm:pt modelId="{ABAE6277-3128-4BF6-97CF-2B26984B021B}" type="pres">
      <dgm:prSet presAssocID="{F8BF93A6-0CD7-4E67-8B10-0F43867DB9C8}" presName="node" presStyleLbl="node1" presStyleIdx="3" presStyleCnt="4">
        <dgm:presLayoutVars>
          <dgm:bulletEnabled val="1"/>
        </dgm:presLayoutVars>
      </dgm:prSet>
      <dgm:spPr>
        <a:prstGeom prst="roundRect">
          <a:avLst>
            <a:gd name="adj" fmla="val 10000"/>
          </a:avLst>
        </a:prstGeom>
      </dgm:spPr>
      <dgm:t>
        <a:bodyPr/>
        <a:lstStyle/>
        <a:p>
          <a:endParaRPr lang="zh-CN" altLang="en-US"/>
        </a:p>
      </dgm:t>
    </dgm:pt>
  </dgm:ptLst>
  <dgm:cxnLst>
    <dgm:cxn modelId="{F819EF00-257A-4B1D-AE3B-23B090EEE781}" type="presOf" srcId="{03230954-F1E6-41D3-951C-2047B31841D1}" destId="{859ACD8E-90BB-44CE-B1B2-2EF79C0C84AE}" srcOrd="0" destOrd="0" presId="urn:microsoft.com/office/officeart/2005/8/layout/process1"/>
    <dgm:cxn modelId="{D77939D3-94B9-467B-9787-C7DDAD7B3F81}" srcId="{BB248DAC-ABEF-40F1-AEAD-4511D6B88F2A}" destId="{9A07A96C-2608-4736-A7C1-2EF69626A837}" srcOrd="2" destOrd="0" parTransId="{A111A32E-B39B-4F8B-8578-D2931C021325}" sibTransId="{03230954-F1E6-41D3-951C-2047B31841D1}"/>
    <dgm:cxn modelId="{55CCDC6F-E8DB-483C-BD6F-ABDB7E336A07}" type="presOf" srcId="{ED784AD2-DCEA-4883-9296-735B5FA8DD8F}" destId="{C24328C9-5251-4139-84D0-6B91CA7AC881}" srcOrd="0" destOrd="0" presId="urn:microsoft.com/office/officeart/2005/8/layout/process1"/>
    <dgm:cxn modelId="{239BAB74-537D-4E13-832E-0502E70B6B41}" srcId="{BB248DAC-ABEF-40F1-AEAD-4511D6B88F2A}" destId="{F8BF93A6-0CD7-4E67-8B10-0F43867DB9C8}" srcOrd="3" destOrd="0" parTransId="{3B9C18F7-58C7-44C7-9184-AC10BB87CBF1}" sibTransId="{179EA265-B58E-46D0-9D15-F7B825AA1AF7}"/>
    <dgm:cxn modelId="{0798D928-8C18-4A5A-9D43-C00C4AA0B106}" type="presOf" srcId="{15221F08-214F-42CE-96D1-14FA996C7F5C}" destId="{719E5146-4529-403A-817D-9980DBC37057}" srcOrd="1" destOrd="0" presId="urn:microsoft.com/office/officeart/2005/8/layout/process1"/>
    <dgm:cxn modelId="{A0B96F97-96FA-41F3-AA06-BD5A81E14487}" type="presOf" srcId="{15221F08-214F-42CE-96D1-14FA996C7F5C}" destId="{B368BF99-5CFA-43BC-91BE-D95BE0C853FA}" srcOrd="0" destOrd="0" presId="urn:microsoft.com/office/officeart/2005/8/layout/process1"/>
    <dgm:cxn modelId="{660C4FD0-CABD-4356-92F7-EAF1888F6C76}" srcId="{BB248DAC-ABEF-40F1-AEAD-4511D6B88F2A}" destId="{177D2727-072D-492E-9418-8AEDA2CB6CAB}" srcOrd="1" destOrd="0" parTransId="{79940438-9581-4BA0-A443-61DF9B3369DB}" sibTransId="{66ECCAA2-5261-4834-ACB9-F70E8DE7581A}"/>
    <dgm:cxn modelId="{ACD849C0-A483-46AF-9372-F335057F1789}" type="presOf" srcId="{9A07A96C-2608-4736-A7C1-2EF69626A837}" destId="{45357849-9009-4C0C-AA1C-E547E8E19F87}" srcOrd="0" destOrd="0" presId="urn:microsoft.com/office/officeart/2005/8/layout/process1"/>
    <dgm:cxn modelId="{BB0943D7-F826-4FF1-B247-B7C6361C470F}" type="presOf" srcId="{F8BF93A6-0CD7-4E67-8B10-0F43867DB9C8}" destId="{ABAE6277-3128-4BF6-97CF-2B26984B021B}" srcOrd="0" destOrd="0" presId="urn:microsoft.com/office/officeart/2005/8/layout/process1"/>
    <dgm:cxn modelId="{1058895D-9C0B-455B-A756-F5CE53D6E084}" type="presOf" srcId="{BB248DAC-ABEF-40F1-AEAD-4511D6B88F2A}" destId="{05E2E1D3-38A3-4371-9B68-D8605F55EC3F}" srcOrd="0" destOrd="0" presId="urn:microsoft.com/office/officeart/2005/8/layout/process1"/>
    <dgm:cxn modelId="{D0FF9BBE-C8E5-499B-BA91-E58F6C784649}" type="presOf" srcId="{03230954-F1E6-41D3-951C-2047B31841D1}" destId="{82129BB3-711E-4309-9BA3-0BC0F95ADF6B}" srcOrd="1" destOrd="0" presId="urn:microsoft.com/office/officeart/2005/8/layout/process1"/>
    <dgm:cxn modelId="{1807CFC2-8525-4FF5-B93D-6DAF84BDB807}" type="presOf" srcId="{66ECCAA2-5261-4834-ACB9-F70E8DE7581A}" destId="{5078BB74-6408-445B-86AE-B2350E9C71B7}" srcOrd="0" destOrd="0" presId="urn:microsoft.com/office/officeart/2005/8/layout/process1"/>
    <dgm:cxn modelId="{1F02640D-C828-4700-B93A-725565545571}" srcId="{BB248DAC-ABEF-40F1-AEAD-4511D6B88F2A}" destId="{ED784AD2-DCEA-4883-9296-735B5FA8DD8F}" srcOrd="0" destOrd="0" parTransId="{2F90230E-6FEC-463E-96F6-DBD8E0A5DE85}" sibTransId="{15221F08-214F-42CE-96D1-14FA996C7F5C}"/>
    <dgm:cxn modelId="{2DEA0D38-1501-4ABD-BB71-3978057B5D37}" type="presOf" srcId="{66ECCAA2-5261-4834-ACB9-F70E8DE7581A}" destId="{449192DB-F872-4281-A253-3C1DDADF75F0}" srcOrd="1" destOrd="0" presId="urn:microsoft.com/office/officeart/2005/8/layout/process1"/>
    <dgm:cxn modelId="{410581A1-1378-4374-BF9D-763E803B97D9}" type="presOf" srcId="{177D2727-072D-492E-9418-8AEDA2CB6CAB}" destId="{702319DD-5E0E-49AC-B9E2-46BCA206E46F}" srcOrd="0" destOrd="0" presId="urn:microsoft.com/office/officeart/2005/8/layout/process1"/>
    <dgm:cxn modelId="{54E76E5D-B4BC-4868-BC1D-1148511B19E3}" type="presParOf" srcId="{05E2E1D3-38A3-4371-9B68-D8605F55EC3F}" destId="{C24328C9-5251-4139-84D0-6B91CA7AC881}" srcOrd="0" destOrd="0" presId="urn:microsoft.com/office/officeart/2005/8/layout/process1"/>
    <dgm:cxn modelId="{C674D66F-3186-47EE-92CF-CC00C3963842}" type="presParOf" srcId="{05E2E1D3-38A3-4371-9B68-D8605F55EC3F}" destId="{B368BF99-5CFA-43BC-91BE-D95BE0C853FA}" srcOrd="1" destOrd="0" presId="urn:microsoft.com/office/officeart/2005/8/layout/process1"/>
    <dgm:cxn modelId="{9E128E52-737B-4E70-A737-A71F86F0D30F}" type="presParOf" srcId="{B368BF99-5CFA-43BC-91BE-D95BE0C853FA}" destId="{719E5146-4529-403A-817D-9980DBC37057}" srcOrd="0" destOrd="0" presId="urn:microsoft.com/office/officeart/2005/8/layout/process1"/>
    <dgm:cxn modelId="{3D214C57-F40D-4782-9E87-ABD9167B994E}" type="presParOf" srcId="{05E2E1D3-38A3-4371-9B68-D8605F55EC3F}" destId="{702319DD-5E0E-49AC-B9E2-46BCA206E46F}" srcOrd="2" destOrd="0" presId="urn:microsoft.com/office/officeart/2005/8/layout/process1"/>
    <dgm:cxn modelId="{8975D166-00A4-4162-8722-E48DBA7922B8}" type="presParOf" srcId="{05E2E1D3-38A3-4371-9B68-D8605F55EC3F}" destId="{5078BB74-6408-445B-86AE-B2350E9C71B7}" srcOrd="3" destOrd="0" presId="urn:microsoft.com/office/officeart/2005/8/layout/process1"/>
    <dgm:cxn modelId="{741D06E6-AF02-4A13-AFDB-A1801874118C}" type="presParOf" srcId="{5078BB74-6408-445B-86AE-B2350E9C71B7}" destId="{449192DB-F872-4281-A253-3C1DDADF75F0}" srcOrd="0" destOrd="0" presId="urn:microsoft.com/office/officeart/2005/8/layout/process1"/>
    <dgm:cxn modelId="{B140BBEF-D3E1-464E-80F1-66020862930E}" type="presParOf" srcId="{05E2E1D3-38A3-4371-9B68-D8605F55EC3F}" destId="{45357849-9009-4C0C-AA1C-E547E8E19F87}" srcOrd="4" destOrd="0" presId="urn:microsoft.com/office/officeart/2005/8/layout/process1"/>
    <dgm:cxn modelId="{3B9D114C-2D34-47D7-81E6-80CFE69D8CCD}" type="presParOf" srcId="{05E2E1D3-38A3-4371-9B68-D8605F55EC3F}" destId="{859ACD8E-90BB-44CE-B1B2-2EF79C0C84AE}" srcOrd="5" destOrd="0" presId="urn:microsoft.com/office/officeart/2005/8/layout/process1"/>
    <dgm:cxn modelId="{93827CEA-A969-4590-94A4-EC457EA5C704}" type="presParOf" srcId="{859ACD8E-90BB-44CE-B1B2-2EF79C0C84AE}" destId="{82129BB3-711E-4309-9BA3-0BC0F95ADF6B}" srcOrd="0" destOrd="0" presId="urn:microsoft.com/office/officeart/2005/8/layout/process1"/>
    <dgm:cxn modelId="{DD28D510-8BDD-42E3-8C9E-14B3D792F36C}" type="presParOf" srcId="{05E2E1D3-38A3-4371-9B68-D8605F55EC3F}" destId="{ABAE6277-3128-4BF6-97CF-2B26984B021B}" srcOrd="6"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B4412C-BBEC-4644-AD83-DA474069D9C9}" type="doc">
      <dgm:prSet loTypeId="urn:microsoft.com/office/officeart/2005/8/layout/process1" loCatId="process" qsTypeId="urn:microsoft.com/office/officeart/2005/8/quickstyle/simple1" qsCatId="simple" csTypeId="urn:microsoft.com/office/officeart/2005/8/colors/accent1_2" csCatId="accent1" phldr="1"/>
      <dgm:spPr/>
    </dgm:pt>
    <dgm:pt modelId="{B52AF7AE-8EE8-4EB6-B5B6-4895AE1FF8E0}">
      <dgm:prSet phldrT="[文本]" custT="1"/>
      <dgm:spPr>
        <a:xfrm>
          <a:off x="0"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精车齿坯</a:t>
          </a:r>
          <a:endParaRPr lang="zh-CN" altLang="en-US" sz="1000" b="1" dirty="0">
            <a:solidFill>
              <a:schemeClr val="bg1"/>
            </a:solidFill>
            <a:latin typeface="微软雅黑" pitchFamily="34" charset="-122"/>
            <a:ea typeface="微软雅黑" pitchFamily="34" charset="-122"/>
            <a:cs typeface="+mn-cs"/>
          </a:endParaRPr>
        </a:p>
      </dgm:t>
    </dgm:pt>
    <dgm:pt modelId="{DC694D94-4E1F-40EC-963C-49FA2760FF92}" type="parTrans" cxnId="{EE90B328-4A44-46DE-A7D0-EE044283CF1D}">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101B7ED1-3D02-4AF3-BAE6-B4404B139A83}" type="sibTrans" cxnId="{EE90B328-4A44-46DE-A7D0-EE044283CF1D}">
      <dgm:prSet custT="1"/>
      <dgm:spPr>
        <a:xfrm>
          <a:off x="1271269" y="527852"/>
          <a:ext cx="245008" cy="286613"/>
        </a:xfrm>
        <a:solidFill>
          <a:srgbClr val="4F81BD">
            <a:tint val="60000"/>
            <a:hueOff val="0"/>
            <a:satOff val="0"/>
            <a:lumOff val="0"/>
            <a:alphaOff val="0"/>
          </a:srgbClr>
        </a:solidFill>
        <a:ln>
          <a:noFill/>
        </a:ln>
        <a:effectLst/>
      </dgm:spPr>
      <dgm:t>
        <a:bodyPr/>
        <a:lstStyle/>
        <a:p>
          <a:pPr>
            <a:lnSpc>
              <a:spcPts val="1200"/>
            </a:lnSpc>
          </a:pPr>
          <a:endParaRPr lang="zh-CN" altLang="en-US" sz="1000" b="1">
            <a:solidFill>
              <a:schemeClr val="bg1"/>
            </a:solidFill>
            <a:latin typeface="微软雅黑" pitchFamily="34" charset="-122"/>
            <a:ea typeface="微软雅黑" pitchFamily="34" charset="-122"/>
            <a:cs typeface="+mn-cs"/>
          </a:endParaRPr>
        </a:p>
      </dgm:t>
    </dgm:pt>
    <dgm:pt modelId="{87F218FB-6386-4DE6-98F1-CD2FC6A034C5}">
      <dgm:prSet phldrT="[文本]" custT="1"/>
      <dgm:spPr>
        <a:xfrm>
          <a:off x="1617979"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滚齿倒棱</a:t>
          </a:r>
          <a:endParaRPr lang="zh-CN" altLang="en-US" sz="1000" b="1" dirty="0">
            <a:solidFill>
              <a:schemeClr val="bg1"/>
            </a:solidFill>
            <a:latin typeface="微软雅黑" pitchFamily="34" charset="-122"/>
            <a:ea typeface="微软雅黑" pitchFamily="34" charset="-122"/>
            <a:cs typeface="+mn-cs"/>
          </a:endParaRPr>
        </a:p>
      </dgm:t>
    </dgm:pt>
    <dgm:pt modelId="{F9DC4C14-BC05-4199-A6AB-0141252BAF79}" type="parTrans" cxnId="{C3C1B088-07F2-4451-8FD8-DDD97D26B1E0}">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3B4F70CE-D65B-4F36-BC93-FF79E9EC8F5B}" type="sibTrans" cxnId="{C3C1B088-07F2-4451-8FD8-DDD97D26B1E0}">
      <dgm:prSet custT="1"/>
      <dgm:spPr>
        <a:xfrm>
          <a:off x="2889249" y="527852"/>
          <a:ext cx="245008" cy="286613"/>
        </a:xfrm>
        <a:solidFill>
          <a:srgbClr val="4F81BD">
            <a:tint val="60000"/>
            <a:hueOff val="0"/>
            <a:satOff val="0"/>
            <a:lumOff val="0"/>
            <a:alphaOff val="0"/>
          </a:srgbClr>
        </a:solidFill>
        <a:ln>
          <a:noFill/>
        </a:ln>
        <a:effectLst/>
      </dgm:spPr>
      <dgm:t>
        <a:bodyPr/>
        <a:lstStyle/>
        <a:p>
          <a:pPr>
            <a:lnSpc>
              <a:spcPts val="1200"/>
            </a:lnSpc>
          </a:pPr>
          <a:endParaRPr lang="zh-CN" altLang="en-US" sz="1000" b="1">
            <a:solidFill>
              <a:schemeClr val="bg1"/>
            </a:solidFill>
            <a:latin typeface="微软雅黑" pitchFamily="34" charset="-122"/>
            <a:ea typeface="微软雅黑" pitchFamily="34" charset="-122"/>
            <a:cs typeface="+mn-cs"/>
          </a:endParaRPr>
        </a:p>
      </dgm:t>
    </dgm:pt>
    <dgm:pt modelId="{14F48FBE-E402-4981-BCE9-213AFFE883CE}">
      <dgm:prSet phldrT="[文本]" custT="1"/>
      <dgm:spPr>
        <a:xfrm>
          <a:off x="3235959"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热处理</a:t>
          </a:r>
          <a:endParaRPr lang="zh-CN" altLang="en-US" sz="1000" b="1" dirty="0">
            <a:solidFill>
              <a:schemeClr val="bg1"/>
            </a:solidFill>
            <a:latin typeface="微软雅黑" pitchFamily="34" charset="-122"/>
            <a:ea typeface="微软雅黑" pitchFamily="34" charset="-122"/>
            <a:cs typeface="+mn-cs"/>
          </a:endParaRPr>
        </a:p>
      </dgm:t>
    </dgm:pt>
    <dgm:pt modelId="{7810E913-41A8-4964-A9D4-E9170F2D0D9B}" type="parTrans" cxnId="{7FEB53B1-5EED-4FC8-9480-A110D5712A00}">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A45B2E45-1631-4FDC-87BB-5F3C8125A88D}" type="sibTrans" cxnId="{7FEB53B1-5EED-4FC8-9480-A110D5712A00}">
      <dgm:prSet custT="1"/>
      <dgm:spPr>
        <a:xfrm>
          <a:off x="4507230" y="527852"/>
          <a:ext cx="245008" cy="286613"/>
        </a:xfrm>
        <a:solidFill>
          <a:srgbClr val="4F81BD">
            <a:tint val="60000"/>
            <a:hueOff val="0"/>
            <a:satOff val="0"/>
            <a:lumOff val="0"/>
            <a:alphaOff val="0"/>
          </a:srgbClr>
        </a:solidFill>
        <a:ln>
          <a:noFill/>
        </a:ln>
        <a:effectLst/>
      </dgm:spPr>
      <dgm:t>
        <a:bodyPr/>
        <a:lstStyle/>
        <a:p>
          <a:pPr>
            <a:lnSpc>
              <a:spcPts val="1200"/>
            </a:lnSpc>
          </a:pPr>
          <a:endParaRPr lang="zh-CN" altLang="en-US" sz="1000" b="1">
            <a:solidFill>
              <a:schemeClr val="bg1"/>
            </a:solidFill>
            <a:latin typeface="微软雅黑" pitchFamily="34" charset="-122"/>
            <a:ea typeface="微软雅黑" pitchFamily="34" charset="-122"/>
            <a:cs typeface="+mn-cs"/>
          </a:endParaRPr>
        </a:p>
      </dgm:t>
    </dgm:pt>
    <dgm:pt modelId="{4D2840E8-3791-44C0-934A-8C277C731A9A}">
      <dgm:prSet phldrT="[文本]" custT="1"/>
      <dgm:spPr>
        <a:xfrm>
          <a:off x="4853939" y="308197"/>
          <a:ext cx="1155700" cy="725924"/>
        </a:xfr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热后硬车</a:t>
          </a:r>
          <a:endParaRPr lang="zh-CN" altLang="en-US" sz="1000" b="1" dirty="0">
            <a:solidFill>
              <a:schemeClr val="bg1"/>
            </a:solidFill>
            <a:latin typeface="微软雅黑" pitchFamily="34" charset="-122"/>
            <a:ea typeface="微软雅黑" pitchFamily="34" charset="-122"/>
            <a:cs typeface="+mn-cs"/>
          </a:endParaRPr>
        </a:p>
      </dgm:t>
    </dgm:pt>
    <dgm:pt modelId="{AA125F49-D506-438F-A959-0974ED7794AA}" type="parTrans" cxnId="{DD884DA8-1C37-466D-BBC1-1EEEADF980EC}">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55E2FA30-119E-40F4-B3AC-F0B4D1EFE8A5}" type="sibTrans" cxnId="{DD884DA8-1C37-466D-BBC1-1EEEADF980EC}">
      <dgm:prSet custT="1"/>
      <dgm:spPr>
        <a:xfrm>
          <a:off x="6125209" y="527852"/>
          <a:ext cx="245008" cy="286613"/>
        </a:xfrm>
        <a:solidFill>
          <a:srgbClr val="4F81BD">
            <a:tint val="60000"/>
            <a:hueOff val="0"/>
            <a:satOff val="0"/>
            <a:lumOff val="0"/>
            <a:alphaOff val="0"/>
          </a:srgbClr>
        </a:solidFill>
        <a:ln>
          <a:noFill/>
        </a:ln>
        <a:effectLst/>
      </dgm:spPr>
      <dgm:t>
        <a:bodyPr/>
        <a:lstStyle/>
        <a:p>
          <a:pPr>
            <a:lnSpc>
              <a:spcPts val="1200"/>
            </a:lnSpc>
          </a:pPr>
          <a:endParaRPr lang="zh-CN" altLang="en-US" sz="1000" b="1">
            <a:solidFill>
              <a:schemeClr val="bg1"/>
            </a:solidFill>
            <a:latin typeface="微软雅黑" pitchFamily="34" charset="-122"/>
            <a:ea typeface="微软雅黑" pitchFamily="34" charset="-122"/>
            <a:cs typeface="+mn-cs"/>
          </a:endParaRPr>
        </a:p>
      </dgm:t>
    </dgm:pt>
    <dgm:pt modelId="{6A73239B-D71B-4E37-876F-C656733983F9}">
      <dgm:prSet phldrT="[文本]" custT="1"/>
      <dgm:spPr>
        <a:xfrm>
          <a:off x="6471919" y="308197"/>
          <a:ext cx="1155700" cy="725924"/>
        </a:xfrm>
        <a:solidFill>
          <a:srgbClr val="C00000"/>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磨齿</a:t>
          </a:r>
          <a:endParaRPr lang="zh-CN" altLang="en-US" sz="1000" b="1" dirty="0">
            <a:solidFill>
              <a:schemeClr val="bg1"/>
            </a:solidFill>
            <a:latin typeface="微软雅黑" pitchFamily="34" charset="-122"/>
            <a:ea typeface="微软雅黑" pitchFamily="34" charset="-122"/>
            <a:cs typeface="+mn-cs"/>
          </a:endParaRPr>
        </a:p>
      </dgm:t>
    </dgm:pt>
    <dgm:pt modelId="{C4028142-71A2-4568-BD9D-50400E1A17E0}" type="parTrans" cxnId="{FE4E459E-A20C-4218-A274-966F17EB0B7E}">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41D27A79-0D07-457C-BF74-D6CB0004EACA}" type="sibTrans" cxnId="{FE4E459E-A20C-4218-A274-966F17EB0B7E}">
      <dgm:prSet custT="1"/>
      <dgm:spPr>
        <a:xfrm>
          <a:off x="7743189" y="527852"/>
          <a:ext cx="245008" cy="286613"/>
        </a:xfrm>
        <a:solidFill>
          <a:srgbClr val="4F81BD">
            <a:tint val="60000"/>
            <a:hueOff val="0"/>
            <a:satOff val="0"/>
            <a:lumOff val="0"/>
            <a:alphaOff val="0"/>
          </a:srgbClr>
        </a:solidFill>
        <a:ln>
          <a:noFill/>
        </a:ln>
        <a:effectLst/>
      </dgm:spPr>
      <dgm:t>
        <a:bodyPr/>
        <a:lstStyle/>
        <a:p>
          <a:pPr>
            <a:lnSpc>
              <a:spcPts val="1200"/>
            </a:lnSpc>
          </a:pPr>
          <a:endParaRPr lang="zh-CN" altLang="en-US" sz="1000" b="1">
            <a:solidFill>
              <a:schemeClr val="bg1"/>
            </a:solidFill>
            <a:latin typeface="微软雅黑" pitchFamily="34" charset="-122"/>
            <a:ea typeface="微软雅黑" pitchFamily="34" charset="-122"/>
            <a:cs typeface="+mn-cs"/>
          </a:endParaRPr>
        </a:p>
      </dgm:t>
    </dgm:pt>
    <dgm:pt modelId="{3F5A264D-A1E5-4461-BEA7-B31A1B6E387F}">
      <dgm:prSet phldrT="[文本]" custT="1"/>
      <dgm:spPr>
        <a:xfrm>
          <a:off x="8089899" y="308197"/>
          <a:ext cx="1155700" cy="725924"/>
        </a:xfrm>
        <a:solidFill>
          <a:srgbClr val="BB1B1E"/>
        </a:solidFill>
        <a:ln w="25400" cap="flat" cmpd="sng" algn="ctr">
          <a:solidFill>
            <a:srgbClr val="FFFFFF">
              <a:hueOff val="0"/>
              <a:satOff val="0"/>
              <a:lumOff val="0"/>
              <a:alphaOff val="0"/>
            </a:srgbClr>
          </a:solidFill>
          <a:prstDash val="solid"/>
        </a:ln>
        <a:effectLst/>
      </dgm:spPr>
      <dgm:t>
        <a:bodyPr/>
        <a:lstStyle/>
        <a:p>
          <a:pPr>
            <a:lnSpc>
              <a:spcPts val="1200"/>
            </a:lnSpc>
          </a:pPr>
          <a:r>
            <a:rPr lang="zh-CN" altLang="en-US" sz="1000" b="1" dirty="0" smtClean="0">
              <a:solidFill>
                <a:schemeClr val="bg1"/>
              </a:solidFill>
              <a:latin typeface="微软雅黑" pitchFamily="34" charset="-122"/>
              <a:ea typeface="微软雅黑" pitchFamily="34" charset="-122"/>
              <a:cs typeface="+mn-cs"/>
            </a:rPr>
            <a:t>压装铆接</a:t>
          </a:r>
          <a:endParaRPr lang="zh-CN" altLang="en-US" sz="1000" b="1" dirty="0">
            <a:solidFill>
              <a:schemeClr val="bg1"/>
            </a:solidFill>
            <a:latin typeface="微软雅黑" pitchFamily="34" charset="-122"/>
            <a:ea typeface="微软雅黑" pitchFamily="34" charset="-122"/>
            <a:cs typeface="+mn-cs"/>
          </a:endParaRPr>
        </a:p>
      </dgm:t>
    </dgm:pt>
    <dgm:pt modelId="{6D477F4B-1118-47D5-BE7B-2293CA0B1DF5}" type="parTrans" cxnId="{AA6D77A1-C3F8-4E81-AAD2-C72DFB15C745}">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47BA40B0-441B-476F-8A0E-AD16182D9057}" type="sibTrans" cxnId="{AA6D77A1-C3F8-4E81-AAD2-C72DFB15C745}">
      <dgm:prSet/>
      <dgm:spPr/>
      <dgm:t>
        <a:bodyPr/>
        <a:lstStyle/>
        <a:p>
          <a:pPr>
            <a:lnSpc>
              <a:spcPts val="1200"/>
            </a:lnSpc>
          </a:pPr>
          <a:endParaRPr lang="zh-CN" altLang="en-US" sz="1000" b="1">
            <a:solidFill>
              <a:schemeClr val="bg1"/>
            </a:solidFill>
            <a:latin typeface="微软雅黑" pitchFamily="34" charset="-122"/>
            <a:ea typeface="微软雅黑" pitchFamily="34" charset="-122"/>
          </a:endParaRPr>
        </a:p>
      </dgm:t>
    </dgm:pt>
    <dgm:pt modelId="{A0431621-722A-460D-A22A-8D5922D9755F}" type="pres">
      <dgm:prSet presAssocID="{28B4412C-BBEC-4644-AD83-DA474069D9C9}" presName="Name0" presStyleCnt="0">
        <dgm:presLayoutVars>
          <dgm:dir/>
          <dgm:resizeHandles val="exact"/>
        </dgm:presLayoutVars>
      </dgm:prSet>
      <dgm:spPr/>
    </dgm:pt>
    <dgm:pt modelId="{BE08F0A5-EFF5-41A0-80F5-867A6C0D04BB}" type="pres">
      <dgm:prSet presAssocID="{B52AF7AE-8EE8-4EB6-B5B6-4895AE1FF8E0}" presName="node" presStyleLbl="node1" presStyleIdx="0" presStyleCnt="6">
        <dgm:presLayoutVars>
          <dgm:bulletEnabled val="1"/>
        </dgm:presLayoutVars>
      </dgm:prSet>
      <dgm:spPr>
        <a:prstGeom prst="roundRect">
          <a:avLst>
            <a:gd name="adj" fmla="val 10000"/>
          </a:avLst>
        </a:prstGeom>
      </dgm:spPr>
      <dgm:t>
        <a:bodyPr/>
        <a:lstStyle/>
        <a:p>
          <a:endParaRPr lang="zh-CN" altLang="en-US"/>
        </a:p>
      </dgm:t>
    </dgm:pt>
    <dgm:pt modelId="{2C23237A-8EE1-4A54-A7AF-68DCC92B0F73}" type="pres">
      <dgm:prSet presAssocID="{101B7ED1-3D02-4AF3-BAE6-B4404B139A83}" presName="sibTrans" presStyleLbl="sibTrans2D1" presStyleIdx="0" presStyleCnt="5"/>
      <dgm:spPr>
        <a:prstGeom prst="rightArrow">
          <a:avLst>
            <a:gd name="adj1" fmla="val 60000"/>
            <a:gd name="adj2" fmla="val 50000"/>
          </a:avLst>
        </a:prstGeom>
      </dgm:spPr>
      <dgm:t>
        <a:bodyPr/>
        <a:lstStyle/>
        <a:p>
          <a:endParaRPr lang="zh-CN" altLang="en-US"/>
        </a:p>
      </dgm:t>
    </dgm:pt>
    <dgm:pt modelId="{3425FA9B-9B2B-488A-80CE-279A7B3D3FD0}" type="pres">
      <dgm:prSet presAssocID="{101B7ED1-3D02-4AF3-BAE6-B4404B139A83}" presName="connectorText" presStyleLbl="sibTrans2D1" presStyleIdx="0" presStyleCnt="5"/>
      <dgm:spPr/>
      <dgm:t>
        <a:bodyPr/>
        <a:lstStyle/>
        <a:p>
          <a:endParaRPr lang="zh-CN" altLang="en-US"/>
        </a:p>
      </dgm:t>
    </dgm:pt>
    <dgm:pt modelId="{9CB71041-032E-4B43-8408-8AA142345BB7}" type="pres">
      <dgm:prSet presAssocID="{87F218FB-6386-4DE6-98F1-CD2FC6A034C5}" presName="node" presStyleLbl="node1" presStyleIdx="1" presStyleCnt="6">
        <dgm:presLayoutVars>
          <dgm:bulletEnabled val="1"/>
        </dgm:presLayoutVars>
      </dgm:prSet>
      <dgm:spPr>
        <a:prstGeom prst="roundRect">
          <a:avLst>
            <a:gd name="adj" fmla="val 10000"/>
          </a:avLst>
        </a:prstGeom>
      </dgm:spPr>
      <dgm:t>
        <a:bodyPr/>
        <a:lstStyle/>
        <a:p>
          <a:endParaRPr lang="zh-CN" altLang="en-US"/>
        </a:p>
      </dgm:t>
    </dgm:pt>
    <dgm:pt modelId="{0DB2A3EA-700B-4B06-8C77-E541C9D5757E}" type="pres">
      <dgm:prSet presAssocID="{3B4F70CE-D65B-4F36-BC93-FF79E9EC8F5B}" presName="sibTrans" presStyleLbl="sibTrans2D1" presStyleIdx="1" presStyleCnt="5"/>
      <dgm:spPr>
        <a:prstGeom prst="rightArrow">
          <a:avLst>
            <a:gd name="adj1" fmla="val 60000"/>
            <a:gd name="adj2" fmla="val 50000"/>
          </a:avLst>
        </a:prstGeom>
      </dgm:spPr>
      <dgm:t>
        <a:bodyPr/>
        <a:lstStyle/>
        <a:p>
          <a:endParaRPr lang="zh-CN" altLang="en-US"/>
        </a:p>
      </dgm:t>
    </dgm:pt>
    <dgm:pt modelId="{B2E9D2D7-E281-4145-B19F-B0D36164DDDF}" type="pres">
      <dgm:prSet presAssocID="{3B4F70CE-D65B-4F36-BC93-FF79E9EC8F5B}" presName="connectorText" presStyleLbl="sibTrans2D1" presStyleIdx="1" presStyleCnt="5"/>
      <dgm:spPr/>
      <dgm:t>
        <a:bodyPr/>
        <a:lstStyle/>
        <a:p>
          <a:endParaRPr lang="zh-CN" altLang="en-US"/>
        </a:p>
      </dgm:t>
    </dgm:pt>
    <dgm:pt modelId="{9231FB06-DD14-4786-9359-7CB08119D944}" type="pres">
      <dgm:prSet presAssocID="{14F48FBE-E402-4981-BCE9-213AFFE883CE}" presName="node" presStyleLbl="node1" presStyleIdx="2" presStyleCnt="6">
        <dgm:presLayoutVars>
          <dgm:bulletEnabled val="1"/>
        </dgm:presLayoutVars>
      </dgm:prSet>
      <dgm:spPr>
        <a:prstGeom prst="roundRect">
          <a:avLst>
            <a:gd name="adj" fmla="val 10000"/>
          </a:avLst>
        </a:prstGeom>
      </dgm:spPr>
      <dgm:t>
        <a:bodyPr/>
        <a:lstStyle/>
        <a:p>
          <a:endParaRPr lang="zh-CN" altLang="en-US"/>
        </a:p>
      </dgm:t>
    </dgm:pt>
    <dgm:pt modelId="{06AAD8AD-BC47-41A5-A86D-A79B9DC2D7AA}" type="pres">
      <dgm:prSet presAssocID="{A45B2E45-1631-4FDC-87BB-5F3C8125A88D}" presName="sibTrans" presStyleLbl="sibTrans2D1" presStyleIdx="2" presStyleCnt="5"/>
      <dgm:spPr>
        <a:prstGeom prst="rightArrow">
          <a:avLst>
            <a:gd name="adj1" fmla="val 60000"/>
            <a:gd name="adj2" fmla="val 50000"/>
          </a:avLst>
        </a:prstGeom>
      </dgm:spPr>
      <dgm:t>
        <a:bodyPr/>
        <a:lstStyle/>
        <a:p>
          <a:endParaRPr lang="zh-CN" altLang="en-US"/>
        </a:p>
      </dgm:t>
    </dgm:pt>
    <dgm:pt modelId="{5039FDCF-685D-4C34-9F49-E576F60F5EB0}" type="pres">
      <dgm:prSet presAssocID="{A45B2E45-1631-4FDC-87BB-5F3C8125A88D}" presName="connectorText" presStyleLbl="sibTrans2D1" presStyleIdx="2" presStyleCnt="5"/>
      <dgm:spPr/>
      <dgm:t>
        <a:bodyPr/>
        <a:lstStyle/>
        <a:p>
          <a:endParaRPr lang="zh-CN" altLang="en-US"/>
        </a:p>
      </dgm:t>
    </dgm:pt>
    <dgm:pt modelId="{99910537-D8AD-4537-B534-DA27D2BD8575}" type="pres">
      <dgm:prSet presAssocID="{4D2840E8-3791-44C0-934A-8C277C731A9A}" presName="node" presStyleLbl="node1" presStyleIdx="3" presStyleCnt="6">
        <dgm:presLayoutVars>
          <dgm:bulletEnabled val="1"/>
        </dgm:presLayoutVars>
      </dgm:prSet>
      <dgm:spPr>
        <a:prstGeom prst="roundRect">
          <a:avLst>
            <a:gd name="adj" fmla="val 10000"/>
          </a:avLst>
        </a:prstGeom>
      </dgm:spPr>
      <dgm:t>
        <a:bodyPr/>
        <a:lstStyle/>
        <a:p>
          <a:endParaRPr lang="zh-CN" altLang="en-US"/>
        </a:p>
      </dgm:t>
    </dgm:pt>
    <dgm:pt modelId="{B7014E98-F119-468B-BB68-0F1600B156FB}" type="pres">
      <dgm:prSet presAssocID="{55E2FA30-119E-40F4-B3AC-F0B4D1EFE8A5}" presName="sibTrans" presStyleLbl="sibTrans2D1" presStyleIdx="3" presStyleCnt="5"/>
      <dgm:spPr>
        <a:prstGeom prst="rightArrow">
          <a:avLst>
            <a:gd name="adj1" fmla="val 60000"/>
            <a:gd name="adj2" fmla="val 50000"/>
          </a:avLst>
        </a:prstGeom>
      </dgm:spPr>
      <dgm:t>
        <a:bodyPr/>
        <a:lstStyle/>
        <a:p>
          <a:endParaRPr lang="zh-CN" altLang="en-US"/>
        </a:p>
      </dgm:t>
    </dgm:pt>
    <dgm:pt modelId="{4E999E3B-19B1-4458-A944-ED2ACCFA4B3D}" type="pres">
      <dgm:prSet presAssocID="{55E2FA30-119E-40F4-B3AC-F0B4D1EFE8A5}" presName="connectorText" presStyleLbl="sibTrans2D1" presStyleIdx="3" presStyleCnt="5"/>
      <dgm:spPr/>
      <dgm:t>
        <a:bodyPr/>
        <a:lstStyle/>
        <a:p>
          <a:endParaRPr lang="zh-CN" altLang="en-US"/>
        </a:p>
      </dgm:t>
    </dgm:pt>
    <dgm:pt modelId="{BFBC2902-733D-4864-8064-28DBDD032A74}" type="pres">
      <dgm:prSet presAssocID="{6A73239B-D71B-4E37-876F-C656733983F9}" presName="node" presStyleLbl="node1" presStyleIdx="4" presStyleCnt="6">
        <dgm:presLayoutVars>
          <dgm:bulletEnabled val="1"/>
        </dgm:presLayoutVars>
      </dgm:prSet>
      <dgm:spPr>
        <a:prstGeom prst="roundRect">
          <a:avLst>
            <a:gd name="adj" fmla="val 10000"/>
          </a:avLst>
        </a:prstGeom>
      </dgm:spPr>
      <dgm:t>
        <a:bodyPr/>
        <a:lstStyle/>
        <a:p>
          <a:endParaRPr lang="zh-CN" altLang="en-US"/>
        </a:p>
      </dgm:t>
    </dgm:pt>
    <dgm:pt modelId="{EEA45D99-8702-4077-8ECF-C9D7018C00E2}" type="pres">
      <dgm:prSet presAssocID="{41D27A79-0D07-457C-BF74-D6CB0004EACA}" presName="sibTrans" presStyleLbl="sibTrans2D1" presStyleIdx="4" presStyleCnt="5"/>
      <dgm:spPr>
        <a:prstGeom prst="rightArrow">
          <a:avLst>
            <a:gd name="adj1" fmla="val 60000"/>
            <a:gd name="adj2" fmla="val 50000"/>
          </a:avLst>
        </a:prstGeom>
      </dgm:spPr>
      <dgm:t>
        <a:bodyPr/>
        <a:lstStyle/>
        <a:p>
          <a:endParaRPr lang="zh-CN" altLang="en-US"/>
        </a:p>
      </dgm:t>
    </dgm:pt>
    <dgm:pt modelId="{4C49C2BD-53C9-4D7F-BE2A-F53B01D8E958}" type="pres">
      <dgm:prSet presAssocID="{41D27A79-0D07-457C-BF74-D6CB0004EACA}" presName="connectorText" presStyleLbl="sibTrans2D1" presStyleIdx="4" presStyleCnt="5"/>
      <dgm:spPr/>
      <dgm:t>
        <a:bodyPr/>
        <a:lstStyle/>
        <a:p>
          <a:endParaRPr lang="zh-CN" altLang="en-US"/>
        </a:p>
      </dgm:t>
    </dgm:pt>
    <dgm:pt modelId="{ED807D78-F55E-4B40-8835-8F50C1121148}" type="pres">
      <dgm:prSet presAssocID="{3F5A264D-A1E5-4461-BEA7-B31A1B6E387F}" presName="node" presStyleLbl="node1" presStyleIdx="5" presStyleCnt="6">
        <dgm:presLayoutVars>
          <dgm:bulletEnabled val="1"/>
        </dgm:presLayoutVars>
      </dgm:prSet>
      <dgm:spPr>
        <a:prstGeom prst="roundRect">
          <a:avLst>
            <a:gd name="adj" fmla="val 10000"/>
          </a:avLst>
        </a:prstGeom>
      </dgm:spPr>
      <dgm:t>
        <a:bodyPr/>
        <a:lstStyle/>
        <a:p>
          <a:endParaRPr lang="zh-CN" altLang="en-US"/>
        </a:p>
      </dgm:t>
    </dgm:pt>
  </dgm:ptLst>
  <dgm:cxnLst>
    <dgm:cxn modelId="{FE4E459E-A20C-4218-A274-966F17EB0B7E}" srcId="{28B4412C-BBEC-4644-AD83-DA474069D9C9}" destId="{6A73239B-D71B-4E37-876F-C656733983F9}" srcOrd="4" destOrd="0" parTransId="{C4028142-71A2-4568-BD9D-50400E1A17E0}" sibTransId="{41D27A79-0D07-457C-BF74-D6CB0004EACA}"/>
    <dgm:cxn modelId="{C3C1B088-07F2-4451-8FD8-DDD97D26B1E0}" srcId="{28B4412C-BBEC-4644-AD83-DA474069D9C9}" destId="{87F218FB-6386-4DE6-98F1-CD2FC6A034C5}" srcOrd="1" destOrd="0" parTransId="{F9DC4C14-BC05-4199-A6AB-0141252BAF79}" sibTransId="{3B4F70CE-D65B-4F36-BC93-FF79E9EC8F5B}"/>
    <dgm:cxn modelId="{F532F4F7-2AD8-4F7D-8D3C-797F2BB8D485}" type="presOf" srcId="{3B4F70CE-D65B-4F36-BC93-FF79E9EC8F5B}" destId="{B2E9D2D7-E281-4145-B19F-B0D36164DDDF}" srcOrd="1" destOrd="0" presId="urn:microsoft.com/office/officeart/2005/8/layout/process1"/>
    <dgm:cxn modelId="{8CC11024-E5B3-4FBC-91A6-54E2C3BA8C21}" type="presOf" srcId="{3B4F70CE-D65B-4F36-BC93-FF79E9EC8F5B}" destId="{0DB2A3EA-700B-4B06-8C77-E541C9D5757E}" srcOrd="0" destOrd="0" presId="urn:microsoft.com/office/officeart/2005/8/layout/process1"/>
    <dgm:cxn modelId="{AA6D77A1-C3F8-4E81-AAD2-C72DFB15C745}" srcId="{28B4412C-BBEC-4644-AD83-DA474069D9C9}" destId="{3F5A264D-A1E5-4461-BEA7-B31A1B6E387F}" srcOrd="5" destOrd="0" parTransId="{6D477F4B-1118-47D5-BE7B-2293CA0B1DF5}" sibTransId="{47BA40B0-441B-476F-8A0E-AD16182D9057}"/>
    <dgm:cxn modelId="{CB649D22-DAA9-4BC4-A5EA-99A789E22CCE}" type="presOf" srcId="{A45B2E45-1631-4FDC-87BB-5F3C8125A88D}" destId="{5039FDCF-685D-4C34-9F49-E576F60F5EB0}" srcOrd="1" destOrd="0" presId="urn:microsoft.com/office/officeart/2005/8/layout/process1"/>
    <dgm:cxn modelId="{7FEB53B1-5EED-4FC8-9480-A110D5712A00}" srcId="{28B4412C-BBEC-4644-AD83-DA474069D9C9}" destId="{14F48FBE-E402-4981-BCE9-213AFFE883CE}" srcOrd="2" destOrd="0" parTransId="{7810E913-41A8-4964-A9D4-E9170F2D0D9B}" sibTransId="{A45B2E45-1631-4FDC-87BB-5F3C8125A88D}"/>
    <dgm:cxn modelId="{A8AECA2E-84DB-4CA7-99A9-769B957A22DF}" type="presOf" srcId="{A45B2E45-1631-4FDC-87BB-5F3C8125A88D}" destId="{06AAD8AD-BC47-41A5-A86D-A79B9DC2D7AA}" srcOrd="0" destOrd="0" presId="urn:microsoft.com/office/officeart/2005/8/layout/process1"/>
    <dgm:cxn modelId="{66F07546-A229-42C3-931A-91F05DDDD588}" type="presOf" srcId="{87F218FB-6386-4DE6-98F1-CD2FC6A034C5}" destId="{9CB71041-032E-4B43-8408-8AA142345BB7}" srcOrd="0" destOrd="0" presId="urn:microsoft.com/office/officeart/2005/8/layout/process1"/>
    <dgm:cxn modelId="{01683AB1-8A17-4FB5-8829-09F45BD99256}" type="presOf" srcId="{B52AF7AE-8EE8-4EB6-B5B6-4895AE1FF8E0}" destId="{BE08F0A5-EFF5-41A0-80F5-867A6C0D04BB}" srcOrd="0" destOrd="0" presId="urn:microsoft.com/office/officeart/2005/8/layout/process1"/>
    <dgm:cxn modelId="{BFB4BEBD-30F9-451B-9464-B0FFC1E2278C}" type="presOf" srcId="{14F48FBE-E402-4981-BCE9-213AFFE883CE}" destId="{9231FB06-DD14-4786-9359-7CB08119D944}" srcOrd="0" destOrd="0" presId="urn:microsoft.com/office/officeart/2005/8/layout/process1"/>
    <dgm:cxn modelId="{B5BACC65-90E5-4094-A8BF-FB214DE44BBC}" type="presOf" srcId="{4D2840E8-3791-44C0-934A-8C277C731A9A}" destId="{99910537-D8AD-4537-B534-DA27D2BD8575}" srcOrd="0" destOrd="0" presId="urn:microsoft.com/office/officeart/2005/8/layout/process1"/>
    <dgm:cxn modelId="{D42285B6-D0D6-4F86-860D-2DB52AE693D7}" type="presOf" srcId="{41D27A79-0D07-457C-BF74-D6CB0004EACA}" destId="{EEA45D99-8702-4077-8ECF-C9D7018C00E2}" srcOrd="0" destOrd="0" presId="urn:microsoft.com/office/officeart/2005/8/layout/process1"/>
    <dgm:cxn modelId="{17BEFE84-1D05-4F1D-94E3-60BFB622ACB8}" type="presOf" srcId="{55E2FA30-119E-40F4-B3AC-F0B4D1EFE8A5}" destId="{B7014E98-F119-468B-BB68-0F1600B156FB}" srcOrd="0" destOrd="0" presId="urn:microsoft.com/office/officeart/2005/8/layout/process1"/>
    <dgm:cxn modelId="{E9B2B203-EEFA-4FC2-A90B-360975373002}" type="presOf" srcId="{101B7ED1-3D02-4AF3-BAE6-B4404B139A83}" destId="{3425FA9B-9B2B-488A-80CE-279A7B3D3FD0}" srcOrd="1" destOrd="0" presId="urn:microsoft.com/office/officeart/2005/8/layout/process1"/>
    <dgm:cxn modelId="{09B8CE80-8141-454F-88ED-6FCD8A27ACDE}" type="presOf" srcId="{28B4412C-BBEC-4644-AD83-DA474069D9C9}" destId="{A0431621-722A-460D-A22A-8D5922D9755F}" srcOrd="0" destOrd="0" presId="urn:microsoft.com/office/officeart/2005/8/layout/process1"/>
    <dgm:cxn modelId="{CC09E014-4E16-4750-9F4E-04161C09A685}" type="presOf" srcId="{3F5A264D-A1E5-4461-BEA7-B31A1B6E387F}" destId="{ED807D78-F55E-4B40-8835-8F50C1121148}" srcOrd="0" destOrd="0" presId="urn:microsoft.com/office/officeart/2005/8/layout/process1"/>
    <dgm:cxn modelId="{2D284EE4-70F5-40F1-B806-873E4B829C4D}" type="presOf" srcId="{6A73239B-D71B-4E37-876F-C656733983F9}" destId="{BFBC2902-733D-4864-8064-28DBDD032A74}" srcOrd="0" destOrd="0" presId="urn:microsoft.com/office/officeart/2005/8/layout/process1"/>
    <dgm:cxn modelId="{EE90B328-4A44-46DE-A7D0-EE044283CF1D}" srcId="{28B4412C-BBEC-4644-AD83-DA474069D9C9}" destId="{B52AF7AE-8EE8-4EB6-B5B6-4895AE1FF8E0}" srcOrd="0" destOrd="0" parTransId="{DC694D94-4E1F-40EC-963C-49FA2760FF92}" sibTransId="{101B7ED1-3D02-4AF3-BAE6-B4404B139A83}"/>
    <dgm:cxn modelId="{F4E381E0-D762-4B3E-884A-1DF1FA0CEEA4}" type="presOf" srcId="{41D27A79-0D07-457C-BF74-D6CB0004EACA}" destId="{4C49C2BD-53C9-4D7F-BE2A-F53B01D8E958}" srcOrd="1" destOrd="0" presId="urn:microsoft.com/office/officeart/2005/8/layout/process1"/>
    <dgm:cxn modelId="{DD884DA8-1C37-466D-BBC1-1EEEADF980EC}" srcId="{28B4412C-BBEC-4644-AD83-DA474069D9C9}" destId="{4D2840E8-3791-44C0-934A-8C277C731A9A}" srcOrd="3" destOrd="0" parTransId="{AA125F49-D506-438F-A959-0974ED7794AA}" sibTransId="{55E2FA30-119E-40F4-B3AC-F0B4D1EFE8A5}"/>
    <dgm:cxn modelId="{C026B2F1-118E-4164-9F75-67C92311CCCD}" type="presOf" srcId="{101B7ED1-3D02-4AF3-BAE6-B4404B139A83}" destId="{2C23237A-8EE1-4A54-A7AF-68DCC92B0F73}" srcOrd="0" destOrd="0" presId="urn:microsoft.com/office/officeart/2005/8/layout/process1"/>
    <dgm:cxn modelId="{4740F0BC-4ADD-4D5C-B3D2-3C6618538801}" type="presOf" srcId="{55E2FA30-119E-40F4-B3AC-F0B4D1EFE8A5}" destId="{4E999E3B-19B1-4458-A944-ED2ACCFA4B3D}" srcOrd="1" destOrd="0" presId="urn:microsoft.com/office/officeart/2005/8/layout/process1"/>
    <dgm:cxn modelId="{09E3FDF9-F425-4882-A7DA-F0DDDA328EF2}" type="presParOf" srcId="{A0431621-722A-460D-A22A-8D5922D9755F}" destId="{BE08F0A5-EFF5-41A0-80F5-867A6C0D04BB}" srcOrd="0" destOrd="0" presId="urn:microsoft.com/office/officeart/2005/8/layout/process1"/>
    <dgm:cxn modelId="{2BAACFCF-5474-4F02-99F7-064357C5B421}" type="presParOf" srcId="{A0431621-722A-460D-A22A-8D5922D9755F}" destId="{2C23237A-8EE1-4A54-A7AF-68DCC92B0F73}" srcOrd="1" destOrd="0" presId="urn:microsoft.com/office/officeart/2005/8/layout/process1"/>
    <dgm:cxn modelId="{0579CA2C-9A3B-4CC6-9FC4-2CA6C17188EA}" type="presParOf" srcId="{2C23237A-8EE1-4A54-A7AF-68DCC92B0F73}" destId="{3425FA9B-9B2B-488A-80CE-279A7B3D3FD0}" srcOrd="0" destOrd="0" presId="urn:microsoft.com/office/officeart/2005/8/layout/process1"/>
    <dgm:cxn modelId="{53CDB8A8-337F-46D7-83DD-CAC4ECDBA044}" type="presParOf" srcId="{A0431621-722A-460D-A22A-8D5922D9755F}" destId="{9CB71041-032E-4B43-8408-8AA142345BB7}" srcOrd="2" destOrd="0" presId="urn:microsoft.com/office/officeart/2005/8/layout/process1"/>
    <dgm:cxn modelId="{A5B4F2BB-B4B4-4787-AFA7-D1C21E7EED2D}" type="presParOf" srcId="{A0431621-722A-460D-A22A-8D5922D9755F}" destId="{0DB2A3EA-700B-4B06-8C77-E541C9D5757E}" srcOrd="3" destOrd="0" presId="urn:microsoft.com/office/officeart/2005/8/layout/process1"/>
    <dgm:cxn modelId="{F44D8766-2C0C-4211-8FDD-448AA165DE6E}" type="presParOf" srcId="{0DB2A3EA-700B-4B06-8C77-E541C9D5757E}" destId="{B2E9D2D7-E281-4145-B19F-B0D36164DDDF}" srcOrd="0" destOrd="0" presId="urn:microsoft.com/office/officeart/2005/8/layout/process1"/>
    <dgm:cxn modelId="{7650CE9F-4530-48B1-8824-7C872DE746A6}" type="presParOf" srcId="{A0431621-722A-460D-A22A-8D5922D9755F}" destId="{9231FB06-DD14-4786-9359-7CB08119D944}" srcOrd="4" destOrd="0" presId="urn:microsoft.com/office/officeart/2005/8/layout/process1"/>
    <dgm:cxn modelId="{6B752D37-D219-49E7-AFDF-F1A0F5766292}" type="presParOf" srcId="{A0431621-722A-460D-A22A-8D5922D9755F}" destId="{06AAD8AD-BC47-41A5-A86D-A79B9DC2D7AA}" srcOrd="5" destOrd="0" presId="urn:microsoft.com/office/officeart/2005/8/layout/process1"/>
    <dgm:cxn modelId="{CBEFB31F-C30B-4F1A-8FF1-99D38FF1AB42}" type="presParOf" srcId="{06AAD8AD-BC47-41A5-A86D-A79B9DC2D7AA}" destId="{5039FDCF-685D-4C34-9F49-E576F60F5EB0}" srcOrd="0" destOrd="0" presId="urn:microsoft.com/office/officeart/2005/8/layout/process1"/>
    <dgm:cxn modelId="{3180FC77-C79D-4BAB-88B6-91D531C9A96E}" type="presParOf" srcId="{A0431621-722A-460D-A22A-8D5922D9755F}" destId="{99910537-D8AD-4537-B534-DA27D2BD8575}" srcOrd="6" destOrd="0" presId="urn:microsoft.com/office/officeart/2005/8/layout/process1"/>
    <dgm:cxn modelId="{4BE959BB-4619-4E56-8D38-0F935DE74783}" type="presParOf" srcId="{A0431621-722A-460D-A22A-8D5922D9755F}" destId="{B7014E98-F119-468B-BB68-0F1600B156FB}" srcOrd="7" destOrd="0" presId="urn:microsoft.com/office/officeart/2005/8/layout/process1"/>
    <dgm:cxn modelId="{8D142F33-328D-40F2-B40A-ED8F0A334F4F}" type="presParOf" srcId="{B7014E98-F119-468B-BB68-0F1600B156FB}" destId="{4E999E3B-19B1-4458-A944-ED2ACCFA4B3D}" srcOrd="0" destOrd="0" presId="urn:microsoft.com/office/officeart/2005/8/layout/process1"/>
    <dgm:cxn modelId="{0CD74AE9-2C69-4D1E-A2B1-3BA6A2DCDBFD}" type="presParOf" srcId="{A0431621-722A-460D-A22A-8D5922D9755F}" destId="{BFBC2902-733D-4864-8064-28DBDD032A74}" srcOrd="8" destOrd="0" presId="urn:microsoft.com/office/officeart/2005/8/layout/process1"/>
    <dgm:cxn modelId="{403F8D8D-4A1A-405A-AC63-D00414F42863}" type="presParOf" srcId="{A0431621-722A-460D-A22A-8D5922D9755F}" destId="{EEA45D99-8702-4077-8ECF-C9D7018C00E2}" srcOrd="9" destOrd="0" presId="urn:microsoft.com/office/officeart/2005/8/layout/process1"/>
    <dgm:cxn modelId="{64856F2A-ACB9-42E9-88B2-B2C928F7FE5C}" type="presParOf" srcId="{EEA45D99-8702-4077-8ECF-C9D7018C00E2}" destId="{4C49C2BD-53C9-4D7F-BE2A-F53B01D8E958}" srcOrd="0" destOrd="0" presId="urn:microsoft.com/office/officeart/2005/8/layout/process1"/>
    <dgm:cxn modelId="{AC585111-AF73-48B0-B844-F9503912ADB8}" type="presParOf" srcId="{A0431621-722A-460D-A22A-8D5922D9755F}" destId="{ED807D78-F55E-4B40-8835-8F50C1121148}" srcOrd="10" destOrd="0" presId="urn:microsoft.com/office/officeart/2005/8/layout/process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796" y="0"/>
          <a:ext cx="881208" cy="395091"/>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kern="1200" dirty="0" smtClean="0">
              <a:solidFill>
                <a:srgbClr val="000066"/>
              </a:solidFill>
              <a:latin typeface="微软雅黑" pitchFamily="34" charset="-122"/>
              <a:ea typeface="微软雅黑" pitchFamily="34" charset="-122"/>
              <a:cs typeface="+mn-cs"/>
            </a:rPr>
            <a:t>精车</a:t>
          </a:r>
          <a:endParaRPr kumimoji="1" lang="zh-CN" altLang="en-US" sz="1400" b="1" kern="1200" dirty="0">
            <a:solidFill>
              <a:srgbClr val="000066"/>
            </a:solidFill>
            <a:latin typeface="微软雅黑" pitchFamily="34" charset="-122"/>
            <a:ea typeface="微软雅黑" pitchFamily="34" charset="-122"/>
            <a:cs typeface="+mn-cs"/>
          </a:endParaRPr>
        </a:p>
      </dsp:txBody>
      <dsp:txXfrm>
        <a:off x="4796" y="0"/>
        <a:ext cx="881208" cy="395091"/>
      </dsp:txXfrm>
    </dsp:sp>
    <dsp:sp modelId="{B368BF99-5CFA-43BC-91BE-D95BE0C853FA}">
      <dsp:nvSpPr>
        <dsp:cNvPr id="0" name=""/>
        <dsp:cNvSpPr/>
      </dsp:nvSpPr>
      <dsp:spPr>
        <a:xfrm>
          <a:off x="974126" y="88276"/>
          <a:ext cx="186816" cy="21853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974126" y="88276"/>
        <a:ext cx="186816" cy="218539"/>
      </dsp:txXfrm>
    </dsp:sp>
    <dsp:sp modelId="{702319DD-5E0E-49AC-B9E2-46BCA206E46F}">
      <dsp:nvSpPr>
        <dsp:cNvPr id="0" name=""/>
        <dsp:cNvSpPr/>
      </dsp:nvSpPr>
      <dsp:spPr>
        <a:xfrm>
          <a:off x="1238488" y="0"/>
          <a:ext cx="969329" cy="395091"/>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kern="1200" dirty="0" smtClean="0">
              <a:solidFill>
                <a:srgbClr val="000066"/>
              </a:solidFill>
              <a:latin typeface="微软雅黑" pitchFamily="34" charset="-122"/>
              <a:ea typeface="微软雅黑" pitchFamily="34" charset="-122"/>
              <a:cs typeface="+mn-cs"/>
            </a:rPr>
            <a:t>搓齿</a:t>
          </a:r>
          <a:endParaRPr kumimoji="1" lang="zh-CN" altLang="en-US" sz="1400" b="1" kern="1200" dirty="0">
            <a:solidFill>
              <a:srgbClr val="000066"/>
            </a:solidFill>
            <a:latin typeface="微软雅黑" pitchFamily="34" charset="-122"/>
            <a:ea typeface="微软雅黑" pitchFamily="34" charset="-122"/>
            <a:cs typeface="+mn-cs"/>
          </a:endParaRPr>
        </a:p>
      </dsp:txBody>
      <dsp:txXfrm>
        <a:off x="1238488" y="0"/>
        <a:ext cx="969329" cy="395091"/>
      </dsp:txXfrm>
    </dsp:sp>
    <dsp:sp modelId="{5078BB74-6408-445B-86AE-B2350E9C71B7}">
      <dsp:nvSpPr>
        <dsp:cNvPr id="0" name=""/>
        <dsp:cNvSpPr/>
      </dsp:nvSpPr>
      <dsp:spPr>
        <a:xfrm>
          <a:off x="2295939" y="88276"/>
          <a:ext cx="186816" cy="21853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2295939" y="88276"/>
        <a:ext cx="186816" cy="218539"/>
      </dsp:txXfrm>
    </dsp:sp>
    <dsp:sp modelId="{45357849-9009-4C0C-AA1C-E547E8E19F87}">
      <dsp:nvSpPr>
        <dsp:cNvPr id="0" name=""/>
        <dsp:cNvSpPr/>
      </dsp:nvSpPr>
      <dsp:spPr>
        <a:xfrm>
          <a:off x="2560302" y="0"/>
          <a:ext cx="881208" cy="39509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kern="1200" dirty="0" smtClean="0">
              <a:solidFill>
                <a:srgbClr val="000066"/>
              </a:solidFill>
              <a:latin typeface="微软雅黑" pitchFamily="34" charset="-122"/>
              <a:ea typeface="微软雅黑" pitchFamily="34" charset="-122"/>
              <a:cs typeface="+mn-cs"/>
            </a:rPr>
            <a:t>热处理</a:t>
          </a:r>
          <a:endParaRPr kumimoji="1" lang="zh-CN" altLang="en-US" sz="1400" b="1" kern="1200" dirty="0">
            <a:solidFill>
              <a:srgbClr val="000066"/>
            </a:solidFill>
            <a:latin typeface="微软雅黑" pitchFamily="34" charset="-122"/>
            <a:ea typeface="微软雅黑" pitchFamily="34" charset="-122"/>
            <a:cs typeface="+mn-cs"/>
          </a:endParaRPr>
        </a:p>
      </dsp:txBody>
      <dsp:txXfrm>
        <a:off x="2560302" y="0"/>
        <a:ext cx="881208" cy="395091"/>
      </dsp:txXfrm>
    </dsp:sp>
    <dsp:sp modelId="{859ACD8E-90BB-44CE-B1B2-2EF79C0C84AE}">
      <dsp:nvSpPr>
        <dsp:cNvPr id="0" name=""/>
        <dsp:cNvSpPr/>
      </dsp:nvSpPr>
      <dsp:spPr>
        <a:xfrm>
          <a:off x="3529632" y="88276"/>
          <a:ext cx="186816" cy="218539"/>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3529632" y="88276"/>
        <a:ext cx="186816" cy="218539"/>
      </dsp:txXfrm>
    </dsp:sp>
    <dsp:sp modelId="{17721CF0-2D23-4361-8772-DC768E322A16}">
      <dsp:nvSpPr>
        <dsp:cNvPr id="0" name=""/>
        <dsp:cNvSpPr/>
      </dsp:nvSpPr>
      <dsp:spPr>
        <a:xfrm>
          <a:off x="3793994" y="0"/>
          <a:ext cx="881208" cy="39509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kern="1200" dirty="0" smtClean="0">
              <a:solidFill>
                <a:srgbClr val="000066"/>
              </a:solidFill>
              <a:latin typeface="微软雅黑" pitchFamily="34" charset="-122"/>
              <a:ea typeface="微软雅黑" pitchFamily="34" charset="-122"/>
              <a:cs typeface="+mn-cs"/>
            </a:rPr>
            <a:t>校直</a:t>
          </a:r>
          <a:endParaRPr kumimoji="1" lang="zh-CN" altLang="en-US" sz="1400" b="1" kern="1200" dirty="0">
            <a:solidFill>
              <a:srgbClr val="000066"/>
            </a:solidFill>
            <a:latin typeface="微软雅黑" pitchFamily="34" charset="-122"/>
            <a:ea typeface="微软雅黑" pitchFamily="34" charset="-122"/>
            <a:cs typeface="+mn-cs"/>
          </a:endParaRPr>
        </a:p>
      </dsp:txBody>
      <dsp:txXfrm>
        <a:off x="3793994" y="0"/>
        <a:ext cx="881208" cy="39509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08F0A5-EFF5-41A0-80F5-867A6C0D04BB}">
      <dsp:nvSpPr>
        <dsp:cNvPr id="0" name=""/>
        <dsp:cNvSpPr/>
      </dsp:nvSpPr>
      <dsp:spPr>
        <a:xfrm>
          <a:off x="0" y="4008"/>
          <a:ext cx="675075" cy="42403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ts val="1000"/>
            </a:lnSpc>
            <a:spcBef>
              <a:spcPct val="0"/>
            </a:spcBef>
            <a:spcAft>
              <a:spcPct val="35000"/>
            </a:spcAft>
          </a:pPr>
          <a:r>
            <a:rPr lang="zh-CN" altLang="en-US" sz="1200" b="1" kern="1200" dirty="0" smtClean="0">
              <a:solidFill>
                <a:schemeClr val="bg1"/>
              </a:solidFill>
              <a:latin typeface="微软雅黑" pitchFamily="34" charset="-122"/>
              <a:ea typeface="微软雅黑" pitchFamily="34" charset="-122"/>
              <a:cs typeface="+mn-cs"/>
            </a:rPr>
            <a:t>精车齿坯</a:t>
          </a:r>
          <a:endParaRPr lang="zh-CN" altLang="en-US" sz="1200" b="1" kern="1200" dirty="0">
            <a:solidFill>
              <a:schemeClr val="bg1"/>
            </a:solidFill>
            <a:latin typeface="微软雅黑" pitchFamily="34" charset="-122"/>
            <a:ea typeface="微软雅黑" pitchFamily="34" charset="-122"/>
            <a:cs typeface="+mn-cs"/>
          </a:endParaRPr>
        </a:p>
      </dsp:txBody>
      <dsp:txXfrm>
        <a:off x="0" y="4008"/>
        <a:ext cx="675075" cy="424031"/>
      </dsp:txXfrm>
    </dsp:sp>
    <dsp:sp modelId="{2C23237A-8EE1-4A54-A7AF-68DCC92B0F73}">
      <dsp:nvSpPr>
        <dsp:cNvPr id="0" name=""/>
        <dsp:cNvSpPr/>
      </dsp:nvSpPr>
      <dsp:spPr>
        <a:xfrm>
          <a:off x="742582" y="132314"/>
          <a:ext cx="143115" cy="167418"/>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ts val="1000"/>
            </a:lnSpc>
            <a:spcBef>
              <a:spcPct val="0"/>
            </a:spcBef>
            <a:spcAft>
              <a:spcPct val="35000"/>
            </a:spcAft>
          </a:pPr>
          <a:endParaRPr lang="zh-CN" altLang="en-US" sz="1200" b="1" kern="1200">
            <a:solidFill>
              <a:schemeClr val="bg1"/>
            </a:solidFill>
            <a:latin typeface="微软雅黑" pitchFamily="34" charset="-122"/>
            <a:ea typeface="微软雅黑" pitchFamily="34" charset="-122"/>
            <a:cs typeface="+mn-cs"/>
          </a:endParaRPr>
        </a:p>
      </dsp:txBody>
      <dsp:txXfrm>
        <a:off x="742582" y="132314"/>
        <a:ext cx="143115" cy="167418"/>
      </dsp:txXfrm>
    </dsp:sp>
    <dsp:sp modelId="{9CB71041-032E-4B43-8408-8AA142345BB7}">
      <dsp:nvSpPr>
        <dsp:cNvPr id="0" name=""/>
        <dsp:cNvSpPr/>
      </dsp:nvSpPr>
      <dsp:spPr>
        <a:xfrm>
          <a:off x="945105" y="4008"/>
          <a:ext cx="675075" cy="42403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ts val="1000"/>
            </a:lnSpc>
            <a:spcBef>
              <a:spcPct val="0"/>
            </a:spcBef>
            <a:spcAft>
              <a:spcPct val="35000"/>
            </a:spcAft>
          </a:pPr>
          <a:r>
            <a:rPr lang="zh-CN" altLang="en-US" sz="1200" b="1" kern="1200" dirty="0" smtClean="0">
              <a:solidFill>
                <a:schemeClr val="bg1"/>
              </a:solidFill>
              <a:latin typeface="微软雅黑" pitchFamily="34" charset="-122"/>
              <a:ea typeface="微软雅黑" pitchFamily="34" charset="-122"/>
              <a:cs typeface="+mn-cs"/>
            </a:rPr>
            <a:t>滚齿倒棱</a:t>
          </a:r>
          <a:endParaRPr lang="zh-CN" altLang="en-US" sz="1200" b="1" kern="1200" dirty="0">
            <a:solidFill>
              <a:schemeClr val="bg1"/>
            </a:solidFill>
            <a:latin typeface="微软雅黑" pitchFamily="34" charset="-122"/>
            <a:ea typeface="微软雅黑" pitchFamily="34" charset="-122"/>
            <a:cs typeface="+mn-cs"/>
          </a:endParaRPr>
        </a:p>
      </dsp:txBody>
      <dsp:txXfrm>
        <a:off x="945105" y="4008"/>
        <a:ext cx="675075" cy="424031"/>
      </dsp:txXfrm>
    </dsp:sp>
    <dsp:sp modelId="{0DB2A3EA-700B-4B06-8C77-E541C9D5757E}">
      <dsp:nvSpPr>
        <dsp:cNvPr id="0" name=""/>
        <dsp:cNvSpPr/>
      </dsp:nvSpPr>
      <dsp:spPr>
        <a:xfrm>
          <a:off x="1687687" y="132314"/>
          <a:ext cx="143115" cy="167418"/>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ts val="1000"/>
            </a:lnSpc>
            <a:spcBef>
              <a:spcPct val="0"/>
            </a:spcBef>
            <a:spcAft>
              <a:spcPct val="35000"/>
            </a:spcAft>
          </a:pPr>
          <a:endParaRPr lang="zh-CN" altLang="en-US" sz="1200" b="1" kern="1200">
            <a:solidFill>
              <a:schemeClr val="bg1"/>
            </a:solidFill>
            <a:latin typeface="微软雅黑" pitchFamily="34" charset="-122"/>
            <a:ea typeface="微软雅黑" pitchFamily="34" charset="-122"/>
            <a:cs typeface="+mn-cs"/>
          </a:endParaRPr>
        </a:p>
      </dsp:txBody>
      <dsp:txXfrm>
        <a:off x="1687687" y="132314"/>
        <a:ext cx="143115" cy="167418"/>
      </dsp:txXfrm>
    </dsp:sp>
    <dsp:sp modelId="{9231FB06-DD14-4786-9359-7CB08119D944}">
      <dsp:nvSpPr>
        <dsp:cNvPr id="0" name=""/>
        <dsp:cNvSpPr/>
      </dsp:nvSpPr>
      <dsp:spPr>
        <a:xfrm>
          <a:off x="1890210" y="4008"/>
          <a:ext cx="675075" cy="42403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ts val="1000"/>
            </a:lnSpc>
            <a:spcBef>
              <a:spcPct val="0"/>
            </a:spcBef>
            <a:spcAft>
              <a:spcPct val="35000"/>
            </a:spcAft>
          </a:pPr>
          <a:r>
            <a:rPr lang="zh-CN" altLang="en-US" sz="1200" b="1" kern="1200" dirty="0" smtClean="0">
              <a:solidFill>
                <a:schemeClr val="bg1"/>
              </a:solidFill>
              <a:latin typeface="微软雅黑" pitchFamily="34" charset="-122"/>
              <a:ea typeface="微软雅黑" pitchFamily="34" charset="-122"/>
              <a:cs typeface="+mn-cs"/>
            </a:rPr>
            <a:t>热处理</a:t>
          </a:r>
          <a:endParaRPr lang="zh-CN" altLang="en-US" sz="1200" b="1" kern="1200" dirty="0">
            <a:solidFill>
              <a:schemeClr val="bg1"/>
            </a:solidFill>
            <a:latin typeface="微软雅黑" pitchFamily="34" charset="-122"/>
            <a:ea typeface="微软雅黑" pitchFamily="34" charset="-122"/>
            <a:cs typeface="+mn-cs"/>
          </a:endParaRPr>
        </a:p>
      </dsp:txBody>
      <dsp:txXfrm>
        <a:off x="1890210" y="4008"/>
        <a:ext cx="675075" cy="424031"/>
      </dsp:txXfrm>
    </dsp:sp>
    <dsp:sp modelId="{06AAD8AD-BC47-41A5-A86D-A79B9DC2D7AA}">
      <dsp:nvSpPr>
        <dsp:cNvPr id="0" name=""/>
        <dsp:cNvSpPr/>
      </dsp:nvSpPr>
      <dsp:spPr>
        <a:xfrm>
          <a:off x="2632792" y="132314"/>
          <a:ext cx="143115" cy="167418"/>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ts val="1000"/>
            </a:lnSpc>
            <a:spcBef>
              <a:spcPct val="0"/>
            </a:spcBef>
            <a:spcAft>
              <a:spcPct val="35000"/>
            </a:spcAft>
          </a:pPr>
          <a:endParaRPr lang="zh-CN" altLang="en-US" sz="1200" b="1" kern="1200">
            <a:solidFill>
              <a:schemeClr val="bg1"/>
            </a:solidFill>
            <a:latin typeface="微软雅黑" pitchFamily="34" charset="-122"/>
            <a:ea typeface="微软雅黑" pitchFamily="34" charset="-122"/>
            <a:cs typeface="+mn-cs"/>
          </a:endParaRPr>
        </a:p>
      </dsp:txBody>
      <dsp:txXfrm>
        <a:off x="2632792" y="132314"/>
        <a:ext cx="143115" cy="167418"/>
      </dsp:txXfrm>
    </dsp:sp>
    <dsp:sp modelId="{99910537-D8AD-4537-B534-DA27D2BD8575}">
      <dsp:nvSpPr>
        <dsp:cNvPr id="0" name=""/>
        <dsp:cNvSpPr/>
      </dsp:nvSpPr>
      <dsp:spPr>
        <a:xfrm>
          <a:off x="2835315" y="4008"/>
          <a:ext cx="675075" cy="424031"/>
        </a:xfrm>
        <a:prstGeom prst="roundRect">
          <a:avLst>
            <a:gd name="adj" fmla="val 10000"/>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ts val="1000"/>
            </a:lnSpc>
            <a:spcBef>
              <a:spcPct val="0"/>
            </a:spcBef>
            <a:spcAft>
              <a:spcPct val="35000"/>
            </a:spcAft>
          </a:pPr>
          <a:r>
            <a:rPr lang="zh-CN" altLang="en-US" sz="1100" b="1" kern="1200" dirty="0" smtClean="0">
              <a:solidFill>
                <a:schemeClr val="bg1"/>
              </a:solidFill>
              <a:latin typeface="微软雅黑" pitchFamily="34" charset="-122"/>
              <a:ea typeface="微软雅黑" pitchFamily="34" charset="-122"/>
              <a:cs typeface="+mn-cs"/>
            </a:rPr>
            <a:t>热</a:t>
          </a:r>
          <a:r>
            <a:rPr lang="zh-CN" altLang="en-US" sz="1100" b="1" kern="1200" dirty="0" smtClean="0">
              <a:solidFill>
                <a:schemeClr val="bg1"/>
              </a:solidFill>
              <a:latin typeface="微软雅黑" pitchFamily="34" charset="-122"/>
              <a:ea typeface="微软雅黑" pitchFamily="34" charset="-122"/>
              <a:cs typeface="+mn-cs"/>
            </a:rPr>
            <a:t>后加工</a:t>
          </a:r>
          <a:endParaRPr lang="en-US" altLang="zh-CN" sz="1100" b="1" kern="1200" dirty="0" smtClean="0">
            <a:solidFill>
              <a:schemeClr val="bg1"/>
            </a:solidFill>
            <a:latin typeface="微软雅黑" pitchFamily="34" charset="-122"/>
            <a:ea typeface="微软雅黑" pitchFamily="34" charset="-122"/>
            <a:cs typeface="+mn-cs"/>
          </a:endParaRPr>
        </a:p>
        <a:p>
          <a:pPr lvl="0" algn="ctr" defTabSz="488950">
            <a:lnSpc>
              <a:spcPts val="800"/>
            </a:lnSpc>
            <a:spcBef>
              <a:spcPct val="0"/>
            </a:spcBef>
            <a:spcAft>
              <a:spcPct val="35000"/>
            </a:spcAft>
          </a:pPr>
          <a:r>
            <a:rPr lang="zh-CN" altLang="en-US" sz="1100" b="1" kern="1200" dirty="0" smtClean="0">
              <a:solidFill>
                <a:schemeClr val="bg1"/>
              </a:solidFill>
              <a:latin typeface="微软雅黑" pitchFamily="34" charset="-122"/>
              <a:ea typeface="微软雅黑" pitchFamily="34" charset="-122"/>
              <a:cs typeface="+mn-cs"/>
            </a:rPr>
            <a:t>（取消）</a:t>
          </a:r>
          <a:endParaRPr lang="zh-CN" altLang="en-US" sz="1100" b="1" kern="1200" dirty="0">
            <a:solidFill>
              <a:schemeClr val="bg1"/>
            </a:solidFill>
            <a:latin typeface="微软雅黑" pitchFamily="34" charset="-122"/>
            <a:ea typeface="微软雅黑" pitchFamily="34" charset="-122"/>
            <a:cs typeface="+mn-cs"/>
          </a:endParaRPr>
        </a:p>
      </dsp:txBody>
      <dsp:txXfrm>
        <a:off x="2835315" y="4008"/>
        <a:ext cx="675075" cy="424031"/>
      </dsp:txXfrm>
    </dsp:sp>
    <dsp:sp modelId="{B7014E98-F119-468B-BB68-0F1600B156FB}">
      <dsp:nvSpPr>
        <dsp:cNvPr id="0" name=""/>
        <dsp:cNvSpPr/>
      </dsp:nvSpPr>
      <dsp:spPr>
        <a:xfrm>
          <a:off x="3577897" y="132314"/>
          <a:ext cx="143115" cy="167418"/>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ts val="1000"/>
            </a:lnSpc>
            <a:spcBef>
              <a:spcPct val="0"/>
            </a:spcBef>
            <a:spcAft>
              <a:spcPct val="35000"/>
            </a:spcAft>
          </a:pPr>
          <a:endParaRPr lang="zh-CN" altLang="en-US" sz="1200" b="1" kern="1200">
            <a:solidFill>
              <a:schemeClr val="bg1"/>
            </a:solidFill>
            <a:latin typeface="微软雅黑" pitchFamily="34" charset="-122"/>
            <a:ea typeface="微软雅黑" pitchFamily="34" charset="-122"/>
            <a:cs typeface="+mn-cs"/>
          </a:endParaRPr>
        </a:p>
      </dsp:txBody>
      <dsp:txXfrm>
        <a:off x="3577897" y="132314"/>
        <a:ext cx="143115" cy="167418"/>
      </dsp:txXfrm>
    </dsp:sp>
    <dsp:sp modelId="{BFBC2902-733D-4864-8064-28DBDD032A74}">
      <dsp:nvSpPr>
        <dsp:cNvPr id="0" name=""/>
        <dsp:cNvSpPr/>
      </dsp:nvSpPr>
      <dsp:spPr>
        <a:xfrm>
          <a:off x="3780420" y="4008"/>
          <a:ext cx="675075" cy="424031"/>
        </a:xfrm>
        <a:prstGeom prst="roundRect">
          <a:avLst>
            <a:gd name="adj" fmla="val 10000"/>
          </a:avLst>
        </a:prstGeom>
        <a:solidFill>
          <a:srgbClr val="6F91C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ts val="1000"/>
            </a:lnSpc>
            <a:spcBef>
              <a:spcPct val="0"/>
            </a:spcBef>
            <a:spcAft>
              <a:spcPct val="35000"/>
            </a:spcAft>
          </a:pPr>
          <a:r>
            <a:rPr lang="zh-CN" altLang="en-US" sz="1200" b="1" kern="1200" dirty="0" smtClean="0">
              <a:solidFill>
                <a:schemeClr val="bg1"/>
              </a:solidFill>
              <a:latin typeface="微软雅黑" pitchFamily="34" charset="-122"/>
              <a:ea typeface="微软雅黑" pitchFamily="34" charset="-122"/>
              <a:cs typeface="+mn-cs"/>
            </a:rPr>
            <a:t>压装铆接</a:t>
          </a:r>
          <a:endParaRPr lang="zh-CN" altLang="en-US" sz="1200" b="1" kern="1200" dirty="0">
            <a:solidFill>
              <a:schemeClr val="bg1"/>
            </a:solidFill>
            <a:latin typeface="微软雅黑" pitchFamily="34" charset="-122"/>
            <a:ea typeface="微软雅黑" pitchFamily="34" charset="-122"/>
            <a:cs typeface="+mn-cs"/>
          </a:endParaRPr>
        </a:p>
      </dsp:txBody>
      <dsp:txXfrm>
        <a:off x="3780420" y="4008"/>
        <a:ext cx="675075" cy="424031"/>
      </dsp:txXfrm>
    </dsp:sp>
    <dsp:sp modelId="{EEA45D99-8702-4077-8ECF-C9D7018C00E2}">
      <dsp:nvSpPr>
        <dsp:cNvPr id="0" name=""/>
        <dsp:cNvSpPr/>
      </dsp:nvSpPr>
      <dsp:spPr>
        <a:xfrm>
          <a:off x="4523002" y="132314"/>
          <a:ext cx="143115" cy="167418"/>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ts val="1000"/>
            </a:lnSpc>
            <a:spcBef>
              <a:spcPct val="0"/>
            </a:spcBef>
            <a:spcAft>
              <a:spcPct val="35000"/>
            </a:spcAft>
          </a:pPr>
          <a:endParaRPr lang="zh-CN" altLang="en-US" sz="1200" b="1" kern="1200">
            <a:solidFill>
              <a:schemeClr val="bg1"/>
            </a:solidFill>
            <a:latin typeface="微软雅黑" pitchFamily="34" charset="-122"/>
            <a:ea typeface="微软雅黑" pitchFamily="34" charset="-122"/>
            <a:cs typeface="+mn-cs"/>
          </a:endParaRPr>
        </a:p>
      </dsp:txBody>
      <dsp:txXfrm>
        <a:off x="4523002" y="132314"/>
        <a:ext cx="143115" cy="167418"/>
      </dsp:txXfrm>
    </dsp:sp>
    <dsp:sp modelId="{ED807D78-F55E-4B40-8835-8F50C1121148}">
      <dsp:nvSpPr>
        <dsp:cNvPr id="0" name=""/>
        <dsp:cNvSpPr/>
      </dsp:nvSpPr>
      <dsp:spPr>
        <a:xfrm>
          <a:off x="4725525" y="4008"/>
          <a:ext cx="675075" cy="424031"/>
        </a:xfrm>
        <a:prstGeom prst="roundRect">
          <a:avLst>
            <a:gd name="adj" fmla="val 10000"/>
          </a:avLst>
        </a:prstGeom>
        <a:solidFill>
          <a:srgbClr val="6F91C9"/>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ts val="1000"/>
            </a:lnSpc>
            <a:spcBef>
              <a:spcPct val="0"/>
            </a:spcBef>
            <a:spcAft>
              <a:spcPct val="35000"/>
            </a:spcAft>
          </a:pPr>
          <a:r>
            <a:rPr lang="zh-CN" altLang="en-US" sz="1200" b="1" kern="1200" dirty="0" smtClean="0">
              <a:solidFill>
                <a:schemeClr val="bg1"/>
              </a:solidFill>
              <a:latin typeface="微软雅黑" pitchFamily="34" charset="-122"/>
              <a:ea typeface="微软雅黑" pitchFamily="34" charset="-122"/>
              <a:cs typeface="+mn-cs"/>
            </a:rPr>
            <a:t>磨齿</a:t>
          </a:r>
          <a:endParaRPr lang="zh-CN" altLang="en-US" sz="1200" b="1" kern="1200" dirty="0">
            <a:solidFill>
              <a:schemeClr val="bg1"/>
            </a:solidFill>
            <a:latin typeface="微软雅黑" pitchFamily="34" charset="-122"/>
            <a:ea typeface="微软雅黑" pitchFamily="34" charset="-122"/>
            <a:cs typeface="+mn-cs"/>
          </a:endParaRPr>
        </a:p>
      </dsp:txBody>
      <dsp:txXfrm>
        <a:off x="4725525" y="4008"/>
        <a:ext cx="675075" cy="42403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207" y="0"/>
          <a:ext cx="815533" cy="396000"/>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207" y="0"/>
        <a:ext cx="815533" cy="396000"/>
      </dsp:txXfrm>
    </dsp:sp>
    <dsp:sp modelId="{B368BF99-5CFA-43BC-91BE-D95BE0C853FA}">
      <dsp:nvSpPr>
        <dsp:cNvPr id="0" name=""/>
        <dsp:cNvSpPr/>
      </dsp:nvSpPr>
      <dsp:spPr>
        <a:xfrm>
          <a:off x="9012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901293" y="96873"/>
        <a:ext cx="172893" cy="202252"/>
      </dsp:txXfrm>
    </dsp:sp>
    <dsp:sp modelId="{702319DD-5E0E-49AC-B9E2-46BCA206E46F}">
      <dsp:nvSpPr>
        <dsp:cNvPr id="0" name=""/>
        <dsp:cNvSpPr/>
      </dsp:nvSpPr>
      <dsp:spPr>
        <a:xfrm>
          <a:off x="1145953" y="0"/>
          <a:ext cx="897086" cy="396000"/>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1145953" y="0"/>
        <a:ext cx="897086" cy="396000"/>
      </dsp:txXfrm>
    </dsp:sp>
    <dsp:sp modelId="{5078BB74-6408-445B-86AE-B2350E9C71B7}">
      <dsp:nvSpPr>
        <dsp:cNvPr id="0" name=""/>
        <dsp:cNvSpPr/>
      </dsp:nvSpPr>
      <dsp:spPr>
        <a:xfrm>
          <a:off x="21245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2124593" y="96873"/>
        <a:ext cx="172893" cy="202252"/>
      </dsp:txXfrm>
    </dsp:sp>
    <dsp:sp modelId="{45357849-9009-4C0C-AA1C-E547E8E19F87}">
      <dsp:nvSpPr>
        <dsp:cNvPr id="0" name=""/>
        <dsp:cNvSpPr/>
      </dsp:nvSpPr>
      <dsp:spPr>
        <a:xfrm>
          <a:off x="2369253"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2369253" y="0"/>
        <a:ext cx="815533" cy="396000"/>
      </dsp:txXfrm>
    </dsp:sp>
    <dsp:sp modelId="{859ACD8E-90BB-44CE-B1B2-2EF79C0C84AE}">
      <dsp:nvSpPr>
        <dsp:cNvPr id="0" name=""/>
        <dsp:cNvSpPr/>
      </dsp:nvSpPr>
      <dsp:spPr>
        <a:xfrm>
          <a:off x="3266340"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3266340" y="96873"/>
        <a:ext cx="172893" cy="202252"/>
      </dsp:txXfrm>
    </dsp:sp>
    <dsp:sp modelId="{17721CF0-2D23-4361-8772-DC768E322A16}">
      <dsp:nvSpPr>
        <dsp:cNvPr id="0" name=""/>
        <dsp:cNvSpPr/>
      </dsp:nvSpPr>
      <dsp:spPr>
        <a:xfrm>
          <a:off x="3511000"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3511000" y="0"/>
        <a:ext cx="815533" cy="396000"/>
      </dsp:txXfrm>
    </dsp:sp>
    <dsp:sp modelId="{40F0FC9D-7C96-4EB5-8923-FB607BC5C024}">
      <dsp:nvSpPr>
        <dsp:cNvPr id="0" name=""/>
        <dsp:cNvSpPr/>
      </dsp:nvSpPr>
      <dsp:spPr>
        <a:xfrm>
          <a:off x="4408087"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latin typeface="微软雅黑" pitchFamily="34" charset="-122"/>
            <a:ea typeface="微软雅黑" pitchFamily="34" charset="-122"/>
          </a:endParaRPr>
        </a:p>
      </dsp:txBody>
      <dsp:txXfrm>
        <a:off x="4408087" y="96873"/>
        <a:ext cx="172893" cy="202252"/>
      </dsp:txXfrm>
    </dsp:sp>
    <dsp:sp modelId="{F3840297-4E8C-4174-8ED8-136270FA8E76}">
      <dsp:nvSpPr>
        <dsp:cNvPr id="0" name=""/>
        <dsp:cNvSpPr/>
      </dsp:nvSpPr>
      <dsp:spPr>
        <a:xfrm>
          <a:off x="4652747"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652747" y="0"/>
        <a:ext cx="815533" cy="396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207"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207" y="0"/>
        <a:ext cx="815533" cy="396000"/>
      </dsp:txXfrm>
    </dsp:sp>
    <dsp:sp modelId="{B368BF99-5CFA-43BC-91BE-D95BE0C853FA}">
      <dsp:nvSpPr>
        <dsp:cNvPr id="0" name=""/>
        <dsp:cNvSpPr/>
      </dsp:nvSpPr>
      <dsp:spPr>
        <a:xfrm>
          <a:off x="9012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901293" y="96873"/>
        <a:ext cx="172893" cy="202252"/>
      </dsp:txXfrm>
    </dsp:sp>
    <dsp:sp modelId="{702319DD-5E0E-49AC-B9E2-46BCA206E46F}">
      <dsp:nvSpPr>
        <dsp:cNvPr id="0" name=""/>
        <dsp:cNvSpPr/>
      </dsp:nvSpPr>
      <dsp:spPr>
        <a:xfrm>
          <a:off x="1145953" y="0"/>
          <a:ext cx="897086"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1145953" y="0"/>
        <a:ext cx="897086" cy="396000"/>
      </dsp:txXfrm>
    </dsp:sp>
    <dsp:sp modelId="{5078BB74-6408-445B-86AE-B2350E9C71B7}">
      <dsp:nvSpPr>
        <dsp:cNvPr id="0" name=""/>
        <dsp:cNvSpPr/>
      </dsp:nvSpPr>
      <dsp:spPr>
        <a:xfrm>
          <a:off x="21245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2124593" y="96873"/>
        <a:ext cx="172893" cy="202252"/>
      </dsp:txXfrm>
    </dsp:sp>
    <dsp:sp modelId="{45357849-9009-4C0C-AA1C-E547E8E19F87}">
      <dsp:nvSpPr>
        <dsp:cNvPr id="0" name=""/>
        <dsp:cNvSpPr/>
      </dsp:nvSpPr>
      <dsp:spPr>
        <a:xfrm>
          <a:off x="2369253" y="0"/>
          <a:ext cx="815533" cy="396000"/>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2369253" y="0"/>
        <a:ext cx="815533" cy="396000"/>
      </dsp:txXfrm>
    </dsp:sp>
    <dsp:sp modelId="{859ACD8E-90BB-44CE-B1B2-2EF79C0C84AE}">
      <dsp:nvSpPr>
        <dsp:cNvPr id="0" name=""/>
        <dsp:cNvSpPr/>
      </dsp:nvSpPr>
      <dsp:spPr>
        <a:xfrm>
          <a:off x="3266340"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3266340" y="96873"/>
        <a:ext cx="172893" cy="202252"/>
      </dsp:txXfrm>
    </dsp:sp>
    <dsp:sp modelId="{17721CF0-2D23-4361-8772-DC768E322A16}">
      <dsp:nvSpPr>
        <dsp:cNvPr id="0" name=""/>
        <dsp:cNvSpPr/>
      </dsp:nvSpPr>
      <dsp:spPr>
        <a:xfrm>
          <a:off x="3511000" y="0"/>
          <a:ext cx="815533" cy="396000"/>
        </a:xfrm>
        <a:prstGeom prst="roundRect">
          <a:avLst>
            <a:gd name="adj" fmla="val 10000"/>
          </a:avLst>
        </a:prstGeom>
        <a:solidFill>
          <a:srgbClr val="92D05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3511000" y="0"/>
        <a:ext cx="815533" cy="396000"/>
      </dsp:txXfrm>
    </dsp:sp>
    <dsp:sp modelId="{40F0FC9D-7C96-4EB5-8923-FB607BC5C024}">
      <dsp:nvSpPr>
        <dsp:cNvPr id="0" name=""/>
        <dsp:cNvSpPr/>
      </dsp:nvSpPr>
      <dsp:spPr>
        <a:xfrm>
          <a:off x="4408087"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latin typeface="微软雅黑" pitchFamily="34" charset="-122"/>
            <a:ea typeface="微软雅黑" pitchFamily="34" charset="-122"/>
          </a:endParaRPr>
        </a:p>
      </dsp:txBody>
      <dsp:txXfrm>
        <a:off x="4408087" y="96873"/>
        <a:ext cx="172893" cy="202252"/>
      </dsp:txXfrm>
    </dsp:sp>
    <dsp:sp modelId="{F3840297-4E8C-4174-8ED8-136270FA8E76}">
      <dsp:nvSpPr>
        <dsp:cNvPr id="0" name=""/>
        <dsp:cNvSpPr/>
      </dsp:nvSpPr>
      <dsp:spPr>
        <a:xfrm>
          <a:off x="4652747"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652747" y="0"/>
        <a:ext cx="815533" cy="396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207"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207" y="0"/>
        <a:ext cx="815533" cy="396000"/>
      </dsp:txXfrm>
    </dsp:sp>
    <dsp:sp modelId="{B368BF99-5CFA-43BC-91BE-D95BE0C853FA}">
      <dsp:nvSpPr>
        <dsp:cNvPr id="0" name=""/>
        <dsp:cNvSpPr/>
      </dsp:nvSpPr>
      <dsp:spPr>
        <a:xfrm>
          <a:off x="9012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901293" y="96873"/>
        <a:ext cx="172893" cy="202252"/>
      </dsp:txXfrm>
    </dsp:sp>
    <dsp:sp modelId="{702319DD-5E0E-49AC-B9E2-46BCA206E46F}">
      <dsp:nvSpPr>
        <dsp:cNvPr id="0" name=""/>
        <dsp:cNvSpPr/>
      </dsp:nvSpPr>
      <dsp:spPr>
        <a:xfrm>
          <a:off x="1145953" y="0"/>
          <a:ext cx="897086"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1145953" y="0"/>
        <a:ext cx="897086" cy="396000"/>
      </dsp:txXfrm>
    </dsp:sp>
    <dsp:sp modelId="{5078BB74-6408-445B-86AE-B2350E9C71B7}">
      <dsp:nvSpPr>
        <dsp:cNvPr id="0" name=""/>
        <dsp:cNvSpPr/>
      </dsp:nvSpPr>
      <dsp:spPr>
        <a:xfrm>
          <a:off x="21245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2124593" y="96873"/>
        <a:ext cx="172893" cy="202252"/>
      </dsp:txXfrm>
    </dsp:sp>
    <dsp:sp modelId="{45357849-9009-4C0C-AA1C-E547E8E19F87}">
      <dsp:nvSpPr>
        <dsp:cNvPr id="0" name=""/>
        <dsp:cNvSpPr/>
      </dsp:nvSpPr>
      <dsp:spPr>
        <a:xfrm>
          <a:off x="2369253"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2369253" y="0"/>
        <a:ext cx="815533" cy="396000"/>
      </dsp:txXfrm>
    </dsp:sp>
    <dsp:sp modelId="{859ACD8E-90BB-44CE-B1B2-2EF79C0C84AE}">
      <dsp:nvSpPr>
        <dsp:cNvPr id="0" name=""/>
        <dsp:cNvSpPr/>
      </dsp:nvSpPr>
      <dsp:spPr>
        <a:xfrm>
          <a:off x="3266340"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3266340" y="96873"/>
        <a:ext cx="172893" cy="202252"/>
      </dsp:txXfrm>
    </dsp:sp>
    <dsp:sp modelId="{17721CF0-2D23-4361-8772-DC768E322A16}">
      <dsp:nvSpPr>
        <dsp:cNvPr id="0" name=""/>
        <dsp:cNvSpPr/>
      </dsp:nvSpPr>
      <dsp:spPr>
        <a:xfrm>
          <a:off x="3511000"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3511000" y="0"/>
        <a:ext cx="815533" cy="396000"/>
      </dsp:txXfrm>
    </dsp:sp>
    <dsp:sp modelId="{40F0FC9D-7C96-4EB5-8923-FB607BC5C024}">
      <dsp:nvSpPr>
        <dsp:cNvPr id="0" name=""/>
        <dsp:cNvSpPr/>
      </dsp:nvSpPr>
      <dsp:spPr>
        <a:xfrm>
          <a:off x="4408087"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latin typeface="微软雅黑" pitchFamily="34" charset="-122"/>
            <a:ea typeface="微软雅黑" pitchFamily="34" charset="-122"/>
          </a:endParaRPr>
        </a:p>
      </dsp:txBody>
      <dsp:txXfrm>
        <a:off x="4408087" y="96873"/>
        <a:ext cx="172893" cy="202252"/>
      </dsp:txXfrm>
    </dsp:sp>
    <dsp:sp modelId="{F3840297-4E8C-4174-8ED8-136270FA8E76}">
      <dsp:nvSpPr>
        <dsp:cNvPr id="0" name=""/>
        <dsp:cNvSpPr/>
      </dsp:nvSpPr>
      <dsp:spPr>
        <a:xfrm>
          <a:off x="4652747"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652747" y="0"/>
        <a:ext cx="815533" cy="396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207"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精车</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207" y="0"/>
        <a:ext cx="815533" cy="396000"/>
      </dsp:txXfrm>
    </dsp:sp>
    <dsp:sp modelId="{B368BF99-5CFA-43BC-91BE-D95BE0C853FA}">
      <dsp:nvSpPr>
        <dsp:cNvPr id="0" name=""/>
        <dsp:cNvSpPr/>
      </dsp:nvSpPr>
      <dsp:spPr>
        <a:xfrm>
          <a:off x="9012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901293" y="96873"/>
        <a:ext cx="172893" cy="202252"/>
      </dsp:txXfrm>
    </dsp:sp>
    <dsp:sp modelId="{702319DD-5E0E-49AC-B9E2-46BCA206E46F}">
      <dsp:nvSpPr>
        <dsp:cNvPr id="0" name=""/>
        <dsp:cNvSpPr/>
      </dsp:nvSpPr>
      <dsp:spPr>
        <a:xfrm>
          <a:off x="1145953" y="0"/>
          <a:ext cx="897086"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滚齿</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1145953" y="0"/>
        <a:ext cx="897086" cy="396000"/>
      </dsp:txXfrm>
    </dsp:sp>
    <dsp:sp modelId="{5078BB74-6408-445B-86AE-B2350E9C71B7}">
      <dsp:nvSpPr>
        <dsp:cNvPr id="0" name=""/>
        <dsp:cNvSpPr/>
      </dsp:nvSpPr>
      <dsp:spPr>
        <a:xfrm>
          <a:off x="2124593"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2124593" y="96873"/>
        <a:ext cx="172893" cy="202252"/>
      </dsp:txXfrm>
    </dsp:sp>
    <dsp:sp modelId="{45357849-9009-4C0C-AA1C-E547E8E19F87}">
      <dsp:nvSpPr>
        <dsp:cNvPr id="0" name=""/>
        <dsp:cNvSpPr/>
      </dsp:nvSpPr>
      <dsp:spPr>
        <a:xfrm>
          <a:off x="2369253"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热处理</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2369253" y="0"/>
        <a:ext cx="815533" cy="396000"/>
      </dsp:txXfrm>
    </dsp:sp>
    <dsp:sp modelId="{859ACD8E-90BB-44CE-B1B2-2EF79C0C84AE}">
      <dsp:nvSpPr>
        <dsp:cNvPr id="0" name=""/>
        <dsp:cNvSpPr/>
      </dsp:nvSpPr>
      <dsp:spPr>
        <a:xfrm>
          <a:off x="3266340"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solidFill>
              <a:srgbClr val="FFFFFF"/>
            </a:solidFill>
            <a:latin typeface="微软雅黑" pitchFamily="34" charset="-122"/>
            <a:ea typeface="微软雅黑" pitchFamily="34" charset="-122"/>
            <a:cs typeface="+mn-cs"/>
          </a:endParaRPr>
        </a:p>
      </dsp:txBody>
      <dsp:txXfrm>
        <a:off x="3266340" y="96873"/>
        <a:ext cx="172893" cy="202252"/>
      </dsp:txXfrm>
    </dsp:sp>
    <dsp:sp modelId="{17721CF0-2D23-4361-8772-DC768E322A16}">
      <dsp:nvSpPr>
        <dsp:cNvPr id="0" name=""/>
        <dsp:cNvSpPr/>
      </dsp:nvSpPr>
      <dsp:spPr>
        <a:xfrm>
          <a:off x="3511000" y="0"/>
          <a:ext cx="815533" cy="396000"/>
        </a:xfrm>
        <a:prstGeom prst="roundRect">
          <a:avLst>
            <a:gd name="adj" fmla="val 10000"/>
          </a:avLst>
        </a:prstGeom>
        <a:solidFill>
          <a:srgbClr val="0070C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校直</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3511000" y="0"/>
        <a:ext cx="815533" cy="396000"/>
      </dsp:txXfrm>
    </dsp:sp>
    <dsp:sp modelId="{40F0FC9D-7C96-4EB5-8923-FB607BC5C024}">
      <dsp:nvSpPr>
        <dsp:cNvPr id="0" name=""/>
        <dsp:cNvSpPr/>
      </dsp:nvSpPr>
      <dsp:spPr>
        <a:xfrm>
          <a:off x="4408087" y="96873"/>
          <a:ext cx="172893" cy="202252"/>
        </a:xfrm>
        <a:prstGeom prst="rightArrow">
          <a:avLst>
            <a:gd name="adj1" fmla="val 60000"/>
            <a:gd name="adj2" fmla="val 50000"/>
          </a:avLst>
        </a:prstGeom>
        <a:solidFill>
          <a:srgbClr val="BB1B1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latin typeface="微软雅黑" pitchFamily="34" charset="-122"/>
            <a:ea typeface="微软雅黑" pitchFamily="34" charset="-122"/>
          </a:endParaRPr>
        </a:p>
      </dsp:txBody>
      <dsp:txXfrm>
        <a:off x="4408087" y="96873"/>
        <a:ext cx="172893" cy="202252"/>
      </dsp:txXfrm>
    </dsp:sp>
    <dsp:sp modelId="{F3840297-4E8C-4174-8ED8-136270FA8E76}">
      <dsp:nvSpPr>
        <dsp:cNvPr id="0" name=""/>
        <dsp:cNvSpPr/>
      </dsp:nvSpPr>
      <dsp:spPr>
        <a:xfrm>
          <a:off x="4652747" y="0"/>
          <a:ext cx="815533" cy="396000"/>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400" b="1" i="0" u="none" strike="noStrike" kern="1200" baseline="0" dirty="0" smtClean="0">
              <a:solidFill>
                <a:srgbClr val="000066"/>
              </a:solidFill>
              <a:latin typeface="微软雅黑" pitchFamily="34" charset="-122"/>
              <a:ea typeface="微软雅黑" pitchFamily="34" charset="-122"/>
              <a:cs typeface="+mn-cs"/>
            </a:rPr>
            <a:t>磨轴颈</a:t>
          </a:r>
          <a:endParaRPr kumimoji="1" lang="zh-CN" altLang="en-US" sz="1400" b="1" i="0" u="none" strike="noStrike" kern="1200" baseline="0" dirty="0">
            <a:solidFill>
              <a:srgbClr val="000066"/>
            </a:solidFill>
            <a:latin typeface="微软雅黑" pitchFamily="34" charset="-122"/>
            <a:ea typeface="微软雅黑" pitchFamily="34" charset="-122"/>
            <a:cs typeface="+mn-cs"/>
          </a:endParaRPr>
        </a:p>
      </dsp:txBody>
      <dsp:txXfrm>
        <a:off x="4652747" y="0"/>
        <a:ext cx="815533" cy="396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2086" y="0"/>
          <a:ext cx="875852"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sp:txBody>
      <dsp:txXfrm>
        <a:off x="2086" y="0"/>
        <a:ext cx="875852" cy="450271"/>
      </dsp:txXfrm>
    </dsp:sp>
    <dsp:sp modelId="{B368BF99-5CFA-43BC-91BE-D95BE0C853FA}">
      <dsp:nvSpPr>
        <dsp:cNvPr id="0" name=""/>
        <dsp:cNvSpPr/>
      </dsp:nvSpPr>
      <dsp:spPr>
        <a:xfrm>
          <a:off x="965525" y="116529"/>
          <a:ext cx="185680" cy="21721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965525" y="116529"/>
        <a:ext cx="185680" cy="217211"/>
      </dsp:txXfrm>
    </dsp:sp>
    <dsp:sp modelId="{702319DD-5E0E-49AC-B9E2-46BCA206E46F}">
      <dsp:nvSpPr>
        <dsp:cNvPr id="0" name=""/>
        <dsp:cNvSpPr/>
      </dsp:nvSpPr>
      <dsp:spPr>
        <a:xfrm>
          <a:off x="1228280" y="0"/>
          <a:ext cx="96343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sp:txBody>
      <dsp:txXfrm>
        <a:off x="1228280" y="0"/>
        <a:ext cx="963438" cy="450271"/>
      </dsp:txXfrm>
    </dsp:sp>
    <dsp:sp modelId="{5078BB74-6408-445B-86AE-B2350E9C71B7}">
      <dsp:nvSpPr>
        <dsp:cNvPr id="0" name=""/>
        <dsp:cNvSpPr/>
      </dsp:nvSpPr>
      <dsp:spPr>
        <a:xfrm>
          <a:off x="2279304" y="116529"/>
          <a:ext cx="185680" cy="217211"/>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2279304" y="116529"/>
        <a:ext cx="185680" cy="217211"/>
      </dsp:txXfrm>
    </dsp:sp>
    <dsp:sp modelId="{45357849-9009-4C0C-AA1C-E547E8E19F87}">
      <dsp:nvSpPr>
        <dsp:cNvPr id="0" name=""/>
        <dsp:cNvSpPr/>
      </dsp:nvSpPr>
      <dsp:spPr>
        <a:xfrm>
          <a:off x="2542060" y="0"/>
          <a:ext cx="875852"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磨削</a:t>
          </a:r>
          <a:endParaRPr kumimoji="1" lang="zh-CN" altLang="en-US" sz="1600" b="1" kern="1200" dirty="0">
            <a:solidFill>
              <a:srgbClr val="000066"/>
            </a:solidFill>
            <a:latin typeface="微软雅黑" pitchFamily="34" charset="-122"/>
            <a:ea typeface="微软雅黑" pitchFamily="34" charset="-122"/>
            <a:cs typeface="+mn-cs"/>
          </a:endParaRPr>
        </a:p>
      </dsp:txBody>
      <dsp:txXfrm>
        <a:off x="2542060" y="0"/>
        <a:ext cx="875852" cy="45027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796"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sp:txBody>
      <dsp:txXfrm>
        <a:off x="4796" y="0"/>
        <a:ext cx="881208" cy="450271"/>
      </dsp:txXfrm>
    </dsp:sp>
    <dsp:sp modelId="{B368BF99-5CFA-43BC-91BE-D95BE0C853FA}">
      <dsp:nvSpPr>
        <dsp:cNvPr id="0" name=""/>
        <dsp:cNvSpPr/>
      </dsp:nvSpPr>
      <dsp:spPr>
        <a:xfrm>
          <a:off x="974126"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974126" y="115865"/>
        <a:ext cx="186816" cy="218539"/>
      </dsp:txXfrm>
    </dsp:sp>
    <dsp:sp modelId="{702319DD-5E0E-49AC-B9E2-46BCA206E46F}">
      <dsp:nvSpPr>
        <dsp:cNvPr id="0" name=""/>
        <dsp:cNvSpPr/>
      </dsp:nvSpPr>
      <dsp:spPr>
        <a:xfrm>
          <a:off x="1238488" y="0"/>
          <a:ext cx="969329"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滚齿</a:t>
          </a:r>
          <a:endParaRPr kumimoji="1" lang="zh-CN" altLang="en-US" sz="1600" b="1" kern="1200" dirty="0">
            <a:solidFill>
              <a:srgbClr val="000066"/>
            </a:solidFill>
            <a:latin typeface="微软雅黑" pitchFamily="34" charset="-122"/>
            <a:ea typeface="微软雅黑" pitchFamily="34" charset="-122"/>
            <a:cs typeface="+mn-cs"/>
          </a:endParaRPr>
        </a:p>
      </dsp:txBody>
      <dsp:txXfrm>
        <a:off x="1238488" y="0"/>
        <a:ext cx="969329" cy="450271"/>
      </dsp:txXfrm>
    </dsp:sp>
    <dsp:sp modelId="{5078BB74-6408-445B-86AE-B2350E9C71B7}">
      <dsp:nvSpPr>
        <dsp:cNvPr id="0" name=""/>
        <dsp:cNvSpPr/>
      </dsp:nvSpPr>
      <dsp:spPr>
        <a:xfrm>
          <a:off x="2295939"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2295939" y="115865"/>
        <a:ext cx="186816" cy="218539"/>
      </dsp:txXfrm>
    </dsp:sp>
    <dsp:sp modelId="{45357849-9009-4C0C-AA1C-E547E8E19F87}">
      <dsp:nvSpPr>
        <dsp:cNvPr id="0" name=""/>
        <dsp:cNvSpPr/>
      </dsp:nvSpPr>
      <dsp:spPr>
        <a:xfrm>
          <a:off x="2560302"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sp:txBody>
      <dsp:txXfrm>
        <a:off x="2560302" y="0"/>
        <a:ext cx="881208" cy="450271"/>
      </dsp:txXfrm>
    </dsp:sp>
    <dsp:sp modelId="{859ACD8E-90BB-44CE-B1B2-2EF79C0C84AE}">
      <dsp:nvSpPr>
        <dsp:cNvPr id="0" name=""/>
        <dsp:cNvSpPr/>
      </dsp:nvSpPr>
      <dsp:spPr>
        <a:xfrm>
          <a:off x="3529632"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3529632" y="115865"/>
        <a:ext cx="186816" cy="218539"/>
      </dsp:txXfrm>
    </dsp:sp>
    <dsp:sp modelId="{ABAE6277-3128-4BF6-97CF-2B26984B021B}">
      <dsp:nvSpPr>
        <dsp:cNvPr id="0" name=""/>
        <dsp:cNvSpPr/>
      </dsp:nvSpPr>
      <dsp:spPr>
        <a:xfrm>
          <a:off x="3793994"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磨削</a:t>
          </a:r>
          <a:endParaRPr kumimoji="1" lang="zh-CN" altLang="en-US" sz="1600" b="1" kern="1200" dirty="0">
            <a:solidFill>
              <a:srgbClr val="000066"/>
            </a:solidFill>
            <a:latin typeface="微软雅黑" pitchFamily="34" charset="-122"/>
            <a:ea typeface="微软雅黑" pitchFamily="34" charset="-122"/>
            <a:cs typeface="+mn-cs"/>
          </a:endParaRPr>
        </a:p>
      </dsp:txBody>
      <dsp:txXfrm>
        <a:off x="3793994" y="0"/>
        <a:ext cx="881208" cy="45027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4328C9-5251-4139-84D0-6B91CA7AC881}">
      <dsp:nvSpPr>
        <dsp:cNvPr id="0" name=""/>
        <dsp:cNvSpPr/>
      </dsp:nvSpPr>
      <dsp:spPr>
        <a:xfrm>
          <a:off x="4796"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精车</a:t>
          </a:r>
          <a:endParaRPr kumimoji="1" lang="zh-CN" altLang="en-US" sz="1600" b="1" kern="1200" dirty="0">
            <a:solidFill>
              <a:srgbClr val="000066"/>
            </a:solidFill>
            <a:latin typeface="微软雅黑" pitchFamily="34" charset="-122"/>
            <a:ea typeface="微软雅黑" pitchFamily="34" charset="-122"/>
            <a:cs typeface="+mn-cs"/>
          </a:endParaRPr>
        </a:p>
      </dsp:txBody>
      <dsp:txXfrm>
        <a:off x="4796" y="0"/>
        <a:ext cx="881208" cy="450271"/>
      </dsp:txXfrm>
    </dsp:sp>
    <dsp:sp modelId="{B368BF99-5CFA-43BC-91BE-D95BE0C853FA}">
      <dsp:nvSpPr>
        <dsp:cNvPr id="0" name=""/>
        <dsp:cNvSpPr/>
      </dsp:nvSpPr>
      <dsp:spPr>
        <a:xfrm>
          <a:off x="974126"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974126" y="115865"/>
        <a:ext cx="186816" cy="218539"/>
      </dsp:txXfrm>
    </dsp:sp>
    <dsp:sp modelId="{702319DD-5E0E-49AC-B9E2-46BCA206E46F}">
      <dsp:nvSpPr>
        <dsp:cNvPr id="0" name=""/>
        <dsp:cNvSpPr/>
      </dsp:nvSpPr>
      <dsp:spPr>
        <a:xfrm>
          <a:off x="1238488" y="0"/>
          <a:ext cx="969329"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焊接</a:t>
          </a:r>
          <a:endParaRPr kumimoji="1" lang="zh-CN" altLang="en-US" sz="1600" b="1" kern="1200" dirty="0">
            <a:solidFill>
              <a:srgbClr val="000066"/>
            </a:solidFill>
            <a:latin typeface="微软雅黑" pitchFamily="34" charset="-122"/>
            <a:ea typeface="微软雅黑" pitchFamily="34" charset="-122"/>
            <a:cs typeface="+mn-cs"/>
          </a:endParaRPr>
        </a:p>
      </dsp:txBody>
      <dsp:txXfrm>
        <a:off x="1238488" y="0"/>
        <a:ext cx="969329" cy="450271"/>
      </dsp:txXfrm>
    </dsp:sp>
    <dsp:sp modelId="{5078BB74-6408-445B-86AE-B2350E9C71B7}">
      <dsp:nvSpPr>
        <dsp:cNvPr id="0" name=""/>
        <dsp:cNvSpPr/>
      </dsp:nvSpPr>
      <dsp:spPr>
        <a:xfrm>
          <a:off x="2295939"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2295939" y="115865"/>
        <a:ext cx="186816" cy="218539"/>
      </dsp:txXfrm>
    </dsp:sp>
    <dsp:sp modelId="{45357849-9009-4C0C-AA1C-E547E8E19F87}">
      <dsp:nvSpPr>
        <dsp:cNvPr id="0" name=""/>
        <dsp:cNvSpPr/>
      </dsp:nvSpPr>
      <dsp:spPr>
        <a:xfrm>
          <a:off x="2560302"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热处理</a:t>
          </a:r>
          <a:endParaRPr kumimoji="1" lang="zh-CN" altLang="en-US" sz="1600" b="1" kern="1200" dirty="0">
            <a:solidFill>
              <a:srgbClr val="000066"/>
            </a:solidFill>
            <a:latin typeface="微软雅黑" pitchFamily="34" charset="-122"/>
            <a:ea typeface="微软雅黑" pitchFamily="34" charset="-122"/>
            <a:cs typeface="+mn-cs"/>
          </a:endParaRPr>
        </a:p>
      </dsp:txBody>
      <dsp:txXfrm>
        <a:off x="2560302" y="0"/>
        <a:ext cx="881208" cy="450271"/>
      </dsp:txXfrm>
    </dsp:sp>
    <dsp:sp modelId="{859ACD8E-90BB-44CE-B1B2-2EF79C0C84AE}">
      <dsp:nvSpPr>
        <dsp:cNvPr id="0" name=""/>
        <dsp:cNvSpPr/>
      </dsp:nvSpPr>
      <dsp:spPr>
        <a:xfrm>
          <a:off x="3529632" y="115865"/>
          <a:ext cx="186816" cy="218539"/>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CN" altLang="en-US" sz="1600" kern="1200">
            <a:solidFill>
              <a:srgbClr val="FFFFFF"/>
            </a:solidFill>
            <a:latin typeface="Calibri"/>
            <a:ea typeface="黑体"/>
            <a:cs typeface="+mn-cs"/>
          </a:endParaRPr>
        </a:p>
      </dsp:txBody>
      <dsp:txXfrm>
        <a:off x="3529632" y="115865"/>
        <a:ext cx="186816" cy="218539"/>
      </dsp:txXfrm>
    </dsp:sp>
    <dsp:sp modelId="{ABAE6277-3128-4BF6-97CF-2B26984B021B}">
      <dsp:nvSpPr>
        <dsp:cNvPr id="0" name=""/>
        <dsp:cNvSpPr/>
      </dsp:nvSpPr>
      <dsp:spPr>
        <a:xfrm>
          <a:off x="3793994" y="0"/>
          <a:ext cx="881208" cy="45027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zh-CN" altLang="en-US" sz="1600" b="1" kern="1200" dirty="0" smtClean="0">
              <a:solidFill>
                <a:srgbClr val="000066"/>
              </a:solidFill>
              <a:latin typeface="微软雅黑" pitchFamily="34" charset="-122"/>
              <a:ea typeface="微软雅黑" pitchFamily="34" charset="-122"/>
              <a:cs typeface="+mn-cs"/>
            </a:rPr>
            <a:t>磨削</a:t>
          </a:r>
          <a:endParaRPr kumimoji="1" lang="zh-CN" altLang="en-US" sz="1600" b="1" kern="1200" dirty="0">
            <a:solidFill>
              <a:srgbClr val="000066"/>
            </a:solidFill>
            <a:latin typeface="微软雅黑" pitchFamily="34" charset="-122"/>
            <a:ea typeface="微软雅黑" pitchFamily="34" charset="-122"/>
            <a:cs typeface="+mn-cs"/>
          </a:endParaRPr>
        </a:p>
      </dsp:txBody>
      <dsp:txXfrm>
        <a:off x="3793994" y="0"/>
        <a:ext cx="881208" cy="45027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08F0A5-EFF5-41A0-80F5-867A6C0D04BB}">
      <dsp:nvSpPr>
        <dsp:cNvPr id="0" name=""/>
        <dsp:cNvSpPr/>
      </dsp:nvSpPr>
      <dsp:spPr>
        <a:xfrm>
          <a:off x="0" y="6033"/>
          <a:ext cx="567062" cy="41998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精车齿坯</a:t>
          </a:r>
          <a:endParaRPr lang="zh-CN" altLang="en-US" sz="1000" b="1" kern="1200" dirty="0">
            <a:solidFill>
              <a:schemeClr val="bg1"/>
            </a:solidFill>
            <a:latin typeface="微软雅黑" pitchFamily="34" charset="-122"/>
            <a:ea typeface="微软雅黑" pitchFamily="34" charset="-122"/>
            <a:cs typeface="+mn-cs"/>
          </a:endParaRPr>
        </a:p>
      </dsp:txBody>
      <dsp:txXfrm>
        <a:off x="0" y="6033"/>
        <a:ext cx="567062" cy="419981"/>
      </dsp:txXfrm>
    </dsp:sp>
    <dsp:sp modelId="{2C23237A-8EE1-4A54-A7AF-68DCC92B0F73}">
      <dsp:nvSpPr>
        <dsp:cNvPr id="0" name=""/>
        <dsp:cNvSpPr/>
      </dsp:nvSpPr>
      <dsp:spPr>
        <a:xfrm>
          <a:off x="623769" y="145708"/>
          <a:ext cx="120217" cy="140631"/>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ts val="1200"/>
            </a:lnSpc>
            <a:spcBef>
              <a:spcPct val="0"/>
            </a:spcBef>
            <a:spcAft>
              <a:spcPct val="35000"/>
            </a:spcAft>
          </a:pPr>
          <a:endParaRPr lang="zh-CN" altLang="en-US" sz="1000" b="1" kern="1200">
            <a:solidFill>
              <a:schemeClr val="bg1"/>
            </a:solidFill>
            <a:latin typeface="微软雅黑" pitchFamily="34" charset="-122"/>
            <a:ea typeface="微软雅黑" pitchFamily="34" charset="-122"/>
            <a:cs typeface="+mn-cs"/>
          </a:endParaRPr>
        </a:p>
      </dsp:txBody>
      <dsp:txXfrm>
        <a:off x="623769" y="145708"/>
        <a:ext cx="120217" cy="140631"/>
      </dsp:txXfrm>
    </dsp:sp>
    <dsp:sp modelId="{9CB71041-032E-4B43-8408-8AA142345BB7}">
      <dsp:nvSpPr>
        <dsp:cNvPr id="0" name=""/>
        <dsp:cNvSpPr/>
      </dsp:nvSpPr>
      <dsp:spPr>
        <a:xfrm>
          <a:off x="793888" y="6033"/>
          <a:ext cx="567062" cy="41998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滚齿倒棱</a:t>
          </a:r>
          <a:endParaRPr lang="zh-CN" altLang="en-US" sz="1000" b="1" kern="1200" dirty="0">
            <a:solidFill>
              <a:schemeClr val="bg1"/>
            </a:solidFill>
            <a:latin typeface="微软雅黑" pitchFamily="34" charset="-122"/>
            <a:ea typeface="微软雅黑" pitchFamily="34" charset="-122"/>
            <a:cs typeface="+mn-cs"/>
          </a:endParaRPr>
        </a:p>
      </dsp:txBody>
      <dsp:txXfrm>
        <a:off x="793888" y="6033"/>
        <a:ext cx="567062" cy="419981"/>
      </dsp:txXfrm>
    </dsp:sp>
    <dsp:sp modelId="{0DB2A3EA-700B-4B06-8C77-E541C9D5757E}">
      <dsp:nvSpPr>
        <dsp:cNvPr id="0" name=""/>
        <dsp:cNvSpPr/>
      </dsp:nvSpPr>
      <dsp:spPr>
        <a:xfrm>
          <a:off x="1417657" y="145708"/>
          <a:ext cx="120217" cy="140631"/>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ts val="1200"/>
            </a:lnSpc>
            <a:spcBef>
              <a:spcPct val="0"/>
            </a:spcBef>
            <a:spcAft>
              <a:spcPct val="35000"/>
            </a:spcAft>
          </a:pPr>
          <a:endParaRPr lang="zh-CN" altLang="en-US" sz="1000" b="1" kern="1200">
            <a:solidFill>
              <a:schemeClr val="bg1"/>
            </a:solidFill>
            <a:latin typeface="微软雅黑" pitchFamily="34" charset="-122"/>
            <a:ea typeface="微软雅黑" pitchFamily="34" charset="-122"/>
            <a:cs typeface="+mn-cs"/>
          </a:endParaRPr>
        </a:p>
      </dsp:txBody>
      <dsp:txXfrm>
        <a:off x="1417657" y="145708"/>
        <a:ext cx="120217" cy="140631"/>
      </dsp:txXfrm>
    </dsp:sp>
    <dsp:sp modelId="{9231FB06-DD14-4786-9359-7CB08119D944}">
      <dsp:nvSpPr>
        <dsp:cNvPr id="0" name=""/>
        <dsp:cNvSpPr/>
      </dsp:nvSpPr>
      <dsp:spPr>
        <a:xfrm>
          <a:off x="1587776" y="6033"/>
          <a:ext cx="567062" cy="41998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热处理</a:t>
          </a:r>
          <a:endParaRPr lang="zh-CN" altLang="en-US" sz="1000" b="1" kern="1200" dirty="0">
            <a:solidFill>
              <a:schemeClr val="bg1"/>
            </a:solidFill>
            <a:latin typeface="微软雅黑" pitchFamily="34" charset="-122"/>
            <a:ea typeface="微软雅黑" pitchFamily="34" charset="-122"/>
            <a:cs typeface="+mn-cs"/>
          </a:endParaRPr>
        </a:p>
      </dsp:txBody>
      <dsp:txXfrm>
        <a:off x="1587776" y="6033"/>
        <a:ext cx="567062" cy="419981"/>
      </dsp:txXfrm>
    </dsp:sp>
    <dsp:sp modelId="{06AAD8AD-BC47-41A5-A86D-A79B9DC2D7AA}">
      <dsp:nvSpPr>
        <dsp:cNvPr id="0" name=""/>
        <dsp:cNvSpPr/>
      </dsp:nvSpPr>
      <dsp:spPr>
        <a:xfrm>
          <a:off x="2211545" y="145708"/>
          <a:ext cx="120217" cy="140631"/>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ts val="1200"/>
            </a:lnSpc>
            <a:spcBef>
              <a:spcPct val="0"/>
            </a:spcBef>
            <a:spcAft>
              <a:spcPct val="35000"/>
            </a:spcAft>
          </a:pPr>
          <a:endParaRPr lang="zh-CN" altLang="en-US" sz="1000" b="1" kern="1200">
            <a:solidFill>
              <a:schemeClr val="bg1"/>
            </a:solidFill>
            <a:latin typeface="微软雅黑" pitchFamily="34" charset="-122"/>
            <a:ea typeface="微软雅黑" pitchFamily="34" charset="-122"/>
            <a:cs typeface="+mn-cs"/>
          </a:endParaRPr>
        </a:p>
      </dsp:txBody>
      <dsp:txXfrm>
        <a:off x="2211545" y="145708"/>
        <a:ext cx="120217" cy="140631"/>
      </dsp:txXfrm>
    </dsp:sp>
    <dsp:sp modelId="{99910537-D8AD-4537-B534-DA27D2BD8575}">
      <dsp:nvSpPr>
        <dsp:cNvPr id="0" name=""/>
        <dsp:cNvSpPr/>
      </dsp:nvSpPr>
      <dsp:spPr>
        <a:xfrm>
          <a:off x="2381664" y="6033"/>
          <a:ext cx="567062" cy="419981"/>
        </a:xfrm>
        <a:prstGeom prst="roundRect">
          <a:avLst>
            <a:gd name="adj" fmla="val 10000"/>
          </a:avLst>
        </a:pr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热后硬车</a:t>
          </a:r>
          <a:endParaRPr lang="zh-CN" altLang="en-US" sz="1000" b="1" kern="1200" dirty="0">
            <a:solidFill>
              <a:schemeClr val="bg1"/>
            </a:solidFill>
            <a:latin typeface="微软雅黑" pitchFamily="34" charset="-122"/>
            <a:ea typeface="微软雅黑" pitchFamily="34" charset="-122"/>
            <a:cs typeface="+mn-cs"/>
          </a:endParaRPr>
        </a:p>
      </dsp:txBody>
      <dsp:txXfrm>
        <a:off x="2381664" y="6033"/>
        <a:ext cx="567062" cy="419981"/>
      </dsp:txXfrm>
    </dsp:sp>
    <dsp:sp modelId="{B7014E98-F119-468B-BB68-0F1600B156FB}">
      <dsp:nvSpPr>
        <dsp:cNvPr id="0" name=""/>
        <dsp:cNvSpPr/>
      </dsp:nvSpPr>
      <dsp:spPr>
        <a:xfrm>
          <a:off x="3005433" y="145708"/>
          <a:ext cx="120217" cy="140631"/>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ts val="1200"/>
            </a:lnSpc>
            <a:spcBef>
              <a:spcPct val="0"/>
            </a:spcBef>
            <a:spcAft>
              <a:spcPct val="35000"/>
            </a:spcAft>
          </a:pPr>
          <a:endParaRPr lang="zh-CN" altLang="en-US" sz="1000" b="1" kern="1200">
            <a:solidFill>
              <a:schemeClr val="bg1"/>
            </a:solidFill>
            <a:latin typeface="微软雅黑" pitchFamily="34" charset="-122"/>
            <a:ea typeface="微软雅黑" pitchFamily="34" charset="-122"/>
            <a:cs typeface="+mn-cs"/>
          </a:endParaRPr>
        </a:p>
      </dsp:txBody>
      <dsp:txXfrm>
        <a:off x="3005433" y="145708"/>
        <a:ext cx="120217" cy="140631"/>
      </dsp:txXfrm>
    </dsp:sp>
    <dsp:sp modelId="{BFBC2902-733D-4864-8064-28DBDD032A74}">
      <dsp:nvSpPr>
        <dsp:cNvPr id="0" name=""/>
        <dsp:cNvSpPr/>
      </dsp:nvSpPr>
      <dsp:spPr>
        <a:xfrm>
          <a:off x="3175552" y="6033"/>
          <a:ext cx="567062" cy="419981"/>
        </a:xfrm>
        <a:prstGeom prst="roundRect">
          <a:avLst>
            <a:gd name="adj" fmla="val 10000"/>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磨齿</a:t>
          </a:r>
          <a:endParaRPr lang="zh-CN" altLang="en-US" sz="1000" b="1" kern="1200" dirty="0">
            <a:solidFill>
              <a:schemeClr val="bg1"/>
            </a:solidFill>
            <a:latin typeface="微软雅黑" pitchFamily="34" charset="-122"/>
            <a:ea typeface="微软雅黑" pitchFamily="34" charset="-122"/>
            <a:cs typeface="+mn-cs"/>
          </a:endParaRPr>
        </a:p>
      </dsp:txBody>
      <dsp:txXfrm>
        <a:off x="3175552" y="6033"/>
        <a:ext cx="567062" cy="419981"/>
      </dsp:txXfrm>
    </dsp:sp>
    <dsp:sp modelId="{EEA45D99-8702-4077-8ECF-C9D7018C00E2}">
      <dsp:nvSpPr>
        <dsp:cNvPr id="0" name=""/>
        <dsp:cNvSpPr/>
      </dsp:nvSpPr>
      <dsp:spPr>
        <a:xfrm>
          <a:off x="3799322" y="145708"/>
          <a:ext cx="120217" cy="140631"/>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ts val="1200"/>
            </a:lnSpc>
            <a:spcBef>
              <a:spcPct val="0"/>
            </a:spcBef>
            <a:spcAft>
              <a:spcPct val="35000"/>
            </a:spcAft>
          </a:pPr>
          <a:endParaRPr lang="zh-CN" altLang="en-US" sz="1000" b="1" kern="1200">
            <a:solidFill>
              <a:schemeClr val="bg1"/>
            </a:solidFill>
            <a:latin typeface="微软雅黑" pitchFamily="34" charset="-122"/>
            <a:ea typeface="微软雅黑" pitchFamily="34" charset="-122"/>
            <a:cs typeface="+mn-cs"/>
          </a:endParaRPr>
        </a:p>
      </dsp:txBody>
      <dsp:txXfrm>
        <a:off x="3799322" y="145708"/>
        <a:ext cx="120217" cy="140631"/>
      </dsp:txXfrm>
    </dsp:sp>
    <dsp:sp modelId="{ED807D78-F55E-4B40-8835-8F50C1121148}">
      <dsp:nvSpPr>
        <dsp:cNvPr id="0" name=""/>
        <dsp:cNvSpPr/>
      </dsp:nvSpPr>
      <dsp:spPr>
        <a:xfrm>
          <a:off x="3969441" y="6033"/>
          <a:ext cx="567062" cy="419981"/>
        </a:xfrm>
        <a:prstGeom prst="roundRect">
          <a:avLst>
            <a:gd name="adj" fmla="val 10000"/>
          </a:avLst>
        </a:prstGeom>
        <a:solidFill>
          <a:srgbClr val="BB1B1E"/>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ts val="1200"/>
            </a:lnSpc>
            <a:spcBef>
              <a:spcPct val="0"/>
            </a:spcBef>
            <a:spcAft>
              <a:spcPct val="35000"/>
            </a:spcAft>
          </a:pPr>
          <a:r>
            <a:rPr lang="zh-CN" altLang="en-US" sz="1000" b="1" kern="1200" dirty="0" smtClean="0">
              <a:solidFill>
                <a:schemeClr val="bg1"/>
              </a:solidFill>
              <a:latin typeface="微软雅黑" pitchFamily="34" charset="-122"/>
              <a:ea typeface="微软雅黑" pitchFamily="34" charset="-122"/>
              <a:cs typeface="+mn-cs"/>
            </a:rPr>
            <a:t>压装铆接</a:t>
          </a:r>
          <a:endParaRPr lang="zh-CN" altLang="en-US" sz="1000" b="1" kern="1200" dirty="0">
            <a:solidFill>
              <a:schemeClr val="bg1"/>
            </a:solidFill>
            <a:latin typeface="微软雅黑" pitchFamily="34" charset="-122"/>
            <a:ea typeface="微软雅黑" pitchFamily="34" charset="-122"/>
            <a:cs typeface="+mn-cs"/>
          </a:endParaRPr>
        </a:p>
      </dsp:txBody>
      <dsp:txXfrm>
        <a:off x="3969441" y="6033"/>
        <a:ext cx="567062" cy="4199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9.png"/></Relationships>
</file>

<file path=ppt/drawings/_rels/drawing4.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cdr:y>
    </cdr:from>
    <cdr:to>
      <cdr:x>0.23193</cdr:x>
      <cdr:y>0.18116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048" cy="295238"/>
        </a:xfrm>
        <a:prstGeom xmlns:a="http://schemas.openxmlformats.org/drawingml/2006/main" prst="rect">
          <a:avLst/>
        </a:prstGeom>
      </cdr:spPr>
    </cdr:pic>
  </cdr:relSizeAnchor>
  <cdr:relSizeAnchor xmlns:cdr="http://schemas.openxmlformats.org/drawingml/2006/chartDrawing">
    <cdr:from>
      <cdr:x>0.76807</cdr:x>
      <cdr:y>0.76701</cdr:y>
    </cdr:from>
    <cdr:to>
      <cdr:x>1</cdr:x>
      <cdr:y>0.94817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50097" y="1250007"/>
          <a:ext cx="619057" cy="29523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0.23872</cdr:x>
      <cdr:y>0.18074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048" cy="295238"/>
        </a:xfrm>
        <a:prstGeom xmlns:a="http://schemas.openxmlformats.org/drawingml/2006/main" prst="rect">
          <a:avLst/>
        </a:prstGeom>
      </cdr:spPr>
    </cdr:pic>
  </cdr:relSizeAnchor>
  <cdr:relSizeAnchor xmlns:cdr="http://schemas.openxmlformats.org/drawingml/2006/chartDrawing">
    <cdr:from>
      <cdr:x>0.76128</cdr:x>
      <cdr:y>0.7682</cdr:y>
    </cdr:from>
    <cdr:to>
      <cdr:x>1</cdr:x>
      <cdr:y>0.94893</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75486" y="1254868"/>
          <a:ext cx="619048" cy="29523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0.2281</cdr:x>
      <cdr:y>0.16144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048" cy="295238"/>
        </a:xfrm>
        <a:prstGeom xmlns:a="http://schemas.openxmlformats.org/drawingml/2006/main" prst="rect">
          <a:avLst/>
        </a:prstGeom>
      </cdr:spPr>
    </cdr:pic>
  </cdr:relSizeAnchor>
  <cdr:relSizeAnchor xmlns:cdr="http://schemas.openxmlformats.org/drawingml/2006/chartDrawing">
    <cdr:from>
      <cdr:x>0.74874</cdr:x>
      <cdr:y>0.79531</cdr:y>
    </cdr:from>
    <cdr:to>
      <cdr:x>0.97683</cdr:x>
      <cdr:y>0.95675</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32070" y="1454460"/>
          <a:ext cx="619034" cy="295242"/>
        </a:xfrm>
        <a:prstGeom xmlns:a="http://schemas.openxmlformats.org/drawingml/2006/main" prst="rect">
          <a:avLst/>
        </a:prstGeom>
      </cdr:spPr>
    </cdr:pic>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0.23304</cdr:x>
      <cdr:y>0.16223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19048" cy="295238"/>
        </a:xfrm>
        <a:prstGeom xmlns:a="http://schemas.openxmlformats.org/drawingml/2006/main" prst="rect">
          <a:avLst/>
        </a:prstGeom>
      </cdr:spPr>
    </cdr:pic>
  </cdr:relSizeAnchor>
  <cdr:relSizeAnchor xmlns:cdr="http://schemas.openxmlformats.org/drawingml/2006/chartDrawing">
    <cdr:from>
      <cdr:x>0.70858</cdr:x>
      <cdr:y>0.79375</cdr:y>
    </cdr:from>
    <cdr:to>
      <cdr:x>0.94162</cdr:x>
      <cdr:y>0.95598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82302" y="1444558"/>
          <a:ext cx="619048" cy="295238"/>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38F214EC-9C7E-4C0E-8778-E88194AC4EBB}" type="datetimeFigureOut">
              <a:rPr lang="zh-CN" altLang="en-US"/>
              <a:pPr>
                <a:defRPr/>
              </a:pPr>
              <a:t>2017/8/21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E05FB0ED-F40C-4304-9A49-FFA226AEB1B4}" type="slidenum">
              <a:rPr lang="zh-CN" altLang="en-US"/>
              <a:pPr>
                <a:defRPr/>
              </a:pPr>
              <a:t>‹#›</a:t>
            </a:fld>
            <a:endParaRPr lang="zh-CN" altLang="en-US"/>
          </a:p>
        </p:txBody>
      </p:sp>
    </p:spTree>
    <p:extLst>
      <p:ext uri="{BB962C8B-B14F-4D97-AF65-F5344CB8AC3E}">
        <p14:creationId xmlns="" xmlns:p14="http://schemas.microsoft.com/office/powerpoint/2010/main" val="2237867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en-US" altLang="zh-CN"/>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endParaRPr lang="en-US" altLang="zh-CN" noProof="0"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BFB9E3F-ED4D-4231-B1F3-DCF57C7958F5}" type="slidenum">
              <a:rPr lang="en-US" altLang="zh-CN"/>
              <a:pPr>
                <a:defRPr/>
              </a:pPr>
              <a:t>‹#›</a:t>
            </a:fld>
            <a:endParaRPr lang="en-US" altLang="zh-CN"/>
          </a:p>
        </p:txBody>
      </p:sp>
    </p:spTree>
    <p:extLst>
      <p:ext uri="{BB962C8B-B14F-4D97-AF65-F5344CB8AC3E}">
        <p14:creationId xmlns="" xmlns:p14="http://schemas.microsoft.com/office/powerpoint/2010/main" val="13436013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kumimoji="1"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kumimoji="1"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kumimoji="1"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kumimoji="1" sz="1200" kern="1200">
        <a:solidFill>
          <a:schemeClr val="tx1"/>
        </a:solidFill>
        <a:latin typeface="Arial" charset="0"/>
        <a:ea typeface="宋体" charset="-122"/>
        <a:cs typeface="宋体"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B5ACD11-0DDD-4440-B32D-803AE3B685E7}" type="slidenum">
              <a:rPr lang="en-US" altLang="zh-CN" smtClean="0">
                <a:latin typeface="Arial" charset="0"/>
              </a:rPr>
              <a:pPr/>
              <a:t>1</a:t>
            </a:fld>
            <a:endParaRPr lang="en-US" altLang="zh-CN"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kumimoji="0" lang="en-US" altLang="zh-CN" smtClean="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E16F976-2600-4035-8B56-68B6D8EE7E20}" type="slidenum">
              <a:rPr lang="en-US" altLang="zh-CN" smtClean="0">
                <a:latin typeface="Arial" charset="0"/>
              </a:rPr>
              <a:pPr/>
              <a:t>28</a:t>
            </a:fld>
            <a:endParaRPr lang="en-US" altLang="zh-CN"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kumimoji="0" lang="en-US"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矩形 1"/>
          <p:cNvSpPr>
            <a:spLocks noChangeArrowheads="1"/>
          </p:cNvSpPr>
          <p:nvPr userDrawn="1"/>
        </p:nvSpPr>
        <p:spPr bwMode="auto">
          <a:xfrm>
            <a:off x="0" y="0"/>
            <a:ext cx="9144000" cy="1584176"/>
          </a:xfrm>
          <a:prstGeom prst="rect">
            <a:avLst/>
          </a:prstGeom>
          <a:solidFill>
            <a:srgbClr val="003B90"/>
          </a:solidFill>
          <a:ln w="9525" algn="ctr">
            <a:noFill/>
            <a:miter lim="800000"/>
            <a:headEnd/>
            <a:tailEnd/>
          </a:ln>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cs typeface="Arial" pitchFamily="34" charset="0"/>
            </a:endParaRPr>
          </a:p>
        </p:txBody>
      </p:sp>
      <p:sp>
        <p:nvSpPr>
          <p:cNvPr id="12" name="Rectangle 7"/>
          <p:cNvSpPr>
            <a:spLocks noGrp="1" noChangeArrowheads="1"/>
          </p:cNvSpPr>
          <p:nvPr>
            <p:ph type="sldNum" sz="quarter" idx="4"/>
          </p:nvPr>
        </p:nvSpPr>
        <p:spPr>
          <a:xfrm>
            <a:off x="8739090" y="6621543"/>
            <a:ext cx="467072" cy="216000"/>
          </a:xfrm>
          <a:prstGeom prst="rect">
            <a:avLst/>
          </a:prstGeom>
        </p:spPr>
        <p:txBody>
          <a:bodyPr/>
          <a:lstStyle>
            <a:lvl1pPr algn="r">
              <a:defRPr sz="1000">
                <a:solidFill>
                  <a:schemeClr val="bg2">
                    <a:lumMod val="75000"/>
                  </a:schemeClr>
                </a:solidFill>
              </a:defRPr>
            </a:lvl1pPr>
          </a:lstStyle>
          <a:p>
            <a:pPr>
              <a:defRPr/>
            </a:pPr>
            <a:fld id="{B742A8BE-A63A-4B49-8DAD-9C911ED7CEAD}" type="slidenum">
              <a:rPr lang="en-US" altLang="zh-CN" smtClean="0"/>
              <a:pPr>
                <a:defRPr/>
              </a:pPr>
              <a:t>‹#›</a:t>
            </a:fld>
            <a:r>
              <a:rPr lang="en-US" altLang="zh-CN" smtClean="0"/>
              <a:t>/n</a:t>
            </a:r>
            <a:endParaRPr lang="en-US" altLang="zh-CN" dirty="0"/>
          </a:p>
        </p:txBody>
      </p:sp>
      <p:pic>
        <p:nvPicPr>
          <p:cNvPr id="1026" name="Picture 2" descr="F:\技术中心PPT中文封面O.png"/>
          <p:cNvPicPr>
            <a:picLocks noChangeArrowheads="1"/>
          </p:cNvPicPr>
          <p:nvPr userDrawn="1"/>
        </p:nvPicPr>
        <p:blipFill>
          <a:blip r:embed="rId2"/>
          <a:srcRect/>
          <a:stretch>
            <a:fillRect/>
          </a:stretch>
        </p:blipFill>
        <p:spPr bwMode="auto">
          <a:xfrm>
            <a:off x="0" y="0"/>
            <a:ext cx="9144000" cy="15840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7"/>
          <p:cNvSpPr>
            <a:spLocks noGrp="1" noChangeArrowheads="1"/>
          </p:cNvSpPr>
          <p:nvPr>
            <p:ph type="sldNum" sz="quarter" idx="4"/>
          </p:nvPr>
        </p:nvSpPr>
        <p:spPr>
          <a:xfrm>
            <a:off x="8739090" y="6621543"/>
            <a:ext cx="467072" cy="216000"/>
          </a:xfrm>
          <a:prstGeom prst="rect">
            <a:avLst/>
          </a:prstGeom>
        </p:spPr>
        <p:txBody>
          <a:bodyPr/>
          <a:lstStyle>
            <a:lvl1pPr algn="r">
              <a:defRPr sz="1000">
                <a:solidFill>
                  <a:schemeClr val="bg2">
                    <a:lumMod val="75000"/>
                  </a:schemeClr>
                </a:solidFill>
              </a:defRPr>
            </a:lvl1pPr>
          </a:lstStyle>
          <a:p>
            <a:pPr>
              <a:defRPr/>
            </a:pPr>
            <a:fld id="{B742A8BE-A63A-4B49-8DAD-9C911ED7CEAD}" type="slidenum">
              <a:rPr lang="en-US" altLang="zh-CN" smtClean="0"/>
              <a:pPr>
                <a:defRPr/>
              </a:pPr>
              <a:t>‹#›</a:t>
            </a:fld>
            <a:r>
              <a:rPr lang="en-US" altLang="zh-CN" smtClean="0"/>
              <a:t>/n</a:t>
            </a:r>
            <a:endParaRPr lang="en-US" altLang="zh-CN" dirty="0"/>
          </a:p>
        </p:txBody>
      </p:sp>
      <p:sp>
        <p:nvSpPr>
          <p:cNvPr id="3" name="矩形 2"/>
          <p:cNvSpPr/>
          <p:nvPr userDrawn="1"/>
        </p:nvSpPr>
        <p:spPr>
          <a:xfrm>
            <a:off x="-1206396" y="1436548"/>
            <a:ext cx="1188640" cy="432048"/>
          </a:xfrm>
          <a:prstGeom prst="rect">
            <a:avLst/>
          </a:prstGeom>
          <a:solidFill>
            <a:srgbClr val="003C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R0 G60 B130</a:t>
            </a:r>
            <a:endParaRPr lang="zh-CN" altLang="en-US" sz="1000" dirty="0"/>
          </a:p>
        </p:txBody>
      </p:sp>
      <p:sp>
        <p:nvSpPr>
          <p:cNvPr id="4" name="矩形 3"/>
          <p:cNvSpPr/>
          <p:nvPr userDrawn="1"/>
        </p:nvSpPr>
        <p:spPr>
          <a:xfrm>
            <a:off x="-1206396" y="882086"/>
            <a:ext cx="1188640" cy="432048"/>
          </a:xfrm>
          <a:prstGeom prst="rect">
            <a:avLst/>
          </a:prstGeom>
          <a:solidFill>
            <a:srgbClr val="231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R35 G24 B21</a:t>
            </a:r>
            <a:endParaRPr lang="zh-CN" altLang="en-US" sz="1000" dirty="0"/>
          </a:p>
        </p:txBody>
      </p:sp>
      <p:sp>
        <p:nvSpPr>
          <p:cNvPr id="5" name="矩形 4"/>
          <p:cNvSpPr/>
          <p:nvPr userDrawn="1"/>
        </p:nvSpPr>
        <p:spPr>
          <a:xfrm>
            <a:off x="-1206396" y="1991010"/>
            <a:ext cx="1188640" cy="432048"/>
          </a:xfrm>
          <a:prstGeom prst="rect">
            <a:avLst/>
          </a:prstGeom>
          <a:solidFill>
            <a:srgbClr val="64646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R100 G100 B100</a:t>
            </a:r>
            <a:endParaRPr lang="zh-CN" altLang="en-US" sz="1000" dirty="0"/>
          </a:p>
        </p:txBody>
      </p:sp>
      <p:sp>
        <p:nvSpPr>
          <p:cNvPr id="6" name="矩形 5"/>
          <p:cNvSpPr/>
          <p:nvPr userDrawn="1"/>
        </p:nvSpPr>
        <p:spPr>
          <a:xfrm>
            <a:off x="-1206396" y="2545472"/>
            <a:ext cx="1188640" cy="432048"/>
          </a:xfrm>
          <a:prstGeom prst="rect">
            <a:avLst/>
          </a:prstGeom>
          <a:solidFill>
            <a:srgbClr val="BB1B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R187 G27 B30</a:t>
            </a:r>
            <a:endParaRPr lang="zh-CN" altLang="en-US" sz="1000" dirty="0"/>
          </a:p>
        </p:txBody>
      </p:sp>
      <p:sp>
        <p:nvSpPr>
          <p:cNvPr id="7" name="矩形 6"/>
          <p:cNvSpPr/>
          <p:nvPr userDrawn="1"/>
        </p:nvSpPr>
        <p:spPr>
          <a:xfrm>
            <a:off x="-1206396" y="3099934"/>
            <a:ext cx="1188640" cy="432048"/>
          </a:xfrm>
          <a:prstGeom prst="rect">
            <a:avLst/>
          </a:prstGeom>
          <a:solidFill>
            <a:srgbClr val="B189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t>R177 G137 B30</a:t>
            </a:r>
            <a:endParaRPr lang="zh-CN" altLang="en-US" sz="1000" dirty="0"/>
          </a:p>
        </p:txBody>
      </p:sp>
      <p:sp>
        <p:nvSpPr>
          <p:cNvPr id="8" name="矩形 7"/>
          <p:cNvSpPr/>
          <p:nvPr userDrawn="1"/>
        </p:nvSpPr>
        <p:spPr>
          <a:xfrm>
            <a:off x="-1206396" y="4208858"/>
            <a:ext cx="1188640" cy="432048"/>
          </a:xfrm>
          <a:prstGeom prst="rect">
            <a:avLst/>
          </a:prstGeom>
          <a:solidFill>
            <a:srgbClr val="C8C8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R200 G200 B200</a:t>
            </a:r>
            <a:endParaRPr lang="zh-CN" altLang="en-US" sz="1000" dirty="0">
              <a:solidFill>
                <a:schemeClr val="bg2">
                  <a:lumMod val="50000"/>
                </a:schemeClr>
              </a:solidFill>
            </a:endParaRPr>
          </a:p>
        </p:txBody>
      </p:sp>
      <p:sp>
        <p:nvSpPr>
          <p:cNvPr id="9" name="矩形 8"/>
          <p:cNvSpPr/>
          <p:nvPr userDrawn="1"/>
        </p:nvSpPr>
        <p:spPr>
          <a:xfrm>
            <a:off x="-1206396" y="3654396"/>
            <a:ext cx="1188640" cy="432048"/>
          </a:xfrm>
          <a:prstGeom prst="rect">
            <a:avLst/>
          </a:prstGeom>
          <a:solidFill>
            <a:srgbClr val="B5B5B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R181 G181 B181</a:t>
            </a:r>
            <a:endParaRPr lang="zh-CN" altLang="en-US" sz="1000" dirty="0">
              <a:solidFill>
                <a:schemeClr val="bg2">
                  <a:lumMod val="50000"/>
                </a:schemeClr>
              </a:solidFill>
            </a:endParaRPr>
          </a:p>
        </p:txBody>
      </p:sp>
      <p:sp>
        <p:nvSpPr>
          <p:cNvPr id="10" name="矩形 9"/>
          <p:cNvSpPr/>
          <p:nvPr userDrawn="1"/>
        </p:nvSpPr>
        <p:spPr>
          <a:xfrm>
            <a:off x="-1206396" y="4763320"/>
            <a:ext cx="1188640" cy="432048"/>
          </a:xfrm>
          <a:prstGeom prst="rect">
            <a:avLst/>
          </a:prstGeom>
          <a:solidFill>
            <a:srgbClr val="DDE2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R221 G226 B230</a:t>
            </a:r>
            <a:endParaRPr lang="zh-CN" altLang="en-US" sz="1000" dirty="0">
              <a:solidFill>
                <a:schemeClr val="bg2">
                  <a:lumMod val="50000"/>
                </a:schemeClr>
              </a:solidFill>
            </a:endParaRPr>
          </a:p>
        </p:txBody>
      </p:sp>
      <p:sp>
        <p:nvSpPr>
          <p:cNvPr id="11" name="矩形 10"/>
          <p:cNvSpPr/>
          <p:nvPr userDrawn="1"/>
        </p:nvSpPr>
        <p:spPr>
          <a:xfrm>
            <a:off x="-1206396" y="5317782"/>
            <a:ext cx="1188640" cy="432048"/>
          </a:xfrm>
          <a:prstGeom prst="rect">
            <a:avLst/>
          </a:prstGeom>
          <a:solidFill>
            <a:srgbClr val="FAD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R250 G222 B184</a:t>
            </a:r>
            <a:endParaRPr lang="zh-CN" altLang="en-US" sz="1000" dirty="0">
              <a:solidFill>
                <a:schemeClr val="bg2">
                  <a:lumMod val="50000"/>
                </a:schemeClr>
              </a:solidFill>
            </a:endParaRPr>
          </a:p>
        </p:txBody>
      </p:sp>
      <p:sp>
        <p:nvSpPr>
          <p:cNvPr id="13" name="矩形 12"/>
          <p:cNvSpPr/>
          <p:nvPr userDrawn="1"/>
        </p:nvSpPr>
        <p:spPr>
          <a:xfrm>
            <a:off x="-1206396" y="5872244"/>
            <a:ext cx="1188640" cy="432048"/>
          </a:xfrm>
          <a:prstGeom prst="rect">
            <a:avLst/>
          </a:prstGeom>
          <a:solidFill>
            <a:srgbClr val="D1D9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R209 G217 B80</a:t>
            </a:r>
            <a:endParaRPr lang="zh-CN" altLang="en-US" sz="1000" dirty="0">
              <a:solidFill>
                <a:schemeClr val="bg2">
                  <a:lumMod val="50000"/>
                </a:schemeClr>
              </a:solidFill>
            </a:endParaRPr>
          </a:p>
        </p:txBody>
      </p:sp>
      <p:sp>
        <p:nvSpPr>
          <p:cNvPr id="14" name="矩形 13"/>
          <p:cNvSpPr/>
          <p:nvPr userDrawn="1"/>
        </p:nvSpPr>
        <p:spPr>
          <a:xfrm>
            <a:off x="-1206396" y="6426702"/>
            <a:ext cx="1188640" cy="432048"/>
          </a:xfrm>
          <a:prstGeom prst="rect">
            <a:avLst/>
          </a:prstGeom>
          <a:solidFill>
            <a:srgbClr val="B9D1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000" dirty="0" smtClean="0">
                <a:solidFill>
                  <a:schemeClr val="bg2">
                    <a:lumMod val="50000"/>
                  </a:schemeClr>
                </a:solidFill>
              </a:rPr>
              <a:t>R185 G209 B230</a:t>
            </a:r>
            <a:endParaRPr lang="zh-CN" altLang="en-US" sz="1000" dirty="0">
              <a:solidFill>
                <a:schemeClr val="bg2">
                  <a:lumMod val="50000"/>
                </a:schemeClr>
              </a:solidFill>
            </a:endParaRPr>
          </a:p>
        </p:txBody>
      </p:sp>
      <p:sp>
        <p:nvSpPr>
          <p:cNvPr id="15" name="矩形 14"/>
          <p:cNvSpPr/>
          <p:nvPr userDrawn="1"/>
        </p:nvSpPr>
        <p:spPr>
          <a:xfrm>
            <a:off x="-1188640" y="404664"/>
            <a:ext cx="1188640" cy="4320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000" b="1" dirty="0" smtClean="0">
                <a:solidFill>
                  <a:schemeClr val="bg2">
                    <a:lumMod val="50000"/>
                  </a:schemeClr>
                </a:solidFill>
                <a:latin typeface="微软雅黑" pitchFamily="34" charset="-122"/>
                <a:ea typeface="微软雅黑" pitchFamily="34" charset="-122"/>
              </a:rPr>
              <a:t>常用参考色</a:t>
            </a:r>
            <a:endParaRPr lang="zh-CN" altLang="en-US" sz="1000" b="1" dirty="0">
              <a:solidFill>
                <a:schemeClr val="bg2">
                  <a:lumMod val="50000"/>
                </a:schemeClr>
              </a:solidFill>
              <a:latin typeface="微软雅黑" pitchFamily="34" charset="-122"/>
              <a:ea typeface="微软雅黑"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026" name="Picture 2" descr="C:\Users\duzheng\Desktop\20160715VIS管理文件（待发布版，PPT需要商议）\16.9\中心ppt－尾页4：3.jpg"/>
          <p:cNvPicPr>
            <a:picLocks noChangeAspect="1" noChangeArrowheads="1"/>
          </p:cNvPicPr>
          <p:nvPr userDrawn="1"/>
        </p:nvPicPr>
        <p:blipFill>
          <a:blip r:embed="rId2"/>
          <a:srcRect/>
          <a:stretch>
            <a:fillRect/>
          </a:stretch>
        </p:blipFill>
        <p:spPr bwMode="auto">
          <a:xfrm>
            <a:off x="0" y="277197"/>
            <a:ext cx="9144000" cy="630360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C:\Users\duzheng\Desktop\鹰标和名行排2.png"/>
          <p:cNvPicPr>
            <a:picLocks noChangeArrowheads="1"/>
          </p:cNvPicPr>
          <p:nvPr userDrawn="1"/>
        </p:nvPicPr>
        <p:blipFill>
          <a:blip r:embed="rId5"/>
          <a:srcRect/>
          <a:stretch>
            <a:fillRect/>
          </a:stretch>
        </p:blipFill>
        <p:spPr bwMode="auto">
          <a:xfrm>
            <a:off x="6579578" y="183877"/>
            <a:ext cx="2088000" cy="432000"/>
          </a:xfrm>
          <a:prstGeom prst="rect">
            <a:avLst/>
          </a:prstGeom>
          <a:noFill/>
        </p:spPr>
      </p:pic>
      <p:cxnSp>
        <p:nvCxnSpPr>
          <p:cNvPr id="8" name="直接连接符 7"/>
          <p:cNvCxnSpPr/>
          <p:nvPr userDrawn="1"/>
        </p:nvCxnSpPr>
        <p:spPr>
          <a:xfrm>
            <a:off x="539552" y="700316"/>
            <a:ext cx="8064896" cy="0"/>
          </a:xfrm>
          <a:prstGeom prst="line">
            <a:avLst/>
          </a:prstGeom>
          <a:ln w="19050">
            <a:solidFill>
              <a:srgbClr val="003C82"/>
            </a:solidFill>
          </a:ln>
          <a:effectLst/>
        </p:spPr>
        <p:style>
          <a:lnRef idx="2">
            <a:schemeClr val="accent1"/>
          </a:lnRef>
          <a:fillRef idx="0">
            <a:schemeClr val="accent1"/>
          </a:fillRef>
          <a:effectRef idx="1">
            <a:schemeClr val="accent1"/>
          </a:effectRef>
          <a:fontRef idx="minor">
            <a:schemeClr val="tx1"/>
          </a:fontRef>
        </p:style>
      </p:cxnSp>
      <p:sp>
        <p:nvSpPr>
          <p:cNvPr id="10" name="Rectangle 7"/>
          <p:cNvSpPr>
            <a:spLocks noGrp="1" noChangeArrowheads="1"/>
          </p:cNvSpPr>
          <p:nvPr>
            <p:ph type="sldNum" sz="quarter" idx="4"/>
          </p:nvPr>
        </p:nvSpPr>
        <p:spPr>
          <a:xfrm>
            <a:off x="8739090" y="6621543"/>
            <a:ext cx="467072" cy="216000"/>
          </a:xfrm>
          <a:prstGeom prst="rect">
            <a:avLst/>
          </a:prstGeom>
        </p:spPr>
        <p:txBody>
          <a:bodyPr/>
          <a:lstStyle>
            <a:lvl1pPr algn="r">
              <a:defRPr sz="1000">
                <a:solidFill>
                  <a:schemeClr val="bg2">
                    <a:lumMod val="75000"/>
                  </a:schemeClr>
                </a:solidFill>
              </a:defRPr>
            </a:lvl1pPr>
          </a:lstStyle>
          <a:p>
            <a:pPr>
              <a:defRPr/>
            </a:pPr>
            <a:fld id="{B742A8BE-A63A-4B49-8DAD-9C911ED7CEAD}" type="slidenum">
              <a:rPr lang="en-US" altLang="zh-CN" smtClean="0"/>
              <a:pPr>
                <a:defRPr/>
              </a:pPr>
              <a:t>‹#›</a:t>
            </a:fld>
            <a:r>
              <a:rPr lang="en-US" altLang="zh-CN" smtClean="0"/>
              <a:t>/n</a:t>
            </a:r>
            <a:endParaRPr lang="en-US" altLang="zh-CN" dirty="0"/>
          </a:p>
        </p:txBody>
      </p:sp>
    </p:spTree>
  </p:cSld>
  <p:clrMap bg1="lt1" tx1="dk1" bg2="lt2" tx2="dk2" accent1="accent1" accent2="accent2" accent3="accent3" accent4="accent4" accent5="accent5" accent6="accent6" hlink="hlink" folHlink="folHlink"/>
  <p:sldLayoutIdLst>
    <p:sldLayoutId id="2147483835" r:id="rId1"/>
    <p:sldLayoutId id="2147483837" r:id="rId2"/>
    <p:sldLayoutId id="2147483836" r:id="rId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宋体" charset="-122"/>
          <a:cs typeface="宋体" charset="-122"/>
        </a:defRPr>
      </a:lvl2pPr>
      <a:lvl3pPr algn="ctr" rtl="0" eaLnBrk="0" fontAlgn="base" hangingPunct="0">
        <a:spcBef>
          <a:spcPct val="0"/>
        </a:spcBef>
        <a:spcAft>
          <a:spcPct val="0"/>
        </a:spcAft>
        <a:defRPr kumimoji="1" sz="4400">
          <a:solidFill>
            <a:schemeClr val="tx2"/>
          </a:solidFill>
          <a:latin typeface="Arial" charset="0"/>
          <a:ea typeface="宋体" charset="-122"/>
          <a:cs typeface="宋体" charset="-122"/>
        </a:defRPr>
      </a:lvl3pPr>
      <a:lvl4pPr algn="ctr" rtl="0" eaLnBrk="0" fontAlgn="base" hangingPunct="0">
        <a:spcBef>
          <a:spcPct val="0"/>
        </a:spcBef>
        <a:spcAft>
          <a:spcPct val="0"/>
        </a:spcAft>
        <a:defRPr kumimoji="1" sz="4400">
          <a:solidFill>
            <a:schemeClr val="tx2"/>
          </a:solidFill>
          <a:latin typeface="Arial" charset="0"/>
          <a:ea typeface="宋体" charset="-122"/>
          <a:cs typeface="宋体" charset="-122"/>
        </a:defRPr>
      </a:lvl4pPr>
      <a:lvl5pPr algn="ctr" rtl="0" eaLnBrk="0" fontAlgn="base" hangingPunct="0">
        <a:spcBef>
          <a:spcPct val="0"/>
        </a:spcBef>
        <a:spcAft>
          <a:spcPct val="0"/>
        </a:spcAft>
        <a:defRPr kumimoji="1" sz="4400">
          <a:solidFill>
            <a:schemeClr val="tx2"/>
          </a:solidFill>
          <a:latin typeface="Arial" charset="0"/>
          <a:ea typeface="宋体" charset="-122"/>
          <a:cs typeface="宋体" charset="-122"/>
        </a:defRPr>
      </a:lvl5pPr>
      <a:lvl6pPr marL="457200" algn="ctr" rtl="0" fontAlgn="base">
        <a:spcBef>
          <a:spcPct val="0"/>
        </a:spcBef>
        <a:spcAft>
          <a:spcPct val="0"/>
        </a:spcAft>
        <a:defRPr sz="4400">
          <a:solidFill>
            <a:schemeClr val="tx2"/>
          </a:solidFill>
          <a:latin typeface="Arial" charset="0"/>
          <a:ea typeface="宋体" charset="-122"/>
          <a:cs typeface="宋体" charset="-122"/>
        </a:defRPr>
      </a:lvl6pPr>
      <a:lvl7pPr marL="914400" algn="ctr" rtl="0" fontAlgn="base">
        <a:spcBef>
          <a:spcPct val="0"/>
        </a:spcBef>
        <a:spcAft>
          <a:spcPct val="0"/>
        </a:spcAft>
        <a:defRPr sz="4400">
          <a:solidFill>
            <a:schemeClr val="tx2"/>
          </a:solidFill>
          <a:latin typeface="Arial" charset="0"/>
          <a:ea typeface="宋体" charset="-122"/>
          <a:cs typeface="宋体" charset="-122"/>
        </a:defRPr>
      </a:lvl7pPr>
      <a:lvl8pPr marL="1371600" algn="ctr" rtl="0" fontAlgn="base">
        <a:spcBef>
          <a:spcPct val="0"/>
        </a:spcBef>
        <a:spcAft>
          <a:spcPct val="0"/>
        </a:spcAft>
        <a:defRPr sz="4400">
          <a:solidFill>
            <a:schemeClr val="tx2"/>
          </a:solidFill>
          <a:latin typeface="Arial" charset="0"/>
          <a:ea typeface="宋体" charset="-122"/>
          <a:cs typeface="宋体" charset="-122"/>
        </a:defRPr>
      </a:lvl8pPr>
      <a:lvl9pPr marL="1828800" algn="ctr" rtl="0" fontAlgn="base">
        <a:spcBef>
          <a:spcPct val="0"/>
        </a:spcBef>
        <a:spcAft>
          <a:spcPct val="0"/>
        </a:spcAft>
        <a:defRPr sz="4400">
          <a:solidFill>
            <a:schemeClr val="tx2"/>
          </a:solidFill>
          <a:latin typeface="Arial" charset="0"/>
          <a:ea typeface="宋体" charset="-122"/>
          <a:cs typeface="宋体"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diagramLayout" Target="../diagrams/layout1.xml"/><Relationship Id="rId7" Type="http://schemas.openxmlformats.org/officeDocument/2006/relationships/chart" Target="../charts/chart11.xml"/><Relationship Id="rId12"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jpeg"/><Relationship Id="rId5" Type="http://schemas.openxmlformats.org/officeDocument/2006/relationships/diagramColors" Target="../diagrams/colors1.xml"/><Relationship Id="rId10" Type="http://schemas.openxmlformats.org/officeDocument/2006/relationships/image" Target="../media/image22.jpeg"/><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4.xml"/><Relationship Id="rId7" Type="http://schemas.openxmlformats.org/officeDocument/2006/relationships/diagramColors" Target="../diagrams/colors2.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chart" Target="../charts/chart15.xml"/><Relationship Id="rId7" Type="http://schemas.openxmlformats.org/officeDocument/2006/relationships/diagramQuickStyle" Target="../diagrams/quickStyle3.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chart" Target="../charts/chart16.xml"/><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diagramLayout" Target="../diagrams/layout4.xml"/><Relationship Id="rId12"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30.png"/><Relationship Id="rId5" Type="http://schemas.openxmlformats.org/officeDocument/2006/relationships/image" Target="../media/image29.png"/><Relationship Id="rId10" Type="http://schemas.microsoft.com/office/2007/relationships/diagramDrawing" Target="../diagrams/drawing4.xml"/><Relationship Id="rId4" Type="http://schemas.openxmlformats.org/officeDocument/2006/relationships/image" Target="../media/image28.png"/><Relationship Id="rId9" Type="http://schemas.openxmlformats.org/officeDocument/2006/relationships/diagramColors" Target="../diagrams/colors4.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5.xml"/><Relationship Id="rId7" Type="http://schemas.openxmlformats.org/officeDocument/2006/relationships/image" Target="../media/image3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35.png"/><Relationship Id="rId5" Type="http://schemas.openxmlformats.org/officeDocument/2006/relationships/diagramColors" Target="../diagrams/colors5.xml"/><Relationship Id="rId10" Type="http://schemas.openxmlformats.org/officeDocument/2006/relationships/image" Target="../media/image34.png"/><Relationship Id="rId4" Type="http://schemas.openxmlformats.org/officeDocument/2006/relationships/diagramQuickStyle" Target="../diagrams/quickStyle5.xml"/><Relationship Id="rId9" Type="http://schemas.openxmlformats.org/officeDocument/2006/relationships/chart" Target="../charts/char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image" Target="../media/image37.png"/><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38.jpeg"/><Relationship Id="rId7" Type="http://schemas.openxmlformats.org/officeDocument/2006/relationships/diagramLayout" Target="../diagrams/layout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40.jpeg"/><Relationship Id="rId10" Type="http://schemas.microsoft.com/office/2007/relationships/diagramDrawing" Target="../diagrams/drawing9.xml"/><Relationship Id="rId4" Type="http://schemas.openxmlformats.org/officeDocument/2006/relationships/image" Target="../media/image39.jpeg"/><Relationship Id="rId9" Type="http://schemas.openxmlformats.org/officeDocument/2006/relationships/diagramColors" Target="../diagrams/colors9.xml"/></Relationships>
</file>

<file path=ppt/slides/_rels/slide2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Layout" Target="../diagrams/layout10.xml"/><Relationship Id="rId7" Type="http://schemas.openxmlformats.org/officeDocument/2006/relationships/image" Target="../media/image40.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chart" Target="../charts/chart21.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image" Target="../media/image44.jpeg"/><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1592388" y="2564904"/>
            <a:ext cx="6227987" cy="825419"/>
          </a:xfrm>
          <a:prstGeom prst="rect">
            <a:avLst/>
          </a:prstGeom>
          <a:noFill/>
          <a:ln w="9525">
            <a:noFill/>
            <a:miter lim="800000"/>
            <a:headEnd/>
            <a:tailEnd/>
          </a:ln>
        </p:spPr>
        <p:txBody>
          <a:bodyPr wrap="none">
            <a:spAutoFit/>
          </a:bodyPr>
          <a:lstStyle/>
          <a:p>
            <a:pPr algn="ctr">
              <a:lnSpc>
                <a:spcPct val="150000"/>
              </a:lnSpc>
            </a:pPr>
            <a:r>
              <a:rPr lang="en-US" altLang="zh-CN" sz="3600" b="1" dirty="0" smtClean="0">
                <a:solidFill>
                  <a:srgbClr val="003366"/>
                </a:solidFill>
                <a:latin typeface="微软雅黑" pitchFamily="34" charset="-122"/>
                <a:ea typeface="微软雅黑" pitchFamily="34" charset="-122"/>
              </a:rPr>
              <a:t>DCT</a:t>
            </a:r>
            <a:r>
              <a:rPr lang="zh-CN" altLang="en-US" sz="3600" b="1" dirty="0" smtClean="0">
                <a:solidFill>
                  <a:srgbClr val="003366"/>
                </a:solidFill>
                <a:latin typeface="微软雅黑" pitchFamily="34" charset="-122"/>
                <a:ea typeface="微软雅黑" pitchFamily="34" charset="-122"/>
              </a:rPr>
              <a:t>变速器轴齿制造关键技术</a:t>
            </a:r>
            <a:endParaRPr lang="en-US" altLang="zh-CN" sz="3600" b="1" dirty="0">
              <a:solidFill>
                <a:srgbClr val="003366"/>
              </a:solidFill>
              <a:latin typeface="微软雅黑" pitchFamily="34" charset="-122"/>
              <a:ea typeface="微软雅黑" pitchFamily="34" charset="-122"/>
            </a:endParaRPr>
          </a:p>
        </p:txBody>
      </p:sp>
      <p:sp>
        <p:nvSpPr>
          <p:cNvPr id="6" name="Text Box 8"/>
          <p:cNvSpPr txBox="1">
            <a:spLocks noChangeArrowheads="1"/>
          </p:cNvSpPr>
          <p:nvPr/>
        </p:nvSpPr>
        <p:spPr bwMode="auto">
          <a:xfrm>
            <a:off x="2555776" y="3997513"/>
            <a:ext cx="4536504" cy="1015663"/>
          </a:xfrm>
          <a:prstGeom prst="rect">
            <a:avLst/>
          </a:prstGeom>
          <a:noFill/>
          <a:ln w="9525">
            <a:noFill/>
            <a:miter lim="800000"/>
            <a:headEnd/>
            <a:tailEnd/>
          </a:ln>
        </p:spPr>
        <p:txBody>
          <a:bodyPr wrap="square">
            <a:spAutoFit/>
          </a:bodyPr>
          <a:lstStyle/>
          <a:p>
            <a:pPr>
              <a:lnSpc>
                <a:spcPct val="150000"/>
              </a:lnSpc>
            </a:pPr>
            <a:r>
              <a:rPr lang="zh-CN" altLang="en-US" sz="2000" b="1" dirty="0" smtClean="0">
                <a:solidFill>
                  <a:srgbClr val="003366"/>
                </a:solidFill>
                <a:latin typeface="微软雅黑" pitchFamily="34" charset="-122"/>
                <a:ea typeface="微软雅黑" pitchFamily="34" charset="-122"/>
              </a:rPr>
              <a:t>单  位：一汽技术中心 制造技术研究部</a:t>
            </a:r>
            <a:endParaRPr lang="en-US" altLang="zh-CN" sz="2000" b="1" dirty="0">
              <a:solidFill>
                <a:srgbClr val="003366"/>
              </a:solidFill>
              <a:latin typeface="微软雅黑" pitchFamily="34" charset="-122"/>
              <a:ea typeface="微软雅黑" pitchFamily="34" charset="-122"/>
            </a:endParaRPr>
          </a:p>
          <a:p>
            <a:pPr>
              <a:lnSpc>
                <a:spcPct val="150000"/>
              </a:lnSpc>
            </a:pPr>
            <a:r>
              <a:rPr lang="zh-CN" altLang="en-US" sz="2000" b="1" dirty="0" smtClean="0">
                <a:solidFill>
                  <a:srgbClr val="003366"/>
                </a:solidFill>
                <a:latin typeface="微软雅黑" pitchFamily="34" charset="-122"/>
                <a:ea typeface="微软雅黑" pitchFamily="34" charset="-122"/>
              </a:rPr>
              <a:t>时  间：</a:t>
            </a:r>
            <a:r>
              <a:rPr lang="en-US" altLang="zh-CN" sz="2000" b="1" dirty="0" smtClean="0">
                <a:solidFill>
                  <a:srgbClr val="003366"/>
                </a:solidFill>
                <a:latin typeface="微软雅黑" pitchFamily="34" charset="-122"/>
                <a:ea typeface="微软雅黑" pitchFamily="34" charset="-122"/>
              </a:rPr>
              <a:t>2017</a:t>
            </a:r>
            <a:r>
              <a:rPr lang="zh-CN" altLang="en-US" sz="2000" b="1" dirty="0" smtClean="0">
                <a:solidFill>
                  <a:srgbClr val="003366"/>
                </a:solidFill>
                <a:latin typeface="微软雅黑" pitchFamily="34" charset="-122"/>
                <a:ea typeface="微软雅黑" pitchFamily="34" charset="-122"/>
              </a:rPr>
              <a:t>年</a:t>
            </a:r>
            <a:r>
              <a:rPr lang="en-US" altLang="zh-CN" sz="2000" b="1" dirty="0" smtClean="0">
                <a:solidFill>
                  <a:srgbClr val="003366"/>
                </a:solidFill>
                <a:latin typeface="微软雅黑" pitchFamily="34" charset="-122"/>
                <a:ea typeface="微软雅黑" pitchFamily="34" charset="-122"/>
              </a:rPr>
              <a:t>9</a:t>
            </a:r>
            <a:r>
              <a:rPr lang="zh-CN" altLang="en-US" sz="2000" b="1" dirty="0" smtClean="0">
                <a:solidFill>
                  <a:srgbClr val="003366"/>
                </a:solidFill>
                <a:latin typeface="微软雅黑" pitchFamily="34" charset="-122"/>
                <a:ea typeface="微软雅黑" pitchFamily="34" charset="-122"/>
              </a:rPr>
              <a:t>月</a:t>
            </a:r>
            <a:endParaRPr lang="en-US" altLang="zh-CN" sz="2000" b="1" dirty="0">
              <a:solidFill>
                <a:srgbClr val="00336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10</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2 </a:t>
            </a:r>
            <a:r>
              <a:rPr lang="zh-CN" altLang="en-US" sz="2400" b="1" dirty="0" smtClean="0">
                <a:solidFill>
                  <a:srgbClr val="003366"/>
                </a:solidFill>
                <a:latin typeface="+mn-lt"/>
                <a:ea typeface="微软雅黑" pitchFamily="34" charset="-122"/>
              </a:rPr>
              <a:t>齿轮制造仿真技术应用</a:t>
            </a:r>
          </a:p>
        </p:txBody>
      </p:sp>
      <p:sp>
        <p:nvSpPr>
          <p:cNvPr id="30" name="Text Box 6"/>
          <p:cNvSpPr txBox="1">
            <a:spLocks noChangeArrowheads="1"/>
          </p:cNvSpPr>
          <p:nvPr/>
        </p:nvSpPr>
        <p:spPr bwMode="auto">
          <a:xfrm>
            <a:off x="436034" y="692696"/>
            <a:ext cx="5719836"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2.4 </a:t>
            </a:r>
            <a:r>
              <a:rPr lang="zh-CN" altLang="en-US" sz="2200" b="1" dirty="0" smtClean="0">
                <a:solidFill>
                  <a:srgbClr val="003366"/>
                </a:solidFill>
                <a:latin typeface="+mn-lt"/>
                <a:ea typeface="微软雅黑" pitchFamily="34" charset="-122"/>
              </a:rPr>
              <a:t>齿轮制造</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ea typeface="微软雅黑" pitchFamily="34" charset="-122"/>
              </a:rPr>
              <a:t>蜗杆磨齿工艺仿真及试验验证</a:t>
            </a:r>
            <a:endParaRPr lang="en-US" altLang="zh-CN" sz="2200" b="1" dirty="0">
              <a:solidFill>
                <a:srgbClr val="003366"/>
              </a:solidFill>
              <a:latin typeface="+mn-lt"/>
              <a:ea typeface="微软雅黑" pitchFamily="34" charset="-122"/>
            </a:endParaRPr>
          </a:p>
        </p:txBody>
      </p:sp>
      <p:graphicFrame>
        <p:nvGraphicFramePr>
          <p:cNvPr id="16" name="图表 15"/>
          <p:cNvGraphicFramePr/>
          <p:nvPr/>
        </p:nvGraphicFramePr>
        <p:xfrm>
          <a:off x="674965" y="1412976"/>
          <a:ext cx="3600000" cy="18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图表 16"/>
          <p:cNvGraphicFramePr/>
          <p:nvPr/>
        </p:nvGraphicFramePr>
        <p:xfrm>
          <a:off x="4860432" y="1412976"/>
          <a:ext cx="360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图表 17"/>
          <p:cNvGraphicFramePr/>
          <p:nvPr/>
        </p:nvGraphicFramePr>
        <p:xfrm>
          <a:off x="674965" y="3501208"/>
          <a:ext cx="360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图表 18"/>
          <p:cNvGraphicFramePr/>
          <p:nvPr/>
        </p:nvGraphicFramePr>
        <p:xfrm>
          <a:off x="4860432" y="3501208"/>
          <a:ext cx="360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圆角矩形 10"/>
          <p:cNvSpPr/>
          <p:nvPr/>
        </p:nvSpPr>
        <p:spPr>
          <a:xfrm>
            <a:off x="467544" y="5733256"/>
            <a:ext cx="8280920" cy="864096"/>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a:buFont typeface="Wingdings" pitchFamily="2" charset="2"/>
              <a:buChar char="n"/>
            </a:pPr>
            <a:r>
              <a:rPr lang="zh-CN" altLang="zh-CN" sz="1400" b="1" dirty="0" smtClean="0">
                <a:solidFill>
                  <a:srgbClr val="002060"/>
                </a:solidFill>
                <a:latin typeface="微软雅黑" pitchFamily="34" charset="-122"/>
                <a:ea typeface="微软雅黑" pitchFamily="34" charset="-122"/>
              </a:rPr>
              <a:t>对齿向鼓形量为</a:t>
            </a:r>
            <a:r>
              <a:rPr lang="en-US" altLang="zh-CN" sz="1400" b="1" dirty="0" smtClean="0">
                <a:solidFill>
                  <a:srgbClr val="002060"/>
                </a:solidFill>
                <a:latin typeface="微软雅黑" pitchFamily="34" charset="-122"/>
                <a:ea typeface="微软雅黑" pitchFamily="34" charset="-122"/>
              </a:rPr>
              <a:t>0</a:t>
            </a:r>
            <a:r>
              <a:rPr lang="zh-CN" altLang="zh-CN" sz="1400" b="1" dirty="0" smtClean="0">
                <a:solidFill>
                  <a:srgbClr val="002060"/>
                </a:solidFill>
                <a:latin typeface="微软雅黑" pitchFamily="34" charset="-122"/>
                <a:ea typeface="微软雅黑" pitchFamily="34" charset="-122"/>
              </a:rPr>
              <a:t>、</a:t>
            </a:r>
            <a:r>
              <a:rPr lang="en-US" altLang="zh-CN" sz="1400" b="1" dirty="0" smtClean="0">
                <a:solidFill>
                  <a:srgbClr val="002060"/>
                </a:solidFill>
                <a:latin typeface="微软雅黑" pitchFamily="34" charset="-122"/>
                <a:ea typeface="微软雅黑" pitchFamily="34" charset="-122"/>
              </a:rPr>
              <a:t>5</a:t>
            </a:r>
            <a:r>
              <a:rPr lang="zh-CN" altLang="zh-CN" sz="1400" b="1" dirty="0" smtClean="0">
                <a:solidFill>
                  <a:srgbClr val="002060"/>
                </a:solidFill>
                <a:latin typeface="微软雅黑" pitchFamily="34" charset="-122"/>
                <a:ea typeface="微软雅黑" pitchFamily="34" charset="-122"/>
              </a:rPr>
              <a:t>μ</a:t>
            </a:r>
            <a:r>
              <a:rPr lang="en-US" altLang="zh-CN" sz="1400" b="1" dirty="0" smtClean="0">
                <a:solidFill>
                  <a:srgbClr val="002060"/>
                </a:solidFill>
                <a:latin typeface="微软雅黑" pitchFamily="34" charset="-122"/>
                <a:ea typeface="微软雅黑" pitchFamily="34" charset="-122"/>
              </a:rPr>
              <a:t>m</a:t>
            </a:r>
            <a:r>
              <a:rPr lang="zh-CN" altLang="zh-CN" sz="1400" b="1" dirty="0" smtClean="0">
                <a:solidFill>
                  <a:srgbClr val="002060"/>
                </a:solidFill>
                <a:latin typeface="微软雅黑" pitchFamily="34" charset="-122"/>
                <a:ea typeface="微软雅黑" pitchFamily="34" charset="-122"/>
              </a:rPr>
              <a:t>、</a:t>
            </a:r>
            <a:r>
              <a:rPr lang="en-US" altLang="zh-CN" sz="1400" b="1" dirty="0" smtClean="0">
                <a:solidFill>
                  <a:srgbClr val="002060"/>
                </a:solidFill>
                <a:latin typeface="微软雅黑" pitchFamily="34" charset="-122"/>
                <a:ea typeface="微软雅黑" pitchFamily="34" charset="-122"/>
              </a:rPr>
              <a:t>10</a:t>
            </a:r>
            <a:r>
              <a:rPr lang="zh-CN" altLang="zh-CN" sz="1400" b="1" dirty="0" smtClean="0">
                <a:solidFill>
                  <a:srgbClr val="002060"/>
                </a:solidFill>
                <a:latin typeface="微软雅黑" pitchFamily="34" charset="-122"/>
                <a:ea typeface="微软雅黑" pitchFamily="34" charset="-122"/>
              </a:rPr>
              <a:t>μ</a:t>
            </a:r>
            <a:r>
              <a:rPr lang="en-US" altLang="zh-CN" sz="1400" b="1" dirty="0" smtClean="0">
                <a:solidFill>
                  <a:srgbClr val="002060"/>
                </a:solidFill>
                <a:latin typeface="微软雅黑" pitchFamily="34" charset="-122"/>
                <a:ea typeface="微软雅黑" pitchFamily="34" charset="-122"/>
              </a:rPr>
              <a:t>m </a:t>
            </a:r>
            <a:r>
              <a:rPr lang="zh-CN" altLang="zh-CN" sz="1400" b="1" dirty="0" smtClean="0">
                <a:solidFill>
                  <a:srgbClr val="002060"/>
                </a:solidFill>
                <a:latin typeface="微软雅黑" pitchFamily="34" charset="-122"/>
                <a:ea typeface="微软雅黑" pitchFamily="34" charset="-122"/>
              </a:rPr>
              <a:t>、</a:t>
            </a:r>
            <a:r>
              <a:rPr lang="en-US" altLang="zh-CN" sz="1400" b="1" dirty="0" smtClean="0">
                <a:solidFill>
                  <a:srgbClr val="002060"/>
                </a:solidFill>
                <a:latin typeface="微软雅黑" pitchFamily="34" charset="-122"/>
                <a:ea typeface="微软雅黑" pitchFamily="34" charset="-122"/>
              </a:rPr>
              <a:t>15</a:t>
            </a:r>
            <a:r>
              <a:rPr lang="zh-CN" altLang="zh-CN" sz="1400" b="1" dirty="0" smtClean="0">
                <a:solidFill>
                  <a:srgbClr val="002060"/>
                </a:solidFill>
                <a:latin typeface="微软雅黑" pitchFamily="34" charset="-122"/>
                <a:ea typeface="微软雅黑" pitchFamily="34" charset="-122"/>
              </a:rPr>
              <a:t>μ</a:t>
            </a:r>
            <a:r>
              <a:rPr lang="en-US" altLang="zh-CN" sz="1400" b="1" dirty="0" smtClean="0">
                <a:solidFill>
                  <a:srgbClr val="002060"/>
                </a:solidFill>
                <a:latin typeface="微软雅黑" pitchFamily="34" charset="-122"/>
                <a:ea typeface="微软雅黑" pitchFamily="34" charset="-122"/>
              </a:rPr>
              <a:t>m </a:t>
            </a:r>
            <a:r>
              <a:rPr lang="zh-CN" altLang="zh-CN" sz="1400" b="1" dirty="0" smtClean="0">
                <a:solidFill>
                  <a:srgbClr val="002060"/>
                </a:solidFill>
                <a:latin typeface="微软雅黑" pitchFamily="34" charset="-122"/>
                <a:ea typeface="微软雅黑" pitchFamily="34" charset="-122"/>
              </a:rPr>
              <a:t>、</a:t>
            </a:r>
            <a:r>
              <a:rPr lang="en-US" altLang="zh-CN" sz="1400" b="1" dirty="0" smtClean="0">
                <a:solidFill>
                  <a:srgbClr val="002060"/>
                </a:solidFill>
                <a:latin typeface="微软雅黑" pitchFamily="34" charset="-122"/>
                <a:ea typeface="微软雅黑" pitchFamily="34" charset="-122"/>
              </a:rPr>
              <a:t>20</a:t>
            </a:r>
            <a:r>
              <a:rPr lang="zh-CN" altLang="zh-CN" sz="1400" b="1" dirty="0" smtClean="0">
                <a:solidFill>
                  <a:srgbClr val="002060"/>
                </a:solidFill>
                <a:latin typeface="微软雅黑" pitchFamily="34" charset="-122"/>
                <a:ea typeface="微软雅黑" pitchFamily="34" charset="-122"/>
              </a:rPr>
              <a:t>μ</a:t>
            </a:r>
            <a:r>
              <a:rPr lang="en-US" altLang="zh-CN" sz="1400" b="1" dirty="0" smtClean="0">
                <a:solidFill>
                  <a:srgbClr val="002060"/>
                </a:solidFill>
                <a:latin typeface="微软雅黑" pitchFamily="34" charset="-122"/>
                <a:ea typeface="微软雅黑" pitchFamily="34" charset="-122"/>
              </a:rPr>
              <a:t>m</a:t>
            </a:r>
            <a:r>
              <a:rPr lang="zh-CN" altLang="zh-CN" sz="1400" b="1" dirty="0" smtClean="0">
                <a:solidFill>
                  <a:srgbClr val="002060"/>
                </a:solidFill>
                <a:latin typeface="微软雅黑" pitchFamily="34" charset="-122"/>
                <a:ea typeface="微软雅黑" pitchFamily="34" charset="-122"/>
              </a:rPr>
              <a:t>进行试验</a:t>
            </a:r>
            <a:r>
              <a:rPr lang="zh-CN" altLang="en-US" sz="1400" b="1" dirty="0" smtClean="0">
                <a:solidFill>
                  <a:srgbClr val="002060"/>
                </a:solidFill>
                <a:latin typeface="微软雅黑" pitchFamily="34" charset="-122"/>
                <a:ea typeface="微软雅黑" pitchFamily="34" charset="-122"/>
              </a:rPr>
              <a:t>；</a:t>
            </a:r>
            <a:endParaRPr lang="en-US" altLang="zh-CN" sz="1400" b="1" dirty="0" smtClean="0">
              <a:solidFill>
                <a:srgbClr val="002060"/>
              </a:solidFill>
              <a:latin typeface="微软雅黑" pitchFamily="34" charset="-122"/>
              <a:ea typeface="微软雅黑" pitchFamily="34" charset="-122"/>
            </a:endParaRPr>
          </a:p>
          <a:p>
            <a:pPr>
              <a:buFont typeface="Wingdings" pitchFamily="2" charset="2"/>
              <a:buChar char="n"/>
            </a:pPr>
            <a:r>
              <a:rPr lang="zh-CN" altLang="zh-CN" sz="1400" b="1" dirty="0" smtClean="0">
                <a:solidFill>
                  <a:srgbClr val="002060"/>
                </a:solidFill>
                <a:latin typeface="微软雅黑" pitchFamily="34" charset="-122"/>
                <a:ea typeface="微软雅黑" pitchFamily="34" charset="-122"/>
              </a:rPr>
              <a:t>齿形扭曲与鼓形量近似为线性关系</a:t>
            </a:r>
            <a:endParaRPr lang="en-US" altLang="zh-CN" sz="1400" b="1" dirty="0" smtClean="0">
              <a:solidFill>
                <a:srgbClr val="002060"/>
              </a:solidFill>
              <a:latin typeface="微软雅黑" pitchFamily="34" charset="-122"/>
              <a:ea typeface="微软雅黑" pitchFamily="34" charset="-122"/>
            </a:endParaRPr>
          </a:p>
          <a:p>
            <a:pPr>
              <a:buFont typeface="Wingdings" pitchFamily="2" charset="2"/>
              <a:buChar char="n"/>
            </a:pPr>
            <a:r>
              <a:rPr lang="zh-CN" altLang="zh-CN" sz="1400" b="1" dirty="0" smtClean="0">
                <a:solidFill>
                  <a:srgbClr val="002060"/>
                </a:solidFill>
                <a:latin typeface="微软雅黑" pitchFamily="34" charset="-122"/>
                <a:ea typeface="微软雅黑" pitchFamily="34" charset="-122"/>
              </a:rPr>
              <a:t>与实际的扭曲相比，仿真计算的扭曲趋势一致，但是扭曲值差距较大，鼓形量越大，差别越大</a:t>
            </a:r>
            <a:endParaRPr lang="zh-CN" altLang="en-US" sz="1400" b="1" dirty="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11</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3" name="Text Box 5"/>
          <p:cNvSpPr txBox="1">
            <a:spLocks noChangeArrowheads="1"/>
          </p:cNvSpPr>
          <p:nvPr/>
        </p:nvSpPr>
        <p:spPr bwMode="auto">
          <a:xfrm>
            <a:off x="436034" y="169590"/>
            <a:ext cx="982961" cy="461665"/>
          </a:xfrm>
          <a:prstGeom prst="rect">
            <a:avLst/>
          </a:prstGeom>
          <a:noFill/>
          <a:ln w="9525">
            <a:noFill/>
            <a:miter lim="800000"/>
            <a:headEnd/>
            <a:tailEnd/>
          </a:ln>
        </p:spPr>
        <p:txBody>
          <a:bodyPr wrap="none">
            <a:spAutoFit/>
          </a:bodyPr>
          <a:lstStyle/>
          <a:p>
            <a:r>
              <a:rPr lang="zh-CN" altLang="en-US" sz="2400" b="1" dirty="0" smtClean="0">
                <a:solidFill>
                  <a:srgbClr val="003366"/>
                </a:solidFill>
                <a:latin typeface="微软雅黑" pitchFamily="34" charset="-122"/>
                <a:ea typeface="微软雅黑" pitchFamily="34" charset="-122"/>
              </a:rPr>
              <a:t>目  录</a:t>
            </a:r>
            <a:endParaRPr lang="en-US" altLang="zh-CN" sz="2400" b="1" dirty="0">
              <a:solidFill>
                <a:srgbClr val="003366"/>
              </a:solidFill>
              <a:latin typeface="微软雅黑" pitchFamily="34" charset="-122"/>
              <a:ea typeface="微软雅黑" pitchFamily="34" charset="-122"/>
            </a:endParaRPr>
          </a:p>
        </p:txBody>
      </p:sp>
      <p:grpSp>
        <p:nvGrpSpPr>
          <p:cNvPr id="4" name="组合 15"/>
          <p:cNvGrpSpPr/>
          <p:nvPr/>
        </p:nvGrpSpPr>
        <p:grpSpPr>
          <a:xfrm>
            <a:off x="1102119" y="3872350"/>
            <a:ext cx="6939762" cy="540000"/>
            <a:chOff x="1012119" y="4086976"/>
            <a:chExt cx="6939762" cy="540000"/>
          </a:xfrm>
        </p:grpSpPr>
        <p:sp>
          <p:nvSpPr>
            <p:cNvPr id="19" name="矩形 1"/>
            <p:cNvSpPr>
              <a:spLocks noChangeArrowheads="1"/>
            </p:cNvSpPr>
            <p:nvPr/>
          </p:nvSpPr>
          <p:spPr bwMode="auto">
            <a:xfrm>
              <a:off x="1651881" y="4086976"/>
              <a:ext cx="630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轴齿全流程质量控制技术</a:t>
              </a:r>
              <a:endParaRPr lang="zh-CN" altLang="en-US" sz="2400" b="1" kern="0" dirty="0">
                <a:solidFill>
                  <a:srgbClr val="FFFFFF"/>
                </a:solidFill>
                <a:latin typeface="+mn-lt"/>
                <a:ea typeface="微软雅黑" pitchFamily="34" charset="-122"/>
                <a:cs typeface="Arial" pitchFamily="34" charset="0"/>
              </a:endParaRPr>
            </a:p>
          </p:txBody>
        </p:sp>
        <p:sp>
          <p:nvSpPr>
            <p:cNvPr id="22" name="矩形 4"/>
            <p:cNvSpPr>
              <a:spLocks noChangeArrowheads="1"/>
            </p:cNvSpPr>
            <p:nvPr/>
          </p:nvSpPr>
          <p:spPr bwMode="auto">
            <a:xfrm>
              <a:off x="1012119" y="4086976"/>
              <a:ext cx="54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3</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5" name="组合 24"/>
          <p:cNvGrpSpPr/>
          <p:nvPr/>
        </p:nvGrpSpPr>
        <p:grpSpPr>
          <a:xfrm>
            <a:off x="1101872" y="1734716"/>
            <a:ext cx="6940257" cy="540000"/>
            <a:chOff x="1011872" y="1734716"/>
            <a:chExt cx="6940257" cy="540000"/>
          </a:xfrm>
        </p:grpSpPr>
        <p:sp>
          <p:nvSpPr>
            <p:cNvPr id="28" name="矩形 4"/>
            <p:cNvSpPr>
              <a:spLocks noChangeArrowheads="1"/>
            </p:cNvSpPr>
            <p:nvPr/>
          </p:nvSpPr>
          <p:spPr bwMode="auto">
            <a:xfrm>
              <a:off x="1011872" y="173471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mn-lt"/>
                  <a:ea typeface="微软雅黑" pitchFamily="34" charset="-122"/>
                  <a:cs typeface="Arial" pitchFamily="34" charset="0"/>
                </a:rPr>
                <a:t>1</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sp>
          <p:nvSpPr>
            <p:cNvPr id="29" name="矩形 1"/>
            <p:cNvSpPr>
              <a:spLocks noChangeArrowheads="1"/>
            </p:cNvSpPr>
            <p:nvPr/>
          </p:nvSpPr>
          <p:spPr bwMode="auto">
            <a:xfrm>
              <a:off x="1652129" y="173471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DCT</a:t>
              </a:r>
              <a:r>
                <a:rPr kumimoji="0" lang="zh-CN" altLang="en-US"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轴齿制造技术概述</a:t>
              </a:r>
              <a:endParaRPr kumimoji="0" lang="zh-CN" altLang="en-US" sz="2400" b="1"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6" name="组合 29"/>
          <p:cNvGrpSpPr/>
          <p:nvPr/>
        </p:nvGrpSpPr>
        <p:grpSpPr>
          <a:xfrm>
            <a:off x="1102119" y="2803533"/>
            <a:ext cx="6939762" cy="540000"/>
            <a:chOff x="1012119" y="2910846"/>
            <a:chExt cx="6939762" cy="540000"/>
          </a:xfrm>
        </p:grpSpPr>
        <p:sp>
          <p:nvSpPr>
            <p:cNvPr id="31" name="矩形 1"/>
            <p:cNvSpPr>
              <a:spLocks noChangeArrowheads="1"/>
            </p:cNvSpPr>
            <p:nvPr/>
          </p:nvSpPr>
          <p:spPr bwMode="auto">
            <a:xfrm>
              <a:off x="1651881" y="2910846"/>
              <a:ext cx="630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齿轮制造仿真技术应用</a:t>
              </a:r>
              <a:endParaRPr lang="zh-CN" altLang="en-US" sz="2400" b="1" kern="0" dirty="0">
                <a:solidFill>
                  <a:srgbClr val="FFFFFF"/>
                </a:solidFill>
                <a:latin typeface="+mn-lt"/>
                <a:ea typeface="微软雅黑" pitchFamily="34" charset="-122"/>
                <a:cs typeface="Arial" pitchFamily="34" charset="0"/>
              </a:endParaRPr>
            </a:p>
          </p:txBody>
        </p:sp>
        <p:sp>
          <p:nvSpPr>
            <p:cNvPr id="36" name="矩形 4"/>
            <p:cNvSpPr>
              <a:spLocks noChangeArrowheads="1"/>
            </p:cNvSpPr>
            <p:nvPr/>
          </p:nvSpPr>
          <p:spPr bwMode="auto">
            <a:xfrm>
              <a:off x="1012119" y="2910846"/>
              <a:ext cx="54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2</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7" name="组合 36"/>
          <p:cNvGrpSpPr/>
          <p:nvPr/>
        </p:nvGrpSpPr>
        <p:grpSpPr>
          <a:xfrm>
            <a:off x="1102119" y="4941168"/>
            <a:ext cx="6939762" cy="540000"/>
            <a:chOff x="1012119" y="5263108"/>
            <a:chExt cx="6939762" cy="540000"/>
          </a:xfrm>
        </p:grpSpPr>
        <p:sp>
          <p:nvSpPr>
            <p:cNvPr id="38" name="矩形 1"/>
            <p:cNvSpPr>
              <a:spLocks noChangeArrowheads="1"/>
            </p:cNvSpPr>
            <p:nvPr/>
          </p:nvSpPr>
          <p:spPr bwMode="auto">
            <a:xfrm>
              <a:off x="1651881" y="5263108"/>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典型零件关键制造技术</a:t>
              </a:r>
              <a:endParaRPr lang="zh-CN" altLang="en-US" sz="2400" b="1" kern="0" dirty="0">
                <a:solidFill>
                  <a:srgbClr val="FFFFFF"/>
                </a:solidFill>
                <a:latin typeface="+mn-lt"/>
                <a:ea typeface="微软雅黑" pitchFamily="34" charset="-122"/>
                <a:cs typeface="Arial" pitchFamily="34" charset="0"/>
              </a:endParaRPr>
            </a:p>
          </p:txBody>
        </p:sp>
        <p:sp>
          <p:nvSpPr>
            <p:cNvPr id="39" name="矩形 4"/>
            <p:cNvSpPr>
              <a:spLocks noChangeArrowheads="1"/>
            </p:cNvSpPr>
            <p:nvPr/>
          </p:nvSpPr>
          <p:spPr bwMode="auto">
            <a:xfrm>
              <a:off x="1012119" y="5263108"/>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4</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12</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3323346"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3.1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endParaRPr lang="en-US" altLang="zh-CN" sz="2200" b="1" dirty="0">
              <a:solidFill>
                <a:srgbClr val="003366"/>
              </a:solidFill>
              <a:latin typeface="+mn-lt"/>
              <a:ea typeface="微软雅黑" pitchFamily="34" charset="-122"/>
            </a:endParaRPr>
          </a:p>
        </p:txBody>
      </p:sp>
      <p:sp>
        <p:nvSpPr>
          <p:cNvPr id="6" name="圆角矩形 5"/>
          <p:cNvSpPr/>
          <p:nvPr/>
        </p:nvSpPr>
        <p:spPr>
          <a:xfrm>
            <a:off x="539552" y="1340768"/>
            <a:ext cx="3240360" cy="252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lnSpc>
                <a:spcPct val="1500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变速器齿轮轴传递运动与动力，同时也是齿轮、轴承、同步器装配、运转</a:t>
            </a:r>
            <a:r>
              <a:rPr lang="zh-CN" altLang="en-US" b="1" dirty="0" smtClean="0">
                <a:solidFill>
                  <a:srgbClr val="FF0000"/>
                </a:solidFill>
                <a:latin typeface="微软雅黑" pitchFamily="34" charset="-122"/>
                <a:ea typeface="微软雅黑" pitchFamily="34" charset="-122"/>
              </a:rPr>
              <a:t>基准</a:t>
            </a:r>
            <a:r>
              <a:rPr lang="zh-CN" altLang="en-US" b="1" dirty="0" smtClean="0">
                <a:solidFill>
                  <a:srgbClr val="003366"/>
                </a:solidFill>
                <a:latin typeface="微软雅黑" pitchFamily="34" charset="-122"/>
                <a:ea typeface="微软雅黑" pitchFamily="34" charset="-122"/>
              </a:rPr>
              <a:t>；</a:t>
            </a:r>
            <a:endParaRPr lang="en-US" altLang="zh-CN" b="1" dirty="0" smtClean="0">
              <a:solidFill>
                <a:srgbClr val="003366"/>
              </a:solidFill>
              <a:latin typeface="微软雅黑" pitchFamily="34" charset="-122"/>
              <a:ea typeface="微软雅黑" pitchFamily="34" charset="-122"/>
            </a:endParaRPr>
          </a:p>
          <a:p>
            <a:pPr marL="180975" indent="-180975">
              <a:lnSpc>
                <a:spcPts val="24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作为轴齿核心零件，其特征</a:t>
            </a:r>
            <a:r>
              <a:rPr lang="zh-CN" altLang="en-US" b="1" dirty="0" smtClean="0">
                <a:solidFill>
                  <a:srgbClr val="FF0000"/>
                </a:solidFill>
                <a:latin typeface="微软雅黑" pitchFamily="34" charset="-122"/>
                <a:ea typeface="微软雅黑" pitchFamily="34" charset="-122"/>
              </a:rPr>
              <a:t>要素多</a:t>
            </a:r>
            <a:r>
              <a:rPr lang="zh-CN" altLang="en-US" b="1" dirty="0" smtClean="0">
                <a:solidFill>
                  <a:srgbClr val="003366"/>
                </a:solidFill>
                <a:latin typeface="微软雅黑" pitchFamily="34" charset="-122"/>
                <a:ea typeface="微软雅黑" pitchFamily="34" charset="-122"/>
              </a:rPr>
              <a:t>、</a:t>
            </a:r>
            <a:r>
              <a:rPr lang="zh-CN" altLang="en-US" b="1" dirty="0" smtClean="0">
                <a:solidFill>
                  <a:srgbClr val="FF0000"/>
                </a:solidFill>
                <a:latin typeface="微软雅黑" pitchFamily="34" charset="-122"/>
                <a:ea typeface="微软雅黑" pitchFamily="34" charset="-122"/>
              </a:rPr>
              <a:t>精度高</a:t>
            </a:r>
            <a:r>
              <a:rPr lang="zh-CN" altLang="en-US" b="1" dirty="0" smtClean="0">
                <a:solidFill>
                  <a:srgbClr val="003366"/>
                </a:solidFill>
                <a:latin typeface="微软雅黑" pitchFamily="34" charset="-122"/>
                <a:ea typeface="微软雅黑" pitchFamily="34" charset="-122"/>
              </a:rPr>
              <a:t>；所有特征要求均达到设计要求，可保证轴齿可靠、高效运转。</a:t>
            </a:r>
          </a:p>
        </p:txBody>
      </p:sp>
      <p:sp>
        <p:nvSpPr>
          <p:cNvPr id="7" name="圆角矩形 6"/>
          <p:cNvSpPr/>
          <p:nvPr/>
        </p:nvSpPr>
        <p:spPr>
          <a:xfrm>
            <a:off x="539552" y="4221088"/>
            <a:ext cx="3240360" cy="2304256"/>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lnSpc>
                <a:spcPct val="1500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工序间精度相互关联，为保证最终成品精度的稳定达成，须对全工艺流程制定工艺技术条件，对每道关键工序进行严格控制；</a:t>
            </a:r>
          </a:p>
        </p:txBody>
      </p:sp>
      <p:grpSp>
        <p:nvGrpSpPr>
          <p:cNvPr id="35" name="组合 34"/>
          <p:cNvGrpSpPr/>
          <p:nvPr/>
        </p:nvGrpSpPr>
        <p:grpSpPr>
          <a:xfrm>
            <a:off x="3899545" y="1196752"/>
            <a:ext cx="4776911" cy="2932689"/>
            <a:chOff x="3899545" y="1196752"/>
            <a:chExt cx="4776911" cy="2932689"/>
          </a:xfrm>
        </p:grpSpPr>
        <p:grpSp>
          <p:nvGrpSpPr>
            <p:cNvPr id="14" name="组合 13"/>
            <p:cNvGrpSpPr/>
            <p:nvPr/>
          </p:nvGrpSpPr>
          <p:grpSpPr>
            <a:xfrm>
              <a:off x="3899545" y="1196752"/>
              <a:ext cx="4776911" cy="2932689"/>
              <a:chOff x="3899545" y="1196752"/>
              <a:chExt cx="4776911" cy="2932689"/>
            </a:xfrm>
          </p:grpSpPr>
          <p:pic>
            <p:nvPicPr>
              <p:cNvPr id="1026" name="Picture 2" descr="C:\Users\gaozhiyong\Desktop\DCT变速器轴齿制造关键技术主旨报告20170813\捕获6.JPG"/>
              <p:cNvPicPr>
                <a:picLocks noChangeAspect="1" noChangeArrowheads="1"/>
              </p:cNvPicPr>
              <p:nvPr/>
            </p:nvPicPr>
            <p:blipFill>
              <a:blip r:embed="rId2"/>
              <a:srcRect l="4620" t="2236" r="4620" b="5530"/>
              <a:stretch>
                <a:fillRect/>
              </a:stretch>
            </p:blipFill>
            <p:spPr bwMode="auto">
              <a:xfrm>
                <a:off x="3923928" y="1196752"/>
                <a:ext cx="4608512" cy="2932689"/>
              </a:xfrm>
              <a:prstGeom prst="rect">
                <a:avLst/>
              </a:prstGeom>
              <a:noFill/>
            </p:spPr>
          </p:pic>
          <p:sp>
            <p:nvSpPr>
              <p:cNvPr id="8" name="圆角矩形标注 7"/>
              <p:cNvSpPr/>
              <p:nvPr/>
            </p:nvSpPr>
            <p:spPr>
              <a:xfrm>
                <a:off x="8244456" y="2564904"/>
                <a:ext cx="432000" cy="180000"/>
              </a:xfrm>
              <a:prstGeom prst="wedgeRoundRectCallout">
                <a:avLst>
                  <a:gd name="adj1" fmla="val -40447"/>
                  <a:gd name="adj2" fmla="val -180917"/>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中间轴</a:t>
                </a:r>
                <a:endParaRPr lang="zh-CN" altLang="en-US" sz="800" b="1" dirty="0">
                  <a:solidFill>
                    <a:srgbClr val="16264A"/>
                  </a:solidFill>
                  <a:latin typeface="微软雅黑" pitchFamily="34" charset="-122"/>
                  <a:ea typeface="微软雅黑" pitchFamily="34" charset="-122"/>
                </a:endParaRPr>
              </a:p>
            </p:txBody>
          </p:sp>
          <p:sp>
            <p:nvSpPr>
              <p:cNvPr id="9" name="圆角矩形标注 8"/>
              <p:cNvSpPr/>
              <p:nvPr/>
            </p:nvSpPr>
            <p:spPr>
              <a:xfrm>
                <a:off x="7524328" y="1412776"/>
                <a:ext cx="504008" cy="180000"/>
              </a:xfrm>
              <a:prstGeom prst="wedgeRoundRectCallout">
                <a:avLst>
                  <a:gd name="adj1" fmla="val -125803"/>
                  <a:gd name="adj2" fmla="val 104833"/>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档位齿轮</a:t>
                </a:r>
                <a:endParaRPr lang="zh-CN" altLang="en-US" sz="800" b="1" dirty="0">
                  <a:solidFill>
                    <a:srgbClr val="16264A"/>
                  </a:solidFill>
                  <a:latin typeface="微软雅黑" pitchFamily="34" charset="-122"/>
                  <a:ea typeface="微软雅黑" pitchFamily="34" charset="-122"/>
                </a:endParaRPr>
              </a:p>
            </p:txBody>
          </p:sp>
          <p:sp>
            <p:nvSpPr>
              <p:cNvPr id="10" name="圆角矩形标注 9"/>
              <p:cNvSpPr/>
              <p:nvPr/>
            </p:nvSpPr>
            <p:spPr>
              <a:xfrm>
                <a:off x="5959202" y="1282477"/>
                <a:ext cx="504008" cy="180000"/>
              </a:xfrm>
              <a:prstGeom prst="wedgeRoundRectCallout">
                <a:avLst>
                  <a:gd name="adj1" fmla="val -88006"/>
                  <a:gd name="adj2" fmla="val 168333"/>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档位齿轮</a:t>
                </a:r>
                <a:endParaRPr lang="zh-CN" altLang="en-US" sz="800" b="1" dirty="0">
                  <a:solidFill>
                    <a:srgbClr val="16264A"/>
                  </a:solidFill>
                  <a:latin typeface="微软雅黑" pitchFamily="34" charset="-122"/>
                  <a:ea typeface="微软雅黑" pitchFamily="34" charset="-122"/>
                </a:endParaRPr>
              </a:p>
            </p:txBody>
          </p:sp>
          <p:sp>
            <p:nvSpPr>
              <p:cNvPr id="11" name="圆角矩形标注 10"/>
              <p:cNvSpPr/>
              <p:nvPr/>
            </p:nvSpPr>
            <p:spPr>
              <a:xfrm>
                <a:off x="3899545" y="1278285"/>
                <a:ext cx="504008" cy="180000"/>
              </a:xfrm>
              <a:prstGeom prst="wedgeRoundRectCallout">
                <a:avLst>
                  <a:gd name="adj1" fmla="val 72632"/>
                  <a:gd name="adj2" fmla="val 369417"/>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档位齿轮</a:t>
                </a:r>
                <a:endParaRPr lang="zh-CN" altLang="en-US" sz="800" b="1" dirty="0">
                  <a:solidFill>
                    <a:srgbClr val="16264A"/>
                  </a:solidFill>
                  <a:latin typeface="微软雅黑" pitchFamily="34" charset="-122"/>
                  <a:ea typeface="微软雅黑" pitchFamily="34" charset="-122"/>
                </a:endParaRPr>
              </a:p>
            </p:txBody>
          </p:sp>
          <p:sp>
            <p:nvSpPr>
              <p:cNvPr id="12" name="圆角矩形标注 11"/>
              <p:cNvSpPr/>
              <p:nvPr/>
            </p:nvSpPr>
            <p:spPr>
              <a:xfrm>
                <a:off x="4572048" y="1287810"/>
                <a:ext cx="504008" cy="180000"/>
              </a:xfrm>
              <a:prstGeom prst="wedgeRoundRectCallout">
                <a:avLst>
                  <a:gd name="adj1" fmla="val 70742"/>
                  <a:gd name="adj2" fmla="val 422333"/>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同步器</a:t>
                </a:r>
                <a:endParaRPr lang="zh-CN" altLang="en-US" sz="800" b="1" dirty="0">
                  <a:solidFill>
                    <a:srgbClr val="16264A"/>
                  </a:solidFill>
                  <a:latin typeface="微软雅黑" pitchFamily="34" charset="-122"/>
                  <a:ea typeface="微软雅黑" pitchFamily="34" charset="-122"/>
                </a:endParaRPr>
              </a:p>
            </p:txBody>
          </p:sp>
          <p:sp>
            <p:nvSpPr>
              <p:cNvPr id="13" name="圆角矩形标注 12"/>
              <p:cNvSpPr/>
              <p:nvPr/>
            </p:nvSpPr>
            <p:spPr>
              <a:xfrm>
                <a:off x="6569214" y="1287810"/>
                <a:ext cx="360000" cy="180000"/>
              </a:xfrm>
              <a:prstGeom prst="wedgeRoundRectCallout">
                <a:avLst>
                  <a:gd name="adj1" fmla="val -21860"/>
                  <a:gd name="adj2" fmla="val 321791"/>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同步器</a:t>
                </a:r>
                <a:endParaRPr lang="zh-CN" altLang="en-US" sz="800" b="1" dirty="0">
                  <a:solidFill>
                    <a:srgbClr val="16264A"/>
                  </a:solidFill>
                  <a:latin typeface="微软雅黑" pitchFamily="34" charset="-122"/>
                  <a:ea typeface="微软雅黑" pitchFamily="34" charset="-122"/>
                </a:endParaRPr>
              </a:p>
            </p:txBody>
          </p:sp>
        </p:grpSp>
        <p:sp>
          <p:nvSpPr>
            <p:cNvPr id="15" name="圆角矩形标注 14"/>
            <p:cNvSpPr/>
            <p:nvPr/>
          </p:nvSpPr>
          <p:spPr>
            <a:xfrm>
              <a:off x="8172400" y="1700808"/>
              <a:ext cx="504008" cy="180000"/>
            </a:xfrm>
            <a:prstGeom prst="wedgeRoundRectCallout">
              <a:avLst>
                <a:gd name="adj1" fmla="val -40760"/>
                <a:gd name="adj2" fmla="val 258291"/>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轴承</a:t>
              </a:r>
              <a:endParaRPr lang="zh-CN" altLang="en-US" sz="800" b="1" dirty="0">
                <a:solidFill>
                  <a:srgbClr val="16264A"/>
                </a:solidFill>
                <a:latin typeface="微软雅黑" pitchFamily="34" charset="-122"/>
                <a:ea typeface="微软雅黑" pitchFamily="34" charset="-122"/>
              </a:endParaRPr>
            </a:p>
          </p:txBody>
        </p:sp>
        <p:sp>
          <p:nvSpPr>
            <p:cNvPr id="16" name="圆角矩形标注 15"/>
            <p:cNvSpPr/>
            <p:nvPr/>
          </p:nvSpPr>
          <p:spPr>
            <a:xfrm>
              <a:off x="3902596" y="1658144"/>
              <a:ext cx="288000" cy="180000"/>
            </a:xfrm>
            <a:prstGeom prst="wedgeRoundRectCallout">
              <a:avLst>
                <a:gd name="adj1" fmla="val 27275"/>
                <a:gd name="adj2" fmla="val 327083"/>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轴承</a:t>
              </a:r>
              <a:endParaRPr lang="zh-CN" altLang="en-US" sz="800" b="1" dirty="0">
                <a:solidFill>
                  <a:srgbClr val="16264A"/>
                </a:solidFill>
                <a:latin typeface="微软雅黑" pitchFamily="34" charset="-122"/>
                <a:ea typeface="微软雅黑" pitchFamily="34" charset="-122"/>
              </a:endParaRPr>
            </a:p>
          </p:txBody>
        </p:sp>
      </p:grpSp>
      <p:cxnSp>
        <p:nvCxnSpPr>
          <p:cNvPr id="22" name="直接箭头连接符 21"/>
          <p:cNvCxnSpPr/>
          <p:nvPr/>
        </p:nvCxnSpPr>
        <p:spPr>
          <a:xfrm flipV="1">
            <a:off x="7918872" y="3192724"/>
            <a:ext cx="0" cy="1080120"/>
          </a:xfrm>
          <a:prstGeom prst="straightConnector1">
            <a:avLst/>
          </a:prstGeom>
          <a:ln w="19050">
            <a:solidFill>
              <a:srgbClr val="BB1B1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1" name="直接箭头连接符 60"/>
          <p:cNvCxnSpPr/>
          <p:nvPr/>
        </p:nvCxnSpPr>
        <p:spPr>
          <a:xfrm flipV="1">
            <a:off x="6300192" y="2276872"/>
            <a:ext cx="720080" cy="2016224"/>
          </a:xfrm>
          <a:prstGeom prst="straightConnector1">
            <a:avLst/>
          </a:prstGeom>
          <a:ln w="19050">
            <a:solidFill>
              <a:srgbClr val="BB1B1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flipH="1" flipV="1">
            <a:off x="6228184" y="2852936"/>
            <a:ext cx="69140" cy="1431534"/>
          </a:xfrm>
          <a:prstGeom prst="straightConnector1">
            <a:avLst/>
          </a:prstGeom>
          <a:ln w="19050">
            <a:solidFill>
              <a:srgbClr val="BB1B1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68" name="直接箭头连接符 67"/>
          <p:cNvCxnSpPr/>
          <p:nvPr/>
        </p:nvCxnSpPr>
        <p:spPr>
          <a:xfrm flipV="1">
            <a:off x="4785156" y="2348880"/>
            <a:ext cx="434916" cy="1935590"/>
          </a:xfrm>
          <a:prstGeom prst="straightConnector1">
            <a:avLst/>
          </a:prstGeom>
          <a:ln w="19050">
            <a:solidFill>
              <a:srgbClr val="BB1B1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1" name="直接箭头连接符 70"/>
          <p:cNvCxnSpPr/>
          <p:nvPr/>
        </p:nvCxnSpPr>
        <p:spPr>
          <a:xfrm flipV="1">
            <a:off x="4788024" y="2276872"/>
            <a:ext cx="1800200" cy="2016224"/>
          </a:xfrm>
          <a:prstGeom prst="straightConnector1">
            <a:avLst/>
          </a:prstGeom>
          <a:ln w="19050">
            <a:solidFill>
              <a:srgbClr val="BB1B1E"/>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77" name="组合 76"/>
          <p:cNvGrpSpPr/>
          <p:nvPr/>
        </p:nvGrpSpPr>
        <p:grpSpPr>
          <a:xfrm>
            <a:off x="4139952" y="4275844"/>
            <a:ext cx="4392488" cy="2177492"/>
            <a:chOff x="4139952" y="4275844"/>
            <a:chExt cx="4392488" cy="2177492"/>
          </a:xfrm>
        </p:grpSpPr>
        <p:grpSp>
          <p:nvGrpSpPr>
            <p:cNvPr id="75" name="组合 74"/>
            <p:cNvGrpSpPr/>
            <p:nvPr/>
          </p:nvGrpSpPr>
          <p:grpSpPr>
            <a:xfrm>
              <a:off x="4139952" y="4275844"/>
              <a:ext cx="4392488" cy="2177492"/>
              <a:chOff x="4139952" y="4275844"/>
              <a:chExt cx="4392488" cy="2177492"/>
            </a:xfrm>
          </p:grpSpPr>
          <p:grpSp>
            <p:nvGrpSpPr>
              <p:cNvPr id="59" name="组合 58"/>
              <p:cNvGrpSpPr/>
              <p:nvPr/>
            </p:nvGrpSpPr>
            <p:grpSpPr>
              <a:xfrm>
                <a:off x="4139952" y="4275844"/>
                <a:ext cx="4392488" cy="2177492"/>
                <a:chOff x="4139952" y="4347852"/>
                <a:chExt cx="4392488" cy="2177492"/>
              </a:xfrm>
            </p:grpSpPr>
            <p:sp>
              <p:nvSpPr>
                <p:cNvPr id="17" name="圆角矩形 16"/>
                <p:cNvSpPr/>
                <p:nvPr/>
              </p:nvSpPr>
              <p:spPr>
                <a:xfrm>
                  <a:off x="4140128" y="4877786"/>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热后校直</a:t>
                  </a:r>
                  <a:endParaRPr lang="en-US" altLang="zh-CN" sz="1200" dirty="0">
                    <a:solidFill>
                      <a:srgbClr val="003366"/>
                    </a:solidFill>
                    <a:latin typeface="微软雅黑" pitchFamily="34" charset="-122"/>
                    <a:ea typeface="微软雅黑" pitchFamily="34" charset="-122"/>
                  </a:endParaRPr>
                </a:p>
              </p:txBody>
            </p:sp>
            <p:sp>
              <p:nvSpPr>
                <p:cNvPr id="18" name="圆角矩形 17"/>
                <p:cNvSpPr/>
                <p:nvPr/>
              </p:nvSpPr>
              <p:spPr>
                <a:xfrm>
                  <a:off x="4140128" y="5327086"/>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热处理</a:t>
                  </a:r>
                  <a:endParaRPr lang="en-US" altLang="zh-CN" sz="1200" dirty="0">
                    <a:solidFill>
                      <a:srgbClr val="003366"/>
                    </a:solidFill>
                    <a:latin typeface="微软雅黑" pitchFamily="34" charset="-122"/>
                    <a:ea typeface="微软雅黑" pitchFamily="34" charset="-122"/>
                  </a:endParaRPr>
                </a:p>
              </p:txBody>
            </p:sp>
            <p:sp>
              <p:nvSpPr>
                <p:cNvPr id="19" name="圆角矩形 18"/>
                <p:cNvSpPr/>
                <p:nvPr/>
              </p:nvSpPr>
              <p:spPr>
                <a:xfrm>
                  <a:off x="4139952" y="5805264"/>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花键搓齿</a:t>
                  </a:r>
                  <a:endParaRPr lang="en-US" altLang="zh-CN" sz="1200" dirty="0">
                    <a:solidFill>
                      <a:srgbClr val="003366"/>
                    </a:solidFill>
                    <a:latin typeface="微软雅黑" pitchFamily="34" charset="-122"/>
                    <a:ea typeface="微软雅黑" pitchFamily="34" charset="-122"/>
                  </a:endParaRPr>
                </a:p>
              </p:txBody>
            </p:sp>
            <p:sp>
              <p:nvSpPr>
                <p:cNvPr id="20" name="圆角矩形 19"/>
                <p:cNvSpPr/>
                <p:nvPr/>
              </p:nvSpPr>
              <p:spPr>
                <a:xfrm>
                  <a:off x="4144336" y="6273344"/>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齿坯精车</a:t>
                  </a:r>
                  <a:endParaRPr lang="en-US" altLang="zh-CN" sz="1200" dirty="0">
                    <a:solidFill>
                      <a:srgbClr val="003366"/>
                    </a:solidFill>
                    <a:latin typeface="微软雅黑" pitchFamily="34" charset="-122"/>
                    <a:ea typeface="微软雅黑" pitchFamily="34" charset="-122"/>
                  </a:endParaRPr>
                </a:p>
              </p:txBody>
            </p:sp>
            <p:sp>
              <p:nvSpPr>
                <p:cNvPr id="33" name="圆角矩形 32"/>
                <p:cNvSpPr/>
                <p:nvPr/>
              </p:nvSpPr>
              <p:spPr>
                <a:xfrm>
                  <a:off x="5724128" y="6260190"/>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齿坯精车</a:t>
                  </a:r>
                  <a:endParaRPr lang="en-US" altLang="zh-CN" sz="1200" dirty="0">
                    <a:solidFill>
                      <a:srgbClr val="003366"/>
                    </a:solidFill>
                    <a:latin typeface="微软雅黑" pitchFamily="34" charset="-122"/>
                    <a:ea typeface="微软雅黑" pitchFamily="34" charset="-122"/>
                  </a:endParaRPr>
                </a:p>
              </p:txBody>
            </p:sp>
            <p:sp>
              <p:nvSpPr>
                <p:cNvPr id="34" name="圆角矩形 33"/>
                <p:cNvSpPr/>
                <p:nvPr/>
              </p:nvSpPr>
              <p:spPr>
                <a:xfrm>
                  <a:off x="7308304" y="6259092"/>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齿坯精车</a:t>
                  </a:r>
                  <a:endParaRPr lang="en-US" altLang="zh-CN" sz="1200" dirty="0">
                    <a:solidFill>
                      <a:srgbClr val="003366"/>
                    </a:solidFill>
                    <a:latin typeface="微软雅黑" pitchFamily="34" charset="-122"/>
                    <a:ea typeface="微软雅黑" pitchFamily="34" charset="-122"/>
                  </a:endParaRPr>
                </a:p>
              </p:txBody>
            </p:sp>
            <p:sp>
              <p:nvSpPr>
                <p:cNvPr id="36" name="圆角矩形 35"/>
                <p:cNvSpPr/>
                <p:nvPr/>
              </p:nvSpPr>
              <p:spPr>
                <a:xfrm>
                  <a:off x="4140088" y="4356478"/>
                  <a:ext cx="1224000" cy="288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gn="ctr">
                    <a:defRPr/>
                  </a:pPr>
                  <a:r>
                    <a:rPr lang="zh-CN" altLang="en-US" sz="1200" b="1" dirty="0" smtClean="0">
                      <a:solidFill>
                        <a:srgbClr val="003366"/>
                      </a:solidFill>
                      <a:latin typeface="微软雅黑" pitchFamily="34" charset="-122"/>
                      <a:ea typeface="微软雅黑" pitchFamily="34" charset="-122"/>
                    </a:rPr>
                    <a:t>花键</a:t>
                  </a:r>
                  <a:r>
                    <a:rPr lang="en-US" altLang="zh-CN" sz="1200" b="1" dirty="0" err="1" smtClean="0">
                      <a:solidFill>
                        <a:srgbClr val="003366"/>
                      </a:solidFill>
                      <a:latin typeface="微软雅黑" pitchFamily="34" charset="-122"/>
                      <a:ea typeface="微软雅黑" pitchFamily="34" charset="-122"/>
                    </a:rPr>
                    <a:t>Fp</a:t>
                  </a:r>
                  <a:r>
                    <a:rPr lang="en-US" altLang="zh-CN" sz="1200" b="1" dirty="0" smtClean="0">
                      <a:solidFill>
                        <a:srgbClr val="003366"/>
                      </a:solidFill>
                      <a:latin typeface="微软雅黑" pitchFamily="34" charset="-122"/>
                      <a:ea typeface="微软雅黑" pitchFamily="34" charset="-122"/>
                    </a:rPr>
                    <a:t>\Fr\</a:t>
                  </a:r>
                  <a:r>
                    <a:rPr lang="en-US" altLang="zh-CN" sz="1200" b="1" dirty="0" err="1" smtClean="0">
                      <a:solidFill>
                        <a:srgbClr val="003366"/>
                      </a:solidFill>
                      <a:latin typeface="微软雅黑" pitchFamily="34" charset="-122"/>
                      <a:ea typeface="微软雅黑" pitchFamily="34" charset="-122"/>
                    </a:rPr>
                    <a:t>Mdk</a:t>
                  </a:r>
                  <a:endParaRPr lang="zh-CN" altLang="en-US" sz="1200" b="1" dirty="0">
                    <a:solidFill>
                      <a:srgbClr val="003366"/>
                    </a:solidFill>
                    <a:latin typeface="微软雅黑" pitchFamily="34" charset="-122"/>
                    <a:ea typeface="微软雅黑" pitchFamily="34" charset="-122"/>
                  </a:endParaRPr>
                </a:p>
              </p:txBody>
            </p:sp>
            <p:grpSp>
              <p:nvGrpSpPr>
                <p:cNvPr id="39" name="组合 38"/>
                <p:cNvGrpSpPr/>
                <p:nvPr/>
              </p:nvGrpSpPr>
              <p:grpSpPr>
                <a:xfrm>
                  <a:off x="5724264" y="4356478"/>
                  <a:ext cx="1224000" cy="288000"/>
                  <a:chOff x="5724264" y="4365104"/>
                  <a:chExt cx="1224000" cy="288000"/>
                </a:xfrm>
              </p:grpSpPr>
              <p:sp>
                <p:nvSpPr>
                  <p:cNvPr id="23" name="同心圆 22"/>
                  <p:cNvSpPr/>
                  <p:nvPr/>
                </p:nvSpPr>
                <p:spPr>
                  <a:xfrm>
                    <a:off x="6686110" y="4437112"/>
                    <a:ext cx="144000" cy="144000"/>
                  </a:xfrm>
                  <a:prstGeom prst="donu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6228184" y="4425486"/>
                    <a:ext cx="144000" cy="144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6455834" y="4428486"/>
                    <a:ext cx="144000" cy="144000"/>
                    <a:chOff x="8656452" y="4468192"/>
                    <a:chExt cx="111460" cy="147043"/>
                  </a:xfrm>
                </p:grpSpPr>
                <p:sp>
                  <p:nvSpPr>
                    <p:cNvPr id="27" name="椭圆 26"/>
                    <p:cNvSpPr/>
                    <p:nvPr/>
                  </p:nvSpPr>
                  <p:spPr>
                    <a:xfrm>
                      <a:off x="8676456" y="4509120"/>
                      <a:ext cx="72000" cy="72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flipH="1">
                      <a:off x="8656452" y="4468192"/>
                      <a:ext cx="36000" cy="144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flipH="1">
                      <a:off x="8731912" y="4471235"/>
                      <a:ext cx="36000" cy="144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7" name="圆角矩形 36"/>
                  <p:cNvSpPr/>
                  <p:nvPr/>
                </p:nvSpPr>
                <p:spPr>
                  <a:xfrm>
                    <a:off x="5724264" y="4365104"/>
                    <a:ext cx="1224000" cy="288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zh-CN" altLang="en-US" sz="1200" b="1" dirty="0" smtClean="0">
                        <a:solidFill>
                          <a:srgbClr val="003366"/>
                        </a:solidFill>
                        <a:latin typeface="微软雅黑" pitchFamily="34" charset="-122"/>
                        <a:ea typeface="微软雅黑" pitchFamily="34" charset="-122"/>
                      </a:rPr>
                      <a:t>  轴颈</a:t>
                    </a:r>
                    <a:endParaRPr lang="zh-CN" altLang="en-US" sz="1200" b="1" dirty="0">
                      <a:solidFill>
                        <a:srgbClr val="003366"/>
                      </a:solidFill>
                      <a:latin typeface="微软雅黑" pitchFamily="34" charset="-122"/>
                      <a:ea typeface="微软雅黑" pitchFamily="34" charset="-122"/>
                    </a:endParaRPr>
                  </a:p>
                </p:txBody>
              </p:sp>
            </p:grpSp>
            <p:sp>
              <p:nvSpPr>
                <p:cNvPr id="38" name="圆角矩形 37"/>
                <p:cNvSpPr/>
                <p:nvPr/>
              </p:nvSpPr>
              <p:spPr>
                <a:xfrm>
                  <a:off x="7308440" y="4347852"/>
                  <a:ext cx="1224000" cy="288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gn="ctr">
                    <a:defRPr/>
                  </a:pPr>
                  <a:r>
                    <a:rPr lang="zh-CN" altLang="en-US" sz="1200" b="1" dirty="0" smtClean="0">
                      <a:solidFill>
                        <a:srgbClr val="003366"/>
                      </a:solidFill>
                      <a:latin typeface="微软雅黑" pitchFamily="34" charset="-122"/>
                      <a:ea typeface="微软雅黑" pitchFamily="34" charset="-122"/>
                    </a:rPr>
                    <a:t>齿轮精度</a:t>
                  </a:r>
                  <a:endParaRPr lang="zh-CN" altLang="en-US" sz="1200" b="1" dirty="0">
                    <a:solidFill>
                      <a:srgbClr val="003366"/>
                    </a:solidFill>
                    <a:latin typeface="微软雅黑" pitchFamily="34" charset="-122"/>
                    <a:ea typeface="微软雅黑" pitchFamily="34" charset="-122"/>
                  </a:endParaRPr>
                </a:p>
              </p:txBody>
            </p:sp>
            <p:sp>
              <p:nvSpPr>
                <p:cNvPr id="40" name="圆角矩形 39"/>
                <p:cNvSpPr/>
                <p:nvPr/>
              </p:nvSpPr>
              <p:spPr>
                <a:xfrm>
                  <a:off x="5724264" y="4877786"/>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磨削轴颈</a:t>
                  </a:r>
                  <a:endParaRPr lang="en-US" altLang="zh-CN" sz="1200" dirty="0">
                    <a:solidFill>
                      <a:srgbClr val="003366"/>
                    </a:solidFill>
                    <a:latin typeface="微软雅黑" pitchFamily="34" charset="-122"/>
                    <a:ea typeface="微软雅黑" pitchFamily="34" charset="-122"/>
                  </a:endParaRPr>
                </a:p>
              </p:txBody>
            </p:sp>
            <p:sp>
              <p:nvSpPr>
                <p:cNvPr id="41" name="圆角矩形 40"/>
                <p:cNvSpPr/>
                <p:nvPr/>
              </p:nvSpPr>
              <p:spPr>
                <a:xfrm>
                  <a:off x="5735754" y="5318460"/>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热后校直</a:t>
                  </a:r>
                  <a:endParaRPr lang="en-US" altLang="zh-CN" sz="1200" dirty="0">
                    <a:solidFill>
                      <a:srgbClr val="003366"/>
                    </a:solidFill>
                    <a:latin typeface="微软雅黑" pitchFamily="34" charset="-122"/>
                    <a:ea typeface="微软雅黑" pitchFamily="34" charset="-122"/>
                  </a:endParaRPr>
                </a:p>
              </p:txBody>
            </p:sp>
            <p:sp>
              <p:nvSpPr>
                <p:cNvPr id="42" name="圆角矩形 41"/>
                <p:cNvSpPr/>
                <p:nvPr/>
              </p:nvSpPr>
              <p:spPr>
                <a:xfrm>
                  <a:off x="5724128" y="5785012"/>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热处理</a:t>
                  </a:r>
                  <a:endParaRPr lang="en-US" altLang="zh-CN" sz="1200" dirty="0">
                    <a:solidFill>
                      <a:srgbClr val="003366"/>
                    </a:solidFill>
                    <a:latin typeface="微软雅黑" pitchFamily="34" charset="-122"/>
                    <a:ea typeface="微软雅黑" pitchFamily="34" charset="-122"/>
                  </a:endParaRPr>
                </a:p>
              </p:txBody>
            </p:sp>
            <p:sp>
              <p:nvSpPr>
                <p:cNvPr id="43" name="圆角矩形 42"/>
                <p:cNvSpPr/>
                <p:nvPr/>
              </p:nvSpPr>
              <p:spPr>
                <a:xfrm>
                  <a:off x="7308440" y="4877786"/>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磨前齿轮精度</a:t>
                  </a:r>
                  <a:endParaRPr lang="en-US" altLang="zh-CN" sz="1200" dirty="0">
                    <a:solidFill>
                      <a:srgbClr val="003366"/>
                    </a:solidFill>
                    <a:latin typeface="微软雅黑" pitchFamily="34" charset="-122"/>
                    <a:ea typeface="微软雅黑" pitchFamily="34" charset="-122"/>
                  </a:endParaRPr>
                </a:p>
              </p:txBody>
            </p:sp>
            <p:sp>
              <p:nvSpPr>
                <p:cNvPr id="44" name="圆角矩形 43"/>
                <p:cNvSpPr/>
                <p:nvPr/>
              </p:nvSpPr>
              <p:spPr>
                <a:xfrm>
                  <a:off x="7308440" y="5327086"/>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热处理</a:t>
                  </a:r>
                  <a:endParaRPr lang="en-US" altLang="zh-CN" sz="1200" dirty="0">
                    <a:solidFill>
                      <a:srgbClr val="003366"/>
                    </a:solidFill>
                    <a:latin typeface="微软雅黑" pitchFamily="34" charset="-122"/>
                    <a:ea typeface="微软雅黑" pitchFamily="34" charset="-122"/>
                  </a:endParaRPr>
                </a:p>
              </p:txBody>
            </p:sp>
            <p:sp>
              <p:nvSpPr>
                <p:cNvPr id="45" name="圆角矩形 44"/>
                <p:cNvSpPr/>
                <p:nvPr/>
              </p:nvSpPr>
              <p:spPr>
                <a:xfrm>
                  <a:off x="7308264" y="5785012"/>
                  <a:ext cx="1224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滚齿</a:t>
                  </a:r>
                  <a:endParaRPr lang="en-US" altLang="zh-CN" sz="1200" dirty="0">
                    <a:solidFill>
                      <a:srgbClr val="003366"/>
                    </a:solidFill>
                    <a:latin typeface="微软雅黑" pitchFamily="34" charset="-122"/>
                    <a:ea typeface="微软雅黑" pitchFamily="34" charset="-122"/>
                  </a:endParaRPr>
                </a:p>
              </p:txBody>
            </p:sp>
            <p:sp>
              <p:nvSpPr>
                <p:cNvPr id="46" name="燕尾形箭头 45"/>
                <p:cNvSpPr/>
                <p:nvPr/>
              </p:nvSpPr>
              <p:spPr>
                <a:xfrm rot="16200000">
                  <a:off x="4662032" y="4648282"/>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燕尾形箭头 46"/>
                <p:cNvSpPr/>
                <p:nvPr/>
              </p:nvSpPr>
              <p:spPr>
                <a:xfrm rot="16200000">
                  <a:off x="4662008" y="5103208"/>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燕尾形箭头 47"/>
                <p:cNvSpPr/>
                <p:nvPr/>
              </p:nvSpPr>
              <p:spPr>
                <a:xfrm rot="16200000">
                  <a:off x="4662032" y="5579867"/>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燕尾形箭头 48"/>
                <p:cNvSpPr/>
                <p:nvPr/>
              </p:nvSpPr>
              <p:spPr>
                <a:xfrm rot="16200000">
                  <a:off x="4662008" y="6044938"/>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燕尾形箭头 49"/>
                <p:cNvSpPr/>
                <p:nvPr/>
              </p:nvSpPr>
              <p:spPr>
                <a:xfrm rot="16200000">
                  <a:off x="6246208" y="4652389"/>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燕尾形箭头 50"/>
                <p:cNvSpPr/>
                <p:nvPr/>
              </p:nvSpPr>
              <p:spPr>
                <a:xfrm rot="16200000">
                  <a:off x="6246184" y="5107315"/>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燕尾形箭头 51"/>
                <p:cNvSpPr/>
                <p:nvPr/>
              </p:nvSpPr>
              <p:spPr>
                <a:xfrm rot="16200000">
                  <a:off x="6246208" y="5583974"/>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燕尾形箭头 52"/>
                <p:cNvSpPr/>
                <p:nvPr/>
              </p:nvSpPr>
              <p:spPr>
                <a:xfrm rot="16200000">
                  <a:off x="6246184" y="6049045"/>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燕尾形箭头 53"/>
                <p:cNvSpPr/>
                <p:nvPr/>
              </p:nvSpPr>
              <p:spPr>
                <a:xfrm rot="16200000">
                  <a:off x="7830384" y="4643763"/>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燕尾形箭头 54"/>
                <p:cNvSpPr/>
                <p:nvPr/>
              </p:nvSpPr>
              <p:spPr>
                <a:xfrm rot="16200000">
                  <a:off x="7830360" y="5098689"/>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燕尾形箭头 55"/>
                <p:cNvSpPr/>
                <p:nvPr/>
              </p:nvSpPr>
              <p:spPr>
                <a:xfrm rot="16200000">
                  <a:off x="7830384" y="5575348"/>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燕尾形箭头 56"/>
                <p:cNvSpPr/>
                <p:nvPr/>
              </p:nvSpPr>
              <p:spPr>
                <a:xfrm rot="16200000">
                  <a:off x="7830360" y="6040419"/>
                  <a:ext cx="180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燕尾形箭头 72"/>
              <p:cNvSpPr/>
              <p:nvPr/>
            </p:nvSpPr>
            <p:spPr>
              <a:xfrm>
                <a:off x="7014645" y="4344852"/>
                <a:ext cx="252000" cy="162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燕尾形箭头 73"/>
              <p:cNvSpPr/>
              <p:nvPr/>
            </p:nvSpPr>
            <p:spPr>
              <a:xfrm>
                <a:off x="7020272" y="4851176"/>
                <a:ext cx="252000" cy="162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直角上箭头 75"/>
            <p:cNvSpPr/>
            <p:nvPr/>
          </p:nvSpPr>
          <p:spPr>
            <a:xfrm>
              <a:off x="6956890" y="4932542"/>
              <a:ext cx="252000" cy="468000"/>
            </a:xfrm>
            <a:prstGeom prst="bentUpArrow">
              <a:avLst/>
            </a:prstGeom>
            <a:solidFill>
              <a:srgbClr val="BB1B1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13</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5615640"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3.2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花键精度控制指标</a:t>
            </a:r>
            <a:endParaRPr lang="en-US" altLang="zh-CN" sz="2200" b="1" dirty="0">
              <a:solidFill>
                <a:srgbClr val="003366"/>
              </a:solidFill>
              <a:latin typeface="+mn-lt"/>
              <a:ea typeface="微软雅黑" pitchFamily="34" charset="-122"/>
            </a:endParaRPr>
          </a:p>
        </p:txBody>
      </p:sp>
      <p:grpSp>
        <p:nvGrpSpPr>
          <p:cNvPr id="83" name="组合 82"/>
          <p:cNvGrpSpPr/>
          <p:nvPr/>
        </p:nvGrpSpPr>
        <p:grpSpPr>
          <a:xfrm>
            <a:off x="1043608" y="1195527"/>
            <a:ext cx="6768752" cy="396322"/>
            <a:chOff x="971600" y="1210066"/>
            <a:chExt cx="6768752" cy="317618"/>
          </a:xfrm>
        </p:grpSpPr>
        <p:graphicFrame>
          <p:nvGraphicFramePr>
            <p:cNvPr id="70" name="图示 69"/>
            <p:cNvGraphicFramePr/>
            <p:nvPr/>
          </p:nvGraphicFramePr>
          <p:xfrm>
            <a:off x="971600" y="1211052"/>
            <a:ext cx="4680000" cy="31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5" name="组合 13"/>
            <p:cNvGrpSpPr>
              <a:grpSpLocks/>
            </p:cNvGrpSpPr>
            <p:nvPr/>
          </p:nvGrpSpPr>
          <p:grpSpPr bwMode="auto">
            <a:xfrm>
              <a:off x="5791992" y="1210066"/>
              <a:ext cx="1948360" cy="317360"/>
              <a:chOff x="4703289" y="1831266"/>
              <a:chExt cx="1948411" cy="317405"/>
            </a:xfrm>
          </p:grpSpPr>
          <p:sp>
            <p:nvSpPr>
              <p:cNvPr id="77" name="右箭头 10"/>
              <p:cNvSpPr>
                <a:spLocks noChangeArrowheads="1"/>
              </p:cNvSpPr>
              <p:nvPr/>
            </p:nvSpPr>
            <p:spPr bwMode="gray">
              <a:xfrm>
                <a:off x="4703289" y="1841219"/>
                <a:ext cx="432011" cy="288041"/>
              </a:xfrm>
              <a:prstGeom prst="rightArrow">
                <a:avLst>
                  <a:gd name="adj1" fmla="val 50000"/>
                  <a:gd name="adj2" fmla="val 50001"/>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78" name="TextBox 12"/>
              <p:cNvSpPr txBox="1">
                <a:spLocks noChangeArrowheads="1"/>
              </p:cNvSpPr>
              <p:nvPr/>
            </p:nvSpPr>
            <p:spPr bwMode="auto">
              <a:xfrm>
                <a:off x="5265493" y="1831266"/>
                <a:ext cx="1386207" cy="317405"/>
              </a:xfrm>
              <a:prstGeom prst="rect">
                <a:avLst/>
              </a:prstGeom>
              <a:noFill/>
              <a:ln w="19050">
                <a:solidFill>
                  <a:schemeClr val="accent5">
                    <a:lumMod val="50000"/>
                  </a:schemeClr>
                </a:solid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500" b="1" kern="0" noProof="0" dirty="0" smtClean="0">
                    <a:solidFill>
                      <a:srgbClr val="000066"/>
                    </a:solidFill>
                    <a:latin typeface="微软雅黑" pitchFamily="34" charset="-122"/>
                    <a:ea typeface="微软雅黑" pitchFamily="34" charset="-122"/>
                  </a:rPr>
                  <a:t>成品</a:t>
                </a:r>
                <a:r>
                  <a:rPr kumimoji="1" lang="zh-CN" altLang="en-US" sz="1500" b="1" i="0" u="none" strike="noStrike" kern="0" cap="none" spc="0" normalizeH="0" baseline="0" noProof="0" dirty="0" smtClean="0">
                    <a:ln>
                      <a:noFill/>
                    </a:ln>
                    <a:solidFill>
                      <a:srgbClr val="000066"/>
                    </a:solidFill>
                    <a:effectLst/>
                    <a:uLnTx/>
                    <a:uFillTx/>
                    <a:latin typeface="微软雅黑" pitchFamily="34" charset="-122"/>
                    <a:ea typeface="微软雅黑" pitchFamily="34" charset="-122"/>
                  </a:rPr>
                  <a:t>花键精度</a:t>
                </a:r>
              </a:p>
            </p:txBody>
          </p:sp>
        </p:grpSp>
      </p:grpSp>
      <p:graphicFrame>
        <p:nvGraphicFramePr>
          <p:cNvPr id="89" name="图表 88"/>
          <p:cNvGraphicFramePr/>
          <p:nvPr/>
        </p:nvGraphicFramePr>
        <p:xfrm>
          <a:off x="4932040" y="1700808"/>
          <a:ext cx="3888432" cy="2052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0" name="图表 89"/>
          <p:cNvGraphicFramePr/>
          <p:nvPr/>
        </p:nvGraphicFramePr>
        <p:xfrm>
          <a:off x="4932040" y="3861048"/>
          <a:ext cx="3888432" cy="2052000"/>
        </p:xfrm>
        <a:graphic>
          <a:graphicData uri="http://schemas.openxmlformats.org/drawingml/2006/chart">
            <c:chart xmlns:c="http://schemas.openxmlformats.org/drawingml/2006/chart" xmlns:r="http://schemas.openxmlformats.org/officeDocument/2006/relationships" r:id="rId8"/>
          </a:graphicData>
        </a:graphic>
      </p:graphicFrame>
      <p:pic>
        <p:nvPicPr>
          <p:cNvPr id="2050" name="Picture 2"/>
          <p:cNvPicPr>
            <a:picLocks noChangeAspect="1" noChangeArrowheads="1"/>
          </p:cNvPicPr>
          <p:nvPr/>
        </p:nvPicPr>
        <p:blipFill>
          <a:blip r:embed="rId9"/>
          <a:srcRect l="8539" r="14612"/>
          <a:stretch>
            <a:fillRect/>
          </a:stretch>
        </p:blipFill>
        <p:spPr bwMode="auto">
          <a:xfrm>
            <a:off x="323528" y="1700808"/>
            <a:ext cx="2592288" cy="1440160"/>
          </a:xfrm>
          <a:prstGeom prst="rect">
            <a:avLst/>
          </a:prstGeom>
          <a:noFill/>
          <a:ln w="19050">
            <a:solidFill>
              <a:schemeClr val="accent5">
                <a:lumMod val="50000"/>
              </a:schemeClr>
            </a:solidFill>
            <a:miter lim="800000"/>
            <a:headEnd/>
            <a:tailEnd/>
          </a:ln>
        </p:spPr>
      </p:pic>
      <p:pic>
        <p:nvPicPr>
          <p:cNvPr id="2051" name="Picture 3" descr="C:\Users\gaozhiyong\Desktop\DCT变速器轴齿制造关键技术主旨报告20170813\未命名1.jpg"/>
          <p:cNvPicPr>
            <a:picLocks noChangeAspect="1" noChangeArrowheads="1"/>
          </p:cNvPicPr>
          <p:nvPr/>
        </p:nvPicPr>
        <p:blipFill>
          <a:blip r:embed="rId10"/>
          <a:srcRect/>
          <a:stretch>
            <a:fillRect/>
          </a:stretch>
        </p:blipFill>
        <p:spPr bwMode="auto">
          <a:xfrm>
            <a:off x="2987824" y="1700808"/>
            <a:ext cx="1743665" cy="1440160"/>
          </a:xfrm>
          <a:prstGeom prst="rect">
            <a:avLst/>
          </a:prstGeom>
          <a:noFill/>
        </p:spPr>
      </p:pic>
      <p:sp>
        <p:nvSpPr>
          <p:cNvPr id="91" name="圆角矩形 90"/>
          <p:cNvSpPr/>
          <p:nvPr/>
        </p:nvSpPr>
        <p:spPr>
          <a:xfrm>
            <a:off x="314002" y="3212976"/>
            <a:ext cx="4402013" cy="504056"/>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以轴两中心孔定位滚轧花键，搓前轴径跳动影响花键跳动</a:t>
            </a:r>
            <a:endParaRPr lang="en-US" altLang="zh-CN" sz="1400" b="1" dirty="0">
              <a:solidFill>
                <a:srgbClr val="003366"/>
              </a:solidFill>
              <a:latin typeface="微软雅黑" pitchFamily="34" charset="-122"/>
              <a:ea typeface="微软雅黑" pitchFamily="34" charset="-122"/>
            </a:endParaRPr>
          </a:p>
        </p:txBody>
      </p:sp>
      <p:pic>
        <p:nvPicPr>
          <p:cNvPr id="92" name="Picture 15" descr="S-181 Getrag Ford pignoni"/>
          <p:cNvPicPr>
            <a:picLocks noChangeAspect="1" noChangeArrowheads="1"/>
          </p:cNvPicPr>
          <p:nvPr/>
        </p:nvPicPr>
        <p:blipFill>
          <a:blip r:embed="rId11"/>
          <a:srcRect l="13165" r="7848"/>
          <a:stretch>
            <a:fillRect/>
          </a:stretch>
        </p:blipFill>
        <p:spPr>
          <a:xfrm>
            <a:off x="2555776" y="3861047"/>
            <a:ext cx="2160240" cy="2052000"/>
          </a:xfrm>
          <a:prstGeom prst="rect">
            <a:avLst/>
          </a:prstGeom>
          <a:noFill/>
        </p:spPr>
      </p:pic>
      <p:pic>
        <p:nvPicPr>
          <p:cNvPr id="2052" name="Picture 4" descr="C:\Users\gaozhiyong\Desktop\DCT变速器轴齿制造关键技术主旨报告20170813\webwxgetmsgimg.jpg"/>
          <p:cNvPicPr>
            <a:picLocks noChangeAspect="1" noChangeArrowheads="1"/>
          </p:cNvPicPr>
          <p:nvPr/>
        </p:nvPicPr>
        <p:blipFill>
          <a:blip r:embed="rId12"/>
          <a:srcRect l="26659" t="15120" r="33548" b="34481"/>
          <a:stretch>
            <a:fillRect/>
          </a:stretch>
        </p:blipFill>
        <p:spPr bwMode="auto">
          <a:xfrm>
            <a:off x="323528" y="3861048"/>
            <a:ext cx="2160240" cy="2052000"/>
          </a:xfrm>
          <a:prstGeom prst="rect">
            <a:avLst/>
          </a:prstGeom>
          <a:noFill/>
        </p:spPr>
      </p:pic>
      <p:sp>
        <p:nvSpPr>
          <p:cNvPr id="93" name="圆角矩形 92"/>
          <p:cNvSpPr/>
          <p:nvPr/>
        </p:nvSpPr>
        <p:spPr>
          <a:xfrm>
            <a:off x="251520" y="6021288"/>
            <a:ext cx="8640960" cy="764704"/>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t"/>
          <a:lstStyle/>
          <a:p>
            <a:pPr marL="180975" indent="-180975">
              <a:lnSpc>
                <a:spcPts val="2400"/>
              </a:lnSpc>
              <a:buFont typeface="Wingdings" pitchFamily="2" charset="2"/>
              <a:buChar char="n"/>
              <a:defRPr/>
            </a:pPr>
            <a:r>
              <a:rPr lang="zh-CN" altLang="en-US" sz="1600" b="1" dirty="0" smtClean="0">
                <a:solidFill>
                  <a:srgbClr val="003366"/>
                </a:solidFill>
                <a:latin typeface="微软雅黑" pitchFamily="34" charset="-122"/>
                <a:ea typeface="微软雅黑" pitchFamily="34" charset="-122"/>
              </a:rPr>
              <a:t>根据零件花键跳动</a:t>
            </a:r>
            <a:r>
              <a:rPr lang="en-US" altLang="zh-CN" sz="1600" b="1" dirty="0" smtClean="0">
                <a:solidFill>
                  <a:srgbClr val="003366"/>
                </a:solidFill>
                <a:latin typeface="微软雅黑" pitchFamily="34" charset="-122"/>
                <a:ea typeface="微软雅黑" pitchFamily="34" charset="-122"/>
              </a:rPr>
              <a:t>0.08mm</a:t>
            </a:r>
            <a:r>
              <a:rPr lang="zh-CN" altLang="en-US" sz="1600" b="1" dirty="0" smtClean="0">
                <a:solidFill>
                  <a:srgbClr val="003366"/>
                </a:solidFill>
                <a:latin typeface="微软雅黑" pitchFamily="34" charset="-122"/>
                <a:ea typeface="微软雅黑" pitchFamily="34" charset="-122"/>
              </a:rPr>
              <a:t>要求以及实验数据，确定齿坯轴颈跳动</a:t>
            </a:r>
            <a:r>
              <a:rPr lang="en-US" altLang="zh-CN" sz="1600" b="1" dirty="0" smtClean="0">
                <a:solidFill>
                  <a:srgbClr val="003366"/>
                </a:solidFill>
                <a:latin typeface="微软雅黑" pitchFamily="34" charset="-122"/>
                <a:ea typeface="微软雅黑" pitchFamily="34" charset="-122"/>
              </a:rPr>
              <a:t>&lt;0.03mm</a:t>
            </a:r>
            <a:r>
              <a:rPr lang="zh-CN" altLang="en-US" sz="1600" b="1" dirty="0" smtClean="0">
                <a:solidFill>
                  <a:srgbClr val="003366"/>
                </a:solidFill>
                <a:latin typeface="微软雅黑" pitchFamily="34" charset="-122"/>
                <a:ea typeface="微软雅黑" pitchFamily="34" charset="-122"/>
              </a:rPr>
              <a:t>、热前花键</a:t>
            </a:r>
            <a:r>
              <a:rPr lang="en-US" altLang="zh-CN" sz="1600" b="1" dirty="0" smtClean="0">
                <a:solidFill>
                  <a:srgbClr val="003366"/>
                </a:solidFill>
                <a:latin typeface="微软雅黑" pitchFamily="34" charset="-122"/>
                <a:ea typeface="微软雅黑" pitchFamily="34" charset="-122"/>
              </a:rPr>
              <a:t>Fr</a:t>
            </a:r>
            <a:r>
              <a:rPr lang="zh-CN" altLang="en-US" sz="1600" b="1" dirty="0" smtClean="0">
                <a:solidFill>
                  <a:srgbClr val="003366"/>
                </a:solidFill>
                <a:latin typeface="微软雅黑" pitchFamily="34" charset="-122"/>
                <a:ea typeface="微软雅黑" pitchFamily="34" charset="-122"/>
              </a:rPr>
              <a:t>控制</a:t>
            </a:r>
            <a:r>
              <a:rPr lang="en-US" altLang="zh-CN" sz="1600" b="1" dirty="0" smtClean="0">
                <a:solidFill>
                  <a:srgbClr val="003366"/>
                </a:solidFill>
                <a:latin typeface="微软雅黑" pitchFamily="34" charset="-122"/>
                <a:ea typeface="微软雅黑" pitchFamily="34" charset="-122"/>
              </a:rPr>
              <a:t>&lt;0.04mm</a:t>
            </a:r>
            <a:r>
              <a:rPr lang="zh-CN" altLang="en-US" sz="1600" b="1" dirty="0" smtClean="0">
                <a:solidFill>
                  <a:srgbClr val="003366"/>
                </a:solidFill>
                <a:latin typeface="微软雅黑" pitchFamily="34" charset="-122"/>
                <a:ea typeface="微软雅黑" pitchFamily="34" charset="-122"/>
              </a:rPr>
              <a:t>、轴齿热后变形</a:t>
            </a:r>
            <a:r>
              <a:rPr lang="en-US" altLang="zh-CN" sz="1600" b="1" dirty="0" smtClean="0">
                <a:solidFill>
                  <a:srgbClr val="003366"/>
                </a:solidFill>
                <a:latin typeface="微软雅黑" pitchFamily="34" charset="-122"/>
                <a:ea typeface="微软雅黑" pitchFamily="34" charset="-122"/>
              </a:rPr>
              <a:t>&lt;0.25mm</a:t>
            </a:r>
            <a:r>
              <a:rPr lang="zh-CN" altLang="en-US" sz="1600" b="1" dirty="0" smtClean="0">
                <a:solidFill>
                  <a:srgbClr val="003366"/>
                </a:solidFill>
                <a:latin typeface="微软雅黑" pitchFamily="34" charset="-122"/>
                <a:ea typeface="微软雅黑" pitchFamily="34" charset="-122"/>
              </a:rPr>
              <a:t>、校直后跳动</a:t>
            </a:r>
            <a:r>
              <a:rPr lang="en-US" altLang="zh-CN" sz="1600" b="1" dirty="0" smtClean="0">
                <a:solidFill>
                  <a:srgbClr val="003366"/>
                </a:solidFill>
                <a:latin typeface="微软雅黑" pitchFamily="34" charset="-122"/>
                <a:ea typeface="微软雅黑" pitchFamily="34" charset="-122"/>
              </a:rPr>
              <a:t>&lt;0.04mm </a:t>
            </a:r>
            <a:r>
              <a:rPr lang="zh-CN" altLang="en-US" sz="1600" b="1" dirty="0" smtClean="0">
                <a:solidFill>
                  <a:srgbClr val="003366"/>
                </a:solidFill>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14</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5588389"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3.3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齿轮精度控制指标</a:t>
            </a:r>
            <a:endParaRPr lang="en-US" altLang="zh-CN" sz="2200" b="1" dirty="0">
              <a:solidFill>
                <a:srgbClr val="003366"/>
              </a:solidFill>
              <a:latin typeface="+mn-lt"/>
              <a:ea typeface="微软雅黑" pitchFamily="34" charset="-122"/>
            </a:endParaRPr>
          </a:p>
        </p:txBody>
      </p:sp>
      <p:graphicFrame>
        <p:nvGraphicFramePr>
          <p:cNvPr id="48" name="图表 47"/>
          <p:cNvGraphicFramePr/>
          <p:nvPr/>
        </p:nvGraphicFramePr>
        <p:xfrm>
          <a:off x="539552" y="2924944"/>
          <a:ext cx="3834886"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图表 48"/>
          <p:cNvGraphicFramePr/>
          <p:nvPr/>
        </p:nvGraphicFramePr>
        <p:xfrm>
          <a:off x="4572000" y="2924944"/>
          <a:ext cx="3998072" cy="252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0" name="直接连接符 26"/>
          <p:cNvCxnSpPr>
            <a:cxnSpLocks noChangeShapeType="1"/>
          </p:cNvCxnSpPr>
          <p:nvPr/>
        </p:nvCxnSpPr>
        <p:spPr bwMode="auto">
          <a:xfrm flipV="1">
            <a:off x="855663" y="4024114"/>
            <a:ext cx="3384000" cy="2381"/>
          </a:xfrm>
          <a:prstGeom prst="line">
            <a:avLst/>
          </a:prstGeom>
          <a:noFill/>
          <a:ln w="38100" algn="ctr">
            <a:solidFill>
              <a:srgbClr val="00B050"/>
            </a:solidFill>
            <a:round/>
            <a:headEnd/>
            <a:tailEnd/>
          </a:ln>
        </p:spPr>
      </p:cxnSp>
      <p:sp>
        <p:nvSpPr>
          <p:cNvPr id="51" name="圆角矩形 50"/>
          <p:cNvSpPr/>
          <p:nvPr/>
        </p:nvSpPr>
        <p:spPr>
          <a:xfrm>
            <a:off x="528831" y="5661248"/>
            <a:ext cx="8064000" cy="764704"/>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t"/>
          <a:lstStyle/>
          <a:p>
            <a:pPr marL="180975" indent="-180975">
              <a:lnSpc>
                <a:spcPts val="2400"/>
              </a:lnSpc>
              <a:buFont typeface="Wingdings" pitchFamily="2" charset="2"/>
              <a:buChar char="n"/>
              <a:defRPr/>
            </a:pPr>
            <a:r>
              <a:rPr lang="zh-CN" altLang="en-US" sz="1600" b="1" dirty="0" smtClean="0">
                <a:solidFill>
                  <a:srgbClr val="003366"/>
                </a:solidFill>
                <a:latin typeface="微软雅黑" pitchFamily="34" charset="-122"/>
                <a:ea typeface="微软雅黑" pitchFamily="34" charset="-122"/>
              </a:rPr>
              <a:t>滚齿精度与定位面精车精度相关，结合滚齿对精车的要求以及目前生产能力，要求滚齿定位面跳动不大于</a:t>
            </a:r>
            <a:r>
              <a:rPr lang="en-US" altLang="zh-CN" sz="1600" b="1" dirty="0" smtClean="0">
                <a:solidFill>
                  <a:srgbClr val="003366"/>
                </a:solidFill>
                <a:latin typeface="微软雅黑" pitchFamily="34" charset="-122"/>
                <a:ea typeface="微软雅黑" pitchFamily="34" charset="-122"/>
              </a:rPr>
              <a:t>0.03mm</a:t>
            </a:r>
            <a:r>
              <a:rPr lang="zh-CN" altLang="en-US" sz="1600" b="1" dirty="0" smtClean="0">
                <a:solidFill>
                  <a:srgbClr val="003366"/>
                </a:solidFill>
                <a:latin typeface="微软雅黑" pitchFamily="34" charset="-122"/>
                <a:ea typeface="微软雅黑" pitchFamily="34" charset="-122"/>
              </a:rPr>
              <a:t>；</a:t>
            </a:r>
          </a:p>
        </p:txBody>
      </p:sp>
      <p:sp>
        <p:nvSpPr>
          <p:cNvPr id="52" name="矩形 51"/>
          <p:cNvSpPr/>
          <p:nvPr/>
        </p:nvSpPr>
        <p:spPr>
          <a:xfrm>
            <a:off x="544884" y="2513127"/>
            <a:ext cx="8028000" cy="360000"/>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kumimoji="1" lang="zh-CN" altLang="en-US" sz="1600" b="1" kern="0" dirty="0" smtClean="0">
                <a:solidFill>
                  <a:schemeClr val="bg1"/>
                </a:solidFill>
                <a:latin typeface="微软雅黑" pitchFamily="34" charset="-122"/>
                <a:ea typeface="微软雅黑" pitchFamily="34" charset="-122"/>
              </a:rPr>
              <a:t>滚齿工序齿轮精度与齿坯精车精度相关性</a:t>
            </a:r>
          </a:p>
        </p:txBody>
      </p:sp>
      <p:grpSp>
        <p:nvGrpSpPr>
          <p:cNvPr id="55" name="组合 54"/>
          <p:cNvGrpSpPr/>
          <p:nvPr/>
        </p:nvGrpSpPr>
        <p:grpSpPr>
          <a:xfrm>
            <a:off x="986981" y="1340768"/>
            <a:ext cx="7065786" cy="948868"/>
            <a:chOff x="611560" y="1268760"/>
            <a:chExt cx="7065786" cy="948868"/>
          </a:xfrm>
        </p:grpSpPr>
        <p:grpSp>
          <p:nvGrpSpPr>
            <p:cNvPr id="41" name="组合 40"/>
            <p:cNvGrpSpPr/>
            <p:nvPr/>
          </p:nvGrpSpPr>
          <p:grpSpPr>
            <a:xfrm>
              <a:off x="611560" y="1268760"/>
              <a:ext cx="7065786" cy="948868"/>
              <a:chOff x="-324544" y="1268760"/>
              <a:chExt cx="7065786" cy="948868"/>
            </a:xfrm>
          </p:grpSpPr>
          <p:graphicFrame>
            <p:nvGraphicFramePr>
              <p:cNvPr id="18" name="图示 17"/>
              <p:cNvGraphicFramePr/>
              <p:nvPr/>
            </p:nvGraphicFramePr>
            <p:xfrm>
              <a:off x="-324544" y="1268760"/>
              <a:ext cx="5472488" cy="39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TextBox 12"/>
              <p:cNvSpPr txBox="1">
                <a:spLocks noChangeArrowheads="1"/>
              </p:cNvSpPr>
              <p:nvPr/>
            </p:nvSpPr>
            <p:spPr bwMode="auto">
              <a:xfrm>
                <a:off x="5436096" y="1865926"/>
                <a:ext cx="1305146" cy="323165"/>
              </a:xfrm>
              <a:prstGeom prst="rect">
                <a:avLst/>
              </a:prstGeom>
              <a:noFill/>
              <a:ln w="19050">
                <a:solidFill>
                  <a:schemeClr val="accent5">
                    <a:lumMod val="50000"/>
                  </a:schemeClr>
                </a:solidFill>
                <a:miter lim="800000"/>
                <a:headEnd/>
                <a:tailEnd/>
              </a:ln>
            </p:spPr>
            <p:txBody>
              <a:bodyPr wrap="square" lIns="18000" rIns="18000"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有效磨齿余量</a:t>
                </a:r>
              </a:p>
            </p:txBody>
          </p:sp>
          <p:sp>
            <p:nvSpPr>
              <p:cNvPr id="26" name="右箭头 17"/>
              <p:cNvSpPr>
                <a:spLocks noChangeArrowheads="1"/>
              </p:cNvSpPr>
              <p:nvPr/>
            </p:nvSpPr>
            <p:spPr bwMode="gray">
              <a:xfrm>
                <a:off x="5191401" y="1388393"/>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27" name="TextBox 18"/>
              <p:cNvSpPr txBox="1">
                <a:spLocks noChangeArrowheads="1"/>
              </p:cNvSpPr>
              <p:nvPr/>
            </p:nvSpPr>
            <p:spPr bwMode="auto">
              <a:xfrm>
                <a:off x="5436096" y="1304720"/>
                <a:ext cx="1296144" cy="323165"/>
              </a:xfrm>
              <a:prstGeom prst="rect">
                <a:avLst/>
              </a:prstGeom>
              <a:noFill/>
              <a:ln w="19050">
                <a:solidFill>
                  <a:schemeClr val="accent5">
                    <a:lumMod val="50000"/>
                  </a:schemeClr>
                </a:solidFill>
                <a:miter lim="800000"/>
                <a:headEnd/>
                <a:tailEnd/>
              </a:ln>
            </p:spPr>
            <p:txBody>
              <a:bodyPr wrap="square"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齿轮</a:t>
                </a:r>
                <a:r>
                  <a:rPr kumimoji="1" lang="zh-CN" altLang="en-US" sz="1500" b="1" kern="0" dirty="0">
                    <a:solidFill>
                      <a:srgbClr val="000066"/>
                    </a:solidFill>
                    <a:latin typeface="微软雅黑" pitchFamily="34" charset="-122"/>
                    <a:ea typeface="微软雅黑" pitchFamily="34" charset="-122"/>
                  </a:rPr>
                  <a:t>精度</a:t>
                </a:r>
              </a:p>
            </p:txBody>
          </p:sp>
          <p:grpSp>
            <p:nvGrpSpPr>
              <p:cNvPr id="34" name="组合 33"/>
              <p:cNvGrpSpPr/>
              <p:nvPr/>
            </p:nvGrpSpPr>
            <p:grpSpPr>
              <a:xfrm>
                <a:off x="899592" y="1651110"/>
                <a:ext cx="754215" cy="566518"/>
                <a:chOff x="899592" y="1651110"/>
                <a:chExt cx="754215" cy="566518"/>
              </a:xfrm>
            </p:grpSpPr>
            <p:sp>
              <p:nvSpPr>
                <p:cNvPr id="31" name="圆角矩形 4"/>
                <p:cNvSpPr/>
                <p:nvPr/>
              </p:nvSpPr>
              <p:spPr>
                <a:xfrm>
                  <a:off x="899592" y="1844824"/>
                  <a:ext cx="754215" cy="372804"/>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滚刀设计</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33" name="上箭头 32"/>
                <p:cNvSpPr/>
                <p:nvPr/>
              </p:nvSpPr>
              <p:spPr>
                <a:xfrm>
                  <a:off x="1200425" y="165111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35" name="组合 34"/>
              <p:cNvGrpSpPr/>
              <p:nvPr/>
            </p:nvGrpSpPr>
            <p:grpSpPr>
              <a:xfrm>
                <a:off x="2089593" y="1647850"/>
                <a:ext cx="754215" cy="566518"/>
                <a:chOff x="1115389" y="1662708"/>
                <a:chExt cx="754215" cy="566518"/>
              </a:xfrm>
            </p:grpSpPr>
            <p:sp>
              <p:nvSpPr>
                <p:cNvPr id="39" name="圆角矩形 4"/>
                <p:cNvSpPr/>
                <p:nvPr/>
              </p:nvSpPr>
              <p:spPr>
                <a:xfrm>
                  <a:off x="1115389" y="1856422"/>
                  <a:ext cx="754215" cy="372804"/>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变形补偿</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37" name="上箭头 36"/>
                <p:cNvSpPr/>
                <p:nvPr/>
              </p:nvSpPr>
              <p:spPr>
                <a:xfrm>
                  <a:off x="1416222" y="1662708"/>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0" name="右箭头 17"/>
              <p:cNvSpPr>
                <a:spLocks noChangeArrowheads="1"/>
              </p:cNvSpPr>
              <p:nvPr/>
            </p:nvSpPr>
            <p:spPr bwMode="gray">
              <a:xfrm>
                <a:off x="2915816" y="1926357"/>
                <a:ext cx="2448272"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53" name="右箭头 17"/>
            <p:cNvSpPr>
              <a:spLocks noChangeArrowheads="1"/>
            </p:cNvSpPr>
            <p:nvPr/>
          </p:nvSpPr>
          <p:spPr bwMode="gray">
            <a:xfrm>
              <a:off x="2746258" y="1954932"/>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54" name="上箭头 53"/>
            <p:cNvSpPr/>
            <p:nvPr/>
          </p:nvSpPr>
          <p:spPr>
            <a:xfrm>
              <a:off x="6963138" y="164785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15</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5588389"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3.4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齿轮精度控制指标</a:t>
            </a:r>
            <a:endParaRPr lang="en-US" altLang="zh-CN" sz="2200" b="1" dirty="0">
              <a:solidFill>
                <a:srgbClr val="003366"/>
              </a:solidFill>
              <a:latin typeface="+mn-lt"/>
              <a:ea typeface="微软雅黑" pitchFamily="34" charset="-122"/>
            </a:endParaRPr>
          </a:p>
        </p:txBody>
      </p:sp>
      <p:pic>
        <p:nvPicPr>
          <p:cNvPr id="36" name="Picture 2"/>
          <p:cNvPicPr>
            <a:picLocks noChangeAspect="1" noChangeArrowheads="1"/>
          </p:cNvPicPr>
          <p:nvPr/>
        </p:nvPicPr>
        <p:blipFill>
          <a:blip r:embed="rId2"/>
          <a:srcRect/>
          <a:stretch>
            <a:fillRect/>
          </a:stretch>
        </p:blipFill>
        <p:spPr bwMode="auto">
          <a:xfrm>
            <a:off x="539992" y="5222906"/>
            <a:ext cx="3960000" cy="1302438"/>
          </a:xfrm>
          <a:prstGeom prst="rect">
            <a:avLst/>
          </a:prstGeom>
          <a:noFill/>
          <a:ln w="19050" algn="ctr">
            <a:solidFill>
              <a:schemeClr val="accent5">
                <a:lumMod val="50000"/>
              </a:schemeClr>
            </a:solidFill>
            <a:miter lim="800000"/>
            <a:headEnd/>
            <a:tailEnd/>
          </a:ln>
        </p:spPr>
      </p:pic>
      <p:graphicFrame>
        <p:nvGraphicFramePr>
          <p:cNvPr id="38" name="图表 37"/>
          <p:cNvGraphicFramePr/>
          <p:nvPr/>
        </p:nvGraphicFramePr>
        <p:xfrm>
          <a:off x="4605908" y="2564904"/>
          <a:ext cx="39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图表 40"/>
          <p:cNvGraphicFramePr/>
          <p:nvPr/>
        </p:nvGraphicFramePr>
        <p:xfrm>
          <a:off x="539552" y="2564904"/>
          <a:ext cx="3960000" cy="2520000"/>
        </p:xfrm>
        <a:graphic>
          <a:graphicData uri="http://schemas.openxmlformats.org/drawingml/2006/chart">
            <c:chart xmlns:c="http://schemas.openxmlformats.org/drawingml/2006/chart" xmlns:r="http://schemas.openxmlformats.org/officeDocument/2006/relationships" r:id="rId4"/>
          </a:graphicData>
        </a:graphic>
      </p:graphicFrame>
      <p:grpSp>
        <p:nvGrpSpPr>
          <p:cNvPr id="43" name="组合 42"/>
          <p:cNvGrpSpPr/>
          <p:nvPr/>
        </p:nvGrpSpPr>
        <p:grpSpPr>
          <a:xfrm>
            <a:off x="986981" y="1111980"/>
            <a:ext cx="7065786" cy="948868"/>
            <a:chOff x="611560" y="1268760"/>
            <a:chExt cx="7065786" cy="948868"/>
          </a:xfrm>
        </p:grpSpPr>
        <p:grpSp>
          <p:nvGrpSpPr>
            <p:cNvPr id="44" name="组合 40"/>
            <p:cNvGrpSpPr/>
            <p:nvPr/>
          </p:nvGrpSpPr>
          <p:grpSpPr>
            <a:xfrm>
              <a:off x="611560" y="1268760"/>
              <a:ext cx="7065786" cy="948868"/>
              <a:chOff x="-324544" y="1268760"/>
              <a:chExt cx="7065786" cy="948868"/>
            </a:xfrm>
          </p:grpSpPr>
          <p:graphicFrame>
            <p:nvGraphicFramePr>
              <p:cNvPr id="47" name="图示 46"/>
              <p:cNvGraphicFramePr/>
              <p:nvPr/>
            </p:nvGraphicFramePr>
            <p:xfrm>
              <a:off x="-324544" y="1268760"/>
              <a:ext cx="5472488" cy="39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5" name="TextBox 12"/>
              <p:cNvSpPr txBox="1">
                <a:spLocks noChangeArrowheads="1"/>
              </p:cNvSpPr>
              <p:nvPr/>
            </p:nvSpPr>
            <p:spPr bwMode="auto">
              <a:xfrm>
                <a:off x="5436096" y="1865926"/>
                <a:ext cx="1305146" cy="323165"/>
              </a:xfrm>
              <a:prstGeom prst="rect">
                <a:avLst/>
              </a:prstGeom>
              <a:noFill/>
              <a:ln w="19050">
                <a:solidFill>
                  <a:schemeClr val="accent5">
                    <a:lumMod val="50000"/>
                  </a:schemeClr>
                </a:solidFill>
                <a:miter lim="800000"/>
                <a:headEnd/>
                <a:tailEnd/>
              </a:ln>
            </p:spPr>
            <p:txBody>
              <a:bodyPr wrap="square" lIns="18000" rIns="18000"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有效磨齿余量</a:t>
                </a:r>
              </a:p>
            </p:txBody>
          </p:sp>
          <p:sp>
            <p:nvSpPr>
              <p:cNvPr id="56" name="右箭头 17"/>
              <p:cNvSpPr>
                <a:spLocks noChangeArrowheads="1"/>
              </p:cNvSpPr>
              <p:nvPr/>
            </p:nvSpPr>
            <p:spPr bwMode="gray">
              <a:xfrm>
                <a:off x="5191401" y="1388393"/>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57" name="TextBox 18"/>
              <p:cNvSpPr txBox="1">
                <a:spLocks noChangeArrowheads="1"/>
              </p:cNvSpPr>
              <p:nvPr/>
            </p:nvSpPr>
            <p:spPr bwMode="auto">
              <a:xfrm>
                <a:off x="5436096" y="1304720"/>
                <a:ext cx="1296144" cy="323165"/>
              </a:xfrm>
              <a:prstGeom prst="rect">
                <a:avLst/>
              </a:prstGeom>
              <a:noFill/>
              <a:ln w="19050">
                <a:solidFill>
                  <a:schemeClr val="accent5">
                    <a:lumMod val="50000"/>
                  </a:schemeClr>
                </a:solidFill>
                <a:miter lim="800000"/>
                <a:headEnd/>
                <a:tailEnd/>
              </a:ln>
            </p:spPr>
            <p:txBody>
              <a:bodyPr wrap="square"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齿轮</a:t>
                </a:r>
                <a:r>
                  <a:rPr kumimoji="1" lang="zh-CN" altLang="en-US" sz="1500" b="1" kern="0" dirty="0">
                    <a:solidFill>
                      <a:srgbClr val="000066"/>
                    </a:solidFill>
                    <a:latin typeface="微软雅黑" pitchFamily="34" charset="-122"/>
                    <a:ea typeface="微软雅黑" pitchFamily="34" charset="-122"/>
                  </a:rPr>
                  <a:t>精度</a:t>
                </a:r>
              </a:p>
            </p:txBody>
          </p:sp>
          <p:grpSp>
            <p:nvGrpSpPr>
              <p:cNvPr id="58" name="组合 33"/>
              <p:cNvGrpSpPr/>
              <p:nvPr/>
            </p:nvGrpSpPr>
            <p:grpSpPr>
              <a:xfrm>
                <a:off x="899592" y="1651110"/>
                <a:ext cx="754215" cy="566518"/>
                <a:chOff x="899592" y="1651110"/>
                <a:chExt cx="754215" cy="566518"/>
              </a:xfrm>
            </p:grpSpPr>
            <p:sp>
              <p:nvSpPr>
                <p:cNvPr id="63" name="圆角矩形 4"/>
                <p:cNvSpPr/>
                <p:nvPr/>
              </p:nvSpPr>
              <p:spPr>
                <a:xfrm>
                  <a:off x="899592" y="1844824"/>
                  <a:ext cx="754215" cy="372804"/>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滚刀设计</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4" name="上箭头 63"/>
                <p:cNvSpPr/>
                <p:nvPr/>
              </p:nvSpPr>
              <p:spPr>
                <a:xfrm>
                  <a:off x="1200425" y="165111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59" name="组合 34"/>
              <p:cNvGrpSpPr/>
              <p:nvPr/>
            </p:nvGrpSpPr>
            <p:grpSpPr>
              <a:xfrm>
                <a:off x="2089593" y="1647850"/>
                <a:ext cx="754215" cy="566518"/>
                <a:chOff x="1115389" y="1662708"/>
                <a:chExt cx="754215" cy="566518"/>
              </a:xfrm>
            </p:grpSpPr>
            <p:sp>
              <p:nvSpPr>
                <p:cNvPr id="61" name="圆角矩形 4"/>
                <p:cNvSpPr/>
                <p:nvPr/>
              </p:nvSpPr>
              <p:spPr>
                <a:xfrm>
                  <a:off x="1115389" y="1856422"/>
                  <a:ext cx="754215" cy="372804"/>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变形补偿</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2" name="上箭头 61"/>
                <p:cNvSpPr/>
                <p:nvPr/>
              </p:nvSpPr>
              <p:spPr>
                <a:xfrm>
                  <a:off x="1416222" y="1662708"/>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60" name="右箭头 17"/>
              <p:cNvSpPr>
                <a:spLocks noChangeArrowheads="1"/>
              </p:cNvSpPr>
              <p:nvPr/>
            </p:nvSpPr>
            <p:spPr bwMode="gray">
              <a:xfrm>
                <a:off x="2915816" y="1926357"/>
                <a:ext cx="2448272"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45" name="右箭头 17"/>
            <p:cNvSpPr>
              <a:spLocks noChangeArrowheads="1"/>
            </p:cNvSpPr>
            <p:nvPr/>
          </p:nvSpPr>
          <p:spPr bwMode="gray">
            <a:xfrm>
              <a:off x="2746258" y="1954932"/>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46" name="上箭头 45"/>
            <p:cNvSpPr/>
            <p:nvPr/>
          </p:nvSpPr>
          <p:spPr>
            <a:xfrm>
              <a:off x="6963138" y="164785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65" name="矩形 64"/>
          <p:cNvSpPr/>
          <p:nvPr/>
        </p:nvSpPr>
        <p:spPr>
          <a:xfrm>
            <a:off x="544884" y="2132896"/>
            <a:ext cx="8028000" cy="360000"/>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kumimoji="1" lang="zh-CN" altLang="en-US" sz="1100" b="1" i="0" u="none" strike="noStrike" kern="1200" baseline="0">
                <a:solidFill>
                  <a:srgbClr val="FFFFFF"/>
                </a:solidFill>
                <a:latin typeface="微软雅黑" pitchFamily="34" charset="-122"/>
                <a:ea typeface="微软雅黑" pitchFamily="34" charset="-122"/>
                <a:cs typeface="+mn-cs"/>
              </a:defRPr>
            </a:pPr>
            <a:r>
              <a:rPr kumimoji="1" lang="zh-CN" altLang="en-US" sz="1600" b="1" dirty="0" smtClean="0">
                <a:solidFill>
                  <a:schemeClr val="bg1"/>
                </a:solidFill>
                <a:latin typeface="微软雅黑" pitchFamily="34" charset="-122"/>
                <a:ea typeface="微软雅黑" pitchFamily="34" charset="-122"/>
              </a:rPr>
              <a:t>热处理、校直工序齿轮周节精度变化</a:t>
            </a:r>
            <a:endParaRPr kumimoji="1" lang="zh-CN" altLang="en-US" sz="1600" b="1" dirty="0">
              <a:solidFill>
                <a:schemeClr val="bg1"/>
              </a:solidFill>
              <a:latin typeface="微软雅黑" pitchFamily="34" charset="-122"/>
              <a:ea typeface="微软雅黑" pitchFamily="34" charset="-122"/>
            </a:endParaRPr>
          </a:p>
        </p:txBody>
      </p:sp>
      <p:sp>
        <p:nvSpPr>
          <p:cNvPr id="66" name="圆角矩形 65"/>
          <p:cNvSpPr/>
          <p:nvPr/>
        </p:nvSpPr>
        <p:spPr>
          <a:xfrm>
            <a:off x="4644008" y="5229200"/>
            <a:ext cx="3960000" cy="13032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buFont typeface="Wingdings" pitchFamily="2" charset="2"/>
              <a:buChar char="n"/>
              <a:defRPr/>
            </a:pPr>
            <a:r>
              <a:rPr lang="zh-CN" altLang="en-US" sz="1600" b="1" dirty="0" smtClean="0">
                <a:solidFill>
                  <a:srgbClr val="003366"/>
                </a:solidFill>
                <a:latin typeface="微软雅黑" pitchFamily="34" charset="-122"/>
                <a:ea typeface="微软雅黑" pitchFamily="34" charset="-122"/>
              </a:rPr>
              <a:t> 热后轴颈跳动</a:t>
            </a:r>
            <a:r>
              <a:rPr lang="en-US" altLang="zh-CN" sz="1600" b="1" dirty="0" smtClean="0">
                <a:solidFill>
                  <a:srgbClr val="003366"/>
                </a:solidFill>
                <a:latin typeface="微软雅黑" pitchFamily="34" charset="-122"/>
                <a:ea typeface="微软雅黑" pitchFamily="34" charset="-122"/>
              </a:rPr>
              <a:t>&lt;0.04mm</a:t>
            </a:r>
            <a:r>
              <a:rPr lang="zh-CN" altLang="en-US" sz="1600" b="1" dirty="0" smtClean="0">
                <a:solidFill>
                  <a:srgbClr val="003366"/>
                </a:solidFill>
                <a:latin typeface="微软雅黑" pitchFamily="34" charset="-122"/>
                <a:ea typeface="微软雅黑" pitchFamily="34" charset="-122"/>
              </a:rPr>
              <a:t>以内时，能够满足后续磨齿要求；</a:t>
            </a:r>
          </a:p>
          <a:p>
            <a:pPr marL="180975" indent="-180975">
              <a:buFont typeface="Wingdings" pitchFamily="2" charset="2"/>
              <a:buChar char="n"/>
              <a:defRPr/>
            </a:pPr>
            <a:r>
              <a:rPr lang="zh-CN" altLang="en-US" sz="1600" b="1" dirty="0" smtClean="0">
                <a:solidFill>
                  <a:srgbClr val="003366"/>
                </a:solidFill>
                <a:latin typeface="微软雅黑" pitchFamily="34" charset="-122"/>
                <a:ea typeface="微软雅黑" pitchFamily="34" charset="-122"/>
              </a:rPr>
              <a:t>零件</a:t>
            </a:r>
            <a:r>
              <a:rPr lang="en-US" altLang="zh-CN" sz="1600" b="1" dirty="0" smtClean="0">
                <a:solidFill>
                  <a:srgbClr val="003366"/>
                </a:solidFill>
                <a:latin typeface="微软雅黑" pitchFamily="34" charset="-122"/>
                <a:ea typeface="微软雅黑" pitchFamily="34" charset="-122"/>
              </a:rPr>
              <a:t>TIF</a:t>
            </a:r>
            <a:r>
              <a:rPr lang="zh-CN" altLang="en-US" sz="1600" b="1" dirty="0" smtClean="0">
                <a:solidFill>
                  <a:srgbClr val="003366"/>
                </a:solidFill>
                <a:latin typeface="微软雅黑" pitchFamily="34" charset="-122"/>
                <a:ea typeface="微软雅黑" pitchFamily="34" charset="-122"/>
              </a:rPr>
              <a:t>点近基圆以及齿轮磨齿精度要求，热处理校直后</a:t>
            </a:r>
            <a:r>
              <a:rPr lang="en-US" altLang="zh-CN" sz="1600" b="1" dirty="0" err="1" smtClean="0">
                <a:solidFill>
                  <a:srgbClr val="003366"/>
                </a:solidFill>
                <a:latin typeface="微软雅黑" pitchFamily="34" charset="-122"/>
                <a:ea typeface="微软雅黑" pitchFamily="34" charset="-122"/>
              </a:rPr>
              <a:t>Fp</a:t>
            </a:r>
            <a:r>
              <a:rPr lang="en-US" altLang="zh-CN" sz="1600" b="1" dirty="0" smtClean="0">
                <a:solidFill>
                  <a:srgbClr val="003366"/>
                </a:solidFill>
                <a:latin typeface="微软雅黑" pitchFamily="34" charset="-122"/>
                <a:ea typeface="微软雅黑" pitchFamily="34" charset="-122"/>
              </a:rPr>
              <a:t>&lt;0.06mm</a:t>
            </a:r>
            <a:r>
              <a:rPr lang="zh-CN" altLang="en-US" sz="1600" b="1" dirty="0" smtClean="0">
                <a:solidFill>
                  <a:srgbClr val="003366"/>
                </a:solidFill>
                <a:latin typeface="微软雅黑" pitchFamily="34" charset="-122"/>
                <a:ea typeface="微软雅黑" pitchFamily="34" charset="-122"/>
              </a:rPr>
              <a:t>，</a:t>
            </a:r>
            <a:r>
              <a:rPr lang="en-US" altLang="zh-CN" sz="1600" b="1" dirty="0" smtClean="0">
                <a:solidFill>
                  <a:srgbClr val="003366"/>
                </a:solidFill>
                <a:latin typeface="微软雅黑" pitchFamily="34" charset="-122"/>
                <a:ea typeface="微软雅黑" pitchFamily="34" charset="-122"/>
              </a:rPr>
              <a:t>Fr&lt;0.05mm</a:t>
            </a:r>
            <a:r>
              <a:rPr lang="zh-CN" altLang="en-US" sz="1600" b="1" dirty="0" smtClean="0">
                <a:solidFill>
                  <a:srgbClr val="003366"/>
                </a:solidFill>
                <a:latin typeface="微软雅黑" pitchFamily="34" charset="-122"/>
                <a:ea typeface="微软雅黑" pitchFamily="34" charset="-122"/>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547664" y="2513120"/>
            <a:ext cx="1440160" cy="3326052"/>
            <a:chOff x="179512" y="2657136"/>
            <a:chExt cx="1440160" cy="3326052"/>
          </a:xfrm>
        </p:grpSpPr>
        <p:grpSp>
          <p:nvGrpSpPr>
            <p:cNvPr id="39" name="组合 38"/>
            <p:cNvGrpSpPr/>
            <p:nvPr/>
          </p:nvGrpSpPr>
          <p:grpSpPr>
            <a:xfrm>
              <a:off x="179512" y="2657136"/>
              <a:ext cx="1440160" cy="3326052"/>
              <a:chOff x="755576" y="2636912"/>
              <a:chExt cx="1440160" cy="3326052"/>
            </a:xfrm>
          </p:grpSpPr>
          <p:pic>
            <p:nvPicPr>
              <p:cNvPr id="21" name="Picture 4"/>
              <p:cNvPicPr>
                <a:picLocks noChangeAspect="1" noChangeArrowheads="1"/>
              </p:cNvPicPr>
              <p:nvPr/>
            </p:nvPicPr>
            <p:blipFill>
              <a:blip r:embed="rId2"/>
              <a:srcRect l="17999" t="12564" r="49312" b="32088"/>
              <a:stretch>
                <a:fillRect/>
              </a:stretch>
            </p:blipFill>
            <p:spPr bwMode="auto">
              <a:xfrm>
                <a:off x="755576" y="4522964"/>
                <a:ext cx="1278192" cy="1440000"/>
              </a:xfrm>
              <a:prstGeom prst="rect">
                <a:avLst/>
              </a:prstGeom>
              <a:noFill/>
              <a:ln w="9525" algn="ctr">
                <a:noFill/>
                <a:miter lim="800000"/>
                <a:headEnd/>
                <a:tailEnd/>
              </a:ln>
            </p:spPr>
          </p:pic>
          <p:grpSp>
            <p:nvGrpSpPr>
              <p:cNvPr id="22" name="组合 21"/>
              <p:cNvGrpSpPr/>
              <p:nvPr/>
            </p:nvGrpSpPr>
            <p:grpSpPr>
              <a:xfrm>
                <a:off x="755736" y="2636912"/>
                <a:ext cx="1440000" cy="1800000"/>
                <a:chOff x="0" y="2492896"/>
                <a:chExt cx="3312368" cy="3915267"/>
              </a:xfrm>
            </p:grpSpPr>
            <p:grpSp>
              <p:nvGrpSpPr>
                <p:cNvPr id="23" name="组合 33"/>
                <p:cNvGrpSpPr/>
                <p:nvPr/>
              </p:nvGrpSpPr>
              <p:grpSpPr>
                <a:xfrm>
                  <a:off x="0" y="2492896"/>
                  <a:ext cx="3312368" cy="3915267"/>
                  <a:chOff x="1547664" y="2564904"/>
                  <a:chExt cx="5400600" cy="5571451"/>
                </a:xfrm>
              </p:grpSpPr>
              <p:pic>
                <p:nvPicPr>
                  <p:cNvPr id="25" name="Picture 13"/>
                  <p:cNvPicPr>
                    <a:picLocks noChangeAspect="1" noChangeArrowheads="1"/>
                  </p:cNvPicPr>
                  <p:nvPr/>
                </p:nvPicPr>
                <p:blipFill>
                  <a:blip r:embed="rId3"/>
                  <a:srcRect t="5579" b="4570"/>
                  <a:stretch>
                    <a:fillRect/>
                  </a:stretch>
                </p:blipFill>
                <p:spPr bwMode="auto">
                  <a:xfrm>
                    <a:off x="1547664" y="2564904"/>
                    <a:ext cx="5400600" cy="5571451"/>
                  </a:xfrm>
                  <a:prstGeom prst="rect">
                    <a:avLst/>
                  </a:prstGeom>
                  <a:noFill/>
                  <a:ln w="9525" algn="ctr">
                    <a:noFill/>
                    <a:miter lim="800000"/>
                    <a:headEnd/>
                    <a:tailEnd/>
                  </a:ln>
                </p:spPr>
              </p:pic>
              <p:sp>
                <p:nvSpPr>
                  <p:cNvPr id="26" name="任意多边形 25"/>
                  <p:cNvSpPr/>
                  <p:nvPr/>
                </p:nvSpPr>
                <p:spPr>
                  <a:xfrm>
                    <a:off x="3479800" y="3467100"/>
                    <a:ext cx="1739900" cy="558800"/>
                  </a:xfrm>
                  <a:custGeom>
                    <a:avLst/>
                    <a:gdLst>
                      <a:gd name="connsiteX0" fmla="*/ 0 w 1739900"/>
                      <a:gd name="connsiteY0" fmla="*/ 0 h 558800"/>
                      <a:gd name="connsiteX1" fmla="*/ 317500 w 1739900"/>
                      <a:gd name="connsiteY1" fmla="*/ 152400 h 558800"/>
                      <a:gd name="connsiteX2" fmla="*/ 647700 w 1739900"/>
                      <a:gd name="connsiteY2" fmla="*/ 292100 h 558800"/>
                      <a:gd name="connsiteX3" fmla="*/ 1003300 w 1739900"/>
                      <a:gd name="connsiteY3" fmla="*/ 406400 h 558800"/>
                      <a:gd name="connsiteX4" fmla="*/ 1397000 w 1739900"/>
                      <a:gd name="connsiteY4" fmla="*/ 495300 h 558800"/>
                      <a:gd name="connsiteX5" fmla="*/ 1739900 w 1739900"/>
                      <a:gd name="connsiteY5"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900" h="558800">
                        <a:moveTo>
                          <a:pt x="0" y="0"/>
                        </a:moveTo>
                        <a:cubicBezTo>
                          <a:pt x="104775" y="51858"/>
                          <a:pt x="209550" y="103717"/>
                          <a:pt x="317500" y="152400"/>
                        </a:cubicBezTo>
                        <a:cubicBezTo>
                          <a:pt x="425450" y="201083"/>
                          <a:pt x="533400" y="249767"/>
                          <a:pt x="647700" y="292100"/>
                        </a:cubicBezTo>
                        <a:cubicBezTo>
                          <a:pt x="762000" y="334433"/>
                          <a:pt x="878417" y="372533"/>
                          <a:pt x="1003300" y="406400"/>
                        </a:cubicBezTo>
                        <a:cubicBezTo>
                          <a:pt x="1128183" y="440267"/>
                          <a:pt x="1274233" y="469900"/>
                          <a:pt x="1397000" y="495300"/>
                        </a:cubicBezTo>
                        <a:cubicBezTo>
                          <a:pt x="1519767" y="520700"/>
                          <a:pt x="1629833" y="539750"/>
                          <a:pt x="1739900" y="558800"/>
                        </a:cubicBezTo>
                      </a:path>
                    </a:pathLst>
                  </a:custGeom>
                  <a:noFill/>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grpSp>
            <p:cxnSp>
              <p:nvCxnSpPr>
                <p:cNvPr id="24" name="直接连接符 23"/>
                <p:cNvCxnSpPr>
                  <a:stCxn id="26" idx="5"/>
                </p:cNvCxnSpPr>
                <p:nvPr/>
              </p:nvCxnSpPr>
              <p:spPr>
                <a:xfrm flipH="1">
                  <a:off x="1872208" y="3519593"/>
                  <a:ext cx="379974" cy="2789727"/>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42" name="圆角矩形标注 41"/>
            <p:cNvSpPr/>
            <p:nvPr/>
          </p:nvSpPr>
          <p:spPr>
            <a:xfrm>
              <a:off x="251520" y="2714253"/>
              <a:ext cx="720000" cy="180000"/>
            </a:xfrm>
            <a:prstGeom prst="wedgeRoundRectCallout">
              <a:avLst>
                <a:gd name="adj1" fmla="val 58983"/>
                <a:gd name="adj2" fmla="val 157751"/>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000" dirty="0" smtClean="0">
                  <a:solidFill>
                    <a:srgbClr val="16264A"/>
                  </a:solidFill>
                  <a:latin typeface="微软雅黑" pitchFamily="34" charset="-122"/>
                  <a:ea typeface="微软雅黑" pitchFamily="34" charset="-122"/>
                </a:rPr>
                <a:t>压力角增大</a:t>
              </a:r>
              <a:endParaRPr lang="zh-CN" altLang="en-US" sz="1000" dirty="0">
                <a:solidFill>
                  <a:srgbClr val="16264A"/>
                </a:solidFill>
                <a:latin typeface="微软雅黑" pitchFamily="34" charset="-122"/>
                <a:ea typeface="微软雅黑" pitchFamily="34" charset="-122"/>
              </a:endParaRPr>
            </a:p>
          </p:txBody>
        </p:sp>
      </p:grpSp>
      <p:grpSp>
        <p:nvGrpSpPr>
          <p:cNvPr id="54" name="组合 53"/>
          <p:cNvGrpSpPr/>
          <p:nvPr/>
        </p:nvGrpSpPr>
        <p:grpSpPr>
          <a:xfrm>
            <a:off x="107568" y="2564904"/>
            <a:ext cx="1676247" cy="3320908"/>
            <a:chOff x="1403648" y="2708920"/>
            <a:chExt cx="1676247" cy="3320908"/>
          </a:xfrm>
        </p:grpSpPr>
        <p:grpSp>
          <p:nvGrpSpPr>
            <p:cNvPr id="40" name="组合 39"/>
            <p:cNvGrpSpPr/>
            <p:nvPr/>
          </p:nvGrpSpPr>
          <p:grpSpPr>
            <a:xfrm>
              <a:off x="1475656" y="2708920"/>
              <a:ext cx="1440000" cy="3320908"/>
              <a:chOff x="2123728" y="2708920"/>
              <a:chExt cx="1440000" cy="3320908"/>
            </a:xfrm>
          </p:grpSpPr>
          <p:pic>
            <p:nvPicPr>
              <p:cNvPr id="20" name="Picture 3"/>
              <p:cNvPicPr>
                <a:picLocks noChangeAspect="1" noChangeArrowheads="1"/>
              </p:cNvPicPr>
              <p:nvPr/>
            </p:nvPicPr>
            <p:blipFill>
              <a:blip r:embed="rId4"/>
              <a:srcRect l="17519" t="29700" r="48941" b="13182"/>
              <a:stretch>
                <a:fillRect/>
              </a:stretch>
            </p:blipFill>
            <p:spPr bwMode="auto">
              <a:xfrm>
                <a:off x="2166021" y="4543028"/>
                <a:ext cx="1312313" cy="1486800"/>
              </a:xfrm>
              <a:prstGeom prst="rect">
                <a:avLst/>
              </a:prstGeom>
              <a:noFill/>
              <a:ln w="9525" algn="ctr">
                <a:noFill/>
                <a:miter lim="800000"/>
                <a:headEnd/>
                <a:tailEnd/>
              </a:ln>
            </p:spPr>
          </p:pic>
          <p:grpSp>
            <p:nvGrpSpPr>
              <p:cNvPr id="27" name="组合 26"/>
              <p:cNvGrpSpPr/>
              <p:nvPr/>
            </p:nvGrpSpPr>
            <p:grpSpPr>
              <a:xfrm>
                <a:off x="2123728" y="2708920"/>
                <a:ext cx="1440000" cy="1800000"/>
                <a:chOff x="2771800" y="0"/>
                <a:chExt cx="5688632" cy="7118736"/>
              </a:xfrm>
            </p:grpSpPr>
            <p:pic>
              <p:nvPicPr>
                <p:cNvPr id="28" name="Picture 141"/>
                <p:cNvPicPr>
                  <a:picLocks noChangeAspect="1" noChangeArrowheads="1"/>
                </p:cNvPicPr>
                <p:nvPr/>
              </p:nvPicPr>
              <p:blipFill>
                <a:blip r:embed="rId5"/>
                <a:srcRect/>
                <a:stretch>
                  <a:fillRect/>
                </a:stretch>
              </p:blipFill>
              <p:spPr bwMode="auto">
                <a:xfrm>
                  <a:off x="2771800" y="0"/>
                  <a:ext cx="5688632" cy="7118736"/>
                </a:xfrm>
                <a:prstGeom prst="rect">
                  <a:avLst/>
                </a:prstGeom>
                <a:noFill/>
                <a:ln w="9525" algn="ctr">
                  <a:noFill/>
                  <a:miter lim="800000"/>
                  <a:headEnd/>
                  <a:tailEnd/>
                </a:ln>
              </p:spPr>
            </p:pic>
            <p:sp>
              <p:nvSpPr>
                <p:cNvPr id="29" name="任意多边形 28"/>
                <p:cNvSpPr/>
                <p:nvPr/>
              </p:nvSpPr>
              <p:spPr>
                <a:xfrm>
                  <a:off x="4432300" y="1231900"/>
                  <a:ext cx="2011908" cy="828948"/>
                </a:xfrm>
                <a:custGeom>
                  <a:avLst/>
                  <a:gdLst>
                    <a:gd name="connsiteX0" fmla="*/ 0 w 2260600"/>
                    <a:gd name="connsiteY0" fmla="*/ 0 h 901700"/>
                    <a:gd name="connsiteX1" fmla="*/ 304800 w 2260600"/>
                    <a:gd name="connsiteY1" fmla="*/ 241300 h 901700"/>
                    <a:gd name="connsiteX2" fmla="*/ 647700 w 2260600"/>
                    <a:gd name="connsiteY2" fmla="*/ 393700 h 901700"/>
                    <a:gd name="connsiteX3" fmla="*/ 965200 w 2260600"/>
                    <a:gd name="connsiteY3" fmla="*/ 533400 h 901700"/>
                    <a:gd name="connsiteX4" fmla="*/ 1333500 w 2260600"/>
                    <a:gd name="connsiteY4" fmla="*/ 647700 h 901700"/>
                    <a:gd name="connsiteX5" fmla="*/ 1752600 w 2260600"/>
                    <a:gd name="connsiteY5" fmla="*/ 787400 h 901700"/>
                    <a:gd name="connsiteX6" fmla="*/ 1981200 w 2260600"/>
                    <a:gd name="connsiteY6" fmla="*/ 863600 h 901700"/>
                    <a:gd name="connsiteX7" fmla="*/ 2260600 w 2260600"/>
                    <a:gd name="connsiteY7" fmla="*/ 901700 h 90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60600" h="901700">
                      <a:moveTo>
                        <a:pt x="0" y="0"/>
                      </a:moveTo>
                      <a:cubicBezTo>
                        <a:pt x="98425" y="87841"/>
                        <a:pt x="196850" y="175683"/>
                        <a:pt x="304800" y="241300"/>
                      </a:cubicBezTo>
                      <a:cubicBezTo>
                        <a:pt x="412750" y="306917"/>
                        <a:pt x="647700" y="393700"/>
                        <a:pt x="647700" y="393700"/>
                      </a:cubicBezTo>
                      <a:cubicBezTo>
                        <a:pt x="757767" y="442383"/>
                        <a:pt x="850900" y="491067"/>
                        <a:pt x="965200" y="533400"/>
                      </a:cubicBezTo>
                      <a:cubicBezTo>
                        <a:pt x="1079500" y="575733"/>
                        <a:pt x="1202267" y="605367"/>
                        <a:pt x="1333500" y="647700"/>
                      </a:cubicBezTo>
                      <a:cubicBezTo>
                        <a:pt x="1464733" y="690033"/>
                        <a:pt x="1752600" y="787400"/>
                        <a:pt x="1752600" y="787400"/>
                      </a:cubicBezTo>
                      <a:cubicBezTo>
                        <a:pt x="1860550" y="823383"/>
                        <a:pt x="1896533" y="844550"/>
                        <a:pt x="1981200" y="863600"/>
                      </a:cubicBezTo>
                      <a:cubicBezTo>
                        <a:pt x="2065867" y="882650"/>
                        <a:pt x="2260600" y="901700"/>
                        <a:pt x="2260600" y="901700"/>
                      </a:cubicBez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1" name="任意多边形 30"/>
                <p:cNvSpPr/>
                <p:nvPr/>
              </p:nvSpPr>
              <p:spPr>
                <a:xfrm>
                  <a:off x="4165600" y="6235700"/>
                  <a:ext cx="1990576" cy="505668"/>
                </a:xfrm>
                <a:custGeom>
                  <a:avLst/>
                  <a:gdLst>
                    <a:gd name="connsiteX0" fmla="*/ 0 w 1955800"/>
                    <a:gd name="connsiteY0" fmla="*/ 0 h 584200"/>
                    <a:gd name="connsiteX1" fmla="*/ 431800 w 1955800"/>
                    <a:gd name="connsiteY1" fmla="*/ 228600 h 584200"/>
                    <a:gd name="connsiteX2" fmla="*/ 876300 w 1955800"/>
                    <a:gd name="connsiteY2" fmla="*/ 406400 h 584200"/>
                    <a:gd name="connsiteX3" fmla="*/ 1270000 w 1955800"/>
                    <a:gd name="connsiteY3" fmla="*/ 520700 h 584200"/>
                    <a:gd name="connsiteX4" fmla="*/ 1752600 w 1955800"/>
                    <a:gd name="connsiteY4" fmla="*/ 571500 h 584200"/>
                    <a:gd name="connsiteX5" fmla="*/ 1917700 w 1955800"/>
                    <a:gd name="connsiteY5" fmla="*/ 571500 h 584200"/>
                    <a:gd name="connsiteX6" fmla="*/ 1955800 w 1955800"/>
                    <a:gd name="connsiteY6" fmla="*/ 58420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800" h="584200">
                      <a:moveTo>
                        <a:pt x="0" y="0"/>
                      </a:moveTo>
                      <a:cubicBezTo>
                        <a:pt x="142875" y="80433"/>
                        <a:pt x="285750" y="160867"/>
                        <a:pt x="431800" y="228600"/>
                      </a:cubicBezTo>
                      <a:cubicBezTo>
                        <a:pt x="577850" y="296333"/>
                        <a:pt x="736600" y="357717"/>
                        <a:pt x="876300" y="406400"/>
                      </a:cubicBezTo>
                      <a:cubicBezTo>
                        <a:pt x="1016000" y="455083"/>
                        <a:pt x="1123950" y="493183"/>
                        <a:pt x="1270000" y="520700"/>
                      </a:cubicBezTo>
                      <a:cubicBezTo>
                        <a:pt x="1416050" y="548217"/>
                        <a:pt x="1644650" y="563033"/>
                        <a:pt x="1752600" y="571500"/>
                      </a:cubicBezTo>
                      <a:cubicBezTo>
                        <a:pt x="1860550" y="579967"/>
                        <a:pt x="1883833" y="569383"/>
                        <a:pt x="1917700" y="571500"/>
                      </a:cubicBezTo>
                      <a:cubicBezTo>
                        <a:pt x="1951567" y="573617"/>
                        <a:pt x="1953683" y="578908"/>
                        <a:pt x="1955800" y="584200"/>
                      </a:cubicBezTo>
                    </a:path>
                  </a:pathLst>
                </a:custGeom>
                <a:ln w="19050">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cxnSp>
              <p:nvCxnSpPr>
                <p:cNvPr id="32" name="直接连接符 31"/>
                <p:cNvCxnSpPr>
                  <a:endCxn id="31" idx="0"/>
                </p:cNvCxnSpPr>
                <p:nvPr/>
              </p:nvCxnSpPr>
              <p:spPr>
                <a:xfrm flipH="1">
                  <a:off x="4165600" y="1268760"/>
                  <a:ext cx="262384" cy="4966940"/>
                </a:xfrm>
                <a:prstGeom prst="line">
                  <a:avLst/>
                </a:prstGeom>
                <a:ln w="1905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33" name="直接连接符 32"/>
                <p:cNvCxnSpPr>
                  <a:stCxn id="29" idx="7"/>
                  <a:endCxn id="31" idx="6"/>
                </p:cNvCxnSpPr>
                <p:nvPr/>
              </p:nvCxnSpPr>
              <p:spPr>
                <a:xfrm flipH="1">
                  <a:off x="6156176" y="2060848"/>
                  <a:ext cx="288032" cy="4680520"/>
                </a:xfrm>
                <a:prstGeom prst="line">
                  <a:avLst/>
                </a:prstGeom>
                <a:ln w="19050">
                  <a:solidFill>
                    <a:srgbClr val="FF0000"/>
                  </a:solidFill>
                  <a:prstDash val="lgDash"/>
                </a:ln>
              </p:spPr>
              <p:style>
                <a:lnRef idx="2">
                  <a:schemeClr val="accent1"/>
                </a:lnRef>
                <a:fillRef idx="0">
                  <a:schemeClr val="accent1"/>
                </a:fillRef>
                <a:effectRef idx="1">
                  <a:schemeClr val="accent1"/>
                </a:effectRef>
                <a:fontRef idx="minor">
                  <a:schemeClr val="tx1"/>
                </a:fontRef>
              </p:style>
            </p:cxnSp>
            <p:cxnSp>
              <p:nvCxnSpPr>
                <p:cNvPr id="34" name="直接连接符 33"/>
                <p:cNvCxnSpPr/>
                <p:nvPr/>
              </p:nvCxnSpPr>
              <p:spPr>
                <a:xfrm flipH="1">
                  <a:off x="4283968" y="1268760"/>
                  <a:ext cx="144016" cy="252028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直接连接符 34"/>
                <p:cNvCxnSpPr/>
                <p:nvPr/>
              </p:nvCxnSpPr>
              <p:spPr>
                <a:xfrm flipH="1">
                  <a:off x="6300192" y="2060848"/>
                  <a:ext cx="144016" cy="252028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直接连接符 35"/>
                <p:cNvCxnSpPr/>
                <p:nvPr/>
              </p:nvCxnSpPr>
              <p:spPr>
                <a:xfrm flipV="1">
                  <a:off x="6444208" y="1988840"/>
                  <a:ext cx="288032" cy="7200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直接连接符 36"/>
                <p:cNvCxnSpPr>
                  <a:endCxn id="31" idx="0"/>
                </p:cNvCxnSpPr>
                <p:nvPr/>
              </p:nvCxnSpPr>
              <p:spPr>
                <a:xfrm flipV="1">
                  <a:off x="3923928" y="6235700"/>
                  <a:ext cx="241672" cy="7362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直接连接符 37"/>
                <p:cNvCxnSpPr>
                  <a:endCxn id="31" idx="5"/>
                </p:cNvCxnSpPr>
                <p:nvPr/>
              </p:nvCxnSpPr>
              <p:spPr>
                <a:xfrm flipV="1">
                  <a:off x="5940152" y="6730375"/>
                  <a:ext cx="177247" cy="191249"/>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43" name="圆角矩形标注 42"/>
            <p:cNvSpPr/>
            <p:nvPr/>
          </p:nvSpPr>
          <p:spPr>
            <a:xfrm>
              <a:off x="1403648" y="2714253"/>
              <a:ext cx="720000" cy="180000"/>
            </a:xfrm>
            <a:prstGeom prst="wedgeRoundRectCallout">
              <a:avLst>
                <a:gd name="adj1" fmla="val 41785"/>
                <a:gd name="adj2" fmla="val 173626"/>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000" dirty="0" smtClean="0">
                  <a:solidFill>
                    <a:srgbClr val="16264A"/>
                  </a:solidFill>
                  <a:latin typeface="微软雅黑" pitchFamily="34" charset="-122"/>
                  <a:ea typeface="微软雅黑" pitchFamily="34" charset="-122"/>
                </a:rPr>
                <a:t>螺旋角减小</a:t>
              </a:r>
              <a:endParaRPr lang="zh-CN" altLang="en-US" sz="1000" dirty="0">
                <a:solidFill>
                  <a:srgbClr val="16264A"/>
                </a:solidFill>
                <a:latin typeface="微软雅黑" pitchFamily="34" charset="-122"/>
                <a:ea typeface="微软雅黑" pitchFamily="34" charset="-122"/>
              </a:endParaRPr>
            </a:p>
          </p:txBody>
        </p:sp>
        <p:sp>
          <p:nvSpPr>
            <p:cNvPr id="53" name="圆角矩形标注 52"/>
            <p:cNvSpPr/>
            <p:nvPr/>
          </p:nvSpPr>
          <p:spPr>
            <a:xfrm>
              <a:off x="2503895" y="4149080"/>
              <a:ext cx="576000" cy="180000"/>
            </a:xfrm>
            <a:prstGeom prst="wedgeRoundRectCallout">
              <a:avLst>
                <a:gd name="adj1" fmla="val -124902"/>
                <a:gd name="adj2" fmla="val -16874"/>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000" dirty="0" smtClean="0">
                  <a:solidFill>
                    <a:srgbClr val="16264A"/>
                  </a:solidFill>
                  <a:latin typeface="微软雅黑" pitchFamily="34" charset="-122"/>
                  <a:ea typeface="微软雅黑" pitchFamily="34" charset="-122"/>
                </a:rPr>
                <a:t>磨齿黑皮</a:t>
              </a:r>
              <a:endParaRPr lang="zh-CN" altLang="en-US" sz="1000" dirty="0">
                <a:solidFill>
                  <a:srgbClr val="16264A"/>
                </a:solidFill>
                <a:latin typeface="微软雅黑" pitchFamily="34" charset="-122"/>
                <a:ea typeface="微软雅黑" pitchFamily="34" charset="-122"/>
              </a:endParaRPr>
            </a:p>
          </p:txBody>
        </p:sp>
      </p:grpSp>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16</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5588389"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3.5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齿轮精度控制指标</a:t>
            </a:r>
            <a:endParaRPr lang="en-US" altLang="zh-CN" sz="2200" b="1" dirty="0">
              <a:solidFill>
                <a:srgbClr val="003366"/>
              </a:solidFill>
              <a:latin typeface="+mn-lt"/>
              <a:ea typeface="微软雅黑" pitchFamily="34" charset="-122"/>
            </a:endParaRPr>
          </a:p>
        </p:txBody>
      </p:sp>
      <p:grpSp>
        <p:nvGrpSpPr>
          <p:cNvPr id="3" name="组合 42"/>
          <p:cNvGrpSpPr/>
          <p:nvPr/>
        </p:nvGrpSpPr>
        <p:grpSpPr>
          <a:xfrm>
            <a:off x="986981" y="1111980"/>
            <a:ext cx="7065786" cy="948868"/>
            <a:chOff x="611560" y="1268760"/>
            <a:chExt cx="7065786" cy="948868"/>
          </a:xfrm>
        </p:grpSpPr>
        <p:grpSp>
          <p:nvGrpSpPr>
            <p:cNvPr id="4" name="组合 40"/>
            <p:cNvGrpSpPr/>
            <p:nvPr/>
          </p:nvGrpSpPr>
          <p:grpSpPr>
            <a:xfrm>
              <a:off x="611560" y="1268760"/>
              <a:ext cx="7065786" cy="948868"/>
              <a:chOff x="-324544" y="1268760"/>
              <a:chExt cx="7065786" cy="948868"/>
            </a:xfrm>
          </p:grpSpPr>
          <p:graphicFrame>
            <p:nvGraphicFramePr>
              <p:cNvPr id="47" name="图示 46"/>
              <p:cNvGraphicFramePr/>
              <p:nvPr/>
            </p:nvGraphicFramePr>
            <p:xfrm>
              <a:off x="-324544" y="1268760"/>
              <a:ext cx="5472488" cy="396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5" name="TextBox 12"/>
              <p:cNvSpPr txBox="1">
                <a:spLocks noChangeArrowheads="1"/>
              </p:cNvSpPr>
              <p:nvPr/>
            </p:nvSpPr>
            <p:spPr bwMode="auto">
              <a:xfrm>
                <a:off x="5436096" y="1865926"/>
                <a:ext cx="1305146" cy="323165"/>
              </a:xfrm>
              <a:prstGeom prst="rect">
                <a:avLst/>
              </a:prstGeom>
              <a:noFill/>
              <a:ln w="19050">
                <a:solidFill>
                  <a:schemeClr val="accent5">
                    <a:lumMod val="50000"/>
                  </a:schemeClr>
                </a:solidFill>
                <a:miter lim="800000"/>
                <a:headEnd/>
                <a:tailEnd/>
              </a:ln>
            </p:spPr>
            <p:txBody>
              <a:bodyPr wrap="square" lIns="18000" rIns="18000"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有效磨齿余量</a:t>
                </a:r>
              </a:p>
            </p:txBody>
          </p:sp>
          <p:sp>
            <p:nvSpPr>
              <p:cNvPr id="56" name="右箭头 17"/>
              <p:cNvSpPr>
                <a:spLocks noChangeArrowheads="1"/>
              </p:cNvSpPr>
              <p:nvPr/>
            </p:nvSpPr>
            <p:spPr bwMode="gray">
              <a:xfrm>
                <a:off x="5191401" y="1388393"/>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57" name="TextBox 18"/>
              <p:cNvSpPr txBox="1">
                <a:spLocks noChangeArrowheads="1"/>
              </p:cNvSpPr>
              <p:nvPr/>
            </p:nvSpPr>
            <p:spPr bwMode="auto">
              <a:xfrm>
                <a:off x="5436096" y="1304720"/>
                <a:ext cx="1296144" cy="323165"/>
              </a:xfrm>
              <a:prstGeom prst="rect">
                <a:avLst/>
              </a:prstGeom>
              <a:noFill/>
              <a:ln w="19050">
                <a:solidFill>
                  <a:schemeClr val="accent5">
                    <a:lumMod val="50000"/>
                  </a:schemeClr>
                </a:solidFill>
                <a:miter lim="800000"/>
                <a:headEnd/>
                <a:tailEnd/>
              </a:ln>
            </p:spPr>
            <p:txBody>
              <a:bodyPr wrap="square"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齿轮</a:t>
                </a:r>
                <a:r>
                  <a:rPr kumimoji="1" lang="zh-CN" altLang="en-US" sz="1500" b="1" kern="0" dirty="0">
                    <a:solidFill>
                      <a:srgbClr val="000066"/>
                    </a:solidFill>
                    <a:latin typeface="微软雅黑" pitchFamily="34" charset="-122"/>
                    <a:ea typeface="微软雅黑" pitchFamily="34" charset="-122"/>
                  </a:rPr>
                  <a:t>精度</a:t>
                </a:r>
              </a:p>
            </p:txBody>
          </p:sp>
          <p:grpSp>
            <p:nvGrpSpPr>
              <p:cNvPr id="6" name="组合 33"/>
              <p:cNvGrpSpPr/>
              <p:nvPr/>
            </p:nvGrpSpPr>
            <p:grpSpPr>
              <a:xfrm>
                <a:off x="899592" y="1651110"/>
                <a:ext cx="754215" cy="566518"/>
                <a:chOff x="899592" y="1651110"/>
                <a:chExt cx="754215" cy="566518"/>
              </a:xfrm>
            </p:grpSpPr>
            <p:sp>
              <p:nvSpPr>
                <p:cNvPr id="63" name="圆角矩形 4"/>
                <p:cNvSpPr/>
                <p:nvPr/>
              </p:nvSpPr>
              <p:spPr>
                <a:xfrm>
                  <a:off x="899592" y="1844824"/>
                  <a:ext cx="754215" cy="372804"/>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滚刀设计</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4" name="上箭头 63"/>
                <p:cNvSpPr/>
                <p:nvPr/>
              </p:nvSpPr>
              <p:spPr>
                <a:xfrm>
                  <a:off x="1200425" y="165111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7" name="组合 34"/>
              <p:cNvGrpSpPr/>
              <p:nvPr/>
            </p:nvGrpSpPr>
            <p:grpSpPr>
              <a:xfrm>
                <a:off x="2089593" y="1647850"/>
                <a:ext cx="754215" cy="566518"/>
                <a:chOff x="1115389" y="1662708"/>
                <a:chExt cx="754215" cy="566518"/>
              </a:xfrm>
            </p:grpSpPr>
            <p:sp>
              <p:nvSpPr>
                <p:cNvPr id="61" name="圆角矩形 4"/>
                <p:cNvSpPr/>
                <p:nvPr/>
              </p:nvSpPr>
              <p:spPr>
                <a:xfrm>
                  <a:off x="1115389" y="1856422"/>
                  <a:ext cx="754215" cy="372804"/>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变形补偿</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2" name="上箭头 61"/>
                <p:cNvSpPr/>
                <p:nvPr/>
              </p:nvSpPr>
              <p:spPr>
                <a:xfrm>
                  <a:off x="1416222" y="1662708"/>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60" name="右箭头 17"/>
              <p:cNvSpPr>
                <a:spLocks noChangeArrowheads="1"/>
              </p:cNvSpPr>
              <p:nvPr/>
            </p:nvSpPr>
            <p:spPr bwMode="gray">
              <a:xfrm>
                <a:off x="2915816" y="1926357"/>
                <a:ext cx="2448272"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45" name="右箭头 17"/>
            <p:cNvSpPr>
              <a:spLocks noChangeArrowheads="1"/>
            </p:cNvSpPr>
            <p:nvPr/>
          </p:nvSpPr>
          <p:spPr bwMode="gray">
            <a:xfrm>
              <a:off x="2746258" y="1954932"/>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46" name="上箭头 45"/>
            <p:cNvSpPr/>
            <p:nvPr/>
          </p:nvSpPr>
          <p:spPr>
            <a:xfrm>
              <a:off x="6963138" y="164785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41" name="矩形 40"/>
          <p:cNvSpPr/>
          <p:nvPr/>
        </p:nvSpPr>
        <p:spPr>
          <a:xfrm>
            <a:off x="179512" y="2132856"/>
            <a:ext cx="2808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齿轮热变形变化</a:t>
            </a:r>
            <a:endParaRPr lang="zh-CN" altLang="en-US" b="1" kern="0" dirty="0">
              <a:solidFill>
                <a:schemeClr val="bg1"/>
              </a:solidFill>
              <a:latin typeface="微软雅黑" pitchFamily="34" charset="-122"/>
              <a:ea typeface="微软雅黑" pitchFamily="34" charset="-122"/>
            </a:endParaRPr>
          </a:p>
        </p:txBody>
      </p:sp>
      <p:sp>
        <p:nvSpPr>
          <p:cNvPr id="48" name="圆角矩形 47"/>
          <p:cNvSpPr/>
          <p:nvPr/>
        </p:nvSpPr>
        <p:spPr>
          <a:xfrm>
            <a:off x="179512" y="5949368"/>
            <a:ext cx="2664296" cy="792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buFont typeface="Wingdings" pitchFamily="2" charset="2"/>
              <a:buChar char="n"/>
              <a:defRPr/>
            </a:pPr>
            <a:r>
              <a:rPr lang="zh-CN" altLang="en-US" sz="1200" b="1" dirty="0" smtClean="0">
                <a:solidFill>
                  <a:srgbClr val="003366"/>
                </a:solidFill>
                <a:latin typeface="微软雅黑" pitchFamily="34" charset="-122"/>
                <a:ea typeface="微软雅黑" pitchFamily="34" charset="-122"/>
              </a:rPr>
              <a:t> 齿轮热齿轮后齿廓压力角增大，齿向螺旋角减少，磨齿工序存在一端无余量风险，因此需要热前补偿变形量。</a:t>
            </a:r>
          </a:p>
        </p:txBody>
      </p:sp>
      <p:sp>
        <p:nvSpPr>
          <p:cNvPr id="49" name="椭圆 48"/>
          <p:cNvSpPr/>
          <p:nvPr/>
        </p:nvSpPr>
        <p:spPr>
          <a:xfrm rot="900000">
            <a:off x="352724" y="4052689"/>
            <a:ext cx="720000" cy="2880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200" b="1" dirty="0">
              <a:solidFill>
                <a:srgbClr val="003366"/>
              </a:solidFill>
            </a:endParaRPr>
          </a:p>
        </p:txBody>
      </p:sp>
      <p:sp>
        <p:nvSpPr>
          <p:cNvPr id="50" name="矩形 49"/>
          <p:cNvSpPr/>
          <p:nvPr/>
        </p:nvSpPr>
        <p:spPr>
          <a:xfrm>
            <a:off x="3204160" y="2132856"/>
            <a:ext cx="2808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磨前滚刀设计</a:t>
            </a:r>
            <a:endParaRPr lang="zh-CN" altLang="en-US" b="1" kern="0" dirty="0">
              <a:solidFill>
                <a:schemeClr val="bg1"/>
              </a:solidFill>
              <a:latin typeface="微软雅黑" pitchFamily="34" charset="-122"/>
              <a:ea typeface="微软雅黑" pitchFamily="34" charset="-122"/>
            </a:endParaRPr>
          </a:p>
        </p:txBody>
      </p:sp>
      <p:pic>
        <p:nvPicPr>
          <p:cNvPr id="66" name="Picture 69"/>
          <p:cNvPicPr>
            <a:picLocks noChangeAspect="1" noChangeArrowheads="1"/>
          </p:cNvPicPr>
          <p:nvPr/>
        </p:nvPicPr>
        <p:blipFill>
          <a:blip r:embed="rId11"/>
          <a:srcRect l="40682" t="49464" r="39991" b="20387"/>
          <a:stretch>
            <a:fillRect/>
          </a:stretch>
        </p:blipFill>
        <p:spPr bwMode="auto">
          <a:xfrm>
            <a:off x="4645149" y="2555379"/>
            <a:ext cx="1347961" cy="1314000"/>
          </a:xfrm>
          <a:prstGeom prst="rect">
            <a:avLst/>
          </a:prstGeom>
          <a:noFill/>
          <a:ln w="9525" algn="ctr">
            <a:solidFill>
              <a:schemeClr val="accent5">
                <a:lumMod val="50000"/>
              </a:schemeClr>
            </a:solidFill>
            <a:miter lim="800000"/>
            <a:headEnd/>
            <a:tailEnd/>
          </a:ln>
        </p:spPr>
      </p:pic>
      <p:pic>
        <p:nvPicPr>
          <p:cNvPr id="65" name="图片 6"/>
          <p:cNvPicPr>
            <a:picLocks noChangeAspect="1" noChangeArrowheads="1"/>
          </p:cNvPicPr>
          <p:nvPr/>
        </p:nvPicPr>
        <p:blipFill>
          <a:blip r:embed="rId12"/>
          <a:srcRect/>
          <a:stretch>
            <a:fillRect/>
          </a:stretch>
        </p:blipFill>
        <p:spPr bwMode="auto">
          <a:xfrm>
            <a:off x="3214514" y="2548661"/>
            <a:ext cx="1404000" cy="1312387"/>
          </a:xfrm>
          <a:prstGeom prst="rect">
            <a:avLst/>
          </a:prstGeom>
          <a:noFill/>
          <a:ln w="9525">
            <a:solidFill>
              <a:schemeClr val="accent5">
                <a:lumMod val="50000"/>
              </a:schemeClr>
            </a:solidFill>
            <a:miter lim="800000"/>
            <a:headEnd/>
            <a:tailEnd/>
          </a:ln>
        </p:spPr>
      </p:pic>
      <p:cxnSp>
        <p:nvCxnSpPr>
          <p:cNvPr id="68" name="直接箭头连接符 67"/>
          <p:cNvCxnSpPr>
            <a:stCxn id="65" idx="1"/>
          </p:cNvCxnSpPr>
          <p:nvPr/>
        </p:nvCxnSpPr>
        <p:spPr>
          <a:xfrm flipH="1">
            <a:off x="2195736" y="3204855"/>
            <a:ext cx="1018778" cy="36816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0" name="椭圆 69"/>
          <p:cNvSpPr/>
          <p:nvPr/>
        </p:nvSpPr>
        <p:spPr>
          <a:xfrm rot="5100000">
            <a:off x="4017796" y="3385935"/>
            <a:ext cx="576000" cy="21600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200" b="1" dirty="0">
              <a:solidFill>
                <a:srgbClr val="003366"/>
              </a:solidFill>
            </a:endParaRPr>
          </a:p>
        </p:txBody>
      </p:sp>
      <p:sp>
        <p:nvSpPr>
          <p:cNvPr id="72" name="圆角矩形标注 71"/>
          <p:cNvSpPr/>
          <p:nvPr/>
        </p:nvSpPr>
        <p:spPr>
          <a:xfrm>
            <a:off x="1206674" y="4014589"/>
            <a:ext cx="576000" cy="180000"/>
          </a:xfrm>
          <a:prstGeom prst="wedgeRoundRectCallout">
            <a:avLst>
              <a:gd name="adj1" fmla="val 83457"/>
              <a:gd name="adj2" fmla="val -350249"/>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000" dirty="0" smtClean="0">
                <a:solidFill>
                  <a:srgbClr val="16264A"/>
                </a:solidFill>
                <a:latin typeface="微软雅黑" pitchFamily="34" charset="-122"/>
                <a:ea typeface="微软雅黑" pitchFamily="34" charset="-122"/>
              </a:rPr>
              <a:t>磨齿黑皮</a:t>
            </a:r>
            <a:endParaRPr lang="zh-CN" altLang="en-US" sz="1000" dirty="0">
              <a:solidFill>
                <a:srgbClr val="16264A"/>
              </a:solidFill>
              <a:latin typeface="微软雅黑" pitchFamily="34" charset="-122"/>
              <a:ea typeface="微软雅黑" pitchFamily="34" charset="-122"/>
            </a:endParaRPr>
          </a:p>
        </p:txBody>
      </p:sp>
      <p:cxnSp>
        <p:nvCxnSpPr>
          <p:cNvPr id="73" name="直接箭头连接符 72"/>
          <p:cNvCxnSpPr>
            <a:stCxn id="70" idx="4"/>
          </p:cNvCxnSpPr>
          <p:nvPr/>
        </p:nvCxnSpPr>
        <p:spPr>
          <a:xfrm flipH="1">
            <a:off x="4067944" y="3503348"/>
            <a:ext cx="130263" cy="43782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77" name="圆角矩形 76"/>
          <p:cNvSpPr/>
          <p:nvPr/>
        </p:nvSpPr>
        <p:spPr>
          <a:xfrm>
            <a:off x="3203848" y="5949368"/>
            <a:ext cx="2808000" cy="792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buFont typeface="Wingdings" pitchFamily="2" charset="2"/>
              <a:buChar char="n"/>
              <a:defRPr/>
            </a:pPr>
            <a:r>
              <a:rPr lang="zh-CN" altLang="en-US" sz="1200" b="1" dirty="0" smtClean="0">
                <a:solidFill>
                  <a:srgbClr val="003366"/>
                </a:solidFill>
                <a:latin typeface="微软雅黑" pitchFamily="34" charset="-122"/>
                <a:ea typeface="微软雅黑" pitchFamily="34" charset="-122"/>
              </a:rPr>
              <a:t> </a:t>
            </a:r>
            <a:r>
              <a:rPr lang="en-US" altLang="zh-CN" sz="1200" b="1" dirty="0" smtClean="0">
                <a:solidFill>
                  <a:srgbClr val="003366"/>
                </a:solidFill>
                <a:latin typeface="微软雅黑" pitchFamily="34" charset="-122"/>
                <a:ea typeface="微软雅黑" pitchFamily="34" charset="-122"/>
              </a:rPr>
              <a:t>TIF</a:t>
            </a:r>
            <a:r>
              <a:rPr lang="zh-CN" altLang="en-US" sz="1200" b="1" dirty="0" smtClean="0">
                <a:solidFill>
                  <a:srgbClr val="003366"/>
                </a:solidFill>
                <a:latin typeface="微软雅黑" pitchFamily="34" charset="-122"/>
                <a:ea typeface="微软雅黑" pitchFamily="34" charset="-122"/>
              </a:rPr>
              <a:t>点</a:t>
            </a:r>
            <a:r>
              <a:rPr lang="zh-CN" altLang="en-US" sz="1200" b="1" dirty="0" smtClean="0">
                <a:solidFill>
                  <a:srgbClr val="003366"/>
                </a:solidFill>
                <a:latin typeface="微软雅黑" pitchFamily="34" charset="-122"/>
                <a:ea typeface="微软雅黑" pitchFamily="34" charset="-122"/>
              </a:rPr>
              <a:t>余量通常要求</a:t>
            </a:r>
            <a:r>
              <a:rPr lang="zh-CN" altLang="en-US" sz="1200" b="1" dirty="0" smtClean="0">
                <a:solidFill>
                  <a:srgbClr val="003366"/>
                </a:solidFill>
                <a:latin typeface="微软雅黑" pitchFamily="34" charset="-122"/>
                <a:ea typeface="微软雅黑" pitchFamily="34" charset="-122"/>
              </a:rPr>
              <a:t>不小于</a:t>
            </a:r>
            <a:r>
              <a:rPr lang="en-US" altLang="zh-CN" sz="1200" b="1" dirty="0" smtClean="0">
                <a:solidFill>
                  <a:srgbClr val="003366"/>
                </a:solidFill>
                <a:latin typeface="微软雅黑" pitchFamily="34" charset="-122"/>
                <a:ea typeface="微软雅黑" pitchFamily="34" charset="-122"/>
              </a:rPr>
              <a:t>0.03mm</a:t>
            </a:r>
            <a:r>
              <a:rPr lang="zh-CN" altLang="en-US" sz="1200" b="1" dirty="0" smtClean="0">
                <a:solidFill>
                  <a:srgbClr val="003366"/>
                </a:solidFill>
                <a:latin typeface="微软雅黑" pitchFamily="34" charset="-122"/>
                <a:ea typeface="微软雅黑" pitchFamily="34" charset="-122"/>
              </a:rPr>
              <a:t>，但</a:t>
            </a:r>
            <a:r>
              <a:rPr lang="en-US" altLang="zh-CN" sz="1200" b="1" dirty="0" smtClean="0">
                <a:solidFill>
                  <a:srgbClr val="003366"/>
                </a:solidFill>
                <a:latin typeface="微软雅黑" pitchFamily="34" charset="-122"/>
                <a:ea typeface="微软雅黑" pitchFamily="34" charset="-122"/>
              </a:rPr>
              <a:t>TIF</a:t>
            </a:r>
            <a:r>
              <a:rPr lang="zh-CN" altLang="en-US" sz="1200" b="1" dirty="0" smtClean="0">
                <a:solidFill>
                  <a:srgbClr val="003366"/>
                </a:solidFill>
                <a:latin typeface="微软雅黑" pitchFamily="34" charset="-122"/>
                <a:ea typeface="微软雅黑" pitchFamily="34" charset="-122"/>
              </a:rPr>
              <a:t>近基圆设计齿轮，滚刀若按照等压力角设计，会导致</a:t>
            </a:r>
            <a:r>
              <a:rPr lang="en-US" altLang="zh-CN" sz="1200" b="1" dirty="0" smtClean="0">
                <a:solidFill>
                  <a:srgbClr val="003366"/>
                </a:solidFill>
                <a:latin typeface="微软雅黑" pitchFamily="34" charset="-122"/>
                <a:ea typeface="微软雅黑" pitchFamily="34" charset="-122"/>
              </a:rPr>
              <a:t>TIF</a:t>
            </a:r>
            <a:r>
              <a:rPr lang="zh-CN" altLang="en-US" sz="1200" b="1" dirty="0" smtClean="0">
                <a:solidFill>
                  <a:srgbClr val="003366"/>
                </a:solidFill>
                <a:latin typeface="微软雅黑" pitchFamily="34" charset="-122"/>
                <a:ea typeface="微软雅黑" pitchFamily="34" charset="-122"/>
              </a:rPr>
              <a:t>点余量不足，磨齿存在黑皮风险。</a:t>
            </a:r>
          </a:p>
        </p:txBody>
      </p:sp>
      <p:grpSp>
        <p:nvGrpSpPr>
          <p:cNvPr id="82" name="组合 81"/>
          <p:cNvGrpSpPr/>
          <p:nvPr/>
        </p:nvGrpSpPr>
        <p:grpSpPr>
          <a:xfrm>
            <a:off x="3213373" y="3933056"/>
            <a:ext cx="1368152" cy="1872208"/>
            <a:chOff x="3213373" y="4077072"/>
            <a:chExt cx="1368152" cy="1872208"/>
          </a:xfrm>
        </p:grpSpPr>
        <p:pic>
          <p:nvPicPr>
            <p:cNvPr id="76" name="图片 6"/>
            <p:cNvPicPr>
              <a:picLocks noChangeAspect="1" noChangeArrowheads="1"/>
            </p:cNvPicPr>
            <p:nvPr/>
          </p:nvPicPr>
          <p:blipFill>
            <a:blip r:embed="rId12"/>
            <a:srcRect l="70588" t="56080" r="13445" b="20546"/>
            <a:stretch>
              <a:fillRect/>
            </a:stretch>
          </p:blipFill>
          <p:spPr bwMode="auto">
            <a:xfrm>
              <a:off x="3213373" y="4077072"/>
              <a:ext cx="1368152" cy="1872208"/>
            </a:xfrm>
            <a:prstGeom prst="rect">
              <a:avLst/>
            </a:prstGeom>
            <a:noFill/>
            <a:ln w="9525">
              <a:solidFill>
                <a:schemeClr val="accent5">
                  <a:lumMod val="50000"/>
                </a:schemeClr>
              </a:solidFill>
              <a:miter lim="800000"/>
              <a:headEnd/>
              <a:tailEnd/>
            </a:ln>
          </p:spPr>
        </p:pic>
        <p:sp>
          <p:nvSpPr>
            <p:cNvPr id="78" name="圆角矩形标注 77"/>
            <p:cNvSpPr/>
            <p:nvPr/>
          </p:nvSpPr>
          <p:spPr>
            <a:xfrm>
              <a:off x="3251473" y="4725144"/>
              <a:ext cx="360000" cy="180000"/>
            </a:xfrm>
            <a:prstGeom prst="wedgeRoundRectCallout">
              <a:avLst>
                <a:gd name="adj1" fmla="val -40760"/>
                <a:gd name="adj2" fmla="val 258291"/>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b="1" dirty="0" smtClean="0">
                  <a:solidFill>
                    <a:srgbClr val="16264A"/>
                  </a:solidFill>
                  <a:latin typeface="微软雅黑" pitchFamily="34" charset="-122"/>
                  <a:ea typeface="微软雅黑" pitchFamily="34" charset="-122"/>
                </a:rPr>
                <a:t>TIF</a:t>
              </a:r>
              <a:endParaRPr lang="zh-CN" altLang="en-US" sz="1100" b="1" dirty="0">
                <a:solidFill>
                  <a:srgbClr val="16264A"/>
                </a:solidFill>
                <a:latin typeface="微软雅黑" pitchFamily="34" charset="-122"/>
                <a:ea typeface="微软雅黑" pitchFamily="34" charset="-122"/>
              </a:endParaRPr>
            </a:p>
          </p:txBody>
        </p:sp>
        <p:sp>
          <p:nvSpPr>
            <p:cNvPr id="79" name="圆角矩形标注 78"/>
            <p:cNvSpPr/>
            <p:nvPr/>
          </p:nvSpPr>
          <p:spPr>
            <a:xfrm>
              <a:off x="3247281" y="4121646"/>
              <a:ext cx="360000" cy="288000"/>
            </a:xfrm>
            <a:prstGeom prst="wedgeRoundRectCallout">
              <a:avLst>
                <a:gd name="adj1" fmla="val 99469"/>
                <a:gd name="adj2" fmla="val 69775"/>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磨齿齿形</a:t>
              </a:r>
              <a:endParaRPr lang="zh-CN" altLang="en-US" sz="800" b="1" dirty="0">
                <a:solidFill>
                  <a:srgbClr val="16264A"/>
                </a:solidFill>
                <a:latin typeface="微软雅黑" pitchFamily="34" charset="-122"/>
                <a:ea typeface="微软雅黑" pitchFamily="34" charset="-122"/>
              </a:endParaRPr>
            </a:p>
          </p:txBody>
        </p:sp>
        <p:sp>
          <p:nvSpPr>
            <p:cNvPr id="80" name="圆角矩形标注 79"/>
            <p:cNvSpPr/>
            <p:nvPr/>
          </p:nvSpPr>
          <p:spPr>
            <a:xfrm>
              <a:off x="4139992" y="4274046"/>
              <a:ext cx="360000" cy="288000"/>
            </a:xfrm>
            <a:prstGeom prst="wedgeRoundRectCallout">
              <a:avLst>
                <a:gd name="adj1" fmla="val -98969"/>
                <a:gd name="adj2" fmla="val 145843"/>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800" b="1" dirty="0" smtClean="0">
                  <a:solidFill>
                    <a:srgbClr val="16264A"/>
                  </a:solidFill>
                  <a:latin typeface="微软雅黑" pitchFamily="34" charset="-122"/>
                  <a:ea typeface="微软雅黑" pitchFamily="34" charset="-122"/>
                </a:rPr>
                <a:t>滚齿齿形</a:t>
              </a:r>
              <a:endParaRPr lang="zh-CN" altLang="en-US" sz="800" b="1" dirty="0">
                <a:solidFill>
                  <a:srgbClr val="16264A"/>
                </a:solidFill>
                <a:latin typeface="微软雅黑" pitchFamily="34" charset="-122"/>
                <a:ea typeface="微软雅黑" pitchFamily="34" charset="-122"/>
              </a:endParaRPr>
            </a:p>
          </p:txBody>
        </p:sp>
        <p:sp>
          <p:nvSpPr>
            <p:cNvPr id="81" name="圆角矩形标注 80"/>
            <p:cNvSpPr/>
            <p:nvPr/>
          </p:nvSpPr>
          <p:spPr>
            <a:xfrm>
              <a:off x="3275856" y="5445224"/>
              <a:ext cx="432000" cy="288000"/>
            </a:xfrm>
            <a:prstGeom prst="wedgeRoundRectCallout">
              <a:avLst>
                <a:gd name="adj1" fmla="val 104500"/>
                <a:gd name="adj2" fmla="val -88975"/>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800" b="1" dirty="0" smtClean="0">
                  <a:solidFill>
                    <a:srgbClr val="16264A"/>
                  </a:solidFill>
                  <a:latin typeface="微软雅黑" pitchFamily="34" charset="-122"/>
                  <a:ea typeface="微软雅黑" pitchFamily="34" charset="-122"/>
                </a:rPr>
                <a:t>TIF</a:t>
              </a:r>
              <a:r>
                <a:rPr lang="zh-CN" altLang="en-US" sz="800" b="1" dirty="0" smtClean="0">
                  <a:solidFill>
                    <a:srgbClr val="16264A"/>
                  </a:solidFill>
                  <a:latin typeface="微软雅黑" pitchFamily="34" charset="-122"/>
                  <a:ea typeface="微软雅黑" pitchFamily="34" charset="-122"/>
                </a:rPr>
                <a:t>点滚齿余量</a:t>
              </a:r>
              <a:endParaRPr lang="zh-CN" altLang="en-US" sz="800" b="1" dirty="0">
                <a:solidFill>
                  <a:srgbClr val="16264A"/>
                </a:solidFill>
                <a:latin typeface="微软雅黑" pitchFamily="34" charset="-122"/>
                <a:ea typeface="微软雅黑" pitchFamily="34" charset="-122"/>
              </a:endParaRPr>
            </a:p>
          </p:txBody>
        </p:sp>
      </p:grpSp>
      <p:grpSp>
        <p:nvGrpSpPr>
          <p:cNvPr id="83" name="组合 82"/>
          <p:cNvGrpSpPr/>
          <p:nvPr/>
        </p:nvGrpSpPr>
        <p:grpSpPr>
          <a:xfrm>
            <a:off x="4644008" y="3957491"/>
            <a:ext cx="1368152" cy="1800199"/>
            <a:chOff x="5796459" y="2949226"/>
            <a:chExt cx="1800200" cy="1894410"/>
          </a:xfrm>
        </p:grpSpPr>
        <p:pic>
          <p:nvPicPr>
            <p:cNvPr id="84" name="Picture 3"/>
            <p:cNvPicPr>
              <a:picLocks noChangeAspect="1" noChangeArrowheads="1"/>
            </p:cNvPicPr>
            <p:nvPr/>
          </p:nvPicPr>
          <p:blipFill>
            <a:blip r:embed="rId13"/>
            <a:srcRect l="19419" t="16031" r="48156" b="31561"/>
            <a:stretch>
              <a:fillRect/>
            </a:stretch>
          </p:blipFill>
          <p:spPr bwMode="auto">
            <a:xfrm>
              <a:off x="5796459" y="2949226"/>
              <a:ext cx="1800200" cy="1894410"/>
            </a:xfrm>
            <a:prstGeom prst="rect">
              <a:avLst/>
            </a:prstGeom>
            <a:noFill/>
            <a:ln w="9525" algn="ctr">
              <a:noFill/>
              <a:miter lim="800000"/>
              <a:headEnd/>
              <a:tailEnd/>
            </a:ln>
          </p:spPr>
        </p:pic>
        <p:sp>
          <p:nvSpPr>
            <p:cNvPr id="85" name="椭圆 8"/>
            <p:cNvSpPr>
              <a:spLocks noChangeArrowheads="1"/>
            </p:cNvSpPr>
            <p:nvPr/>
          </p:nvSpPr>
          <p:spPr bwMode="gray">
            <a:xfrm>
              <a:off x="5937250" y="4403799"/>
              <a:ext cx="1484313" cy="269875"/>
            </a:xfrm>
            <a:prstGeom prst="ellipse">
              <a:avLst/>
            </a:prstGeom>
            <a:noFill/>
            <a:ln w="28575">
              <a:solidFill>
                <a:srgbClr val="FF0000"/>
              </a:solid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7" name="矩形 86"/>
          <p:cNvSpPr/>
          <p:nvPr/>
        </p:nvSpPr>
        <p:spPr>
          <a:xfrm>
            <a:off x="6184751" y="2132856"/>
            <a:ext cx="2808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改进措施</a:t>
            </a:r>
            <a:endParaRPr lang="zh-CN" altLang="en-US" b="1" kern="0" dirty="0">
              <a:solidFill>
                <a:schemeClr val="bg1"/>
              </a:solidFill>
              <a:latin typeface="微软雅黑" pitchFamily="34" charset="-122"/>
              <a:ea typeface="微软雅黑" pitchFamily="34" charset="-122"/>
            </a:endParaRPr>
          </a:p>
        </p:txBody>
      </p:sp>
      <p:graphicFrame>
        <p:nvGraphicFramePr>
          <p:cNvPr id="88" name="表格 87"/>
          <p:cNvGraphicFramePr>
            <a:graphicFrameLocks noGrp="1"/>
          </p:cNvGraphicFramePr>
          <p:nvPr/>
        </p:nvGraphicFramePr>
        <p:xfrm>
          <a:off x="6228184" y="2564904"/>
          <a:ext cx="2736000" cy="3326400"/>
        </p:xfrm>
        <a:graphic>
          <a:graphicData uri="http://schemas.openxmlformats.org/drawingml/2006/table">
            <a:tbl>
              <a:tblPr firstRow="1" bandRow="1"/>
              <a:tblGrid>
                <a:gridCol w="1584000"/>
                <a:gridCol w="576000"/>
                <a:gridCol w="576000"/>
              </a:tblGrid>
              <a:tr h="277200">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200" b="1" kern="1200" dirty="0" smtClean="0">
                          <a:solidFill>
                            <a:schemeClr val="bg1"/>
                          </a:solidFill>
                          <a:latin typeface="微软雅黑" pitchFamily="34" charset="-122"/>
                          <a:ea typeface="微软雅黑" pitchFamily="34" charset="-122"/>
                          <a:cs typeface="+mn-cs"/>
                        </a:rPr>
                        <a:t>参数项</a:t>
                      </a:r>
                    </a:p>
                  </a:txBody>
                  <a:tcPr marL="18000" marR="18000" marT="10800" marB="1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200" b="1" kern="1200" dirty="0" smtClean="0">
                          <a:solidFill>
                            <a:schemeClr val="bg1"/>
                          </a:solidFill>
                          <a:latin typeface="微软雅黑" pitchFamily="34" charset="-122"/>
                          <a:ea typeface="微软雅黑" pitchFamily="34" charset="-122"/>
                          <a:cs typeface="+mn-cs"/>
                        </a:rPr>
                        <a:t>原设计</a:t>
                      </a:r>
                    </a:p>
                  </a:txBody>
                  <a:tcPr marL="18000" marR="18000" marT="10800" marB="1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200" b="1" kern="1200" dirty="0" smtClean="0">
                          <a:solidFill>
                            <a:schemeClr val="bg1"/>
                          </a:solidFill>
                          <a:latin typeface="微软雅黑" pitchFamily="34" charset="-122"/>
                          <a:ea typeface="微软雅黑" pitchFamily="34" charset="-122"/>
                          <a:cs typeface="+mn-cs"/>
                        </a:rPr>
                        <a:t>改善后</a:t>
                      </a:r>
                    </a:p>
                  </a:txBody>
                  <a:tcPr marL="18000" marR="18000" marT="10800" marB="108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000066"/>
                          </a:solidFill>
                          <a:latin typeface="微软雅黑" pitchFamily="34" charset="-122"/>
                          <a:ea typeface="微软雅黑" pitchFamily="34" charset="-122"/>
                          <a:cs typeface="+mn-cs"/>
                        </a:rPr>
                        <a:t>齿轮设计压力角</a:t>
                      </a:r>
                    </a:p>
                  </a:txBody>
                  <a:tcPr marL="18000" marR="18000" marT="10800" marB="10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20</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20</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000066"/>
                          </a:solidFill>
                          <a:latin typeface="微软雅黑" pitchFamily="34" charset="-122"/>
                          <a:ea typeface="微软雅黑" pitchFamily="34" charset="-122"/>
                          <a:cs typeface="+mn-cs"/>
                        </a:rPr>
                        <a:t>齿轮设计模数</a:t>
                      </a:r>
                      <a:r>
                        <a:rPr lang="en-US" altLang="zh-CN" sz="1200" b="1" kern="1200" dirty="0" smtClean="0">
                          <a:solidFill>
                            <a:srgbClr val="000066"/>
                          </a:solidFill>
                          <a:latin typeface="微软雅黑" pitchFamily="34" charset="-122"/>
                          <a:ea typeface="微软雅黑" pitchFamily="34" charset="-122"/>
                          <a:cs typeface="+mn-cs"/>
                        </a:rPr>
                        <a:t>(mm)</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2.5</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2.5</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滚刀设计压力角</a:t>
                      </a: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20</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17.5</a:t>
                      </a: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滚刀设计模数</a:t>
                      </a:r>
                      <a:r>
                        <a:rPr lang="en-US" altLang="zh-CN" sz="1200" b="1" kern="1200" dirty="0" smtClean="0">
                          <a:solidFill>
                            <a:srgbClr val="FF0000"/>
                          </a:solidFill>
                          <a:latin typeface="微软雅黑" pitchFamily="34" charset="-122"/>
                          <a:ea typeface="微软雅黑" pitchFamily="34" charset="-122"/>
                          <a:cs typeface="+mn-cs"/>
                        </a:rPr>
                        <a:t>(mm)</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2.5</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2.4632</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000066"/>
                          </a:solidFill>
                          <a:latin typeface="微软雅黑" pitchFamily="34" charset="-122"/>
                          <a:ea typeface="微软雅黑" pitchFamily="34" charset="-122"/>
                          <a:cs typeface="+mn-cs"/>
                        </a:rPr>
                        <a:t>磨齿余量</a:t>
                      </a:r>
                      <a:r>
                        <a:rPr lang="en-US" altLang="zh-CN" sz="1200" b="1" kern="1200" dirty="0" smtClean="0">
                          <a:solidFill>
                            <a:srgbClr val="000066"/>
                          </a:solidFill>
                          <a:latin typeface="微软雅黑" pitchFamily="34" charset="-122"/>
                          <a:ea typeface="微软雅黑" pitchFamily="34" charset="-122"/>
                          <a:cs typeface="+mn-cs"/>
                        </a:rPr>
                        <a:t>(mm)</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0.1</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0.094</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000066"/>
                          </a:solidFill>
                          <a:latin typeface="微软雅黑" pitchFamily="34" charset="-122"/>
                          <a:ea typeface="微软雅黑" pitchFamily="34" charset="-122"/>
                          <a:cs typeface="+mn-cs"/>
                        </a:rPr>
                        <a:t>滚齿后</a:t>
                      </a:r>
                      <a:r>
                        <a:rPr lang="en-US" altLang="zh-CN" sz="1200" b="1" kern="1200" dirty="0" smtClean="0">
                          <a:solidFill>
                            <a:srgbClr val="000066"/>
                          </a:solidFill>
                          <a:latin typeface="微软雅黑" pitchFamily="34" charset="-122"/>
                          <a:ea typeface="微软雅黑" pitchFamily="34" charset="-122"/>
                          <a:cs typeface="+mn-cs"/>
                        </a:rPr>
                        <a:t>TIF</a:t>
                      </a:r>
                      <a:r>
                        <a:rPr lang="zh-CN" altLang="en-US" sz="1200" b="1" kern="1200" dirty="0" smtClean="0">
                          <a:solidFill>
                            <a:srgbClr val="000066"/>
                          </a:solidFill>
                          <a:latin typeface="微软雅黑" pitchFamily="34" charset="-122"/>
                          <a:ea typeface="微软雅黑" pitchFamily="34" charset="-122"/>
                          <a:cs typeface="+mn-cs"/>
                        </a:rPr>
                        <a:t>点余量</a:t>
                      </a:r>
                      <a:r>
                        <a:rPr lang="en-US" altLang="zh-CN" sz="1200" b="1" kern="1200" dirty="0" smtClean="0">
                          <a:solidFill>
                            <a:srgbClr val="000066"/>
                          </a:solidFill>
                          <a:latin typeface="微软雅黑" pitchFamily="34" charset="-122"/>
                          <a:ea typeface="微软雅黑" pitchFamily="34" charset="-122"/>
                          <a:cs typeface="+mn-cs"/>
                        </a:rPr>
                        <a:t>(mm)</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FF0000"/>
                          </a:solidFill>
                          <a:latin typeface="微软雅黑" pitchFamily="34" charset="-122"/>
                          <a:ea typeface="微软雅黑" pitchFamily="34" charset="-122"/>
                          <a:cs typeface="+mn-cs"/>
                        </a:rPr>
                        <a:t>0.03</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FF0000"/>
                          </a:solidFill>
                          <a:latin typeface="微软雅黑" pitchFamily="34" charset="-122"/>
                          <a:ea typeface="微软雅黑" pitchFamily="34" charset="-122"/>
                          <a:cs typeface="+mn-cs"/>
                        </a:rPr>
                        <a:t>0.019</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rgbClr val="FF0000"/>
                          </a:solidFill>
                          <a:latin typeface="微软雅黑" pitchFamily="34" charset="-122"/>
                          <a:ea typeface="微软雅黑" pitchFamily="34" charset="-122"/>
                          <a:cs typeface="+mn-cs"/>
                        </a:rPr>
                        <a:t>滚齿后</a:t>
                      </a:r>
                      <a:r>
                        <a:rPr lang="en-US" altLang="zh-CN" sz="1200" b="1" kern="1200" dirty="0" smtClean="0">
                          <a:solidFill>
                            <a:srgbClr val="FF0000"/>
                          </a:solidFill>
                          <a:latin typeface="微软雅黑" pitchFamily="34" charset="-122"/>
                          <a:ea typeface="微软雅黑" pitchFamily="34" charset="-122"/>
                          <a:cs typeface="+mn-cs"/>
                        </a:rPr>
                        <a:t>TIF</a:t>
                      </a:r>
                      <a:r>
                        <a:rPr lang="zh-CN" altLang="en-US" sz="1200" b="1" kern="1200" dirty="0" smtClean="0">
                          <a:solidFill>
                            <a:srgbClr val="FF0000"/>
                          </a:solidFill>
                          <a:latin typeface="微软雅黑" pitchFamily="34" charset="-122"/>
                          <a:ea typeface="微软雅黑" pitchFamily="34" charset="-122"/>
                          <a:cs typeface="+mn-cs"/>
                        </a:rPr>
                        <a:t>点</a:t>
                      </a:r>
                      <a:r>
                        <a:rPr lang="en-US" altLang="zh-CN" sz="1200" b="1" kern="1200" dirty="0" smtClean="0">
                          <a:solidFill>
                            <a:srgbClr val="FF0000"/>
                          </a:solidFill>
                          <a:latin typeface="微软雅黑" pitchFamily="34" charset="-122"/>
                          <a:ea typeface="微软雅黑" pitchFamily="34" charset="-122"/>
                          <a:cs typeface="+mn-cs"/>
                        </a:rPr>
                        <a:t>(mm)</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FF0000"/>
                          </a:solidFill>
                          <a:latin typeface="微软雅黑" pitchFamily="34" charset="-122"/>
                          <a:ea typeface="微软雅黑" pitchFamily="34" charset="-122"/>
                          <a:cs typeface="+mn-cs"/>
                        </a:rPr>
                        <a:t>51.791</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FF0000"/>
                          </a:solidFill>
                          <a:latin typeface="微软雅黑" pitchFamily="34" charset="-122"/>
                          <a:ea typeface="微软雅黑" pitchFamily="34" charset="-122"/>
                          <a:cs typeface="+mn-cs"/>
                        </a:rPr>
                        <a:t>51.697</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滚刀凸角高度</a:t>
                      </a:r>
                      <a:r>
                        <a:rPr lang="en-US" altLang="zh-CN" sz="1200" b="1" kern="1200" dirty="0" smtClean="0">
                          <a:solidFill>
                            <a:srgbClr val="FF0000"/>
                          </a:solidFill>
                          <a:latin typeface="微软雅黑" pitchFamily="34" charset="-122"/>
                          <a:ea typeface="微软雅黑" pitchFamily="34" charset="-122"/>
                          <a:cs typeface="+mn-cs"/>
                        </a:rPr>
                        <a:t>(mm)</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0.806</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0.962</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滚刀凸角大小</a:t>
                      </a:r>
                      <a:r>
                        <a:rPr lang="en-US" altLang="zh-CN" sz="1200" b="1" kern="1200" dirty="0" smtClean="0">
                          <a:solidFill>
                            <a:srgbClr val="FF0000"/>
                          </a:solidFill>
                          <a:latin typeface="微软雅黑" pitchFamily="34" charset="-122"/>
                          <a:ea typeface="微软雅黑" pitchFamily="34" charset="-122"/>
                          <a:cs typeface="+mn-cs"/>
                        </a:rPr>
                        <a:t>(mm)</a:t>
                      </a:r>
                      <a:endParaRPr lang="zh-CN" altLang="en-US" sz="1200" b="1" kern="1200" dirty="0" smtClean="0">
                        <a:solidFill>
                          <a:srgbClr val="FF0000"/>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0.07</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0.076</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蜗杆磨轮模数</a:t>
                      </a:r>
                    </a:p>
                  </a:txBody>
                  <a:tcPr marL="18000" marR="18000" marT="10800" marB="108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17</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18</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772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200" b="1" kern="1200" dirty="0" smtClean="0">
                          <a:solidFill>
                            <a:srgbClr val="FF0000"/>
                          </a:solidFill>
                          <a:latin typeface="微软雅黑" pitchFamily="34" charset="-122"/>
                          <a:ea typeface="微软雅黑" pitchFamily="34" charset="-122"/>
                          <a:cs typeface="+mn-cs"/>
                        </a:rPr>
                        <a:t>蜗杆磨轮压力角</a:t>
                      </a:r>
                    </a:p>
                  </a:txBody>
                  <a:tcPr marL="18000" marR="18000" marT="10800" marB="108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2.457</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algn="ctr"/>
                      <a:r>
                        <a:rPr lang="en-US" altLang="zh-CN" sz="1200" b="1" kern="1200" dirty="0" smtClean="0">
                          <a:solidFill>
                            <a:srgbClr val="000066"/>
                          </a:solidFill>
                          <a:latin typeface="微软雅黑" pitchFamily="34" charset="-122"/>
                          <a:ea typeface="微软雅黑" pitchFamily="34" charset="-122"/>
                          <a:cs typeface="+mn-cs"/>
                        </a:rPr>
                        <a:t>2.47</a:t>
                      </a:r>
                      <a:endParaRPr lang="zh-CN" altLang="en-US" sz="1200" b="1" kern="1200" dirty="0" smtClean="0">
                        <a:solidFill>
                          <a:srgbClr val="000066"/>
                        </a:solidFill>
                        <a:latin typeface="微软雅黑" pitchFamily="34" charset="-122"/>
                        <a:ea typeface="微软雅黑" pitchFamily="34" charset="-122"/>
                        <a:cs typeface="+mn-cs"/>
                      </a:endParaRPr>
                    </a:p>
                  </a:txBody>
                  <a:tcPr marL="18000" marR="18000" marT="10800" marB="1080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89" name="圆角矩形 88"/>
          <p:cNvSpPr/>
          <p:nvPr/>
        </p:nvSpPr>
        <p:spPr>
          <a:xfrm>
            <a:off x="6228496" y="5949280"/>
            <a:ext cx="2808000" cy="792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buFont typeface="Wingdings" pitchFamily="2" charset="2"/>
              <a:buChar char="n"/>
              <a:defRPr/>
            </a:pPr>
            <a:r>
              <a:rPr lang="zh-CN" altLang="en-US" sz="1200" b="1" dirty="0" smtClean="0">
                <a:solidFill>
                  <a:srgbClr val="003366"/>
                </a:solidFill>
                <a:latin typeface="微软雅黑" pitchFamily="34" charset="-122"/>
                <a:ea typeface="微软雅黑" pitchFamily="34" charset="-122"/>
              </a:rPr>
              <a:t>通过滚刀和磨轮的变模数变压力角设计，蜗杆磨齿可以实现接近基圆的渐开线起始点保证； </a:t>
            </a:r>
            <a:endParaRPr lang="en-US" altLang="zh-CN" sz="1200" b="1" dirty="0" smtClean="0">
              <a:solidFill>
                <a:srgbClr val="003366"/>
              </a:solidFill>
              <a:latin typeface="微软雅黑" pitchFamily="34" charset="-122"/>
              <a:ea typeface="微软雅黑" pitchFamily="34" charset="-122"/>
            </a:endParaRPr>
          </a:p>
          <a:p>
            <a:pPr marL="180975" indent="-180975">
              <a:buFont typeface="Wingdings" pitchFamily="2" charset="2"/>
              <a:buChar char="n"/>
              <a:defRPr/>
            </a:pPr>
            <a:r>
              <a:rPr lang="zh-CN" altLang="en-US" sz="1200" b="1" dirty="0" smtClean="0">
                <a:solidFill>
                  <a:srgbClr val="003366"/>
                </a:solidFill>
                <a:latin typeface="微软雅黑" pitchFamily="34" charset="-122"/>
                <a:ea typeface="微软雅黑" pitchFamily="34" charset="-122"/>
              </a:rPr>
              <a:t>热前滚齿工序进行热变形补偿。</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17</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5429692"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3.5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全齿面精度控制</a:t>
            </a:r>
            <a:endParaRPr lang="en-US" altLang="zh-CN" sz="2200" b="1" dirty="0">
              <a:solidFill>
                <a:srgbClr val="003366"/>
              </a:solidFill>
              <a:latin typeface="+mn-lt"/>
              <a:ea typeface="微软雅黑" pitchFamily="34" charset="-122"/>
            </a:endParaRPr>
          </a:p>
        </p:txBody>
      </p:sp>
      <p:grpSp>
        <p:nvGrpSpPr>
          <p:cNvPr id="3" name="组合 42"/>
          <p:cNvGrpSpPr/>
          <p:nvPr/>
        </p:nvGrpSpPr>
        <p:grpSpPr>
          <a:xfrm>
            <a:off x="986981" y="1111980"/>
            <a:ext cx="7065786" cy="948868"/>
            <a:chOff x="611560" y="1268760"/>
            <a:chExt cx="7065786" cy="948868"/>
          </a:xfrm>
        </p:grpSpPr>
        <p:grpSp>
          <p:nvGrpSpPr>
            <p:cNvPr id="4" name="组合 40"/>
            <p:cNvGrpSpPr/>
            <p:nvPr/>
          </p:nvGrpSpPr>
          <p:grpSpPr>
            <a:xfrm>
              <a:off x="611560" y="1268760"/>
              <a:ext cx="7065786" cy="948868"/>
              <a:chOff x="-324544" y="1268760"/>
              <a:chExt cx="7065786" cy="948868"/>
            </a:xfrm>
          </p:grpSpPr>
          <p:graphicFrame>
            <p:nvGraphicFramePr>
              <p:cNvPr id="47" name="图示 46"/>
              <p:cNvGraphicFramePr/>
              <p:nvPr/>
            </p:nvGraphicFramePr>
            <p:xfrm>
              <a:off x="-324544" y="1268760"/>
              <a:ext cx="5472488" cy="3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 name="TextBox 12"/>
              <p:cNvSpPr txBox="1">
                <a:spLocks noChangeArrowheads="1"/>
              </p:cNvSpPr>
              <p:nvPr/>
            </p:nvSpPr>
            <p:spPr bwMode="auto">
              <a:xfrm>
                <a:off x="5436096" y="1865926"/>
                <a:ext cx="1305146" cy="323165"/>
              </a:xfrm>
              <a:prstGeom prst="rect">
                <a:avLst/>
              </a:prstGeom>
              <a:noFill/>
              <a:ln w="19050">
                <a:solidFill>
                  <a:schemeClr val="accent5">
                    <a:lumMod val="50000"/>
                  </a:schemeClr>
                </a:solidFill>
                <a:miter lim="800000"/>
                <a:headEnd/>
                <a:tailEnd/>
              </a:ln>
            </p:spPr>
            <p:txBody>
              <a:bodyPr wrap="square" lIns="18000" rIns="18000"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有效磨齿余量</a:t>
                </a:r>
              </a:p>
            </p:txBody>
          </p:sp>
          <p:sp>
            <p:nvSpPr>
              <p:cNvPr id="56" name="右箭头 17"/>
              <p:cNvSpPr>
                <a:spLocks noChangeArrowheads="1"/>
              </p:cNvSpPr>
              <p:nvPr/>
            </p:nvSpPr>
            <p:spPr bwMode="gray">
              <a:xfrm>
                <a:off x="5191401" y="1388393"/>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57" name="TextBox 18"/>
              <p:cNvSpPr txBox="1">
                <a:spLocks noChangeArrowheads="1"/>
              </p:cNvSpPr>
              <p:nvPr/>
            </p:nvSpPr>
            <p:spPr bwMode="auto">
              <a:xfrm>
                <a:off x="5436096" y="1304720"/>
                <a:ext cx="1296144" cy="323165"/>
              </a:xfrm>
              <a:prstGeom prst="rect">
                <a:avLst/>
              </a:prstGeom>
              <a:solidFill>
                <a:srgbClr val="92D050"/>
              </a:solidFill>
              <a:ln w="19050">
                <a:solidFill>
                  <a:schemeClr val="accent5">
                    <a:lumMod val="50000"/>
                  </a:schemeClr>
                </a:solidFill>
                <a:miter lim="800000"/>
                <a:headEnd/>
                <a:tailEnd/>
              </a:ln>
            </p:spPr>
            <p:txBody>
              <a:bodyPr wrap="square" anchor="ctr">
                <a:spAutoFit/>
              </a:bodyPr>
              <a:lstStyle/>
              <a:p>
                <a:pPr algn="ctr" fontAlgn="auto">
                  <a:spcBef>
                    <a:spcPts val="0"/>
                  </a:spcBef>
                  <a:spcAft>
                    <a:spcPts val="0"/>
                  </a:spcAft>
                  <a:defRPr/>
                </a:pPr>
                <a:r>
                  <a:rPr kumimoji="1" lang="zh-CN" altLang="en-US" sz="1500" b="1" kern="0" dirty="0" smtClean="0">
                    <a:solidFill>
                      <a:srgbClr val="000066"/>
                    </a:solidFill>
                    <a:latin typeface="微软雅黑" pitchFamily="34" charset="-122"/>
                    <a:ea typeface="微软雅黑" pitchFamily="34" charset="-122"/>
                  </a:rPr>
                  <a:t>齿轮</a:t>
                </a:r>
                <a:r>
                  <a:rPr kumimoji="1" lang="zh-CN" altLang="en-US" sz="1500" b="1" kern="0" dirty="0">
                    <a:solidFill>
                      <a:srgbClr val="000066"/>
                    </a:solidFill>
                    <a:latin typeface="微软雅黑" pitchFamily="34" charset="-122"/>
                    <a:ea typeface="微软雅黑" pitchFamily="34" charset="-122"/>
                  </a:rPr>
                  <a:t>精度</a:t>
                </a:r>
              </a:p>
            </p:txBody>
          </p:sp>
          <p:grpSp>
            <p:nvGrpSpPr>
              <p:cNvPr id="6" name="组合 33"/>
              <p:cNvGrpSpPr/>
              <p:nvPr/>
            </p:nvGrpSpPr>
            <p:grpSpPr>
              <a:xfrm>
                <a:off x="899592" y="1651110"/>
                <a:ext cx="754215" cy="566518"/>
                <a:chOff x="899592" y="1651110"/>
                <a:chExt cx="754215" cy="566518"/>
              </a:xfrm>
            </p:grpSpPr>
            <p:sp>
              <p:nvSpPr>
                <p:cNvPr id="63" name="圆角矩形 4"/>
                <p:cNvSpPr/>
                <p:nvPr/>
              </p:nvSpPr>
              <p:spPr>
                <a:xfrm>
                  <a:off x="899592" y="1844824"/>
                  <a:ext cx="754215" cy="372804"/>
                </a:xfrm>
                <a:prstGeom prst="rect">
                  <a:avLst/>
                </a:prstGeom>
                <a:solidFill>
                  <a:srgbClr val="5B83C5"/>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滚刀设计</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4" name="上箭头 63"/>
                <p:cNvSpPr/>
                <p:nvPr/>
              </p:nvSpPr>
              <p:spPr>
                <a:xfrm>
                  <a:off x="1200425" y="165111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7" name="组合 34"/>
              <p:cNvGrpSpPr/>
              <p:nvPr/>
            </p:nvGrpSpPr>
            <p:grpSpPr>
              <a:xfrm>
                <a:off x="2089593" y="1647850"/>
                <a:ext cx="754215" cy="566518"/>
                <a:chOff x="1115389" y="1662708"/>
                <a:chExt cx="754215" cy="566518"/>
              </a:xfrm>
            </p:grpSpPr>
            <p:sp>
              <p:nvSpPr>
                <p:cNvPr id="61" name="圆角矩形 4"/>
                <p:cNvSpPr/>
                <p:nvPr/>
              </p:nvSpPr>
              <p:spPr>
                <a:xfrm>
                  <a:off x="1115389" y="1856422"/>
                  <a:ext cx="754215" cy="372804"/>
                </a:xfrm>
                <a:prstGeom prst="rect">
                  <a:avLst/>
                </a:prstGeom>
                <a:solidFill>
                  <a:srgbClr val="5B83C5"/>
                </a:solid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zh-CN" altLang="en-US" sz="1200" b="1" i="0" u="none" strike="noStrike" kern="1200" baseline="0" dirty="0" smtClean="0">
                      <a:solidFill>
                        <a:srgbClr val="000066"/>
                      </a:solidFill>
                      <a:latin typeface="微软雅黑" pitchFamily="34" charset="-122"/>
                      <a:ea typeface="微软雅黑" pitchFamily="34" charset="-122"/>
                    </a:rPr>
                    <a:t>变形补偿</a:t>
                  </a:r>
                  <a:endParaRPr kumimoji="1" lang="zh-CN" altLang="en-US" sz="1200" b="1" i="0" u="none" strike="noStrike" kern="1200" baseline="0" dirty="0">
                    <a:solidFill>
                      <a:srgbClr val="000066"/>
                    </a:solidFill>
                    <a:latin typeface="微软雅黑" pitchFamily="34" charset="-122"/>
                    <a:ea typeface="微软雅黑" pitchFamily="34" charset="-122"/>
                  </a:endParaRPr>
                </a:p>
              </p:txBody>
            </p:sp>
            <p:sp>
              <p:nvSpPr>
                <p:cNvPr id="62" name="上箭头 61"/>
                <p:cNvSpPr/>
                <p:nvPr/>
              </p:nvSpPr>
              <p:spPr>
                <a:xfrm>
                  <a:off x="1416222" y="1662708"/>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sp>
            <p:nvSpPr>
              <p:cNvPr id="60" name="右箭头 17"/>
              <p:cNvSpPr>
                <a:spLocks noChangeArrowheads="1"/>
              </p:cNvSpPr>
              <p:nvPr/>
            </p:nvSpPr>
            <p:spPr bwMode="gray">
              <a:xfrm>
                <a:off x="2915816" y="1926357"/>
                <a:ext cx="2448272"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sp>
          <p:nvSpPr>
            <p:cNvPr id="45" name="右箭头 17"/>
            <p:cNvSpPr>
              <a:spLocks noChangeArrowheads="1"/>
            </p:cNvSpPr>
            <p:nvPr/>
          </p:nvSpPr>
          <p:spPr bwMode="gray">
            <a:xfrm>
              <a:off x="2746258" y="1954932"/>
              <a:ext cx="180000" cy="180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46" name="上箭头 45"/>
            <p:cNvSpPr/>
            <p:nvPr/>
          </p:nvSpPr>
          <p:spPr>
            <a:xfrm>
              <a:off x="6963138" y="1647850"/>
              <a:ext cx="144000" cy="180000"/>
            </a:xfrm>
            <a:prstGeom prst="upArrow">
              <a:avLst/>
            </a:prstGeom>
            <a:solidFill>
              <a:srgbClr val="BB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22" name="组合 28"/>
          <p:cNvGrpSpPr>
            <a:grpSpLocks/>
          </p:cNvGrpSpPr>
          <p:nvPr/>
        </p:nvGrpSpPr>
        <p:grpSpPr bwMode="auto">
          <a:xfrm>
            <a:off x="4288006" y="2104281"/>
            <a:ext cx="2150147" cy="2490787"/>
            <a:chOff x="5287187" y="4252449"/>
            <a:chExt cx="2150591" cy="2490829"/>
          </a:xfrm>
        </p:grpSpPr>
        <p:pic>
          <p:nvPicPr>
            <p:cNvPr id="23" name="Picture 11"/>
            <p:cNvPicPr>
              <a:picLocks noChangeAspect="1" noChangeArrowheads="1"/>
            </p:cNvPicPr>
            <p:nvPr/>
          </p:nvPicPr>
          <p:blipFill>
            <a:blip r:embed="rId7"/>
            <a:srcRect/>
            <a:stretch>
              <a:fillRect/>
            </a:stretch>
          </p:blipFill>
          <p:spPr bwMode="auto">
            <a:xfrm>
              <a:off x="5287187" y="4252449"/>
              <a:ext cx="2150591" cy="1966952"/>
            </a:xfrm>
            <a:prstGeom prst="rect">
              <a:avLst/>
            </a:prstGeom>
            <a:noFill/>
            <a:ln w="9525">
              <a:noFill/>
              <a:miter lim="800000"/>
              <a:headEnd/>
              <a:tailEnd/>
            </a:ln>
          </p:spPr>
        </p:pic>
        <p:sp>
          <p:nvSpPr>
            <p:cNvPr id="24" name="Rectangle 3"/>
            <p:cNvSpPr txBox="1">
              <a:spLocks noChangeArrowheads="1"/>
            </p:cNvSpPr>
            <p:nvPr/>
          </p:nvSpPr>
          <p:spPr>
            <a:xfrm>
              <a:off x="5391402" y="6381321"/>
              <a:ext cx="1980409" cy="361957"/>
            </a:xfrm>
            <a:prstGeom prst="rect">
              <a:avLst/>
            </a:prstGeom>
            <a:solidFill>
              <a:schemeClr val="accent1">
                <a:lumMod val="90000"/>
              </a:schemeClr>
            </a:solidFill>
          </p:spPr>
          <p:txBody>
            <a:bodyPr lIns="18000" rIns="18000"/>
            <a:lstStyle/>
            <a:p>
              <a:pPr marL="350838" indent="-350838" algn="ctr" eaLnBrk="0" hangingPunct="0">
                <a:lnSpc>
                  <a:spcPct val="110000"/>
                </a:lnSpc>
                <a:spcBef>
                  <a:spcPct val="20000"/>
                </a:spcBef>
                <a:buClr>
                  <a:srgbClr val="003366"/>
                </a:buClr>
                <a:buSzPct val="95000"/>
                <a:defRPr/>
              </a:pPr>
              <a:r>
                <a:rPr lang="zh-CN" altLang="en-US" sz="1500" kern="0" dirty="0">
                  <a:solidFill>
                    <a:srgbClr val="003366"/>
                  </a:solidFill>
                  <a:latin typeface="微软雅黑" pitchFamily="34" charset="-122"/>
                  <a:ea typeface="微软雅黑" pitchFamily="34" charset="-122"/>
                </a:rPr>
                <a:t>扭曲修正砂轮修整策略</a:t>
              </a:r>
              <a:endParaRPr lang="en-US" altLang="zh-CN" sz="1500" kern="0" dirty="0">
                <a:solidFill>
                  <a:srgbClr val="003366"/>
                </a:solidFill>
                <a:latin typeface="微软雅黑" pitchFamily="34" charset="-122"/>
                <a:ea typeface="微软雅黑" pitchFamily="34" charset="-122"/>
              </a:endParaRPr>
            </a:p>
          </p:txBody>
        </p:sp>
      </p:grpSp>
      <p:grpSp>
        <p:nvGrpSpPr>
          <p:cNvPr id="27" name="组合 29"/>
          <p:cNvGrpSpPr>
            <a:grpSpLocks/>
          </p:cNvGrpSpPr>
          <p:nvPr/>
        </p:nvGrpSpPr>
        <p:grpSpPr bwMode="auto">
          <a:xfrm>
            <a:off x="6345415" y="2185814"/>
            <a:ext cx="2448146" cy="2411412"/>
            <a:chOff x="7452742" y="4332359"/>
            <a:chExt cx="2448272" cy="2410919"/>
          </a:xfrm>
        </p:grpSpPr>
        <p:pic>
          <p:nvPicPr>
            <p:cNvPr id="28" name="Picture 10"/>
            <p:cNvPicPr>
              <a:picLocks noChangeAspect="1" noChangeArrowheads="1"/>
            </p:cNvPicPr>
            <p:nvPr/>
          </p:nvPicPr>
          <p:blipFill>
            <a:blip r:embed="rId8"/>
            <a:srcRect/>
            <a:stretch>
              <a:fillRect/>
            </a:stretch>
          </p:blipFill>
          <p:spPr bwMode="auto">
            <a:xfrm>
              <a:off x="7452742" y="4332359"/>
              <a:ext cx="2448272" cy="1976895"/>
            </a:xfrm>
            <a:prstGeom prst="rect">
              <a:avLst/>
            </a:prstGeom>
            <a:noFill/>
            <a:ln w="9525">
              <a:noFill/>
              <a:miter lim="800000"/>
              <a:headEnd/>
              <a:tailEnd/>
            </a:ln>
          </p:spPr>
        </p:pic>
        <p:sp>
          <p:nvSpPr>
            <p:cNvPr id="29" name="Rectangle 3"/>
            <p:cNvSpPr txBox="1">
              <a:spLocks noChangeArrowheads="1"/>
            </p:cNvSpPr>
            <p:nvPr/>
          </p:nvSpPr>
          <p:spPr>
            <a:xfrm>
              <a:off x="7647837" y="6381402"/>
              <a:ext cx="2160111" cy="361876"/>
            </a:xfrm>
            <a:prstGeom prst="rect">
              <a:avLst/>
            </a:prstGeom>
            <a:solidFill>
              <a:schemeClr val="accent1">
                <a:lumMod val="90000"/>
              </a:schemeClr>
            </a:solidFill>
          </p:spPr>
          <p:txBody>
            <a:bodyPr lIns="18000" rIns="18000"/>
            <a:lstStyle/>
            <a:p>
              <a:pPr marL="350838" indent="-350838" algn="ctr" eaLnBrk="0" hangingPunct="0">
                <a:lnSpc>
                  <a:spcPct val="110000"/>
                </a:lnSpc>
                <a:spcBef>
                  <a:spcPct val="20000"/>
                </a:spcBef>
                <a:buClr>
                  <a:srgbClr val="003366"/>
                </a:buClr>
                <a:buSzPct val="95000"/>
                <a:defRPr/>
              </a:pPr>
              <a:r>
                <a:rPr lang="zh-CN" altLang="en-US" sz="1500" kern="0" dirty="0">
                  <a:solidFill>
                    <a:srgbClr val="003366"/>
                  </a:solidFill>
                  <a:latin typeface="微软雅黑" pitchFamily="34" charset="-122"/>
                  <a:ea typeface="微软雅黑" pitchFamily="34" charset="-122"/>
                </a:rPr>
                <a:t>无扭曲修正砂轮修整策略</a:t>
              </a:r>
              <a:endParaRPr lang="en-US" altLang="zh-CN" sz="1500" kern="0" dirty="0">
                <a:solidFill>
                  <a:srgbClr val="003366"/>
                </a:solidFill>
                <a:latin typeface="微软雅黑" pitchFamily="34" charset="-122"/>
                <a:ea typeface="微软雅黑" pitchFamily="34" charset="-122"/>
              </a:endParaRPr>
            </a:p>
          </p:txBody>
        </p:sp>
      </p:grpSp>
      <p:graphicFrame>
        <p:nvGraphicFramePr>
          <p:cNvPr id="31" name="图表 30"/>
          <p:cNvGraphicFramePr>
            <a:graphicFrameLocks/>
          </p:cNvGraphicFramePr>
          <p:nvPr/>
        </p:nvGraphicFramePr>
        <p:xfrm>
          <a:off x="4499992" y="4725144"/>
          <a:ext cx="4320480" cy="2044800"/>
        </p:xfrm>
        <a:graphic>
          <a:graphicData uri="http://schemas.openxmlformats.org/drawingml/2006/chart">
            <c:chart xmlns:c="http://schemas.openxmlformats.org/drawingml/2006/chart" xmlns:r="http://schemas.openxmlformats.org/officeDocument/2006/relationships" r:id="rId9"/>
          </a:graphicData>
        </a:graphic>
      </p:graphicFrame>
      <p:sp>
        <p:nvSpPr>
          <p:cNvPr id="33" name="圆角矩形 32"/>
          <p:cNvSpPr/>
          <p:nvPr/>
        </p:nvSpPr>
        <p:spPr>
          <a:xfrm>
            <a:off x="467544" y="4743053"/>
            <a:ext cx="3888432" cy="20448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79388" indent="-179388">
              <a:lnSpc>
                <a:spcPts val="2200"/>
              </a:lnSpc>
              <a:buFont typeface="Wingdings" pitchFamily="2" charset="2"/>
              <a:buChar char="n"/>
              <a:defRPr/>
            </a:pPr>
            <a:r>
              <a:rPr lang="zh-CN" altLang="en-US" sz="1600" dirty="0" smtClean="0">
                <a:solidFill>
                  <a:srgbClr val="002060"/>
                </a:solidFill>
                <a:latin typeface="微软雅黑" pitchFamily="34" charset="-122"/>
                <a:ea typeface="微软雅黑" pitchFamily="34" charset="-122"/>
              </a:rPr>
              <a:t>采用变压力角砂轮方式进行，砂轮轴向各点位置需要和齿轮宽度的位置相对应，影响磨削效率和磨削成本；</a:t>
            </a:r>
            <a:endParaRPr lang="en-US" altLang="zh-CN" sz="1600" dirty="0" smtClean="0">
              <a:solidFill>
                <a:srgbClr val="002060"/>
              </a:solidFill>
              <a:latin typeface="微软雅黑" pitchFamily="34" charset="-122"/>
              <a:ea typeface="微软雅黑" pitchFamily="34" charset="-122"/>
            </a:endParaRPr>
          </a:p>
          <a:p>
            <a:pPr marL="179388" indent="-179388">
              <a:lnSpc>
                <a:spcPts val="2200"/>
              </a:lnSpc>
              <a:buFont typeface="Wingdings" pitchFamily="2" charset="2"/>
              <a:buChar char="n"/>
              <a:defRPr/>
            </a:pPr>
            <a:r>
              <a:rPr lang="zh-CN" altLang="en-US" sz="1600" dirty="0" smtClean="0">
                <a:solidFill>
                  <a:srgbClr val="002060"/>
                </a:solidFill>
                <a:latin typeface="微软雅黑" pitchFamily="34" charset="-122"/>
                <a:ea typeface="微软雅黑" pitchFamily="34" charset="-122"/>
              </a:rPr>
              <a:t>对于扭曲比较小或要求不高的情形，可以采取优化修形螺旋线或是控制鼓形的方式进行，能够保证效率和成本；</a:t>
            </a:r>
            <a:endParaRPr lang="en-US" altLang="zh-CN" sz="1600" dirty="0">
              <a:solidFill>
                <a:srgbClr val="002060"/>
              </a:solidFill>
              <a:latin typeface="微软雅黑" pitchFamily="34" charset="-122"/>
              <a:ea typeface="微软雅黑" pitchFamily="34" charset="-122"/>
            </a:endParaRPr>
          </a:p>
        </p:txBody>
      </p:sp>
      <p:pic>
        <p:nvPicPr>
          <p:cNvPr id="34" name="Picture 4"/>
          <p:cNvPicPr>
            <a:picLocks noChangeAspect="1" noChangeArrowheads="1"/>
          </p:cNvPicPr>
          <p:nvPr/>
        </p:nvPicPr>
        <p:blipFill>
          <a:blip r:embed="rId10"/>
          <a:srcRect l="7497"/>
          <a:stretch>
            <a:fillRect/>
          </a:stretch>
        </p:blipFill>
        <p:spPr bwMode="auto">
          <a:xfrm>
            <a:off x="1619672" y="2204864"/>
            <a:ext cx="2665288" cy="1773238"/>
          </a:xfrm>
          <a:prstGeom prst="rect">
            <a:avLst/>
          </a:prstGeom>
          <a:noFill/>
          <a:ln w="9525" algn="ctr">
            <a:noFill/>
            <a:miter lim="800000"/>
            <a:headEnd/>
            <a:tailEnd/>
          </a:ln>
        </p:spPr>
      </p:pic>
      <p:pic>
        <p:nvPicPr>
          <p:cNvPr id="36" name="Picture 3"/>
          <p:cNvPicPr>
            <a:picLocks noChangeAspect="1" noChangeArrowheads="1"/>
          </p:cNvPicPr>
          <p:nvPr/>
        </p:nvPicPr>
        <p:blipFill>
          <a:blip r:embed="rId11"/>
          <a:srcRect/>
          <a:stretch>
            <a:fillRect/>
          </a:stretch>
        </p:blipFill>
        <p:spPr bwMode="auto">
          <a:xfrm>
            <a:off x="179513" y="2230264"/>
            <a:ext cx="1334721" cy="1774800"/>
          </a:xfrm>
          <a:prstGeom prst="rect">
            <a:avLst/>
          </a:prstGeom>
          <a:noFill/>
          <a:ln w="9525" algn="ctr">
            <a:noFill/>
            <a:miter lim="800000"/>
            <a:headEnd/>
            <a:tailEnd/>
          </a:ln>
        </p:spPr>
      </p:pic>
      <p:sp>
        <p:nvSpPr>
          <p:cNvPr id="37" name="圆角矩形 36"/>
          <p:cNvSpPr/>
          <p:nvPr/>
        </p:nvSpPr>
        <p:spPr>
          <a:xfrm>
            <a:off x="467544" y="4077072"/>
            <a:ext cx="3888432" cy="54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79388" indent="-179388">
              <a:lnSpc>
                <a:spcPts val="2200"/>
              </a:lnSpc>
              <a:buFont typeface="Wingdings" pitchFamily="2" charset="2"/>
              <a:buChar char="n"/>
              <a:defRPr/>
            </a:pPr>
            <a:r>
              <a:rPr lang="zh-CN" altLang="en-US" sz="1600" dirty="0" smtClean="0">
                <a:solidFill>
                  <a:srgbClr val="002060"/>
                </a:solidFill>
                <a:latin typeface="微软雅黑" pitchFamily="34" charset="-122"/>
                <a:ea typeface="微软雅黑" pitchFamily="34" charset="-122"/>
              </a:rPr>
              <a:t>斜齿轮鼓形设计制造会产生齿面扭曲</a:t>
            </a:r>
            <a:r>
              <a:rPr lang="en-US" altLang="zh-CN" sz="1600" dirty="0" smtClean="0">
                <a:solidFill>
                  <a:srgbClr val="002060"/>
                </a:solidFill>
                <a:latin typeface="微软雅黑" pitchFamily="34" charset="-122"/>
                <a:ea typeface="微软雅黑" pitchFamily="34" charset="-122"/>
              </a:rPr>
              <a:t>,</a:t>
            </a:r>
            <a:r>
              <a:rPr lang="zh-CN" altLang="en-US" sz="1600" dirty="0" smtClean="0">
                <a:solidFill>
                  <a:srgbClr val="002060"/>
                </a:solidFill>
                <a:latin typeface="微软雅黑" pitchFamily="34" charset="-122"/>
                <a:ea typeface="微软雅黑" pitchFamily="34" charset="-122"/>
              </a:rPr>
              <a:t>其大小和螺旋角、齿面宽、鼓形量相关</a:t>
            </a:r>
            <a:endParaRPr lang="en-US" altLang="zh-CN" sz="1600" dirty="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18</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6128601"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3.6 </a:t>
            </a:r>
            <a:r>
              <a:rPr lang="zh-CN" altLang="en-US" sz="2200" b="1" dirty="0" smtClean="0">
                <a:solidFill>
                  <a:srgbClr val="003366"/>
                </a:solidFill>
                <a:latin typeface="+mn-lt"/>
                <a:ea typeface="微软雅黑" pitchFamily="34" charset="-122"/>
              </a:rPr>
              <a:t>轴类零件</a:t>
            </a:r>
            <a:r>
              <a:rPr lang="zh-CN" altLang="en-US" sz="2000" b="1" dirty="0" smtClean="0">
                <a:solidFill>
                  <a:srgbClr val="003366"/>
                </a:solidFill>
                <a:ea typeface="微软雅黑" pitchFamily="34" charset="-122"/>
              </a:rPr>
              <a:t>过程质量控制</a:t>
            </a:r>
            <a:r>
              <a:rPr lang="en-US" altLang="zh-CN" sz="2000" b="1" dirty="0" smtClean="0">
                <a:solidFill>
                  <a:srgbClr val="003366"/>
                </a:solidFill>
                <a:ea typeface="微软雅黑" pitchFamily="34" charset="-122"/>
              </a:rPr>
              <a:t>-- </a:t>
            </a:r>
            <a:r>
              <a:rPr lang="zh-CN" altLang="en-US" sz="2000" b="1" dirty="0" smtClean="0">
                <a:solidFill>
                  <a:srgbClr val="003366"/>
                </a:solidFill>
                <a:ea typeface="微软雅黑" pitchFamily="34" charset="-122"/>
              </a:rPr>
              <a:t>轴类零件工艺技术条件</a:t>
            </a:r>
            <a:endParaRPr lang="en-US" altLang="zh-CN" sz="2200" b="1" dirty="0">
              <a:solidFill>
                <a:srgbClr val="003366"/>
              </a:solidFill>
              <a:latin typeface="+mn-lt"/>
              <a:ea typeface="微软雅黑" pitchFamily="34" charset="-122"/>
            </a:endParaRPr>
          </a:p>
        </p:txBody>
      </p:sp>
      <p:sp>
        <p:nvSpPr>
          <p:cNvPr id="40" name="圆角矩形 39"/>
          <p:cNvSpPr/>
          <p:nvPr/>
        </p:nvSpPr>
        <p:spPr>
          <a:xfrm>
            <a:off x="528831" y="1196752"/>
            <a:ext cx="8064000" cy="764704"/>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t"/>
          <a:lstStyle/>
          <a:p>
            <a:pPr marL="180975" indent="-180975">
              <a:lnSpc>
                <a:spcPts val="24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综合考量零件加工过程中每道工序的实际精度达成情况以及对后序的影响情况，确定出关键工序的精度控制指标如下：</a:t>
            </a:r>
          </a:p>
        </p:txBody>
      </p:sp>
      <p:sp>
        <p:nvSpPr>
          <p:cNvPr id="41" name="圆角矩形 40"/>
          <p:cNvSpPr/>
          <p:nvPr/>
        </p:nvSpPr>
        <p:spPr>
          <a:xfrm>
            <a:off x="1562734" y="2636912"/>
            <a:ext cx="360040" cy="108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热</a:t>
            </a:r>
            <a:endParaRPr lang="en-US" altLang="zh-CN" sz="1600" b="1" dirty="0" smtClean="0">
              <a:solidFill>
                <a:srgbClr val="003366"/>
              </a:solidFill>
              <a:latin typeface="微软雅黑" pitchFamily="34" charset="-122"/>
              <a:ea typeface="微软雅黑" pitchFamily="34" charset="-122"/>
            </a:endParaRPr>
          </a:p>
          <a:p>
            <a:pPr algn="ctr">
              <a:defRPr/>
            </a:pP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前</a:t>
            </a:r>
            <a:endParaRPr lang="zh-CN" altLang="en-US" sz="1600" b="1" dirty="0">
              <a:solidFill>
                <a:srgbClr val="003366"/>
              </a:solidFill>
              <a:latin typeface="微软雅黑" pitchFamily="34" charset="-122"/>
              <a:ea typeface="微软雅黑" pitchFamily="34" charset="-122"/>
            </a:endParaRPr>
          </a:p>
        </p:txBody>
      </p:sp>
      <p:sp>
        <p:nvSpPr>
          <p:cNvPr id="42" name="圆角矩形 41"/>
          <p:cNvSpPr/>
          <p:nvPr/>
        </p:nvSpPr>
        <p:spPr>
          <a:xfrm>
            <a:off x="1562734" y="4725264"/>
            <a:ext cx="360040" cy="108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热</a:t>
            </a:r>
            <a:endParaRPr lang="en-US" altLang="zh-CN" sz="1600" b="1" dirty="0" smtClean="0">
              <a:solidFill>
                <a:srgbClr val="003366"/>
              </a:solidFill>
              <a:latin typeface="微软雅黑" pitchFamily="34" charset="-122"/>
              <a:ea typeface="微软雅黑" pitchFamily="34" charset="-122"/>
            </a:endParaRPr>
          </a:p>
          <a:p>
            <a:pPr algn="ctr">
              <a:defRPr/>
            </a:pP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后</a:t>
            </a:r>
            <a:endParaRPr lang="zh-CN" altLang="en-US" sz="1600" b="1" dirty="0">
              <a:solidFill>
                <a:srgbClr val="003366"/>
              </a:solidFill>
              <a:latin typeface="微软雅黑" pitchFamily="34" charset="-122"/>
              <a:ea typeface="微软雅黑" pitchFamily="34" charset="-122"/>
            </a:endParaRPr>
          </a:p>
        </p:txBody>
      </p:sp>
      <p:pic>
        <p:nvPicPr>
          <p:cNvPr id="43" name="Picture 2"/>
          <p:cNvPicPr>
            <a:picLocks noChangeAspect="1" noChangeArrowheads="1"/>
          </p:cNvPicPr>
          <p:nvPr/>
        </p:nvPicPr>
        <p:blipFill>
          <a:blip r:embed="rId2"/>
          <a:srcRect l="32506" t="1741" r="32664" b="4222"/>
          <a:stretch>
            <a:fillRect/>
          </a:stretch>
        </p:blipFill>
        <p:spPr bwMode="auto">
          <a:xfrm>
            <a:off x="323528" y="2204864"/>
            <a:ext cx="1110048" cy="3865693"/>
          </a:xfrm>
          <a:prstGeom prst="rect">
            <a:avLst/>
          </a:prstGeom>
          <a:noFill/>
          <a:ln w="9525" algn="ctr">
            <a:noFill/>
            <a:miter lim="800000"/>
            <a:headEnd/>
            <a:tailEnd/>
          </a:ln>
        </p:spPr>
      </p:pic>
      <p:grpSp>
        <p:nvGrpSpPr>
          <p:cNvPr id="38" name="组合 37"/>
          <p:cNvGrpSpPr/>
          <p:nvPr/>
        </p:nvGrpSpPr>
        <p:grpSpPr>
          <a:xfrm>
            <a:off x="2023679" y="2132856"/>
            <a:ext cx="6754713" cy="4095480"/>
            <a:chOff x="1345679" y="2285848"/>
            <a:chExt cx="6754713" cy="4095480"/>
          </a:xfrm>
        </p:grpSpPr>
        <p:sp>
          <p:nvSpPr>
            <p:cNvPr id="39" name="任意多边形 38"/>
            <p:cNvSpPr/>
            <p:nvPr/>
          </p:nvSpPr>
          <p:spPr bwMode="auto">
            <a:xfrm>
              <a:off x="1391943" y="2285848"/>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齿坯</a:t>
              </a:r>
            </a:p>
          </p:txBody>
        </p:sp>
        <p:sp>
          <p:nvSpPr>
            <p:cNvPr id="44" name="任意多边形 43"/>
            <p:cNvSpPr/>
            <p:nvPr/>
          </p:nvSpPr>
          <p:spPr bwMode="auto">
            <a:xfrm>
              <a:off x="1548924" y="2662086"/>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marR="0" lvl="1" indent="-57150" algn="l" defTabSz="444500" eaLnBrk="1" fontAlgn="auto" latinLnBrk="0" hangingPunct="1">
                <a:lnSpc>
                  <a:spcPct val="150000"/>
                </a:lnSpc>
                <a:spcBef>
                  <a:spcPts val="0"/>
                </a:spcBef>
                <a:spcAft>
                  <a:spcPct val="15000"/>
                </a:spcAft>
                <a:buClrTx/>
                <a:buSzTx/>
                <a:buFontTx/>
                <a:buChar char="••"/>
                <a:tabLst/>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轴向</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尺寸</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0.05</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a:p>
              <a:pPr marL="57150" lvl="1" indent="-57150" defTabSz="444500" fontAlgn="auto">
                <a:lnSpc>
                  <a:spcPct val="150000"/>
                </a:lnSpc>
                <a:spcBef>
                  <a:spcPts val="0"/>
                </a:spcBef>
                <a:spcAft>
                  <a:spcPct val="15000"/>
                </a:spcAft>
                <a:buFontTx/>
                <a:buChar char="••"/>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径向</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尺寸</a:t>
              </a:r>
              <a:r>
                <a:rPr lang="en-US" altLang="zh-CN" sz="1600" b="1" kern="0" dirty="0" smtClean="0">
                  <a:solidFill>
                    <a:srgbClr val="002060"/>
                  </a:solidFill>
                  <a:latin typeface="微软雅黑" pitchFamily="34" charset="-122"/>
                  <a:ea typeface="微软雅黑" pitchFamily="34" charset="-122"/>
                  <a:cs typeface="Calibri" pitchFamily="34" charset="0"/>
                </a:rPr>
                <a:t>0.03</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a:p>
              <a:pPr marL="57150" lvl="1" indent="-57150" defTabSz="444500" fontAlgn="auto">
                <a:lnSpc>
                  <a:spcPct val="150000"/>
                </a:lnSpc>
                <a:spcBef>
                  <a:spcPts val="0"/>
                </a:spcBef>
                <a:spcAft>
                  <a:spcPct val="15000"/>
                </a:spcAft>
                <a:buFontTx/>
                <a:buChar char="••"/>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径向</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跳动</a:t>
              </a:r>
              <a:r>
                <a:rPr lang="en-US" altLang="zh-CN" sz="1600" b="1" kern="0" dirty="0" smtClean="0">
                  <a:solidFill>
                    <a:srgbClr val="002060"/>
                  </a:solidFill>
                  <a:latin typeface="微软雅黑" pitchFamily="34" charset="-122"/>
                  <a:ea typeface="微软雅黑" pitchFamily="34" charset="-122"/>
                  <a:cs typeface="Calibri" pitchFamily="34" charset="0"/>
                </a:rPr>
                <a:t>&lt; 0.03</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p:txBody>
        </p:sp>
        <p:sp>
          <p:nvSpPr>
            <p:cNvPr id="45" name="任意多边形 44"/>
            <p:cNvSpPr/>
            <p:nvPr/>
          </p:nvSpPr>
          <p:spPr bwMode="auto">
            <a:xfrm rot="15231">
              <a:off x="3325639" y="2339823"/>
              <a:ext cx="285929" cy="268288"/>
            </a:xfrm>
            <a:custGeom>
              <a:avLst/>
              <a:gdLst>
                <a:gd name="connsiteX0" fmla="*/ 0 w 323384"/>
                <a:gd name="connsiteY0" fmla="*/ 53591 h 267954"/>
                <a:gd name="connsiteX1" fmla="*/ 189407 w 323384"/>
                <a:gd name="connsiteY1" fmla="*/ 53591 h 267954"/>
                <a:gd name="connsiteX2" fmla="*/ 189407 w 323384"/>
                <a:gd name="connsiteY2" fmla="*/ 0 h 267954"/>
                <a:gd name="connsiteX3" fmla="*/ 323384 w 323384"/>
                <a:gd name="connsiteY3" fmla="*/ 133977 h 267954"/>
                <a:gd name="connsiteX4" fmla="*/ 189407 w 323384"/>
                <a:gd name="connsiteY4" fmla="*/ 267954 h 267954"/>
                <a:gd name="connsiteX5" fmla="*/ 189407 w 323384"/>
                <a:gd name="connsiteY5" fmla="*/ 214363 h 267954"/>
                <a:gd name="connsiteX6" fmla="*/ 0 w 323384"/>
                <a:gd name="connsiteY6" fmla="*/ 214363 h 267954"/>
                <a:gd name="connsiteX7" fmla="*/ 0 w 323384"/>
                <a:gd name="connsiteY7" fmla="*/ 53591 h 26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384" h="267954">
                  <a:moveTo>
                    <a:pt x="0" y="53591"/>
                  </a:moveTo>
                  <a:lnTo>
                    <a:pt x="189407" y="53591"/>
                  </a:lnTo>
                  <a:lnTo>
                    <a:pt x="189407" y="0"/>
                  </a:lnTo>
                  <a:lnTo>
                    <a:pt x="323384" y="133977"/>
                  </a:lnTo>
                  <a:lnTo>
                    <a:pt x="189407" y="267954"/>
                  </a:lnTo>
                  <a:lnTo>
                    <a:pt x="189407" y="214363"/>
                  </a:lnTo>
                  <a:lnTo>
                    <a:pt x="0" y="214363"/>
                  </a:lnTo>
                  <a:lnTo>
                    <a:pt x="0" y="53591"/>
                  </a:lnTo>
                  <a:close/>
                </a:path>
              </a:pathLst>
            </a:custGeom>
            <a:solidFill>
              <a:srgbClr val="4F81BD">
                <a:tint val="60000"/>
                <a:hueOff val="0"/>
                <a:satOff val="0"/>
                <a:lumOff val="0"/>
                <a:alphaOff val="0"/>
              </a:srgbClr>
            </a:solidFill>
            <a:ln>
              <a:noFill/>
            </a:ln>
            <a:effectLst/>
          </p:spPr>
          <p:txBody>
            <a:bodyPr lIns="-1" tIns="53591" rIns="80386" bIns="53590" spcCol="1270" anchor="ctr"/>
            <a:lstStyle/>
            <a:p>
              <a:pPr marL="0" marR="0" lvl="0" indent="0" defTabSz="355600" eaLnBrk="1" fontAlgn="auto" latinLnBrk="0" hangingPunct="1">
                <a:lnSpc>
                  <a:spcPct val="90000"/>
                </a:lnSpc>
                <a:spcBef>
                  <a:spcPts val="0"/>
                </a:spcBef>
                <a:spcAft>
                  <a:spcPct val="3500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Calibri"/>
                <a:ea typeface="黑体"/>
                <a:cs typeface="+mn-cs"/>
              </a:endParaRPr>
            </a:p>
          </p:txBody>
        </p:sp>
        <p:sp>
          <p:nvSpPr>
            <p:cNvPr id="46" name="任意多边形 45"/>
            <p:cNvSpPr/>
            <p:nvPr/>
          </p:nvSpPr>
          <p:spPr bwMode="auto">
            <a:xfrm>
              <a:off x="3729304" y="2293786"/>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热前齿轮</a:t>
              </a:r>
            </a:p>
          </p:txBody>
        </p:sp>
        <p:sp>
          <p:nvSpPr>
            <p:cNvPr id="47" name="任意多边形 46"/>
            <p:cNvSpPr/>
            <p:nvPr/>
          </p:nvSpPr>
          <p:spPr bwMode="auto">
            <a:xfrm>
              <a:off x="3924128" y="2662086"/>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err="1" smtClean="0">
                  <a:ln>
                    <a:noFill/>
                  </a:ln>
                  <a:solidFill>
                    <a:srgbClr val="002060"/>
                  </a:solidFill>
                  <a:effectLst/>
                  <a:uLnTx/>
                  <a:uFillTx/>
                  <a:latin typeface="Calibri"/>
                  <a:ea typeface="微软雅黑" pitchFamily="34" charset="-122"/>
                  <a:cs typeface="Calibri" pitchFamily="34" charset="0"/>
                </a:rPr>
                <a:t>fHα</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 0.016</a:t>
              </a:r>
              <a:r>
                <a:rPr kumimoji="0" lang="en-US" altLang="zh-CN"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0.009</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err="1" smtClean="0">
                  <a:ln>
                    <a:noFill/>
                  </a:ln>
                  <a:solidFill>
                    <a:srgbClr val="002060"/>
                  </a:solidFill>
                  <a:effectLst/>
                  <a:uLnTx/>
                  <a:uFillTx/>
                  <a:latin typeface="Calibri"/>
                  <a:ea typeface="微软雅黑" pitchFamily="34" charset="-122"/>
                  <a:cs typeface="Calibri" pitchFamily="34" charset="0"/>
                </a:rPr>
                <a:t>fHβ</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 0.055</a:t>
              </a:r>
              <a:r>
                <a:rPr kumimoji="0" lang="en-US" altLang="zh-CN"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0.012</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err="1" smtClean="0">
                  <a:ln>
                    <a:noFill/>
                  </a:ln>
                  <a:solidFill>
                    <a:srgbClr val="002060"/>
                  </a:solidFill>
                  <a:effectLst/>
                  <a:uLnTx/>
                  <a:uFillTx/>
                  <a:latin typeface="Calibri"/>
                  <a:ea typeface="微软雅黑" pitchFamily="34" charset="-122"/>
                  <a:cs typeface="Calibri" pitchFamily="34" charset="0"/>
                </a:rPr>
                <a:t>fpt</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&lt;0.012</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a:p>
              <a:pPr marL="57150" lvl="1" indent="-57150" defTabSz="444500" fontAlgn="auto">
                <a:lnSpc>
                  <a:spcPct val="90000"/>
                </a:lnSpc>
                <a:spcBef>
                  <a:spcPts val="0"/>
                </a:spcBef>
                <a:spcAft>
                  <a:spcPct val="15000"/>
                </a:spcAft>
                <a:buFontTx/>
                <a:buChar char="••"/>
                <a:defRPr/>
              </a:pPr>
              <a:r>
                <a:rPr kumimoji="0" lang="en-US" sz="1400" b="1" i="0" u="none" strike="noStrike" kern="0" cap="none" spc="0" normalizeH="0" baseline="0" noProof="0" dirty="0" err="1" smtClean="0">
                  <a:ln>
                    <a:noFill/>
                  </a:ln>
                  <a:solidFill>
                    <a:srgbClr val="002060"/>
                  </a:solidFill>
                  <a:effectLst/>
                  <a:uLnTx/>
                  <a:uFillTx/>
                  <a:latin typeface="Calibri"/>
                  <a:ea typeface="微软雅黑" pitchFamily="34" charset="-122"/>
                  <a:cs typeface="Calibri" pitchFamily="34" charset="0"/>
                </a:rPr>
                <a:t>Fp</a:t>
              </a:r>
              <a:r>
                <a:rPr lang="en-US" altLang="zh-CN" sz="1400" b="1" kern="0" dirty="0" smtClean="0">
                  <a:solidFill>
                    <a:srgbClr val="002060"/>
                  </a:solidFill>
                  <a:latin typeface="Calibri"/>
                  <a:ea typeface="微软雅黑" pitchFamily="34" charset="-122"/>
                  <a:cs typeface="Calibri" pitchFamily="34" charset="0"/>
                </a:rPr>
                <a:t>&lt;</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0.035</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a:p>
              <a:pPr marL="57150" lvl="1" indent="-57150" defTabSz="444500" fontAlgn="auto">
                <a:lnSpc>
                  <a:spcPct val="90000"/>
                </a:lnSpc>
                <a:spcBef>
                  <a:spcPts val="0"/>
                </a:spcBef>
                <a:spcAft>
                  <a:spcPct val="15000"/>
                </a:spcAft>
                <a:buFontTx/>
                <a:buChar char="••"/>
                <a:defRPr/>
              </a:pP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Fr</a:t>
              </a:r>
              <a:r>
                <a:rPr lang="en-US" altLang="zh-CN" sz="1400" b="1" kern="0" dirty="0" smtClean="0">
                  <a:solidFill>
                    <a:srgbClr val="002060"/>
                  </a:solidFill>
                  <a:latin typeface="Calibri"/>
                  <a:ea typeface="微软雅黑" pitchFamily="34" charset="-122"/>
                  <a:cs typeface="Calibri" pitchFamily="34" charset="0"/>
                </a:rPr>
                <a:t>&lt;</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0.030</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Wk</a:t>
              </a:r>
              <a:r>
                <a:rPr kumimoji="0" lang="zh-CN" alt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公差</a:t>
              </a:r>
              <a:r>
                <a:rPr kumimoji="0" lang="en-US" sz="1400" b="1" i="0" u="none" strike="noStrike" kern="0" cap="none" spc="0" normalizeH="0" baseline="0" noProof="0" dirty="0" smtClean="0">
                  <a:ln>
                    <a:noFill/>
                  </a:ln>
                  <a:solidFill>
                    <a:srgbClr val="002060"/>
                  </a:solidFill>
                  <a:effectLst/>
                  <a:uLnTx/>
                  <a:uFillTx/>
                  <a:latin typeface="Calibri"/>
                  <a:ea typeface="微软雅黑" pitchFamily="34" charset="-122"/>
                  <a:cs typeface="Calibri" pitchFamily="34" charset="0"/>
                </a:rPr>
                <a:t>0.035</a:t>
              </a:r>
              <a:endParaRPr kumimoji="0" lang="zh-CN" altLang="en-US" sz="1400" b="1" i="0" u="none" strike="noStrike" kern="0" cap="none" spc="0" normalizeH="0" baseline="0" noProof="0" dirty="0">
                <a:ln>
                  <a:noFill/>
                </a:ln>
                <a:solidFill>
                  <a:srgbClr val="002060"/>
                </a:solidFill>
                <a:effectLst/>
                <a:uLnTx/>
                <a:uFillTx/>
                <a:latin typeface="Calibri"/>
                <a:ea typeface="微软雅黑" pitchFamily="34" charset="-122"/>
                <a:cs typeface="Calibri" pitchFamily="34" charset="0"/>
              </a:endParaRPr>
            </a:p>
          </p:txBody>
        </p:sp>
        <p:sp>
          <p:nvSpPr>
            <p:cNvPr id="48" name="任意多边形 47"/>
            <p:cNvSpPr/>
            <p:nvPr/>
          </p:nvSpPr>
          <p:spPr bwMode="auto">
            <a:xfrm>
              <a:off x="5673871" y="2342998"/>
              <a:ext cx="305551" cy="268288"/>
            </a:xfrm>
            <a:custGeom>
              <a:avLst/>
              <a:gdLst>
                <a:gd name="connsiteX0" fmla="*/ 0 w 345889"/>
                <a:gd name="connsiteY0" fmla="*/ 53591 h 267954"/>
                <a:gd name="connsiteX1" fmla="*/ 211912 w 345889"/>
                <a:gd name="connsiteY1" fmla="*/ 53591 h 267954"/>
                <a:gd name="connsiteX2" fmla="*/ 211912 w 345889"/>
                <a:gd name="connsiteY2" fmla="*/ 0 h 267954"/>
                <a:gd name="connsiteX3" fmla="*/ 345889 w 345889"/>
                <a:gd name="connsiteY3" fmla="*/ 133977 h 267954"/>
                <a:gd name="connsiteX4" fmla="*/ 211912 w 345889"/>
                <a:gd name="connsiteY4" fmla="*/ 267954 h 267954"/>
                <a:gd name="connsiteX5" fmla="*/ 211912 w 345889"/>
                <a:gd name="connsiteY5" fmla="*/ 214363 h 267954"/>
                <a:gd name="connsiteX6" fmla="*/ 0 w 345889"/>
                <a:gd name="connsiteY6" fmla="*/ 214363 h 267954"/>
                <a:gd name="connsiteX7" fmla="*/ 0 w 345889"/>
                <a:gd name="connsiteY7" fmla="*/ 53591 h 26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89" h="267954">
                  <a:moveTo>
                    <a:pt x="0" y="53591"/>
                  </a:moveTo>
                  <a:lnTo>
                    <a:pt x="211912" y="53591"/>
                  </a:lnTo>
                  <a:lnTo>
                    <a:pt x="211912" y="0"/>
                  </a:lnTo>
                  <a:lnTo>
                    <a:pt x="345889" y="133977"/>
                  </a:lnTo>
                  <a:lnTo>
                    <a:pt x="211912" y="267954"/>
                  </a:lnTo>
                  <a:lnTo>
                    <a:pt x="211912" y="214363"/>
                  </a:lnTo>
                  <a:lnTo>
                    <a:pt x="0" y="214363"/>
                  </a:lnTo>
                  <a:lnTo>
                    <a:pt x="0" y="53591"/>
                  </a:lnTo>
                  <a:close/>
                </a:path>
              </a:pathLst>
            </a:custGeom>
            <a:solidFill>
              <a:srgbClr val="4F81BD">
                <a:tint val="60000"/>
                <a:hueOff val="0"/>
                <a:satOff val="0"/>
                <a:lumOff val="0"/>
                <a:alphaOff val="0"/>
              </a:srgbClr>
            </a:solidFill>
            <a:ln>
              <a:noFill/>
            </a:ln>
            <a:effectLst/>
          </p:spPr>
          <p:txBody>
            <a:bodyPr lIns="0" tIns="53591" rIns="80386" bIns="53591" spcCol="1270" anchor="ctr"/>
            <a:lstStyle/>
            <a:p>
              <a:pPr marL="0" marR="0" lvl="0" indent="0" defTabSz="355600" eaLnBrk="1" fontAlgn="auto" latinLnBrk="0" hangingPunct="1">
                <a:lnSpc>
                  <a:spcPct val="90000"/>
                </a:lnSpc>
                <a:spcBef>
                  <a:spcPts val="0"/>
                </a:spcBef>
                <a:spcAft>
                  <a:spcPct val="3500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Calibri"/>
                <a:ea typeface="黑体"/>
                <a:cs typeface="+mn-cs"/>
              </a:endParaRPr>
            </a:p>
          </p:txBody>
        </p:sp>
        <p:sp>
          <p:nvSpPr>
            <p:cNvPr id="49" name="任意多边形 48"/>
            <p:cNvSpPr/>
            <p:nvPr/>
          </p:nvSpPr>
          <p:spPr bwMode="auto">
            <a:xfrm>
              <a:off x="6105567" y="2293786"/>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热前花键</a:t>
              </a:r>
            </a:p>
          </p:txBody>
        </p:sp>
        <p:sp>
          <p:nvSpPr>
            <p:cNvPr id="50" name="任意多边形 49"/>
            <p:cNvSpPr/>
            <p:nvPr/>
          </p:nvSpPr>
          <p:spPr bwMode="auto">
            <a:xfrm>
              <a:off x="6300392" y="2662086"/>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marR="0" lvl="1" indent="-57150" algn="l" defTabSz="444500" eaLnBrk="1" fontAlgn="auto" latinLnBrk="0" hangingPunct="1">
                <a:lnSpc>
                  <a:spcPct val="150000"/>
                </a:lnSpc>
                <a:spcBef>
                  <a:spcPts val="0"/>
                </a:spcBef>
                <a:spcAft>
                  <a:spcPct val="15000"/>
                </a:spcAft>
                <a:buClrTx/>
                <a:buSzTx/>
                <a:buFontTx/>
                <a:buChar char="••"/>
                <a:tabLst/>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跨棒</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距公差</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0.04</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a:p>
              <a:pPr marL="57150" lvl="1" indent="-57150" defTabSz="444500" fontAlgn="auto">
                <a:lnSpc>
                  <a:spcPct val="150000"/>
                </a:lnSpc>
                <a:spcBef>
                  <a:spcPts val="0"/>
                </a:spcBef>
                <a:spcAft>
                  <a:spcPct val="15000"/>
                </a:spcAft>
                <a:buFontTx/>
                <a:buChar char="••"/>
                <a:defRPr/>
              </a:pPr>
              <a:r>
                <a:rPr lang="en-US" altLang="zh-CN" sz="1600" b="1" kern="0" dirty="0" err="1" smtClean="0">
                  <a:solidFill>
                    <a:srgbClr val="002060"/>
                  </a:solidFill>
                  <a:latin typeface="微软雅黑" pitchFamily="34" charset="-122"/>
                  <a:ea typeface="微软雅黑" pitchFamily="34" charset="-122"/>
                  <a:cs typeface="Calibri" pitchFamily="34" charset="0"/>
                </a:rPr>
                <a:t>Fp</a:t>
              </a:r>
              <a:r>
                <a:rPr lang="en-US" altLang="zh-CN" sz="1600" b="1" kern="0" dirty="0" smtClean="0">
                  <a:solidFill>
                    <a:srgbClr val="002060"/>
                  </a:solidFill>
                  <a:latin typeface="微软雅黑" pitchFamily="34" charset="-122"/>
                  <a:ea typeface="微软雅黑" pitchFamily="34" charset="-122"/>
                  <a:cs typeface="Calibri" pitchFamily="34" charset="0"/>
                </a:rPr>
                <a:t> &lt; 0.04</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a:p>
              <a:pPr marL="57150" lvl="1" indent="-57150" defTabSz="444500" fontAlgn="auto">
                <a:lnSpc>
                  <a:spcPct val="150000"/>
                </a:lnSpc>
                <a:spcBef>
                  <a:spcPts val="0"/>
                </a:spcBef>
                <a:spcAft>
                  <a:spcPct val="15000"/>
                </a:spcAft>
                <a:buFontTx/>
                <a:buChar char="••"/>
                <a:defRPr/>
              </a:pPr>
              <a:r>
                <a:rPr lang="en-US" altLang="zh-CN" sz="1600" b="1" kern="0" dirty="0" smtClean="0">
                  <a:solidFill>
                    <a:srgbClr val="002060"/>
                  </a:solidFill>
                  <a:latin typeface="微软雅黑" pitchFamily="34" charset="-122"/>
                  <a:ea typeface="微软雅黑" pitchFamily="34" charset="-122"/>
                  <a:cs typeface="Calibri" pitchFamily="34" charset="0"/>
                </a:rPr>
                <a:t>Fr &lt; 0.035</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p:txBody>
        </p:sp>
        <p:sp>
          <p:nvSpPr>
            <p:cNvPr id="51" name="任意多边形 50"/>
            <p:cNvSpPr/>
            <p:nvPr/>
          </p:nvSpPr>
          <p:spPr bwMode="auto">
            <a:xfrm>
              <a:off x="1345679" y="4498553"/>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热后跳动</a:t>
              </a:r>
            </a:p>
          </p:txBody>
        </p:sp>
        <p:sp>
          <p:nvSpPr>
            <p:cNvPr id="52" name="任意多边形 51"/>
            <p:cNvSpPr/>
            <p:nvPr/>
          </p:nvSpPr>
          <p:spPr bwMode="auto">
            <a:xfrm>
              <a:off x="1540504" y="4866853"/>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lvl="1" indent="-57150" defTabSz="444500" fontAlgn="auto">
                <a:lnSpc>
                  <a:spcPct val="150000"/>
                </a:lnSpc>
                <a:spcBef>
                  <a:spcPts val="0"/>
                </a:spcBef>
                <a:spcAft>
                  <a:spcPct val="15000"/>
                </a:spcAft>
                <a:buFontTx/>
                <a:buChar char="••"/>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热</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后</a:t>
              </a:r>
              <a:r>
                <a:rPr lang="en-US" altLang="zh-CN" sz="1600" b="1" kern="0" dirty="0" smtClean="0">
                  <a:solidFill>
                    <a:srgbClr val="002060"/>
                  </a:solidFill>
                  <a:latin typeface="微软雅黑" pitchFamily="34" charset="-122"/>
                  <a:ea typeface="微软雅黑" pitchFamily="34" charset="-122"/>
                  <a:cs typeface="Calibri" pitchFamily="34" charset="0"/>
                </a:rPr>
                <a:t>&lt; 0.25</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a:p>
              <a:pPr marL="57150" lvl="1" indent="-57150" defTabSz="444500" fontAlgn="auto">
                <a:lnSpc>
                  <a:spcPct val="150000"/>
                </a:lnSpc>
                <a:spcBef>
                  <a:spcPts val="0"/>
                </a:spcBef>
                <a:spcAft>
                  <a:spcPct val="15000"/>
                </a:spcAft>
                <a:buFontTx/>
                <a:buChar char="••"/>
                <a:defRPr/>
              </a:pPr>
              <a:r>
                <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rPr>
                <a:t>校直</a:t>
              </a:r>
              <a:r>
                <a:rPr kumimoji="0" lang="zh-CN" altLang="en-US"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Calibri" pitchFamily="34" charset="0"/>
                </a:rPr>
                <a:t>后</a:t>
              </a:r>
              <a:r>
                <a:rPr lang="en-US" altLang="zh-CN" sz="1600" b="1" kern="0" dirty="0" smtClean="0">
                  <a:solidFill>
                    <a:srgbClr val="002060"/>
                  </a:solidFill>
                  <a:latin typeface="微软雅黑" pitchFamily="34" charset="-122"/>
                  <a:ea typeface="微软雅黑" pitchFamily="34" charset="-122"/>
                  <a:cs typeface="Calibri" pitchFamily="34" charset="0"/>
                </a:rPr>
                <a:t>&lt; 0.04</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Calibri" pitchFamily="34" charset="0"/>
              </a:endParaRPr>
            </a:p>
          </p:txBody>
        </p:sp>
        <p:sp>
          <p:nvSpPr>
            <p:cNvPr id="53" name="任意多边形 52"/>
            <p:cNvSpPr/>
            <p:nvPr/>
          </p:nvSpPr>
          <p:spPr bwMode="auto">
            <a:xfrm>
              <a:off x="3290246" y="4547765"/>
              <a:ext cx="305551" cy="268288"/>
            </a:xfrm>
            <a:custGeom>
              <a:avLst/>
              <a:gdLst>
                <a:gd name="connsiteX0" fmla="*/ 0 w 345889"/>
                <a:gd name="connsiteY0" fmla="*/ 53591 h 267954"/>
                <a:gd name="connsiteX1" fmla="*/ 211912 w 345889"/>
                <a:gd name="connsiteY1" fmla="*/ 53591 h 267954"/>
                <a:gd name="connsiteX2" fmla="*/ 211912 w 345889"/>
                <a:gd name="connsiteY2" fmla="*/ 0 h 267954"/>
                <a:gd name="connsiteX3" fmla="*/ 345889 w 345889"/>
                <a:gd name="connsiteY3" fmla="*/ 133977 h 267954"/>
                <a:gd name="connsiteX4" fmla="*/ 211912 w 345889"/>
                <a:gd name="connsiteY4" fmla="*/ 267954 h 267954"/>
                <a:gd name="connsiteX5" fmla="*/ 211912 w 345889"/>
                <a:gd name="connsiteY5" fmla="*/ 214363 h 267954"/>
                <a:gd name="connsiteX6" fmla="*/ 0 w 345889"/>
                <a:gd name="connsiteY6" fmla="*/ 214363 h 267954"/>
                <a:gd name="connsiteX7" fmla="*/ 0 w 345889"/>
                <a:gd name="connsiteY7" fmla="*/ 53591 h 26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89" h="267954">
                  <a:moveTo>
                    <a:pt x="0" y="53591"/>
                  </a:moveTo>
                  <a:lnTo>
                    <a:pt x="211912" y="53591"/>
                  </a:lnTo>
                  <a:lnTo>
                    <a:pt x="211912" y="0"/>
                  </a:lnTo>
                  <a:lnTo>
                    <a:pt x="345889" y="133977"/>
                  </a:lnTo>
                  <a:lnTo>
                    <a:pt x="211912" y="267954"/>
                  </a:lnTo>
                  <a:lnTo>
                    <a:pt x="211912" y="214363"/>
                  </a:lnTo>
                  <a:lnTo>
                    <a:pt x="0" y="214363"/>
                  </a:lnTo>
                  <a:lnTo>
                    <a:pt x="0" y="53591"/>
                  </a:lnTo>
                  <a:close/>
                </a:path>
              </a:pathLst>
            </a:custGeom>
            <a:solidFill>
              <a:srgbClr val="4F81BD">
                <a:tint val="60000"/>
                <a:hueOff val="0"/>
                <a:satOff val="0"/>
                <a:lumOff val="0"/>
                <a:alphaOff val="0"/>
              </a:srgbClr>
            </a:solidFill>
            <a:ln>
              <a:noFill/>
            </a:ln>
            <a:effectLst/>
          </p:spPr>
          <p:txBody>
            <a:bodyPr lIns="0" tIns="53591" rIns="80386" bIns="53591" spcCol="1270" anchor="ctr"/>
            <a:lstStyle/>
            <a:p>
              <a:pPr marL="0" marR="0" lvl="0" indent="0" defTabSz="355600" eaLnBrk="1" fontAlgn="auto" latinLnBrk="0" hangingPunct="1">
                <a:lnSpc>
                  <a:spcPct val="90000"/>
                </a:lnSpc>
                <a:spcBef>
                  <a:spcPts val="0"/>
                </a:spcBef>
                <a:spcAft>
                  <a:spcPct val="3500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Calibri"/>
                <a:ea typeface="黑体"/>
                <a:cs typeface="+mn-cs"/>
              </a:endParaRPr>
            </a:p>
          </p:txBody>
        </p:sp>
        <p:sp>
          <p:nvSpPr>
            <p:cNvPr id="54" name="任意多边形 53"/>
            <p:cNvSpPr/>
            <p:nvPr/>
          </p:nvSpPr>
          <p:spPr bwMode="auto">
            <a:xfrm>
              <a:off x="3721944" y="4498553"/>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热后齿轮</a:t>
              </a:r>
            </a:p>
          </p:txBody>
        </p:sp>
        <p:sp>
          <p:nvSpPr>
            <p:cNvPr id="55" name="任意多边形 54"/>
            <p:cNvSpPr/>
            <p:nvPr/>
          </p:nvSpPr>
          <p:spPr bwMode="auto">
            <a:xfrm>
              <a:off x="3916768" y="4866853"/>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fHα</a:t>
              </a:r>
              <a:r>
                <a:rPr kumimoji="0" lang="en-US" altLang="zh-CN" sz="1400" b="1" i="0" u="none" strike="noStrike" kern="0" cap="none" spc="0" normalizeH="0" baseline="0" noProof="0" dirty="0" smtClean="0">
                  <a:ln>
                    <a:noFill/>
                  </a:ln>
                  <a:solidFill>
                    <a:srgbClr val="002060"/>
                  </a:solidFill>
                  <a:effectLst/>
                  <a:uLnTx/>
                  <a:uFillTx/>
                  <a:latin typeface="Calibri"/>
                  <a:ea typeface="黑体"/>
                  <a:cs typeface="Calibri" pitchFamily="34" charset="0"/>
                </a:rPr>
                <a:t>±</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0.014</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fHβ</a:t>
              </a:r>
              <a:r>
                <a:rPr kumimoji="0" lang="en-US" altLang="zh-CN" sz="1400" b="1" i="0" u="none" strike="noStrike" kern="0" cap="none" spc="0" normalizeH="0" baseline="0" noProof="0" dirty="0" smtClean="0">
                  <a:ln>
                    <a:noFill/>
                  </a:ln>
                  <a:solidFill>
                    <a:srgbClr val="002060"/>
                  </a:solidFill>
                  <a:effectLst/>
                  <a:uLnTx/>
                  <a:uFillTx/>
                  <a:latin typeface="Calibri"/>
                  <a:ea typeface="黑体"/>
                  <a:cs typeface="Calibri" pitchFamily="34" charset="0"/>
                </a:rPr>
                <a:t>±</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0.014</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a:p>
              <a:pPr marL="57150" lvl="1" indent="-57150" defTabSz="444500" fontAlgn="auto">
                <a:lnSpc>
                  <a:spcPct val="90000"/>
                </a:lnSpc>
                <a:spcBef>
                  <a:spcPts val="0"/>
                </a:spcBef>
                <a:spcAft>
                  <a:spcPct val="15000"/>
                </a:spcAft>
                <a:buFontTx/>
                <a:buChar char="••"/>
                <a:defRPr/>
              </a:pPr>
              <a:r>
                <a:rPr kumimoji="0" lang="en-US" sz="1400" b="1" i="0" u="none" strike="noStrike" kern="0" cap="none" spc="0" normalizeH="0" baseline="0" noProof="0" dirty="0" err="1" smtClean="0">
                  <a:ln>
                    <a:noFill/>
                  </a:ln>
                  <a:solidFill>
                    <a:srgbClr val="002060"/>
                  </a:solidFill>
                  <a:effectLst/>
                  <a:uLnTx/>
                  <a:uFillTx/>
                  <a:latin typeface="Calibri"/>
                  <a:ea typeface="黑体"/>
                  <a:cs typeface="Calibri" pitchFamily="34" charset="0"/>
                </a:rPr>
                <a:t>fpt</a:t>
              </a:r>
              <a:r>
                <a:rPr lang="en-US" altLang="zh-CN" sz="1400" b="1" kern="0" dirty="0" smtClean="0">
                  <a:solidFill>
                    <a:srgbClr val="002060"/>
                  </a:solidFill>
                  <a:latin typeface="Calibri"/>
                  <a:ea typeface="微软雅黑" pitchFamily="34" charset="-122"/>
                  <a:cs typeface="Calibri" pitchFamily="34" charset="0"/>
                </a:rPr>
                <a:t>&lt;</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0.02</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a:p>
              <a:pPr marL="57150" lvl="1" indent="-57150" defTabSz="444500" fontAlgn="auto">
                <a:lnSpc>
                  <a:spcPct val="90000"/>
                </a:lnSpc>
                <a:spcBef>
                  <a:spcPts val="0"/>
                </a:spcBef>
                <a:spcAft>
                  <a:spcPct val="15000"/>
                </a:spcAft>
                <a:buFontTx/>
                <a:buChar char="••"/>
                <a:defRPr/>
              </a:pPr>
              <a:r>
                <a:rPr kumimoji="0" lang="en-US" sz="1400" b="1" i="0" u="none" strike="noStrike" kern="0" cap="none" spc="0" normalizeH="0" baseline="0" noProof="0" dirty="0" err="1" smtClean="0">
                  <a:ln>
                    <a:noFill/>
                  </a:ln>
                  <a:solidFill>
                    <a:srgbClr val="002060"/>
                  </a:solidFill>
                  <a:effectLst/>
                  <a:uLnTx/>
                  <a:uFillTx/>
                  <a:latin typeface="Calibri"/>
                  <a:ea typeface="黑体"/>
                  <a:cs typeface="Calibri" pitchFamily="34" charset="0"/>
                </a:rPr>
                <a:t>Fp</a:t>
              </a:r>
              <a:r>
                <a:rPr lang="en-US" altLang="zh-CN" sz="1400" b="1" kern="0" dirty="0" smtClean="0">
                  <a:solidFill>
                    <a:srgbClr val="002060"/>
                  </a:solidFill>
                  <a:latin typeface="Calibri"/>
                  <a:ea typeface="微软雅黑" pitchFamily="34" charset="-122"/>
                  <a:cs typeface="Calibri" pitchFamily="34" charset="0"/>
                </a:rPr>
                <a:t>&lt;</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0.07</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a:p>
              <a:pPr marL="57150" lvl="1" indent="-57150" defTabSz="444500" fontAlgn="auto">
                <a:lnSpc>
                  <a:spcPct val="90000"/>
                </a:lnSpc>
                <a:spcBef>
                  <a:spcPts val="0"/>
                </a:spcBef>
                <a:spcAft>
                  <a:spcPct val="15000"/>
                </a:spcAft>
                <a:buFontTx/>
                <a:buChar char="••"/>
                <a:defRPr/>
              </a:pP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Fr</a:t>
              </a:r>
              <a:r>
                <a:rPr lang="en-US" altLang="zh-CN" sz="1400" b="1" kern="0" dirty="0" smtClean="0">
                  <a:solidFill>
                    <a:srgbClr val="002060"/>
                  </a:solidFill>
                  <a:latin typeface="Calibri"/>
                  <a:ea typeface="微软雅黑" pitchFamily="34" charset="-122"/>
                  <a:cs typeface="Calibri" pitchFamily="34" charset="0"/>
                </a:rPr>
                <a:t>&lt;</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0.05</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a:p>
              <a:pPr marL="57150" marR="0" lvl="1" indent="-57150" algn="l" defTabSz="444500" eaLnBrk="1" fontAlgn="auto" latinLnBrk="0" hangingPunct="1">
                <a:lnSpc>
                  <a:spcPct val="90000"/>
                </a:lnSpc>
                <a:spcBef>
                  <a:spcPts val="0"/>
                </a:spcBef>
                <a:spcAft>
                  <a:spcPct val="15000"/>
                </a:spcAft>
                <a:buClrTx/>
                <a:buSzTx/>
                <a:buFontTx/>
                <a:buChar char="••"/>
                <a:tabLst/>
                <a:defRPr/>
              </a:pP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Wk</a:t>
              </a:r>
              <a:r>
                <a:rPr kumimoji="0" lang="zh-CN" alt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公差</a:t>
              </a:r>
              <a:r>
                <a:rPr kumimoji="0" lang="en-US" sz="1400" b="1" i="0" u="none" strike="noStrike" kern="0" cap="none" spc="0" normalizeH="0" baseline="0" noProof="0" dirty="0" smtClean="0">
                  <a:ln>
                    <a:noFill/>
                  </a:ln>
                  <a:solidFill>
                    <a:srgbClr val="002060"/>
                  </a:solidFill>
                  <a:effectLst/>
                  <a:uLnTx/>
                  <a:uFillTx/>
                  <a:latin typeface="Calibri"/>
                  <a:ea typeface="黑体"/>
                  <a:cs typeface="Calibri" pitchFamily="34" charset="0"/>
                </a:rPr>
                <a:t>0.04</a:t>
              </a:r>
              <a:endParaRPr kumimoji="0" lang="zh-CN" altLang="en-US" sz="1400" b="1" i="0" u="none" strike="noStrike" kern="0" cap="none" spc="0" normalizeH="0" baseline="0" noProof="0" dirty="0">
                <a:ln>
                  <a:noFill/>
                </a:ln>
                <a:solidFill>
                  <a:srgbClr val="002060"/>
                </a:solidFill>
                <a:effectLst/>
                <a:uLnTx/>
                <a:uFillTx/>
                <a:latin typeface="Calibri"/>
                <a:ea typeface="黑体"/>
                <a:cs typeface="Calibri" pitchFamily="34" charset="0"/>
              </a:endParaRPr>
            </a:p>
          </p:txBody>
        </p:sp>
        <p:sp>
          <p:nvSpPr>
            <p:cNvPr id="56" name="任意多边形 55"/>
            <p:cNvSpPr/>
            <p:nvPr/>
          </p:nvSpPr>
          <p:spPr bwMode="auto">
            <a:xfrm>
              <a:off x="5576983" y="4547765"/>
              <a:ext cx="305551" cy="268288"/>
            </a:xfrm>
            <a:custGeom>
              <a:avLst/>
              <a:gdLst>
                <a:gd name="connsiteX0" fmla="*/ 0 w 345889"/>
                <a:gd name="connsiteY0" fmla="*/ 53591 h 267954"/>
                <a:gd name="connsiteX1" fmla="*/ 211912 w 345889"/>
                <a:gd name="connsiteY1" fmla="*/ 53591 h 267954"/>
                <a:gd name="connsiteX2" fmla="*/ 211912 w 345889"/>
                <a:gd name="connsiteY2" fmla="*/ 0 h 267954"/>
                <a:gd name="connsiteX3" fmla="*/ 345889 w 345889"/>
                <a:gd name="connsiteY3" fmla="*/ 133977 h 267954"/>
                <a:gd name="connsiteX4" fmla="*/ 211912 w 345889"/>
                <a:gd name="connsiteY4" fmla="*/ 267954 h 267954"/>
                <a:gd name="connsiteX5" fmla="*/ 211912 w 345889"/>
                <a:gd name="connsiteY5" fmla="*/ 214363 h 267954"/>
                <a:gd name="connsiteX6" fmla="*/ 0 w 345889"/>
                <a:gd name="connsiteY6" fmla="*/ 214363 h 267954"/>
                <a:gd name="connsiteX7" fmla="*/ 0 w 345889"/>
                <a:gd name="connsiteY7" fmla="*/ 53591 h 26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89" h="267954">
                  <a:moveTo>
                    <a:pt x="0" y="53591"/>
                  </a:moveTo>
                  <a:lnTo>
                    <a:pt x="211912" y="53591"/>
                  </a:lnTo>
                  <a:lnTo>
                    <a:pt x="211912" y="0"/>
                  </a:lnTo>
                  <a:lnTo>
                    <a:pt x="345889" y="133977"/>
                  </a:lnTo>
                  <a:lnTo>
                    <a:pt x="211912" y="267954"/>
                  </a:lnTo>
                  <a:lnTo>
                    <a:pt x="211912" y="214363"/>
                  </a:lnTo>
                  <a:lnTo>
                    <a:pt x="0" y="214363"/>
                  </a:lnTo>
                  <a:lnTo>
                    <a:pt x="0" y="53591"/>
                  </a:lnTo>
                  <a:close/>
                </a:path>
              </a:pathLst>
            </a:custGeom>
            <a:solidFill>
              <a:srgbClr val="4F81BD">
                <a:tint val="60000"/>
                <a:hueOff val="0"/>
                <a:satOff val="0"/>
                <a:lumOff val="0"/>
                <a:alphaOff val="0"/>
              </a:srgbClr>
            </a:solidFill>
            <a:ln>
              <a:noFill/>
            </a:ln>
            <a:effectLst/>
          </p:spPr>
          <p:txBody>
            <a:bodyPr lIns="0" tIns="53591" rIns="80386" bIns="53591" spcCol="1270" anchor="ctr"/>
            <a:lstStyle/>
            <a:p>
              <a:pPr marL="0" marR="0" lvl="0" indent="0" defTabSz="355600" eaLnBrk="1" fontAlgn="auto" latinLnBrk="0" hangingPunct="1">
                <a:lnSpc>
                  <a:spcPct val="90000"/>
                </a:lnSpc>
                <a:spcBef>
                  <a:spcPts val="0"/>
                </a:spcBef>
                <a:spcAft>
                  <a:spcPct val="35000"/>
                </a:spcAft>
                <a:buClrTx/>
                <a:buSzTx/>
                <a:buFontTx/>
                <a:buNone/>
                <a:tabLst/>
                <a:defRPr/>
              </a:pPr>
              <a:endParaRPr kumimoji="0" lang="zh-CN" altLang="en-US" sz="1400" b="0" i="0" u="none" strike="noStrike" kern="0" cap="none" spc="0" normalizeH="0" baseline="0" noProof="0">
                <a:ln>
                  <a:noFill/>
                </a:ln>
                <a:solidFill>
                  <a:srgbClr val="FFFFFF"/>
                </a:solidFill>
                <a:effectLst/>
                <a:uLnTx/>
                <a:uFillTx/>
                <a:latin typeface="Calibri"/>
                <a:ea typeface="黑体"/>
                <a:cs typeface="+mn-cs"/>
              </a:endParaRPr>
            </a:p>
          </p:txBody>
        </p:sp>
        <p:sp>
          <p:nvSpPr>
            <p:cNvPr id="57" name="任意多边形 56"/>
            <p:cNvSpPr/>
            <p:nvPr/>
          </p:nvSpPr>
          <p:spPr bwMode="auto">
            <a:xfrm>
              <a:off x="6105567" y="4498553"/>
              <a:ext cx="1368000" cy="900000"/>
            </a:xfrm>
            <a:custGeom>
              <a:avLst/>
              <a:gdLst>
                <a:gd name="connsiteX0" fmla="*/ 0 w 1076248"/>
                <a:gd name="connsiteY0" fmla="*/ 55223 h 552233"/>
                <a:gd name="connsiteX1" fmla="*/ 55223 w 1076248"/>
                <a:gd name="connsiteY1" fmla="*/ 0 h 552233"/>
                <a:gd name="connsiteX2" fmla="*/ 1021025 w 1076248"/>
                <a:gd name="connsiteY2" fmla="*/ 0 h 552233"/>
                <a:gd name="connsiteX3" fmla="*/ 1076248 w 1076248"/>
                <a:gd name="connsiteY3" fmla="*/ 55223 h 552233"/>
                <a:gd name="connsiteX4" fmla="*/ 1076248 w 1076248"/>
                <a:gd name="connsiteY4" fmla="*/ 497010 h 552233"/>
                <a:gd name="connsiteX5" fmla="*/ 1021025 w 1076248"/>
                <a:gd name="connsiteY5" fmla="*/ 552233 h 552233"/>
                <a:gd name="connsiteX6" fmla="*/ 55223 w 1076248"/>
                <a:gd name="connsiteY6" fmla="*/ 552233 h 552233"/>
                <a:gd name="connsiteX7" fmla="*/ 0 w 1076248"/>
                <a:gd name="connsiteY7" fmla="*/ 497010 h 552233"/>
                <a:gd name="connsiteX8" fmla="*/ 0 w 1076248"/>
                <a:gd name="connsiteY8" fmla="*/ 55223 h 5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552233">
                  <a:moveTo>
                    <a:pt x="0" y="55223"/>
                  </a:moveTo>
                  <a:cubicBezTo>
                    <a:pt x="0" y="24724"/>
                    <a:pt x="24724" y="0"/>
                    <a:pt x="55223" y="0"/>
                  </a:cubicBezTo>
                  <a:lnTo>
                    <a:pt x="1021025" y="0"/>
                  </a:lnTo>
                  <a:cubicBezTo>
                    <a:pt x="1051524" y="0"/>
                    <a:pt x="1076248" y="24724"/>
                    <a:pt x="1076248" y="55223"/>
                  </a:cubicBezTo>
                  <a:lnTo>
                    <a:pt x="1076248" y="497010"/>
                  </a:lnTo>
                  <a:cubicBezTo>
                    <a:pt x="1076248" y="527509"/>
                    <a:pt x="1051524" y="552233"/>
                    <a:pt x="1021025" y="552233"/>
                  </a:cubicBezTo>
                  <a:lnTo>
                    <a:pt x="55223" y="552233"/>
                  </a:lnTo>
                  <a:cubicBezTo>
                    <a:pt x="24724" y="552233"/>
                    <a:pt x="0" y="527509"/>
                    <a:pt x="0" y="497010"/>
                  </a:cubicBezTo>
                  <a:lnTo>
                    <a:pt x="0" y="55223"/>
                  </a:lnTo>
                  <a:close/>
                </a:path>
              </a:pathLst>
            </a:custGeom>
            <a:solidFill>
              <a:srgbClr val="4F81BD">
                <a:hueOff val="0"/>
                <a:satOff val="0"/>
                <a:lumOff val="0"/>
                <a:alphaOff val="0"/>
              </a:srgbClr>
            </a:solidFill>
            <a:ln w="25400" cap="flat" cmpd="sng" algn="ctr">
              <a:solidFill>
                <a:srgbClr val="FFFFFF">
                  <a:hueOff val="0"/>
                  <a:satOff val="0"/>
                  <a:lumOff val="0"/>
                  <a:alphaOff val="0"/>
                </a:srgbClr>
              </a:solidFill>
              <a:prstDash val="solid"/>
            </a:ln>
            <a:effectLst/>
          </p:spPr>
          <p:txBody>
            <a:bodyPr lIns="85344" tIns="85344" rIns="85344" bIns="229798" spcCol="1270"/>
            <a:lstStyle/>
            <a:p>
              <a:pPr marL="0" marR="0" lvl="0" indent="0" algn="l" defTabSz="533400" eaLnBrk="1" fontAlgn="auto" latinLnBrk="0" hangingPunct="1">
                <a:lnSpc>
                  <a:spcPct val="90000"/>
                </a:lnSpc>
                <a:spcBef>
                  <a:spcPts val="0"/>
                </a:spcBef>
                <a:spcAft>
                  <a:spcPct val="35000"/>
                </a:spcAft>
                <a:buClrTx/>
                <a:buSzTx/>
                <a:buFontTx/>
                <a:buNone/>
                <a:tabLst/>
                <a:defRPr/>
              </a:pPr>
              <a:r>
                <a:rPr kumimoji="1" lang="zh-CN" altLang="en-US" b="0" i="0" u="none" strike="noStrike" kern="0" cap="none" spc="0" normalizeH="0" baseline="0" noProof="0" dirty="0">
                  <a:ln>
                    <a:noFill/>
                  </a:ln>
                  <a:solidFill>
                    <a:schemeClr val="bg1"/>
                  </a:solidFill>
                  <a:effectLst/>
                  <a:uLnTx/>
                  <a:uFillTx/>
                  <a:latin typeface="微软雅黑" pitchFamily="34" charset="-122"/>
                  <a:ea typeface="微软雅黑" pitchFamily="34" charset="-122"/>
                  <a:cs typeface="+mn-cs"/>
                </a:rPr>
                <a:t>热后花键</a:t>
              </a:r>
            </a:p>
          </p:txBody>
        </p:sp>
        <p:sp>
          <p:nvSpPr>
            <p:cNvPr id="58" name="任意多边形 57"/>
            <p:cNvSpPr/>
            <p:nvPr/>
          </p:nvSpPr>
          <p:spPr bwMode="auto">
            <a:xfrm>
              <a:off x="6300392" y="4866853"/>
              <a:ext cx="1800000" cy="1514475"/>
            </a:xfrm>
            <a:custGeom>
              <a:avLst/>
              <a:gdLst>
                <a:gd name="connsiteX0" fmla="*/ 0 w 1076248"/>
                <a:gd name="connsiteY0" fmla="*/ 107625 h 1197000"/>
                <a:gd name="connsiteX1" fmla="*/ 107625 w 1076248"/>
                <a:gd name="connsiteY1" fmla="*/ 0 h 1197000"/>
                <a:gd name="connsiteX2" fmla="*/ 968623 w 1076248"/>
                <a:gd name="connsiteY2" fmla="*/ 0 h 1197000"/>
                <a:gd name="connsiteX3" fmla="*/ 1076248 w 1076248"/>
                <a:gd name="connsiteY3" fmla="*/ 107625 h 1197000"/>
                <a:gd name="connsiteX4" fmla="*/ 1076248 w 1076248"/>
                <a:gd name="connsiteY4" fmla="*/ 1089375 h 1197000"/>
                <a:gd name="connsiteX5" fmla="*/ 968623 w 1076248"/>
                <a:gd name="connsiteY5" fmla="*/ 1197000 h 1197000"/>
                <a:gd name="connsiteX6" fmla="*/ 107625 w 1076248"/>
                <a:gd name="connsiteY6" fmla="*/ 1197000 h 1197000"/>
                <a:gd name="connsiteX7" fmla="*/ 0 w 1076248"/>
                <a:gd name="connsiteY7" fmla="*/ 1089375 h 1197000"/>
                <a:gd name="connsiteX8" fmla="*/ 0 w 1076248"/>
                <a:gd name="connsiteY8" fmla="*/ 107625 h 11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248" h="1197000">
                  <a:moveTo>
                    <a:pt x="0" y="107625"/>
                  </a:moveTo>
                  <a:cubicBezTo>
                    <a:pt x="0" y="48185"/>
                    <a:pt x="48185" y="0"/>
                    <a:pt x="107625" y="0"/>
                  </a:cubicBezTo>
                  <a:lnTo>
                    <a:pt x="968623" y="0"/>
                  </a:lnTo>
                  <a:cubicBezTo>
                    <a:pt x="1028063" y="0"/>
                    <a:pt x="1076248" y="48185"/>
                    <a:pt x="1076248" y="107625"/>
                  </a:cubicBezTo>
                  <a:lnTo>
                    <a:pt x="1076248" y="1089375"/>
                  </a:lnTo>
                  <a:cubicBezTo>
                    <a:pt x="1076248" y="1148815"/>
                    <a:pt x="1028063" y="1197000"/>
                    <a:pt x="968623" y="1197000"/>
                  </a:cubicBezTo>
                  <a:lnTo>
                    <a:pt x="107625" y="1197000"/>
                  </a:lnTo>
                  <a:cubicBezTo>
                    <a:pt x="48185" y="1197000"/>
                    <a:pt x="0" y="1148815"/>
                    <a:pt x="0" y="1089375"/>
                  </a:cubicBezTo>
                  <a:lnTo>
                    <a:pt x="0" y="107625"/>
                  </a:lnTo>
                  <a:close/>
                </a:path>
              </a:pathLst>
            </a:custGeom>
            <a:solidFill>
              <a:srgbClr val="FFFFFF">
                <a:alpha val="90000"/>
                <a:hueOff val="0"/>
                <a:satOff val="0"/>
                <a:lumOff val="0"/>
                <a:alphaOff val="0"/>
              </a:srgbClr>
            </a:solidFill>
            <a:ln w="25400" cap="flat" cmpd="sng" algn="ctr">
              <a:solidFill>
                <a:srgbClr val="4F81BD">
                  <a:hueOff val="0"/>
                  <a:satOff val="0"/>
                  <a:lumOff val="0"/>
                  <a:alphaOff val="0"/>
                </a:srgbClr>
              </a:solidFill>
              <a:prstDash val="solid"/>
            </a:ln>
            <a:effectLst/>
          </p:spPr>
          <p:txBody>
            <a:bodyPr lIns="102642" tIns="102642" rIns="102642" bIns="102642" spcCol="1270"/>
            <a:lstStyle/>
            <a:p>
              <a:pPr marL="57150" lvl="1" indent="-57150" defTabSz="444500" fontAlgn="auto">
                <a:lnSpc>
                  <a:spcPct val="150000"/>
                </a:lnSpc>
                <a:spcBef>
                  <a:spcPts val="0"/>
                </a:spcBef>
                <a:spcAft>
                  <a:spcPct val="15000"/>
                </a:spcAft>
                <a:buFontTx/>
                <a:buChar char="••"/>
                <a:defRPr/>
              </a:pPr>
              <a:r>
                <a:rPr kumimoji="0" lang="en-US" altLang="zh-CN" sz="1600" b="1" i="0" u="none" strike="noStrike" kern="0" cap="none" spc="0" normalizeH="0" baseline="0" noProof="0" dirty="0" err="1" smtClean="0">
                  <a:ln>
                    <a:noFill/>
                  </a:ln>
                  <a:solidFill>
                    <a:srgbClr val="002060"/>
                  </a:solidFill>
                  <a:effectLst/>
                  <a:uLnTx/>
                  <a:uFillTx/>
                  <a:latin typeface="微软雅黑" pitchFamily="34" charset="-122"/>
                  <a:ea typeface="微软雅黑" pitchFamily="34" charset="-122"/>
                  <a:cs typeface="Times New Roman" pitchFamily="18" charset="0"/>
                </a:rPr>
                <a:t>Mdk</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Times New Roman" pitchFamily="18" charset="0"/>
                </a:rPr>
                <a:t> </a:t>
              </a:r>
              <a:r>
                <a:rPr lang="zh-CN" altLang="en-US" sz="1600" b="1" kern="0" noProof="0" dirty="0" smtClean="0">
                  <a:solidFill>
                    <a:srgbClr val="002060"/>
                  </a:solidFill>
                  <a:latin typeface="微软雅黑" pitchFamily="34" charset="-122"/>
                  <a:ea typeface="微软雅黑" pitchFamily="34" charset="-122"/>
                  <a:cs typeface="Times New Roman" pitchFamily="18" charset="0"/>
                </a:rPr>
                <a:t>公差</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Times New Roman" pitchFamily="18" charset="0"/>
                </a:rPr>
                <a:t>0.06</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Times New Roman" pitchFamily="18" charset="0"/>
              </a:endParaRPr>
            </a:p>
            <a:p>
              <a:pPr marL="57150" lvl="1" indent="-57150" defTabSz="444500" fontAlgn="auto">
                <a:lnSpc>
                  <a:spcPct val="150000"/>
                </a:lnSpc>
                <a:spcBef>
                  <a:spcPts val="0"/>
                </a:spcBef>
                <a:spcAft>
                  <a:spcPct val="15000"/>
                </a:spcAft>
                <a:buFontTx/>
                <a:buChar char="••"/>
                <a:defRPr/>
              </a:pPr>
              <a:r>
                <a:rPr kumimoji="0" lang="en-US" altLang="zh-CN" sz="1600" b="1" i="0" u="none" strike="noStrike" kern="0" cap="none" spc="0" normalizeH="0" baseline="0" noProof="0" dirty="0" err="1" smtClean="0">
                  <a:ln>
                    <a:noFill/>
                  </a:ln>
                  <a:solidFill>
                    <a:srgbClr val="002060"/>
                  </a:solidFill>
                  <a:effectLst/>
                  <a:uLnTx/>
                  <a:uFillTx/>
                  <a:latin typeface="微软雅黑" pitchFamily="34" charset="-122"/>
                  <a:ea typeface="微软雅黑" pitchFamily="34" charset="-122"/>
                  <a:cs typeface="Times New Roman" pitchFamily="18" charset="0"/>
                </a:rPr>
                <a:t>Fp</a:t>
              </a:r>
              <a:r>
                <a:rPr lang="en-US" altLang="zh-CN" sz="1600" b="1" kern="0" dirty="0" smtClean="0">
                  <a:solidFill>
                    <a:srgbClr val="002060"/>
                  </a:solidFill>
                  <a:latin typeface="微软雅黑" pitchFamily="34" charset="-122"/>
                  <a:ea typeface="微软雅黑" pitchFamily="34" charset="-122"/>
                  <a:cs typeface="Calibri" pitchFamily="34" charset="0"/>
                </a:rPr>
                <a:t> &lt; </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Times New Roman" pitchFamily="18" charset="0"/>
                </a:rPr>
                <a:t>0.1</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Times New Roman" pitchFamily="18" charset="0"/>
              </a:endParaRPr>
            </a:p>
            <a:p>
              <a:pPr marL="57150" lvl="1" indent="-57150" defTabSz="444500" fontAlgn="auto">
                <a:lnSpc>
                  <a:spcPct val="150000"/>
                </a:lnSpc>
                <a:spcBef>
                  <a:spcPts val="0"/>
                </a:spcBef>
                <a:spcAft>
                  <a:spcPct val="15000"/>
                </a:spcAft>
                <a:buFontTx/>
                <a:buChar char="••"/>
                <a:defRPr/>
              </a:pP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Times New Roman" pitchFamily="18" charset="0"/>
                </a:rPr>
                <a:t>Fr</a:t>
              </a:r>
              <a:r>
                <a:rPr lang="en-US" altLang="zh-CN" sz="1600" b="1" kern="0" dirty="0" smtClean="0">
                  <a:solidFill>
                    <a:srgbClr val="002060"/>
                  </a:solidFill>
                  <a:latin typeface="微软雅黑" pitchFamily="34" charset="-122"/>
                  <a:ea typeface="微软雅黑" pitchFamily="34" charset="-122"/>
                  <a:cs typeface="Calibri" pitchFamily="34" charset="0"/>
                </a:rPr>
                <a:t> &lt; </a:t>
              </a:r>
              <a:r>
                <a:rPr kumimoji="0" lang="en-US" altLang="zh-CN" sz="1600" b="1" i="0" u="none" strike="noStrike" kern="0" cap="none" spc="0" normalizeH="0" baseline="0" noProof="0" dirty="0" smtClean="0">
                  <a:ln>
                    <a:noFill/>
                  </a:ln>
                  <a:solidFill>
                    <a:srgbClr val="002060"/>
                  </a:solidFill>
                  <a:effectLst/>
                  <a:uLnTx/>
                  <a:uFillTx/>
                  <a:latin typeface="微软雅黑" pitchFamily="34" charset="-122"/>
                  <a:ea typeface="微软雅黑" pitchFamily="34" charset="-122"/>
                  <a:cs typeface="Times New Roman" pitchFamily="18" charset="0"/>
                </a:rPr>
                <a:t>0.08</a:t>
              </a:r>
              <a:endParaRPr kumimoji="0" lang="zh-CN" altLang="en-US" sz="1600" b="1" i="0" u="none" strike="noStrike" kern="0" cap="none" spc="0" normalizeH="0" baseline="0" noProof="0" dirty="0">
                <a:ln>
                  <a:noFill/>
                </a:ln>
                <a:solidFill>
                  <a:srgbClr val="002060"/>
                </a:solidFill>
                <a:effectLst/>
                <a:uLnTx/>
                <a:uFillTx/>
                <a:latin typeface="微软雅黑" pitchFamily="34" charset="-122"/>
                <a:ea typeface="微软雅黑" pitchFamily="34" charset="-122"/>
                <a:cs typeface="Times New Roman"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19</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826689"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3 </a:t>
            </a:r>
            <a:r>
              <a:rPr lang="zh-CN" altLang="en-US" sz="2400" b="1" dirty="0" smtClean="0">
                <a:solidFill>
                  <a:srgbClr val="003366"/>
                </a:solidFill>
                <a:latin typeface="+mn-lt"/>
                <a:ea typeface="微软雅黑" pitchFamily="34" charset="-122"/>
              </a:rPr>
              <a:t>轴齿全流程质量控制技术</a:t>
            </a:r>
          </a:p>
        </p:txBody>
      </p:sp>
      <p:sp>
        <p:nvSpPr>
          <p:cNvPr id="30" name="Text Box 6"/>
          <p:cNvSpPr txBox="1">
            <a:spLocks noChangeArrowheads="1"/>
          </p:cNvSpPr>
          <p:nvPr/>
        </p:nvSpPr>
        <p:spPr bwMode="auto">
          <a:xfrm>
            <a:off x="436034" y="692696"/>
            <a:ext cx="3477234"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3.7 </a:t>
            </a:r>
            <a:r>
              <a:rPr lang="zh-CN" altLang="en-US" sz="2200" b="1" dirty="0" smtClean="0">
                <a:solidFill>
                  <a:srgbClr val="003366"/>
                </a:solidFill>
                <a:latin typeface="+mn-lt"/>
                <a:ea typeface="微软雅黑" pitchFamily="34" charset="-122"/>
              </a:rPr>
              <a:t>盘类零件工艺技术条件</a:t>
            </a:r>
            <a:endParaRPr lang="en-US" altLang="zh-CN" sz="2200" b="1" dirty="0">
              <a:solidFill>
                <a:srgbClr val="003366"/>
              </a:solidFill>
              <a:latin typeface="+mn-lt"/>
              <a:ea typeface="微软雅黑" pitchFamily="34" charset="-122"/>
            </a:endParaRPr>
          </a:p>
        </p:txBody>
      </p:sp>
      <p:pic>
        <p:nvPicPr>
          <p:cNvPr id="76" name="Picture 3"/>
          <p:cNvPicPr>
            <a:picLocks noChangeAspect="1" noChangeArrowheads="1"/>
          </p:cNvPicPr>
          <p:nvPr/>
        </p:nvPicPr>
        <p:blipFill>
          <a:blip r:embed="rId2"/>
          <a:srcRect l="17047" t="13638" r="14757" b="11812"/>
          <a:stretch>
            <a:fillRect/>
          </a:stretch>
        </p:blipFill>
        <p:spPr bwMode="auto">
          <a:xfrm>
            <a:off x="6410301" y="1388392"/>
            <a:ext cx="2415710" cy="1980000"/>
          </a:xfrm>
          <a:prstGeom prst="roundRect">
            <a:avLst/>
          </a:prstGeom>
          <a:noFill/>
          <a:ln w="9525" algn="ctr">
            <a:noFill/>
            <a:miter lim="800000"/>
            <a:headEnd/>
            <a:tailEnd/>
          </a:ln>
        </p:spPr>
      </p:pic>
      <p:grpSp>
        <p:nvGrpSpPr>
          <p:cNvPr id="84" name="组合 83"/>
          <p:cNvGrpSpPr/>
          <p:nvPr/>
        </p:nvGrpSpPr>
        <p:grpSpPr>
          <a:xfrm>
            <a:off x="395536" y="1384201"/>
            <a:ext cx="5885999" cy="1945249"/>
            <a:chOff x="2385356" y="1412776"/>
            <a:chExt cx="5885999" cy="1945249"/>
          </a:xfrm>
        </p:grpSpPr>
        <p:graphicFrame>
          <p:nvGraphicFramePr>
            <p:cNvPr id="62" name="图示 61"/>
            <p:cNvGraphicFramePr/>
            <p:nvPr/>
          </p:nvGraphicFramePr>
          <p:xfrm>
            <a:off x="2385356" y="2180118"/>
            <a:ext cx="3420000" cy="450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TextBox 40"/>
            <p:cNvSpPr txBox="1">
              <a:spLocks noChangeArrowheads="1"/>
            </p:cNvSpPr>
            <p:nvPr/>
          </p:nvSpPr>
          <p:spPr bwMode="auto">
            <a:xfrm>
              <a:off x="6211322" y="2175839"/>
              <a:ext cx="828000" cy="452698"/>
            </a:xfrm>
            <a:prstGeom prst="rect">
              <a:avLst/>
            </a:prstGeom>
            <a:noFill/>
            <a:ln w="19050">
              <a:solidFill>
                <a:schemeClr val="accent5">
                  <a:lumMod val="50000"/>
                </a:schemeClr>
              </a:solidFill>
              <a:miter lim="800000"/>
              <a:headEnd/>
              <a:tailEnd/>
            </a:ln>
          </p:spPr>
          <p:txBody>
            <a:bodyPr wrap="square" lIns="18000" tIns="10800" rIns="18000" bIns="108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kern="0" dirty="0" smtClean="0">
                  <a:solidFill>
                    <a:srgbClr val="000066"/>
                  </a:solidFill>
                  <a:latin typeface="微软雅黑" pitchFamily="34" charset="-122"/>
                  <a:ea typeface="微软雅黑" pitchFamily="34" charset="-122"/>
                </a:rPr>
                <a:t>内孔端面</a:t>
              </a:r>
              <a:endParaRPr kumimoji="1" lang="en-US" altLang="zh-CN" sz="1400" b="1" kern="0" dirty="0" smtClean="0">
                <a:solidFill>
                  <a:srgbClr val="000066"/>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kern="0" dirty="0" smtClean="0">
                  <a:solidFill>
                    <a:srgbClr val="000066"/>
                  </a:solidFill>
                  <a:latin typeface="微软雅黑" pitchFamily="34" charset="-122"/>
                  <a:ea typeface="微软雅黑" pitchFamily="34" charset="-122"/>
                </a:rPr>
                <a:t>精度</a:t>
              </a:r>
            </a:p>
          </p:txBody>
        </p:sp>
        <p:graphicFrame>
          <p:nvGraphicFramePr>
            <p:cNvPr id="66" name="图示 65"/>
            <p:cNvGraphicFramePr/>
            <p:nvPr/>
          </p:nvGraphicFramePr>
          <p:xfrm>
            <a:off x="2385356" y="1412776"/>
            <a:ext cx="4680000" cy="4502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9" name="TextBox 44"/>
            <p:cNvSpPr txBox="1">
              <a:spLocks noChangeArrowheads="1"/>
            </p:cNvSpPr>
            <p:nvPr/>
          </p:nvSpPr>
          <p:spPr bwMode="auto">
            <a:xfrm>
              <a:off x="7416408" y="1419202"/>
              <a:ext cx="828000" cy="452698"/>
            </a:xfrm>
            <a:prstGeom prst="rect">
              <a:avLst/>
            </a:prstGeom>
            <a:noFill/>
            <a:ln w="19050">
              <a:solidFill>
                <a:schemeClr val="accent5">
                  <a:lumMod val="50000"/>
                </a:schemeClr>
              </a:solidFill>
              <a:miter lim="800000"/>
              <a:headEnd/>
              <a:tailEnd/>
            </a:ln>
          </p:spPr>
          <p:txBody>
            <a:bodyPr wrap="square" lIns="18000" tIns="10800" rIns="18000" bIns="10800" anchor="ctr">
              <a:spAutoFit/>
            </a:bodyPr>
            <a:lstStyle/>
            <a:p>
              <a:pPr algn="ctr" fontAlgn="auto">
                <a:spcBef>
                  <a:spcPts val="0"/>
                </a:spcBef>
                <a:spcAft>
                  <a:spcPts val="0"/>
                </a:spcAft>
                <a:defRPr/>
              </a:pPr>
              <a:r>
                <a:rPr kumimoji="1" lang="zh-CN" altLang="en-US" sz="1400" b="1" kern="0" dirty="0" smtClean="0">
                  <a:solidFill>
                    <a:srgbClr val="000066"/>
                  </a:solidFill>
                  <a:latin typeface="微软雅黑" pitchFamily="34" charset="-122"/>
                  <a:ea typeface="微软雅黑" pitchFamily="34" charset="-122"/>
                </a:rPr>
                <a:t>磨前齿轮</a:t>
              </a:r>
              <a:endParaRPr kumimoji="1" lang="en-US" altLang="zh-CN" sz="1400" b="1" kern="0" dirty="0" smtClean="0">
                <a:solidFill>
                  <a:srgbClr val="000066"/>
                </a:solidFill>
                <a:latin typeface="微软雅黑" pitchFamily="34" charset="-122"/>
                <a:ea typeface="微软雅黑" pitchFamily="34" charset="-122"/>
              </a:endParaRPr>
            </a:p>
            <a:p>
              <a:pPr algn="ctr" fontAlgn="auto">
                <a:spcBef>
                  <a:spcPts val="0"/>
                </a:spcBef>
                <a:spcAft>
                  <a:spcPts val="0"/>
                </a:spcAft>
                <a:defRPr/>
              </a:pPr>
              <a:r>
                <a:rPr kumimoji="1" lang="zh-CN" altLang="en-US" sz="1400" b="1" kern="0" dirty="0" smtClean="0">
                  <a:solidFill>
                    <a:srgbClr val="000066"/>
                  </a:solidFill>
                  <a:latin typeface="微软雅黑" pitchFamily="34" charset="-122"/>
                  <a:ea typeface="微软雅黑" pitchFamily="34" charset="-122"/>
                </a:rPr>
                <a:t>精度</a:t>
              </a:r>
            </a:p>
          </p:txBody>
        </p:sp>
        <p:graphicFrame>
          <p:nvGraphicFramePr>
            <p:cNvPr id="70" name="图示 69"/>
            <p:cNvGraphicFramePr/>
            <p:nvPr/>
          </p:nvGraphicFramePr>
          <p:xfrm>
            <a:off x="2385356" y="2899618"/>
            <a:ext cx="4680000" cy="4502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3" name="TextBox 52"/>
            <p:cNvSpPr txBox="1">
              <a:spLocks noChangeArrowheads="1"/>
            </p:cNvSpPr>
            <p:nvPr/>
          </p:nvSpPr>
          <p:spPr bwMode="auto">
            <a:xfrm>
              <a:off x="7443355" y="2905327"/>
              <a:ext cx="828000" cy="452698"/>
            </a:xfrm>
            <a:prstGeom prst="rect">
              <a:avLst/>
            </a:prstGeom>
            <a:noFill/>
            <a:ln w="19050">
              <a:solidFill>
                <a:schemeClr val="accent5">
                  <a:lumMod val="50000"/>
                </a:schemeClr>
              </a:solidFill>
              <a:miter lim="800000"/>
              <a:headEnd/>
              <a:tailEnd/>
            </a:ln>
          </p:spPr>
          <p:txBody>
            <a:bodyPr wrap="square" lIns="18000" tIns="10800" rIns="18000" bIns="1080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kern="0" dirty="0" smtClean="0">
                  <a:solidFill>
                    <a:srgbClr val="000066"/>
                  </a:solidFill>
                  <a:latin typeface="微软雅黑" pitchFamily="34" charset="-122"/>
                  <a:ea typeface="微软雅黑" pitchFamily="34" charset="-122"/>
                </a:rPr>
                <a:t>接合齿</a:t>
              </a:r>
              <a:endParaRPr kumimoji="1" lang="en-US" altLang="zh-CN" sz="1400" b="1" kern="0" dirty="0" smtClean="0">
                <a:solidFill>
                  <a:srgbClr val="000066"/>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zh-CN" altLang="en-US" sz="1400" b="1" kern="0" dirty="0" smtClean="0">
                  <a:solidFill>
                    <a:srgbClr val="000066"/>
                  </a:solidFill>
                  <a:latin typeface="微软雅黑" pitchFamily="34" charset="-122"/>
                  <a:ea typeface="微软雅黑" pitchFamily="34" charset="-122"/>
                </a:rPr>
                <a:t>精度</a:t>
              </a:r>
            </a:p>
          </p:txBody>
        </p:sp>
        <p:sp>
          <p:nvSpPr>
            <p:cNvPr id="74" name="TextBox 18"/>
            <p:cNvSpPr txBox="1">
              <a:spLocks noChangeArrowheads="1"/>
            </p:cNvSpPr>
            <p:nvPr/>
          </p:nvSpPr>
          <p:spPr bwMode="auto">
            <a:xfrm>
              <a:off x="7413749" y="2152827"/>
              <a:ext cx="828000" cy="452698"/>
            </a:xfrm>
            <a:prstGeom prst="rect">
              <a:avLst/>
            </a:prstGeom>
            <a:noFill/>
            <a:ln w="19050">
              <a:solidFill>
                <a:schemeClr val="accent5">
                  <a:lumMod val="50000"/>
                </a:schemeClr>
              </a:solidFill>
              <a:miter lim="800000"/>
              <a:headEnd/>
              <a:tailEnd/>
            </a:ln>
          </p:spPr>
          <p:txBody>
            <a:bodyPr wrap="square" lIns="18000" tIns="10800" rIns="18000" bIns="10800" anchor="ctr">
              <a:spAutoFit/>
            </a:bodyPr>
            <a:lstStyle/>
            <a:p>
              <a:pPr algn="ctr" fontAlgn="auto">
                <a:spcBef>
                  <a:spcPts val="0"/>
                </a:spcBef>
                <a:spcAft>
                  <a:spcPts val="0"/>
                </a:spcAft>
                <a:defRPr/>
              </a:pPr>
              <a:r>
                <a:rPr kumimoji="1" lang="zh-CN" altLang="en-US" sz="1400" b="1" kern="0" dirty="0" smtClean="0">
                  <a:solidFill>
                    <a:srgbClr val="000066"/>
                  </a:solidFill>
                  <a:latin typeface="微软雅黑" pitchFamily="34" charset="-122"/>
                  <a:ea typeface="微软雅黑" pitchFamily="34" charset="-122"/>
                </a:rPr>
                <a:t>成品齿轮</a:t>
              </a:r>
              <a:endParaRPr kumimoji="1" lang="en-US" altLang="zh-CN" sz="1400" b="1" kern="0" dirty="0" smtClean="0">
                <a:solidFill>
                  <a:srgbClr val="000066"/>
                </a:solidFill>
                <a:latin typeface="微软雅黑" pitchFamily="34" charset="-122"/>
                <a:ea typeface="微软雅黑" pitchFamily="34" charset="-122"/>
              </a:endParaRPr>
            </a:p>
            <a:p>
              <a:pPr algn="ctr" fontAlgn="auto">
                <a:spcBef>
                  <a:spcPts val="0"/>
                </a:spcBef>
                <a:spcAft>
                  <a:spcPts val="0"/>
                </a:spcAft>
                <a:defRPr/>
              </a:pPr>
              <a:r>
                <a:rPr kumimoji="1" lang="zh-CN" altLang="en-US" sz="1400" b="1" kern="0" dirty="0" smtClean="0">
                  <a:solidFill>
                    <a:srgbClr val="000066"/>
                  </a:solidFill>
                  <a:latin typeface="微软雅黑" pitchFamily="34" charset="-122"/>
                  <a:ea typeface="微软雅黑" pitchFamily="34" charset="-122"/>
                </a:rPr>
                <a:t>精度</a:t>
              </a:r>
            </a:p>
          </p:txBody>
        </p:sp>
        <p:sp>
          <p:nvSpPr>
            <p:cNvPr id="79" name="右箭头 17"/>
            <p:cNvSpPr>
              <a:spLocks noChangeArrowheads="1"/>
            </p:cNvSpPr>
            <p:nvPr/>
          </p:nvSpPr>
          <p:spPr bwMode="gray">
            <a:xfrm>
              <a:off x="5892527" y="2310780"/>
              <a:ext cx="180000" cy="234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80" name="右箭头 17"/>
            <p:cNvSpPr>
              <a:spLocks noChangeArrowheads="1"/>
            </p:cNvSpPr>
            <p:nvPr/>
          </p:nvSpPr>
          <p:spPr bwMode="gray">
            <a:xfrm>
              <a:off x="7145238" y="1524025"/>
              <a:ext cx="180000" cy="234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81" name="右箭头 17"/>
            <p:cNvSpPr>
              <a:spLocks noChangeArrowheads="1"/>
            </p:cNvSpPr>
            <p:nvPr/>
          </p:nvSpPr>
          <p:spPr bwMode="gray">
            <a:xfrm>
              <a:off x="7156879" y="2314972"/>
              <a:ext cx="180000" cy="234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82" name="右箭头 17"/>
            <p:cNvSpPr>
              <a:spLocks noChangeArrowheads="1"/>
            </p:cNvSpPr>
            <p:nvPr/>
          </p:nvSpPr>
          <p:spPr bwMode="gray">
            <a:xfrm>
              <a:off x="7168480" y="3026601"/>
              <a:ext cx="180000" cy="234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sp>
          <p:nvSpPr>
            <p:cNvPr id="83" name="右箭头 17"/>
            <p:cNvSpPr>
              <a:spLocks noChangeArrowheads="1"/>
            </p:cNvSpPr>
            <p:nvPr/>
          </p:nvSpPr>
          <p:spPr bwMode="gray">
            <a:xfrm rot="5400000">
              <a:off x="7749375" y="1908882"/>
              <a:ext cx="180000" cy="234000"/>
            </a:xfrm>
            <a:prstGeom prst="rightArrow">
              <a:avLst>
                <a:gd name="adj1" fmla="val 50000"/>
                <a:gd name="adj2" fmla="val 51477"/>
              </a:avLst>
            </a:prstGeom>
            <a:solidFill>
              <a:srgbClr val="BB1B1E"/>
            </a:solidFill>
            <a:ln w="28575">
              <a:noFill/>
              <a:round/>
              <a:headEnd/>
              <a:tailEnd/>
            </a:ln>
            <a:effectLst>
              <a:outerShdw dist="35921" dir="2700000" algn="ctr" rotWithShape="0">
                <a:srgbClr val="EEECE1"/>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itchFamily="34" charset="-122"/>
                <a:ea typeface="微软雅黑" pitchFamily="34" charset="-122"/>
              </a:endParaRPr>
            </a:p>
          </p:txBody>
        </p:sp>
      </p:grpSp>
      <p:grpSp>
        <p:nvGrpSpPr>
          <p:cNvPr id="20" name="组合 19"/>
          <p:cNvGrpSpPr/>
          <p:nvPr/>
        </p:nvGrpSpPr>
        <p:grpSpPr>
          <a:xfrm>
            <a:off x="147575" y="3933056"/>
            <a:ext cx="8811772" cy="2200304"/>
            <a:chOff x="147575" y="3933056"/>
            <a:chExt cx="8811772" cy="2200304"/>
          </a:xfrm>
        </p:grpSpPr>
        <p:sp>
          <p:nvSpPr>
            <p:cNvPr id="21" name="任意多边形 20"/>
            <p:cNvSpPr/>
            <p:nvPr/>
          </p:nvSpPr>
          <p:spPr>
            <a:xfrm>
              <a:off x="147575" y="3933056"/>
              <a:ext cx="1159408" cy="1123199"/>
            </a:xfrm>
            <a:custGeom>
              <a:avLst/>
              <a:gdLst>
                <a:gd name="connsiteX0" fmla="*/ 0 w 1159408"/>
                <a:gd name="connsiteY0" fmla="*/ 112320 h 1123199"/>
                <a:gd name="connsiteX1" fmla="*/ 32898 w 1159408"/>
                <a:gd name="connsiteY1" fmla="*/ 32898 h 1123199"/>
                <a:gd name="connsiteX2" fmla="*/ 112320 w 1159408"/>
                <a:gd name="connsiteY2" fmla="*/ 0 h 1123199"/>
                <a:gd name="connsiteX3" fmla="*/ 1047088 w 1159408"/>
                <a:gd name="connsiteY3" fmla="*/ 0 h 1123199"/>
                <a:gd name="connsiteX4" fmla="*/ 1126510 w 1159408"/>
                <a:gd name="connsiteY4" fmla="*/ 32898 h 1123199"/>
                <a:gd name="connsiteX5" fmla="*/ 1159408 w 1159408"/>
                <a:gd name="connsiteY5" fmla="*/ 112320 h 1123199"/>
                <a:gd name="connsiteX6" fmla="*/ 1159408 w 1159408"/>
                <a:gd name="connsiteY6" fmla="*/ 1010879 h 1123199"/>
                <a:gd name="connsiteX7" fmla="*/ 1126510 w 1159408"/>
                <a:gd name="connsiteY7" fmla="*/ 1090301 h 1123199"/>
                <a:gd name="connsiteX8" fmla="*/ 1047088 w 1159408"/>
                <a:gd name="connsiteY8" fmla="*/ 1123199 h 1123199"/>
                <a:gd name="connsiteX9" fmla="*/ 112320 w 1159408"/>
                <a:gd name="connsiteY9" fmla="*/ 1123199 h 1123199"/>
                <a:gd name="connsiteX10" fmla="*/ 32898 w 1159408"/>
                <a:gd name="connsiteY10" fmla="*/ 1090301 h 1123199"/>
                <a:gd name="connsiteX11" fmla="*/ 0 w 1159408"/>
                <a:gd name="connsiteY11" fmla="*/ 1010879 h 1123199"/>
                <a:gd name="connsiteX12" fmla="*/ 0 w 1159408"/>
                <a:gd name="connsiteY12" fmla="*/ 112320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123199">
                  <a:moveTo>
                    <a:pt x="0" y="112320"/>
                  </a:moveTo>
                  <a:cubicBezTo>
                    <a:pt x="0" y="82531"/>
                    <a:pt x="11834" y="53962"/>
                    <a:pt x="32898" y="32898"/>
                  </a:cubicBezTo>
                  <a:cubicBezTo>
                    <a:pt x="53962" y="11834"/>
                    <a:pt x="82531" y="0"/>
                    <a:pt x="112320" y="0"/>
                  </a:cubicBezTo>
                  <a:lnTo>
                    <a:pt x="1047088" y="0"/>
                  </a:lnTo>
                  <a:cubicBezTo>
                    <a:pt x="1076877" y="0"/>
                    <a:pt x="1105446" y="11834"/>
                    <a:pt x="1126510" y="32898"/>
                  </a:cubicBezTo>
                  <a:cubicBezTo>
                    <a:pt x="1147574" y="53962"/>
                    <a:pt x="1159408" y="82531"/>
                    <a:pt x="1159408" y="112320"/>
                  </a:cubicBezTo>
                  <a:lnTo>
                    <a:pt x="1159408" y="1010879"/>
                  </a:lnTo>
                  <a:cubicBezTo>
                    <a:pt x="1159408" y="1040668"/>
                    <a:pt x="1147574" y="1069237"/>
                    <a:pt x="1126510" y="1090301"/>
                  </a:cubicBezTo>
                  <a:cubicBezTo>
                    <a:pt x="1105446" y="1111365"/>
                    <a:pt x="1076877" y="1123199"/>
                    <a:pt x="1047088" y="1123199"/>
                  </a:cubicBezTo>
                  <a:lnTo>
                    <a:pt x="112320" y="1123199"/>
                  </a:lnTo>
                  <a:cubicBezTo>
                    <a:pt x="82531" y="1123199"/>
                    <a:pt x="53962" y="1111365"/>
                    <a:pt x="32898" y="1090301"/>
                  </a:cubicBezTo>
                  <a:cubicBezTo>
                    <a:pt x="11834" y="1069237"/>
                    <a:pt x="0" y="1040668"/>
                    <a:pt x="0" y="1010879"/>
                  </a:cubicBezTo>
                  <a:lnTo>
                    <a:pt x="0" y="112320"/>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13151" tIns="113151" rIns="113151" bIns="726359" numCol="1" spcCol="1270" anchor="t" anchorCtr="0">
              <a:noAutofit/>
            </a:bodyPr>
            <a:lstStyle/>
            <a:p>
              <a:pPr lvl="0" algn="l" defTabSz="622300">
                <a:lnSpc>
                  <a:spcPct val="90000"/>
                </a:lnSpc>
                <a:spcBef>
                  <a:spcPct val="0"/>
                </a:spcBef>
                <a:spcAft>
                  <a:spcPct val="35000"/>
                </a:spcAft>
              </a:pPr>
              <a:r>
                <a:rPr kumimoji="1" lang="zh-CN" altLang="en-US" sz="1400" b="1" kern="1200" smtClean="0">
                  <a:latin typeface="微软雅黑" pitchFamily="34" charset="-122"/>
                  <a:ea typeface="微软雅黑" pitchFamily="34" charset="-122"/>
                  <a:cs typeface="+mn-cs"/>
                </a:rPr>
                <a:t>齿坯</a:t>
              </a:r>
              <a:endParaRPr kumimoji="1" lang="zh-CN" altLang="en-US" sz="1400" b="1" kern="1200" dirty="0">
                <a:latin typeface="微软雅黑" pitchFamily="34" charset="-122"/>
                <a:ea typeface="微软雅黑" pitchFamily="34" charset="-122"/>
                <a:cs typeface="+mn-cs"/>
              </a:endParaRPr>
            </a:p>
          </p:txBody>
        </p:sp>
        <p:sp>
          <p:nvSpPr>
            <p:cNvPr id="22" name="任意多边形 21"/>
            <p:cNvSpPr/>
            <p:nvPr/>
          </p:nvSpPr>
          <p:spPr>
            <a:xfrm>
              <a:off x="350111" y="4401760"/>
              <a:ext cx="1159408" cy="1731600"/>
            </a:xfrm>
            <a:custGeom>
              <a:avLst/>
              <a:gdLst>
                <a:gd name="connsiteX0" fmla="*/ 0 w 1159408"/>
                <a:gd name="connsiteY0" fmla="*/ 115941 h 1731600"/>
                <a:gd name="connsiteX1" fmla="*/ 33958 w 1159408"/>
                <a:gd name="connsiteY1" fmla="*/ 33958 h 1731600"/>
                <a:gd name="connsiteX2" fmla="*/ 115941 w 1159408"/>
                <a:gd name="connsiteY2" fmla="*/ 0 h 1731600"/>
                <a:gd name="connsiteX3" fmla="*/ 1043467 w 1159408"/>
                <a:gd name="connsiteY3" fmla="*/ 0 h 1731600"/>
                <a:gd name="connsiteX4" fmla="*/ 1125450 w 1159408"/>
                <a:gd name="connsiteY4" fmla="*/ 33958 h 1731600"/>
                <a:gd name="connsiteX5" fmla="*/ 1159408 w 1159408"/>
                <a:gd name="connsiteY5" fmla="*/ 115941 h 1731600"/>
                <a:gd name="connsiteX6" fmla="*/ 1159408 w 1159408"/>
                <a:gd name="connsiteY6" fmla="*/ 1615659 h 1731600"/>
                <a:gd name="connsiteX7" fmla="*/ 1125450 w 1159408"/>
                <a:gd name="connsiteY7" fmla="*/ 1697642 h 1731600"/>
                <a:gd name="connsiteX8" fmla="*/ 1043467 w 1159408"/>
                <a:gd name="connsiteY8" fmla="*/ 1731600 h 1731600"/>
                <a:gd name="connsiteX9" fmla="*/ 115941 w 1159408"/>
                <a:gd name="connsiteY9" fmla="*/ 1731600 h 1731600"/>
                <a:gd name="connsiteX10" fmla="*/ 33958 w 1159408"/>
                <a:gd name="connsiteY10" fmla="*/ 1697642 h 1731600"/>
                <a:gd name="connsiteX11" fmla="*/ 0 w 1159408"/>
                <a:gd name="connsiteY11" fmla="*/ 1615659 h 1731600"/>
                <a:gd name="connsiteX12" fmla="*/ 0 w 1159408"/>
                <a:gd name="connsiteY12" fmla="*/ 115941 h 17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731600">
                  <a:moveTo>
                    <a:pt x="0" y="115941"/>
                  </a:moveTo>
                  <a:cubicBezTo>
                    <a:pt x="0" y="85192"/>
                    <a:pt x="12215" y="55701"/>
                    <a:pt x="33958" y="33958"/>
                  </a:cubicBezTo>
                  <a:cubicBezTo>
                    <a:pt x="55701" y="12215"/>
                    <a:pt x="85191" y="0"/>
                    <a:pt x="115941" y="0"/>
                  </a:cubicBezTo>
                  <a:lnTo>
                    <a:pt x="1043467" y="0"/>
                  </a:lnTo>
                  <a:cubicBezTo>
                    <a:pt x="1074216" y="0"/>
                    <a:pt x="1103707" y="12215"/>
                    <a:pt x="1125450" y="33958"/>
                  </a:cubicBezTo>
                  <a:cubicBezTo>
                    <a:pt x="1147193" y="55701"/>
                    <a:pt x="1159408" y="85191"/>
                    <a:pt x="1159408" y="115941"/>
                  </a:cubicBezTo>
                  <a:lnTo>
                    <a:pt x="1159408" y="1615659"/>
                  </a:lnTo>
                  <a:cubicBezTo>
                    <a:pt x="1159408" y="1646408"/>
                    <a:pt x="1147193" y="1675899"/>
                    <a:pt x="1125450" y="1697642"/>
                  </a:cubicBezTo>
                  <a:cubicBezTo>
                    <a:pt x="1103707" y="1719385"/>
                    <a:pt x="1074217" y="1731600"/>
                    <a:pt x="1043467" y="1731600"/>
                  </a:cubicBezTo>
                  <a:lnTo>
                    <a:pt x="115941" y="1731600"/>
                  </a:lnTo>
                  <a:cubicBezTo>
                    <a:pt x="85192" y="1731600"/>
                    <a:pt x="55701" y="1719385"/>
                    <a:pt x="33958" y="1697642"/>
                  </a:cubicBezTo>
                  <a:cubicBezTo>
                    <a:pt x="12215" y="1675899"/>
                    <a:pt x="0" y="1646409"/>
                    <a:pt x="0" y="1615659"/>
                  </a:cubicBezTo>
                  <a:lnTo>
                    <a:pt x="0" y="115941"/>
                  </a:lnTo>
                  <a:close/>
                </a:path>
              </a:pathLst>
            </a:custGeom>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02" tIns="119302" rIns="119302" bIns="11930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内孔尺寸</a:t>
              </a:r>
              <a:r>
                <a:rPr lang="en-US" altLang="zh-CN" sz="1200" kern="1200" smtClean="0">
                  <a:solidFill>
                    <a:srgbClr val="002060"/>
                  </a:solidFill>
                  <a:latin typeface="Calibri"/>
                  <a:ea typeface="黑体"/>
                  <a:cs typeface="+mn-cs"/>
                </a:rPr>
                <a:t>0.03</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内孔圆柱度</a:t>
              </a:r>
              <a:r>
                <a:rPr lang="en-US" altLang="zh-CN" sz="1200" kern="1200" smtClean="0">
                  <a:solidFill>
                    <a:srgbClr val="002060"/>
                  </a:solidFill>
                  <a:latin typeface="Calibri"/>
                  <a:ea typeface="黑体"/>
                  <a:cs typeface="+mn-cs"/>
                </a:rPr>
                <a:t>0.015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端面跳动</a:t>
              </a:r>
              <a:r>
                <a:rPr lang="en-US" altLang="zh-CN" sz="1200" kern="1200" smtClean="0">
                  <a:solidFill>
                    <a:srgbClr val="002060"/>
                  </a:solidFill>
                  <a:latin typeface="Calibri"/>
                  <a:ea typeface="黑体"/>
                  <a:cs typeface="+mn-cs"/>
                </a:rPr>
                <a:t>0.025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焊接面精度（按图纸）</a:t>
              </a:r>
              <a:endParaRPr lang="zh-CN" altLang="en-US" sz="1200" kern="1200" dirty="0">
                <a:solidFill>
                  <a:srgbClr val="002060"/>
                </a:solidFill>
                <a:latin typeface="Calibri"/>
                <a:ea typeface="黑体"/>
                <a:cs typeface="+mn-cs"/>
              </a:endParaRPr>
            </a:p>
          </p:txBody>
        </p:sp>
        <p:sp>
          <p:nvSpPr>
            <p:cNvPr id="23" name="任意多边形 22"/>
            <p:cNvSpPr/>
            <p:nvPr/>
          </p:nvSpPr>
          <p:spPr>
            <a:xfrm rot="9294">
              <a:off x="1474012" y="4023105"/>
              <a:ext cx="354102" cy="288659"/>
            </a:xfrm>
            <a:custGeom>
              <a:avLst/>
              <a:gdLst>
                <a:gd name="connsiteX0" fmla="*/ 0 w 354102"/>
                <a:gd name="connsiteY0" fmla="*/ 57732 h 288659"/>
                <a:gd name="connsiteX1" fmla="*/ 209773 w 354102"/>
                <a:gd name="connsiteY1" fmla="*/ 57732 h 288659"/>
                <a:gd name="connsiteX2" fmla="*/ 209773 w 354102"/>
                <a:gd name="connsiteY2" fmla="*/ 0 h 288659"/>
                <a:gd name="connsiteX3" fmla="*/ 354102 w 354102"/>
                <a:gd name="connsiteY3" fmla="*/ 144330 h 288659"/>
                <a:gd name="connsiteX4" fmla="*/ 209773 w 354102"/>
                <a:gd name="connsiteY4" fmla="*/ 288659 h 288659"/>
                <a:gd name="connsiteX5" fmla="*/ 209773 w 354102"/>
                <a:gd name="connsiteY5" fmla="*/ 230927 h 288659"/>
                <a:gd name="connsiteX6" fmla="*/ 0 w 354102"/>
                <a:gd name="connsiteY6" fmla="*/ 230927 h 288659"/>
                <a:gd name="connsiteX7" fmla="*/ 0 w 354102"/>
                <a:gd name="connsiteY7" fmla="*/ 57732 h 2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102" h="288659">
                  <a:moveTo>
                    <a:pt x="0" y="57732"/>
                  </a:moveTo>
                  <a:lnTo>
                    <a:pt x="209773" y="57732"/>
                  </a:lnTo>
                  <a:lnTo>
                    <a:pt x="209773" y="0"/>
                  </a:lnTo>
                  <a:lnTo>
                    <a:pt x="354102" y="144330"/>
                  </a:lnTo>
                  <a:lnTo>
                    <a:pt x="209773" y="288659"/>
                  </a:lnTo>
                  <a:lnTo>
                    <a:pt x="209773" y="230927"/>
                  </a:lnTo>
                  <a:lnTo>
                    <a:pt x="0" y="230927"/>
                  </a:lnTo>
                  <a:lnTo>
                    <a:pt x="0" y="57732"/>
                  </a:lnTo>
                  <a:close/>
                </a:path>
              </a:pathLst>
            </a:custGeom>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spcFirstLastPara="0" vert="horz" wrap="square" lIns="-1" tIns="57732" rIns="86598" bIns="57731" numCol="1" spcCol="1270" anchor="ctr" anchorCtr="0">
              <a:noAutofit/>
            </a:bodyPr>
            <a:lstStyle/>
            <a:p>
              <a:pPr lvl="0" algn="ctr" defTabSz="533400">
                <a:lnSpc>
                  <a:spcPct val="90000"/>
                </a:lnSpc>
                <a:spcBef>
                  <a:spcPct val="0"/>
                </a:spcBef>
                <a:spcAft>
                  <a:spcPct val="35000"/>
                </a:spcAft>
              </a:pPr>
              <a:endParaRPr lang="zh-CN" altLang="en-US" sz="1200" kern="1200">
                <a:solidFill>
                  <a:srgbClr val="FFFFFF"/>
                </a:solidFill>
                <a:latin typeface="Calibri"/>
                <a:ea typeface="黑体"/>
                <a:cs typeface="+mn-cs"/>
              </a:endParaRPr>
            </a:p>
          </p:txBody>
        </p:sp>
        <p:sp>
          <p:nvSpPr>
            <p:cNvPr id="24" name="任意多边形 23"/>
            <p:cNvSpPr/>
            <p:nvPr/>
          </p:nvSpPr>
          <p:spPr>
            <a:xfrm>
              <a:off x="1975099" y="3937996"/>
              <a:ext cx="1159408" cy="1123199"/>
            </a:xfrm>
            <a:custGeom>
              <a:avLst/>
              <a:gdLst>
                <a:gd name="connsiteX0" fmla="*/ 0 w 1159408"/>
                <a:gd name="connsiteY0" fmla="*/ 112320 h 1123199"/>
                <a:gd name="connsiteX1" fmla="*/ 32898 w 1159408"/>
                <a:gd name="connsiteY1" fmla="*/ 32898 h 1123199"/>
                <a:gd name="connsiteX2" fmla="*/ 112320 w 1159408"/>
                <a:gd name="connsiteY2" fmla="*/ 0 h 1123199"/>
                <a:gd name="connsiteX3" fmla="*/ 1047088 w 1159408"/>
                <a:gd name="connsiteY3" fmla="*/ 0 h 1123199"/>
                <a:gd name="connsiteX4" fmla="*/ 1126510 w 1159408"/>
                <a:gd name="connsiteY4" fmla="*/ 32898 h 1123199"/>
                <a:gd name="connsiteX5" fmla="*/ 1159408 w 1159408"/>
                <a:gd name="connsiteY5" fmla="*/ 112320 h 1123199"/>
                <a:gd name="connsiteX6" fmla="*/ 1159408 w 1159408"/>
                <a:gd name="connsiteY6" fmla="*/ 1010879 h 1123199"/>
                <a:gd name="connsiteX7" fmla="*/ 1126510 w 1159408"/>
                <a:gd name="connsiteY7" fmla="*/ 1090301 h 1123199"/>
                <a:gd name="connsiteX8" fmla="*/ 1047088 w 1159408"/>
                <a:gd name="connsiteY8" fmla="*/ 1123199 h 1123199"/>
                <a:gd name="connsiteX9" fmla="*/ 112320 w 1159408"/>
                <a:gd name="connsiteY9" fmla="*/ 1123199 h 1123199"/>
                <a:gd name="connsiteX10" fmla="*/ 32898 w 1159408"/>
                <a:gd name="connsiteY10" fmla="*/ 1090301 h 1123199"/>
                <a:gd name="connsiteX11" fmla="*/ 0 w 1159408"/>
                <a:gd name="connsiteY11" fmla="*/ 1010879 h 1123199"/>
                <a:gd name="connsiteX12" fmla="*/ 0 w 1159408"/>
                <a:gd name="connsiteY12" fmla="*/ 112320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123199">
                  <a:moveTo>
                    <a:pt x="0" y="112320"/>
                  </a:moveTo>
                  <a:cubicBezTo>
                    <a:pt x="0" y="82531"/>
                    <a:pt x="11834" y="53962"/>
                    <a:pt x="32898" y="32898"/>
                  </a:cubicBezTo>
                  <a:cubicBezTo>
                    <a:pt x="53962" y="11834"/>
                    <a:pt x="82531" y="0"/>
                    <a:pt x="112320" y="0"/>
                  </a:cubicBezTo>
                  <a:lnTo>
                    <a:pt x="1047088" y="0"/>
                  </a:lnTo>
                  <a:cubicBezTo>
                    <a:pt x="1076877" y="0"/>
                    <a:pt x="1105446" y="11834"/>
                    <a:pt x="1126510" y="32898"/>
                  </a:cubicBezTo>
                  <a:cubicBezTo>
                    <a:pt x="1147574" y="53962"/>
                    <a:pt x="1159408" y="82531"/>
                    <a:pt x="1159408" y="112320"/>
                  </a:cubicBezTo>
                  <a:lnTo>
                    <a:pt x="1159408" y="1010879"/>
                  </a:lnTo>
                  <a:cubicBezTo>
                    <a:pt x="1159408" y="1040668"/>
                    <a:pt x="1147574" y="1069237"/>
                    <a:pt x="1126510" y="1090301"/>
                  </a:cubicBezTo>
                  <a:cubicBezTo>
                    <a:pt x="1105446" y="1111365"/>
                    <a:pt x="1076877" y="1123199"/>
                    <a:pt x="1047088" y="1123199"/>
                  </a:cubicBezTo>
                  <a:lnTo>
                    <a:pt x="112320" y="1123199"/>
                  </a:lnTo>
                  <a:cubicBezTo>
                    <a:pt x="82531" y="1123199"/>
                    <a:pt x="53962" y="1111365"/>
                    <a:pt x="32898" y="1090301"/>
                  </a:cubicBezTo>
                  <a:cubicBezTo>
                    <a:pt x="11834" y="1069237"/>
                    <a:pt x="0" y="1040668"/>
                    <a:pt x="0" y="1010879"/>
                  </a:cubicBezTo>
                  <a:lnTo>
                    <a:pt x="0" y="112320"/>
                  </a:lnTo>
                  <a:close/>
                </a:path>
              </a:pathLst>
            </a:custGeom>
          </p:spPr>
          <p:style>
            <a:lnRef idx="2">
              <a:schemeClr val="lt1">
                <a:hueOff val="0"/>
                <a:satOff val="0"/>
                <a:lumOff val="0"/>
                <a:alphaOff val="0"/>
              </a:schemeClr>
            </a:lnRef>
            <a:fillRef idx="1">
              <a:schemeClr val="accent2">
                <a:shade val="80000"/>
                <a:hueOff val="0"/>
                <a:satOff val="-7005"/>
                <a:lumOff val="7938"/>
                <a:alphaOff val="0"/>
              </a:schemeClr>
            </a:fillRef>
            <a:effectRef idx="0">
              <a:schemeClr val="accent2">
                <a:shade val="80000"/>
                <a:hueOff val="0"/>
                <a:satOff val="-7005"/>
                <a:lumOff val="7938"/>
                <a:alphaOff val="0"/>
              </a:schemeClr>
            </a:effectRef>
            <a:fontRef idx="minor">
              <a:schemeClr val="lt1"/>
            </a:fontRef>
          </p:style>
          <p:txBody>
            <a:bodyPr spcFirstLastPara="0" vert="horz" wrap="square" lIns="113151" tIns="113151" rIns="113151" bIns="726359" numCol="1" spcCol="1270" anchor="t" anchorCtr="0">
              <a:noAutofit/>
            </a:bodyPr>
            <a:lstStyle/>
            <a:p>
              <a:pPr lvl="0" algn="l" defTabSz="622300">
                <a:lnSpc>
                  <a:spcPct val="90000"/>
                </a:lnSpc>
                <a:spcBef>
                  <a:spcPct val="0"/>
                </a:spcBef>
                <a:spcAft>
                  <a:spcPct val="35000"/>
                </a:spcAft>
              </a:pPr>
              <a:r>
                <a:rPr kumimoji="1" lang="zh-CN" altLang="en-US" sz="1400" b="1" kern="1200" smtClean="0">
                  <a:latin typeface="微软雅黑" pitchFamily="34" charset="-122"/>
                  <a:ea typeface="微软雅黑" pitchFamily="34" charset="-122"/>
                  <a:cs typeface="+mn-cs"/>
                </a:rPr>
                <a:t>热前齿轮</a:t>
              </a:r>
              <a:endParaRPr kumimoji="1" lang="zh-CN" altLang="en-US" sz="1400" b="1" kern="1200" dirty="0">
                <a:latin typeface="微软雅黑" pitchFamily="34" charset="-122"/>
                <a:ea typeface="微软雅黑" pitchFamily="34" charset="-122"/>
                <a:cs typeface="+mn-cs"/>
              </a:endParaRPr>
            </a:p>
          </p:txBody>
        </p:sp>
        <p:sp>
          <p:nvSpPr>
            <p:cNvPr id="25" name="任意多边形 24"/>
            <p:cNvSpPr/>
            <p:nvPr/>
          </p:nvSpPr>
          <p:spPr>
            <a:xfrm>
              <a:off x="2212568" y="4401760"/>
              <a:ext cx="1159408" cy="1731600"/>
            </a:xfrm>
            <a:custGeom>
              <a:avLst/>
              <a:gdLst>
                <a:gd name="connsiteX0" fmla="*/ 0 w 1159408"/>
                <a:gd name="connsiteY0" fmla="*/ 115941 h 1731600"/>
                <a:gd name="connsiteX1" fmla="*/ 33958 w 1159408"/>
                <a:gd name="connsiteY1" fmla="*/ 33958 h 1731600"/>
                <a:gd name="connsiteX2" fmla="*/ 115941 w 1159408"/>
                <a:gd name="connsiteY2" fmla="*/ 0 h 1731600"/>
                <a:gd name="connsiteX3" fmla="*/ 1043467 w 1159408"/>
                <a:gd name="connsiteY3" fmla="*/ 0 h 1731600"/>
                <a:gd name="connsiteX4" fmla="*/ 1125450 w 1159408"/>
                <a:gd name="connsiteY4" fmla="*/ 33958 h 1731600"/>
                <a:gd name="connsiteX5" fmla="*/ 1159408 w 1159408"/>
                <a:gd name="connsiteY5" fmla="*/ 115941 h 1731600"/>
                <a:gd name="connsiteX6" fmla="*/ 1159408 w 1159408"/>
                <a:gd name="connsiteY6" fmla="*/ 1615659 h 1731600"/>
                <a:gd name="connsiteX7" fmla="*/ 1125450 w 1159408"/>
                <a:gd name="connsiteY7" fmla="*/ 1697642 h 1731600"/>
                <a:gd name="connsiteX8" fmla="*/ 1043467 w 1159408"/>
                <a:gd name="connsiteY8" fmla="*/ 1731600 h 1731600"/>
                <a:gd name="connsiteX9" fmla="*/ 115941 w 1159408"/>
                <a:gd name="connsiteY9" fmla="*/ 1731600 h 1731600"/>
                <a:gd name="connsiteX10" fmla="*/ 33958 w 1159408"/>
                <a:gd name="connsiteY10" fmla="*/ 1697642 h 1731600"/>
                <a:gd name="connsiteX11" fmla="*/ 0 w 1159408"/>
                <a:gd name="connsiteY11" fmla="*/ 1615659 h 1731600"/>
                <a:gd name="connsiteX12" fmla="*/ 0 w 1159408"/>
                <a:gd name="connsiteY12" fmla="*/ 115941 h 17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731600">
                  <a:moveTo>
                    <a:pt x="0" y="115941"/>
                  </a:moveTo>
                  <a:cubicBezTo>
                    <a:pt x="0" y="85192"/>
                    <a:pt x="12215" y="55701"/>
                    <a:pt x="33958" y="33958"/>
                  </a:cubicBezTo>
                  <a:cubicBezTo>
                    <a:pt x="55701" y="12215"/>
                    <a:pt x="85191" y="0"/>
                    <a:pt x="115941" y="0"/>
                  </a:cubicBezTo>
                  <a:lnTo>
                    <a:pt x="1043467" y="0"/>
                  </a:lnTo>
                  <a:cubicBezTo>
                    <a:pt x="1074216" y="0"/>
                    <a:pt x="1103707" y="12215"/>
                    <a:pt x="1125450" y="33958"/>
                  </a:cubicBezTo>
                  <a:cubicBezTo>
                    <a:pt x="1147193" y="55701"/>
                    <a:pt x="1159408" y="85191"/>
                    <a:pt x="1159408" y="115941"/>
                  </a:cubicBezTo>
                  <a:lnTo>
                    <a:pt x="1159408" y="1615659"/>
                  </a:lnTo>
                  <a:cubicBezTo>
                    <a:pt x="1159408" y="1646408"/>
                    <a:pt x="1147193" y="1675899"/>
                    <a:pt x="1125450" y="1697642"/>
                  </a:cubicBezTo>
                  <a:cubicBezTo>
                    <a:pt x="1103707" y="1719385"/>
                    <a:pt x="1074217" y="1731600"/>
                    <a:pt x="1043467" y="1731600"/>
                  </a:cubicBezTo>
                  <a:lnTo>
                    <a:pt x="115941" y="1731600"/>
                  </a:lnTo>
                  <a:cubicBezTo>
                    <a:pt x="85192" y="1731600"/>
                    <a:pt x="55701" y="1719385"/>
                    <a:pt x="33958" y="1697642"/>
                  </a:cubicBezTo>
                  <a:cubicBezTo>
                    <a:pt x="12215" y="1675899"/>
                    <a:pt x="0" y="1646409"/>
                    <a:pt x="0" y="1615659"/>
                  </a:cubicBezTo>
                  <a:lnTo>
                    <a:pt x="0" y="115941"/>
                  </a:lnTo>
                  <a:close/>
                </a:path>
              </a:pathLst>
            </a:custGeom>
          </p:spPr>
          <p:style>
            <a:lnRef idx="2">
              <a:schemeClr val="accent2">
                <a:shade val="80000"/>
                <a:hueOff val="0"/>
                <a:satOff val="-7005"/>
                <a:lumOff val="793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02" tIns="119302" rIns="119302" bIns="119302"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solidFill>
                    <a:srgbClr val="002060"/>
                  </a:solidFill>
                  <a:latin typeface="Calibri"/>
                  <a:ea typeface="黑体"/>
                  <a:cs typeface="+mn-cs"/>
                </a:rPr>
                <a:t>fHα</a:t>
              </a:r>
              <a:endParaRPr lang="en-US" sz="1200" dirty="0" smtClean="0">
                <a:solidFill>
                  <a:srgbClr val="002060"/>
                </a:solidFill>
                <a:latin typeface="Calibri"/>
                <a:ea typeface="黑体"/>
              </a:endParaRPr>
            </a:p>
            <a:p>
              <a:pPr marL="114300" lvl="1" indent="-114300" algn="l" defTabSz="533400">
                <a:lnSpc>
                  <a:spcPct val="90000"/>
                </a:lnSpc>
                <a:spcBef>
                  <a:spcPct val="0"/>
                </a:spcBef>
                <a:spcAft>
                  <a:spcPct val="15000"/>
                </a:spcAft>
              </a:pPr>
              <a:r>
                <a:rPr lang="en-US" altLang="zh-CN" sz="1200" dirty="0" smtClean="0">
                  <a:solidFill>
                    <a:srgbClr val="002060"/>
                  </a:solidFill>
                  <a:latin typeface="Calibri"/>
                  <a:ea typeface="黑体"/>
                </a:rPr>
                <a:t>  0.021</a:t>
              </a:r>
              <a:r>
                <a:rPr lang="en-US" altLang="zh-CN" sz="1200" kern="1200" dirty="0" smtClean="0">
                  <a:solidFill>
                    <a:srgbClr val="002060"/>
                  </a:solidFill>
                  <a:latin typeface="Calibri"/>
                  <a:ea typeface="黑体"/>
                  <a:cs typeface="+mn-cs"/>
                </a:rPr>
                <a:t>±</a:t>
              </a:r>
              <a:r>
                <a:rPr lang="en-US" sz="1200" kern="1200" dirty="0" smtClean="0">
                  <a:solidFill>
                    <a:srgbClr val="002060"/>
                  </a:solidFill>
                  <a:latin typeface="Calibri"/>
                  <a:ea typeface="黑体"/>
                  <a:cs typeface="+mn-cs"/>
                </a:rPr>
                <a:t>0.009</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dirty="0" err="1" smtClean="0">
                  <a:solidFill>
                    <a:srgbClr val="002060"/>
                  </a:solidFill>
                  <a:latin typeface="Calibri"/>
                  <a:ea typeface="黑体"/>
                  <a:cs typeface="+mn-cs"/>
                </a:rPr>
                <a:t>fHβ</a:t>
              </a:r>
              <a:endParaRPr lang="en-US" sz="1200" kern="1200" dirty="0" smtClean="0">
                <a:solidFill>
                  <a:srgbClr val="002060"/>
                </a:solidFill>
                <a:latin typeface="Calibri"/>
                <a:ea typeface="黑体"/>
                <a:cs typeface="+mn-cs"/>
              </a:endParaRPr>
            </a:p>
            <a:p>
              <a:pPr marL="114300" lvl="1" indent="-114300" algn="l" defTabSz="533400">
                <a:lnSpc>
                  <a:spcPct val="90000"/>
                </a:lnSpc>
                <a:spcBef>
                  <a:spcPct val="0"/>
                </a:spcBef>
                <a:spcAft>
                  <a:spcPct val="15000"/>
                </a:spcAft>
              </a:pPr>
              <a:r>
                <a:rPr lang="en-US" altLang="zh-CN" sz="1200" dirty="0" smtClean="0">
                  <a:solidFill>
                    <a:srgbClr val="002060"/>
                  </a:solidFill>
                  <a:latin typeface="Calibri"/>
                  <a:ea typeface="黑体"/>
                </a:rPr>
                <a:t>  0.022</a:t>
              </a:r>
              <a:r>
                <a:rPr lang="en-US" altLang="zh-CN" sz="1200" kern="1200" dirty="0" smtClean="0">
                  <a:solidFill>
                    <a:srgbClr val="002060"/>
                  </a:solidFill>
                  <a:latin typeface="Calibri"/>
                  <a:ea typeface="黑体"/>
                  <a:cs typeface="+mn-cs"/>
                </a:rPr>
                <a:t>±</a:t>
              </a:r>
              <a:r>
                <a:rPr lang="en-US" sz="1200" kern="1200" dirty="0" smtClean="0">
                  <a:solidFill>
                    <a:srgbClr val="002060"/>
                  </a:solidFill>
                  <a:latin typeface="Calibri"/>
                  <a:ea typeface="黑体"/>
                  <a:cs typeface="+mn-cs"/>
                </a:rPr>
                <a:t>0.012</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dirty="0" smtClean="0">
                  <a:solidFill>
                    <a:srgbClr val="002060"/>
                  </a:solidFill>
                  <a:latin typeface="Calibri"/>
                  <a:ea typeface="黑体"/>
                  <a:cs typeface="+mn-cs"/>
                </a:rPr>
                <a:t>fpt0.012</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dirty="0" smtClean="0">
                  <a:solidFill>
                    <a:srgbClr val="002060"/>
                  </a:solidFill>
                  <a:latin typeface="Calibri"/>
                  <a:ea typeface="黑体"/>
                  <a:cs typeface="+mn-cs"/>
                </a:rPr>
                <a:t>Fp0.035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dirty="0" smtClean="0">
                  <a:solidFill>
                    <a:srgbClr val="002060"/>
                  </a:solidFill>
                  <a:latin typeface="Calibri"/>
                  <a:ea typeface="黑体"/>
                  <a:cs typeface="+mn-cs"/>
                </a:rPr>
                <a:t>Fr0.030</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dirty="0" smtClean="0">
                  <a:solidFill>
                    <a:srgbClr val="002060"/>
                  </a:solidFill>
                  <a:latin typeface="Calibri"/>
                  <a:ea typeface="黑体"/>
                  <a:cs typeface="+mn-cs"/>
                </a:rPr>
                <a:t>Wk0.035</a:t>
              </a:r>
              <a:endParaRPr lang="zh-CN" altLang="en-US" sz="1200" kern="1200" dirty="0">
                <a:solidFill>
                  <a:srgbClr val="002060"/>
                </a:solidFill>
                <a:latin typeface="Calibri"/>
                <a:ea typeface="黑体"/>
                <a:cs typeface="+mn-cs"/>
              </a:endParaRPr>
            </a:p>
          </p:txBody>
        </p:sp>
        <p:sp>
          <p:nvSpPr>
            <p:cNvPr id="26" name="任意多边形 25"/>
            <p:cNvSpPr/>
            <p:nvPr/>
          </p:nvSpPr>
          <p:spPr>
            <a:xfrm>
              <a:off x="3310270" y="4025548"/>
              <a:ext cx="372615" cy="288659"/>
            </a:xfrm>
            <a:custGeom>
              <a:avLst/>
              <a:gdLst>
                <a:gd name="connsiteX0" fmla="*/ 0 w 372615"/>
                <a:gd name="connsiteY0" fmla="*/ 57732 h 288659"/>
                <a:gd name="connsiteX1" fmla="*/ 228286 w 372615"/>
                <a:gd name="connsiteY1" fmla="*/ 57732 h 288659"/>
                <a:gd name="connsiteX2" fmla="*/ 228286 w 372615"/>
                <a:gd name="connsiteY2" fmla="*/ 0 h 288659"/>
                <a:gd name="connsiteX3" fmla="*/ 372615 w 372615"/>
                <a:gd name="connsiteY3" fmla="*/ 144330 h 288659"/>
                <a:gd name="connsiteX4" fmla="*/ 228286 w 372615"/>
                <a:gd name="connsiteY4" fmla="*/ 288659 h 288659"/>
                <a:gd name="connsiteX5" fmla="*/ 228286 w 372615"/>
                <a:gd name="connsiteY5" fmla="*/ 230927 h 288659"/>
                <a:gd name="connsiteX6" fmla="*/ 0 w 372615"/>
                <a:gd name="connsiteY6" fmla="*/ 230927 h 288659"/>
                <a:gd name="connsiteX7" fmla="*/ 0 w 372615"/>
                <a:gd name="connsiteY7" fmla="*/ 57732 h 2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15" h="288659">
                  <a:moveTo>
                    <a:pt x="0" y="57732"/>
                  </a:moveTo>
                  <a:lnTo>
                    <a:pt x="228286" y="57732"/>
                  </a:lnTo>
                  <a:lnTo>
                    <a:pt x="228286" y="0"/>
                  </a:lnTo>
                  <a:lnTo>
                    <a:pt x="372615" y="144330"/>
                  </a:lnTo>
                  <a:lnTo>
                    <a:pt x="228286" y="288659"/>
                  </a:lnTo>
                  <a:lnTo>
                    <a:pt x="228286" y="230927"/>
                  </a:lnTo>
                  <a:lnTo>
                    <a:pt x="0" y="230927"/>
                  </a:lnTo>
                  <a:lnTo>
                    <a:pt x="0" y="57732"/>
                  </a:lnTo>
                  <a:close/>
                </a:path>
              </a:pathLst>
            </a:custGeom>
          </p:spPr>
          <p:style>
            <a:lnRef idx="0">
              <a:schemeClr val="accent2">
                <a:shade val="90000"/>
                <a:hueOff val="0"/>
                <a:satOff val="-9217"/>
                <a:lumOff val="9889"/>
                <a:alphaOff val="0"/>
              </a:schemeClr>
            </a:lnRef>
            <a:fillRef idx="1">
              <a:schemeClr val="accent2">
                <a:shade val="90000"/>
                <a:hueOff val="0"/>
                <a:satOff val="-9217"/>
                <a:lumOff val="9889"/>
                <a:alphaOff val="0"/>
              </a:schemeClr>
            </a:fillRef>
            <a:effectRef idx="0">
              <a:schemeClr val="accent2">
                <a:shade val="90000"/>
                <a:hueOff val="0"/>
                <a:satOff val="-9217"/>
                <a:lumOff val="9889"/>
                <a:alphaOff val="0"/>
              </a:schemeClr>
            </a:effectRef>
            <a:fontRef idx="minor">
              <a:schemeClr val="lt1"/>
            </a:fontRef>
          </p:style>
          <p:txBody>
            <a:bodyPr spcFirstLastPara="0" vert="horz" wrap="square" lIns="0" tIns="57732" rIns="86598" bIns="57732" numCol="1" spcCol="1270" anchor="ctr" anchorCtr="0">
              <a:noAutofit/>
            </a:bodyPr>
            <a:lstStyle/>
            <a:p>
              <a:pPr lvl="0" algn="ctr" defTabSz="533400">
                <a:lnSpc>
                  <a:spcPct val="90000"/>
                </a:lnSpc>
                <a:spcBef>
                  <a:spcPct val="0"/>
                </a:spcBef>
                <a:spcAft>
                  <a:spcPct val="35000"/>
                </a:spcAft>
              </a:pPr>
              <a:endParaRPr lang="zh-CN" altLang="en-US" sz="1200" kern="1200">
                <a:solidFill>
                  <a:srgbClr val="FFFFFF"/>
                </a:solidFill>
                <a:latin typeface="Calibri"/>
                <a:ea typeface="黑体"/>
                <a:cs typeface="+mn-cs"/>
              </a:endParaRPr>
            </a:p>
          </p:txBody>
        </p:sp>
        <p:sp>
          <p:nvSpPr>
            <p:cNvPr id="27" name="任意多边形 26"/>
            <p:cNvSpPr/>
            <p:nvPr/>
          </p:nvSpPr>
          <p:spPr>
            <a:xfrm>
              <a:off x="3837556" y="3937996"/>
              <a:ext cx="1159408" cy="1123199"/>
            </a:xfrm>
            <a:custGeom>
              <a:avLst/>
              <a:gdLst>
                <a:gd name="connsiteX0" fmla="*/ 0 w 1159408"/>
                <a:gd name="connsiteY0" fmla="*/ 112320 h 1123199"/>
                <a:gd name="connsiteX1" fmla="*/ 32898 w 1159408"/>
                <a:gd name="connsiteY1" fmla="*/ 32898 h 1123199"/>
                <a:gd name="connsiteX2" fmla="*/ 112320 w 1159408"/>
                <a:gd name="connsiteY2" fmla="*/ 0 h 1123199"/>
                <a:gd name="connsiteX3" fmla="*/ 1047088 w 1159408"/>
                <a:gd name="connsiteY3" fmla="*/ 0 h 1123199"/>
                <a:gd name="connsiteX4" fmla="*/ 1126510 w 1159408"/>
                <a:gd name="connsiteY4" fmla="*/ 32898 h 1123199"/>
                <a:gd name="connsiteX5" fmla="*/ 1159408 w 1159408"/>
                <a:gd name="connsiteY5" fmla="*/ 112320 h 1123199"/>
                <a:gd name="connsiteX6" fmla="*/ 1159408 w 1159408"/>
                <a:gd name="connsiteY6" fmla="*/ 1010879 h 1123199"/>
                <a:gd name="connsiteX7" fmla="*/ 1126510 w 1159408"/>
                <a:gd name="connsiteY7" fmla="*/ 1090301 h 1123199"/>
                <a:gd name="connsiteX8" fmla="*/ 1047088 w 1159408"/>
                <a:gd name="connsiteY8" fmla="*/ 1123199 h 1123199"/>
                <a:gd name="connsiteX9" fmla="*/ 112320 w 1159408"/>
                <a:gd name="connsiteY9" fmla="*/ 1123199 h 1123199"/>
                <a:gd name="connsiteX10" fmla="*/ 32898 w 1159408"/>
                <a:gd name="connsiteY10" fmla="*/ 1090301 h 1123199"/>
                <a:gd name="connsiteX11" fmla="*/ 0 w 1159408"/>
                <a:gd name="connsiteY11" fmla="*/ 1010879 h 1123199"/>
                <a:gd name="connsiteX12" fmla="*/ 0 w 1159408"/>
                <a:gd name="connsiteY12" fmla="*/ 112320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123199">
                  <a:moveTo>
                    <a:pt x="0" y="112320"/>
                  </a:moveTo>
                  <a:cubicBezTo>
                    <a:pt x="0" y="82531"/>
                    <a:pt x="11834" y="53962"/>
                    <a:pt x="32898" y="32898"/>
                  </a:cubicBezTo>
                  <a:cubicBezTo>
                    <a:pt x="53962" y="11834"/>
                    <a:pt x="82531" y="0"/>
                    <a:pt x="112320" y="0"/>
                  </a:cubicBezTo>
                  <a:lnTo>
                    <a:pt x="1047088" y="0"/>
                  </a:lnTo>
                  <a:cubicBezTo>
                    <a:pt x="1076877" y="0"/>
                    <a:pt x="1105446" y="11834"/>
                    <a:pt x="1126510" y="32898"/>
                  </a:cubicBezTo>
                  <a:cubicBezTo>
                    <a:pt x="1147574" y="53962"/>
                    <a:pt x="1159408" y="82531"/>
                    <a:pt x="1159408" y="112320"/>
                  </a:cubicBezTo>
                  <a:lnTo>
                    <a:pt x="1159408" y="1010879"/>
                  </a:lnTo>
                  <a:cubicBezTo>
                    <a:pt x="1159408" y="1040668"/>
                    <a:pt x="1147574" y="1069237"/>
                    <a:pt x="1126510" y="1090301"/>
                  </a:cubicBezTo>
                  <a:cubicBezTo>
                    <a:pt x="1105446" y="1111365"/>
                    <a:pt x="1076877" y="1123199"/>
                    <a:pt x="1047088" y="1123199"/>
                  </a:cubicBezTo>
                  <a:lnTo>
                    <a:pt x="112320" y="1123199"/>
                  </a:lnTo>
                  <a:cubicBezTo>
                    <a:pt x="82531" y="1123199"/>
                    <a:pt x="53962" y="1111365"/>
                    <a:pt x="32898" y="1090301"/>
                  </a:cubicBezTo>
                  <a:cubicBezTo>
                    <a:pt x="11834" y="1069237"/>
                    <a:pt x="0" y="1040668"/>
                    <a:pt x="0" y="1010879"/>
                  </a:cubicBezTo>
                  <a:lnTo>
                    <a:pt x="0" y="112320"/>
                  </a:lnTo>
                  <a:close/>
                </a:path>
              </a:pathLst>
            </a:custGeom>
          </p:spPr>
          <p:style>
            <a:lnRef idx="2">
              <a:schemeClr val="lt1">
                <a:hueOff val="0"/>
                <a:satOff val="0"/>
                <a:lumOff val="0"/>
                <a:alphaOff val="0"/>
              </a:schemeClr>
            </a:lnRef>
            <a:fillRef idx="1">
              <a:schemeClr val="accent2">
                <a:shade val="80000"/>
                <a:hueOff val="0"/>
                <a:satOff val="-14010"/>
                <a:lumOff val="15876"/>
                <a:alphaOff val="0"/>
              </a:schemeClr>
            </a:fillRef>
            <a:effectRef idx="0">
              <a:schemeClr val="accent2">
                <a:shade val="80000"/>
                <a:hueOff val="0"/>
                <a:satOff val="-14010"/>
                <a:lumOff val="15876"/>
                <a:alphaOff val="0"/>
              </a:schemeClr>
            </a:effectRef>
            <a:fontRef idx="minor">
              <a:schemeClr val="lt1"/>
            </a:fontRef>
          </p:style>
          <p:txBody>
            <a:bodyPr spcFirstLastPara="0" vert="horz" wrap="square" lIns="113151" tIns="113151" rIns="113151" bIns="726359" numCol="1" spcCol="1270" anchor="t" anchorCtr="0">
              <a:noAutofit/>
            </a:bodyPr>
            <a:lstStyle/>
            <a:p>
              <a:pPr lvl="0" algn="l" defTabSz="622300">
                <a:lnSpc>
                  <a:spcPct val="90000"/>
                </a:lnSpc>
                <a:spcBef>
                  <a:spcPct val="0"/>
                </a:spcBef>
                <a:spcAft>
                  <a:spcPct val="35000"/>
                </a:spcAft>
              </a:pPr>
              <a:r>
                <a:rPr kumimoji="1" lang="zh-CN" altLang="en-US" sz="1400" b="1" kern="1200" smtClean="0">
                  <a:latin typeface="微软雅黑" pitchFamily="34" charset="-122"/>
                  <a:ea typeface="微软雅黑" pitchFamily="34" charset="-122"/>
                  <a:cs typeface="+mn-cs"/>
                </a:rPr>
                <a:t>热前焊接</a:t>
              </a:r>
              <a:endParaRPr kumimoji="1" lang="zh-CN" altLang="en-US" sz="1400" b="1" kern="1200" dirty="0">
                <a:latin typeface="微软雅黑" pitchFamily="34" charset="-122"/>
                <a:ea typeface="微软雅黑" pitchFamily="34" charset="-122"/>
                <a:cs typeface="+mn-cs"/>
              </a:endParaRPr>
            </a:p>
          </p:txBody>
        </p:sp>
        <p:sp>
          <p:nvSpPr>
            <p:cNvPr id="28" name="任意多边形 27"/>
            <p:cNvSpPr/>
            <p:nvPr/>
          </p:nvSpPr>
          <p:spPr>
            <a:xfrm>
              <a:off x="4075025" y="4401760"/>
              <a:ext cx="1159408" cy="1731600"/>
            </a:xfrm>
            <a:custGeom>
              <a:avLst/>
              <a:gdLst>
                <a:gd name="connsiteX0" fmla="*/ 0 w 1159408"/>
                <a:gd name="connsiteY0" fmla="*/ 115941 h 1731600"/>
                <a:gd name="connsiteX1" fmla="*/ 33958 w 1159408"/>
                <a:gd name="connsiteY1" fmla="*/ 33958 h 1731600"/>
                <a:gd name="connsiteX2" fmla="*/ 115941 w 1159408"/>
                <a:gd name="connsiteY2" fmla="*/ 0 h 1731600"/>
                <a:gd name="connsiteX3" fmla="*/ 1043467 w 1159408"/>
                <a:gd name="connsiteY3" fmla="*/ 0 h 1731600"/>
                <a:gd name="connsiteX4" fmla="*/ 1125450 w 1159408"/>
                <a:gd name="connsiteY4" fmla="*/ 33958 h 1731600"/>
                <a:gd name="connsiteX5" fmla="*/ 1159408 w 1159408"/>
                <a:gd name="connsiteY5" fmla="*/ 115941 h 1731600"/>
                <a:gd name="connsiteX6" fmla="*/ 1159408 w 1159408"/>
                <a:gd name="connsiteY6" fmla="*/ 1615659 h 1731600"/>
                <a:gd name="connsiteX7" fmla="*/ 1125450 w 1159408"/>
                <a:gd name="connsiteY7" fmla="*/ 1697642 h 1731600"/>
                <a:gd name="connsiteX8" fmla="*/ 1043467 w 1159408"/>
                <a:gd name="connsiteY8" fmla="*/ 1731600 h 1731600"/>
                <a:gd name="connsiteX9" fmla="*/ 115941 w 1159408"/>
                <a:gd name="connsiteY9" fmla="*/ 1731600 h 1731600"/>
                <a:gd name="connsiteX10" fmla="*/ 33958 w 1159408"/>
                <a:gd name="connsiteY10" fmla="*/ 1697642 h 1731600"/>
                <a:gd name="connsiteX11" fmla="*/ 0 w 1159408"/>
                <a:gd name="connsiteY11" fmla="*/ 1615659 h 1731600"/>
                <a:gd name="connsiteX12" fmla="*/ 0 w 1159408"/>
                <a:gd name="connsiteY12" fmla="*/ 115941 h 17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731600">
                  <a:moveTo>
                    <a:pt x="0" y="115941"/>
                  </a:moveTo>
                  <a:cubicBezTo>
                    <a:pt x="0" y="85192"/>
                    <a:pt x="12215" y="55701"/>
                    <a:pt x="33958" y="33958"/>
                  </a:cubicBezTo>
                  <a:cubicBezTo>
                    <a:pt x="55701" y="12215"/>
                    <a:pt x="85191" y="0"/>
                    <a:pt x="115941" y="0"/>
                  </a:cubicBezTo>
                  <a:lnTo>
                    <a:pt x="1043467" y="0"/>
                  </a:lnTo>
                  <a:cubicBezTo>
                    <a:pt x="1074216" y="0"/>
                    <a:pt x="1103707" y="12215"/>
                    <a:pt x="1125450" y="33958"/>
                  </a:cubicBezTo>
                  <a:cubicBezTo>
                    <a:pt x="1147193" y="55701"/>
                    <a:pt x="1159408" y="85191"/>
                    <a:pt x="1159408" y="115941"/>
                  </a:cubicBezTo>
                  <a:lnTo>
                    <a:pt x="1159408" y="1615659"/>
                  </a:lnTo>
                  <a:cubicBezTo>
                    <a:pt x="1159408" y="1646408"/>
                    <a:pt x="1147193" y="1675899"/>
                    <a:pt x="1125450" y="1697642"/>
                  </a:cubicBezTo>
                  <a:cubicBezTo>
                    <a:pt x="1103707" y="1719385"/>
                    <a:pt x="1074217" y="1731600"/>
                    <a:pt x="1043467" y="1731600"/>
                  </a:cubicBezTo>
                  <a:lnTo>
                    <a:pt x="115941" y="1731600"/>
                  </a:lnTo>
                  <a:cubicBezTo>
                    <a:pt x="85192" y="1731600"/>
                    <a:pt x="55701" y="1719385"/>
                    <a:pt x="33958" y="1697642"/>
                  </a:cubicBezTo>
                  <a:cubicBezTo>
                    <a:pt x="12215" y="1675899"/>
                    <a:pt x="0" y="1646409"/>
                    <a:pt x="0" y="1615659"/>
                  </a:cubicBezTo>
                  <a:lnTo>
                    <a:pt x="0" y="115941"/>
                  </a:lnTo>
                  <a:close/>
                </a:path>
              </a:pathLst>
            </a:custGeom>
          </p:spPr>
          <p:style>
            <a:lnRef idx="2">
              <a:schemeClr val="accent2">
                <a:shade val="80000"/>
                <a:hueOff val="0"/>
                <a:satOff val="-14010"/>
                <a:lumOff val="1587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02" tIns="119302" rIns="119302" bIns="11930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轴向尺寸</a:t>
              </a:r>
              <a:r>
                <a:rPr lang="en-US" altLang="zh-CN" sz="1200" kern="1200" smtClean="0">
                  <a:solidFill>
                    <a:srgbClr val="002060"/>
                  </a:solidFill>
                  <a:latin typeface="Calibri"/>
                  <a:ea typeface="黑体"/>
                  <a:cs typeface="+mn-cs"/>
                </a:rPr>
                <a:t>0.025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接合齿端跳</a:t>
              </a:r>
              <a:r>
                <a:rPr lang="en-US" altLang="zh-CN" sz="1200" kern="1200" smtClean="0">
                  <a:solidFill>
                    <a:srgbClr val="002060"/>
                  </a:solidFill>
                  <a:latin typeface="Calibri"/>
                  <a:ea typeface="黑体"/>
                  <a:cs typeface="+mn-cs"/>
                </a:rPr>
                <a:t>0.05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接合齿径跳</a:t>
              </a:r>
              <a:r>
                <a:rPr lang="en-US" altLang="zh-CN" sz="1200" kern="1200" smtClean="0">
                  <a:solidFill>
                    <a:srgbClr val="002060"/>
                  </a:solidFill>
                  <a:latin typeface="Calibri"/>
                  <a:ea typeface="黑体"/>
                  <a:cs typeface="+mn-cs"/>
                </a:rPr>
                <a:t>0.04</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接合齿周累</a:t>
              </a:r>
              <a:r>
                <a:rPr lang="en-US" altLang="zh-CN" sz="1200" kern="1200" smtClean="0">
                  <a:solidFill>
                    <a:srgbClr val="002060"/>
                  </a:solidFill>
                  <a:latin typeface="Calibri"/>
                  <a:ea typeface="黑体"/>
                  <a:cs typeface="+mn-cs"/>
                </a:rPr>
                <a:t>0.06</a:t>
              </a:r>
              <a:endParaRPr lang="zh-CN" altLang="en-US" sz="1200" kern="1200" dirty="0">
                <a:solidFill>
                  <a:srgbClr val="002060"/>
                </a:solidFill>
                <a:latin typeface="Calibri"/>
                <a:ea typeface="黑体"/>
                <a:cs typeface="+mn-cs"/>
              </a:endParaRPr>
            </a:p>
          </p:txBody>
        </p:sp>
        <p:sp>
          <p:nvSpPr>
            <p:cNvPr id="29" name="任意多边形 28"/>
            <p:cNvSpPr/>
            <p:nvPr/>
          </p:nvSpPr>
          <p:spPr>
            <a:xfrm>
              <a:off x="5172727" y="4025548"/>
              <a:ext cx="372615" cy="288659"/>
            </a:xfrm>
            <a:custGeom>
              <a:avLst/>
              <a:gdLst>
                <a:gd name="connsiteX0" fmla="*/ 0 w 372615"/>
                <a:gd name="connsiteY0" fmla="*/ 57732 h 288659"/>
                <a:gd name="connsiteX1" fmla="*/ 228286 w 372615"/>
                <a:gd name="connsiteY1" fmla="*/ 57732 h 288659"/>
                <a:gd name="connsiteX2" fmla="*/ 228286 w 372615"/>
                <a:gd name="connsiteY2" fmla="*/ 0 h 288659"/>
                <a:gd name="connsiteX3" fmla="*/ 372615 w 372615"/>
                <a:gd name="connsiteY3" fmla="*/ 144330 h 288659"/>
                <a:gd name="connsiteX4" fmla="*/ 228286 w 372615"/>
                <a:gd name="connsiteY4" fmla="*/ 288659 h 288659"/>
                <a:gd name="connsiteX5" fmla="*/ 228286 w 372615"/>
                <a:gd name="connsiteY5" fmla="*/ 230927 h 288659"/>
                <a:gd name="connsiteX6" fmla="*/ 0 w 372615"/>
                <a:gd name="connsiteY6" fmla="*/ 230927 h 288659"/>
                <a:gd name="connsiteX7" fmla="*/ 0 w 372615"/>
                <a:gd name="connsiteY7" fmla="*/ 57732 h 2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15" h="288659">
                  <a:moveTo>
                    <a:pt x="0" y="57732"/>
                  </a:moveTo>
                  <a:lnTo>
                    <a:pt x="228286" y="57732"/>
                  </a:lnTo>
                  <a:lnTo>
                    <a:pt x="228286" y="0"/>
                  </a:lnTo>
                  <a:lnTo>
                    <a:pt x="372615" y="144330"/>
                  </a:lnTo>
                  <a:lnTo>
                    <a:pt x="228286" y="288659"/>
                  </a:lnTo>
                  <a:lnTo>
                    <a:pt x="228286" y="230927"/>
                  </a:lnTo>
                  <a:lnTo>
                    <a:pt x="0" y="230927"/>
                  </a:lnTo>
                  <a:lnTo>
                    <a:pt x="0" y="57732"/>
                  </a:lnTo>
                  <a:close/>
                </a:path>
              </a:pathLst>
            </a:custGeom>
          </p:spPr>
          <p:style>
            <a:lnRef idx="0">
              <a:schemeClr val="accent2">
                <a:shade val="90000"/>
                <a:hueOff val="0"/>
                <a:satOff val="-18433"/>
                <a:lumOff val="19778"/>
                <a:alphaOff val="0"/>
              </a:schemeClr>
            </a:lnRef>
            <a:fillRef idx="1">
              <a:schemeClr val="accent2">
                <a:shade val="90000"/>
                <a:hueOff val="0"/>
                <a:satOff val="-18433"/>
                <a:lumOff val="19778"/>
                <a:alphaOff val="0"/>
              </a:schemeClr>
            </a:fillRef>
            <a:effectRef idx="0">
              <a:schemeClr val="accent2">
                <a:shade val="90000"/>
                <a:hueOff val="0"/>
                <a:satOff val="-18433"/>
                <a:lumOff val="19778"/>
                <a:alphaOff val="0"/>
              </a:schemeClr>
            </a:effectRef>
            <a:fontRef idx="minor">
              <a:schemeClr val="lt1"/>
            </a:fontRef>
          </p:style>
          <p:txBody>
            <a:bodyPr spcFirstLastPara="0" vert="horz" wrap="square" lIns="0" tIns="57732" rIns="86598" bIns="57732" numCol="1" spcCol="1270" anchor="ctr" anchorCtr="0">
              <a:noAutofit/>
            </a:bodyPr>
            <a:lstStyle/>
            <a:p>
              <a:pPr lvl="0" algn="ctr" defTabSz="533400">
                <a:lnSpc>
                  <a:spcPct val="90000"/>
                </a:lnSpc>
                <a:spcBef>
                  <a:spcPct val="0"/>
                </a:spcBef>
                <a:spcAft>
                  <a:spcPct val="35000"/>
                </a:spcAft>
              </a:pPr>
              <a:endParaRPr lang="zh-CN" altLang="en-US" sz="1200" kern="1200">
                <a:solidFill>
                  <a:srgbClr val="FFFFFF"/>
                </a:solidFill>
                <a:latin typeface="Calibri"/>
                <a:ea typeface="黑体"/>
                <a:cs typeface="+mn-cs"/>
              </a:endParaRPr>
            </a:p>
          </p:txBody>
        </p:sp>
        <p:sp>
          <p:nvSpPr>
            <p:cNvPr id="31" name="任意多边形 30"/>
            <p:cNvSpPr/>
            <p:nvPr/>
          </p:nvSpPr>
          <p:spPr>
            <a:xfrm>
              <a:off x="5700013" y="3937996"/>
              <a:ext cx="1159408" cy="1123199"/>
            </a:xfrm>
            <a:custGeom>
              <a:avLst/>
              <a:gdLst>
                <a:gd name="connsiteX0" fmla="*/ 0 w 1159408"/>
                <a:gd name="connsiteY0" fmla="*/ 112320 h 1123199"/>
                <a:gd name="connsiteX1" fmla="*/ 32898 w 1159408"/>
                <a:gd name="connsiteY1" fmla="*/ 32898 h 1123199"/>
                <a:gd name="connsiteX2" fmla="*/ 112320 w 1159408"/>
                <a:gd name="connsiteY2" fmla="*/ 0 h 1123199"/>
                <a:gd name="connsiteX3" fmla="*/ 1047088 w 1159408"/>
                <a:gd name="connsiteY3" fmla="*/ 0 h 1123199"/>
                <a:gd name="connsiteX4" fmla="*/ 1126510 w 1159408"/>
                <a:gd name="connsiteY4" fmla="*/ 32898 h 1123199"/>
                <a:gd name="connsiteX5" fmla="*/ 1159408 w 1159408"/>
                <a:gd name="connsiteY5" fmla="*/ 112320 h 1123199"/>
                <a:gd name="connsiteX6" fmla="*/ 1159408 w 1159408"/>
                <a:gd name="connsiteY6" fmla="*/ 1010879 h 1123199"/>
                <a:gd name="connsiteX7" fmla="*/ 1126510 w 1159408"/>
                <a:gd name="connsiteY7" fmla="*/ 1090301 h 1123199"/>
                <a:gd name="connsiteX8" fmla="*/ 1047088 w 1159408"/>
                <a:gd name="connsiteY8" fmla="*/ 1123199 h 1123199"/>
                <a:gd name="connsiteX9" fmla="*/ 112320 w 1159408"/>
                <a:gd name="connsiteY9" fmla="*/ 1123199 h 1123199"/>
                <a:gd name="connsiteX10" fmla="*/ 32898 w 1159408"/>
                <a:gd name="connsiteY10" fmla="*/ 1090301 h 1123199"/>
                <a:gd name="connsiteX11" fmla="*/ 0 w 1159408"/>
                <a:gd name="connsiteY11" fmla="*/ 1010879 h 1123199"/>
                <a:gd name="connsiteX12" fmla="*/ 0 w 1159408"/>
                <a:gd name="connsiteY12" fmla="*/ 112320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123199">
                  <a:moveTo>
                    <a:pt x="0" y="112320"/>
                  </a:moveTo>
                  <a:cubicBezTo>
                    <a:pt x="0" y="82531"/>
                    <a:pt x="11834" y="53962"/>
                    <a:pt x="32898" y="32898"/>
                  </a:cubicBezTo>
                  <a:cubicBezTo>
                    <a:pt x="53962" y="11834"/>
                    <a:pt x="82531" y="0"/>
                    <a:pt x="112320" y="0"/>
                  </a:cubicBezTo>
                  <a:lnTo>
                    <a:pt x="1047088" y="0"/>
                  </a:lnTo>
                  <a:cubicBezTo>
                    <a:pt x="1076877" y="0"/>
                    <a:pt x="1105446" y="11834"/>
                    <a:pt x="1126510" y="32898"/>
                  </a:cubicBezTo>
                  <a:cubicBezTo>
                    <a:pt x="1147574" y="53962"/>
                    <a:pt x="1159408" y="82531"/>
                    <a:pt x="1159408" y="112320"/>
                  </a:cubicBezTo>
                  <a:lnTo>
                    <a:pt x="1159408" y="1010879"/>
                  </a:lnTo>
                  <a:cubicBezTo>
                    <a:pt x="1159408" y="1040668"/>
                    <a:pt x="1147574" y="1069237"/>
                    <a:pt x="1126510" y="1090301"/>
                  </a:cubicBezTo>
                  <a:cubicBezTo>
                    <a:pt x="1105446" y="1111365"/>
                    <a:pt x="1076877" y="1123199"/>
                    <a:pt x="1047088" y="1123199"/>
                  </a:cubicBezTo>
                  <a:lnTo>
                    <a:pt x="112320" y="1123199"/>
                  </a:lnTo>
                  <a:cubicBezTo>
                    <a:pt x="82531" y="1123199"/>
                    <a:pt x="53962" y="1111365"/>
                    <a:pt x="32898" y="1090301"/>
                  </a:cubicBezTo>
                  <a:cubicBezTo>
                    <a:pt x="11834" y="1069237"/>
                    <a:pt x="0" y="1040668"/>
                    <a:pt x="0" y="1010879"/>
                  </a:cubicBezTo>
                  <a:lnTo>
                    <a:pt x="0" y="112320"/>
                  </a:lnTo>
                  <a:close/>
                </a:path>
              </a:pathLst>
            </a:custGeom>
          </p:spPr>
          <p:style>
            <a:lnRef idx="2">
              <a:schemeClr val="lt1">
                <a:hueOff val="0"/>
                <a:satOff val="0"/>
                <a:lumOff val="0"/>
                <a:alphaOff val="0"/>
              </a:schemeClr>
            </a:lnRef>
            <a:fillRef idx="1">
              <a:schemeClr val="accent2">
                <a:shade val="80000"/>
                <a:hueOff val="0"/>
                <a:satOff val="-21014"/>
                <a:lumOff val="23814"/>
                <a:alphaOff val="0"/>
              </a:schemeClr>
            </a:fillRef>
            <a:effectRef idx="0">
              <a:schemeClr val="accent2">
                <a:shade val="80000"/>
                <a:hueOff val="0"/>
                <a:satOff val="-21014"/>
                <a:lumOff val="23814"/>
                <a:alphaOff val="0"/>
              </a:schemeClr>
            </a:effectRef>
            <a:fontRef idx="minor">
              <a:schemeClr val="lt1"/>
            </a:fontRef>
          </p:style>
          <p:txBody>
            <a:bodyPr spcFirstLastPara="0" vert="horz" wrap="square" lIns="113151" tIns="113151" rIns="113151" bIns="726359" numCol="1" spcCol="1270" anchor="t" anchorCtr="0">
              <a:noAutofit/>
            </a:bodyPr>
            <a:lstStyle/>
            <a:p>
              <a:pPr lvl="0" algn="l" defTabSz="622300">
                <a:lnSpc>
                  <a:spcPct val="90000"/>
                </a:lnSpc>
                <a:spcBef>
                  <a:spcPct val="0"/>
                </a:spcBef>
                <a:spcAft>
                  <a:spcPct val="35000"/>
                </a:spcAft>
              </a:pPr>
              <a:r>
                <a:rPr kumimoji="1" lang="zh-CN" altLang="en-US" sz="1400" b="1" kern="1200" smtClean="0">
                  <a:latin typeface="微软雅黑" pitchFamily="34" charset="-122"/>
                  <a:ea typeface="微软雅黑" pitchFamily="34" charset="-122"/>
                  <a:cs typeface="+mn-cs"/>
                </a:rPr>
                <a:t>热后焊接</a:t>
              </a:r>
              <a:endParaRPr kumimoji="1" lang="zh-CN" altLang="en-US" sz="1400" b="1" kern="1200" dirty="0">
                <a:latin typeface="微软雅黑" pitchFamily="34" charset="-122"/>
                <a:ea typeface="微软雅黑" pitchFamily="34" charset="-122"/>
                <a:cs typeface="+mn-cs"/>
              </a:endParaRPr>
            </a:p>
          </p:txBody>
        </p:sp>
        <p:sp>
          <p:nvSpPr>
            <p:cNvPr id="32" name="任意多边形 31"/>
            <p:cNvSpPr/>
            <p:nvPr/>
          </p:nvSpPr>
          <p:spPr>
            <a:xfrm>
              <a:off x="5937482" y="4401760"/>
              <a:ext cx="1159408" cy="1731600"/>
            </a:xfrm>
            <a:custGeom>
              <a:avLst/>
              <a:gdLst>
                <a:gd name="connsiteX0" fmla="*/ 0 w 1159408"/>
                <a:gd name="connsiteY0" fmla="*/ 115941 h 1731600"/>
                <a:gd name="connsiteX1" fmla="*/ 33958 w 1159408"/>
                <a:gd name="connsiteY1" fmla="*/ 33958 h 1731600"/>
                <a:gd name="connsiteX2" fmla="*/ 115941 w 1159408"/>
                <a:gd name="connsiteY2" fmla="*/ 0 h 1731600"/>
                <a:gd name="connsiteX3" fmla="*/ 1043467 w 1159408"/>
                <a:gd name="connsiteY3" fmla="*/ 0 h 1731600"/>
                <a:gd name="connsiteX4" fmla="*/ 1125450 w 1159408"/>
                <a:gd name="connsiteY4" fmla="*/ 33958 h 1731600"/>
                <a:gd name="connsiteX5" fmla="*/ 1159408 w 1159408"/>
                <a:gd name="connsiteY5" fmla="*/ 115941 h 1731600"/>
                <a:gd name="connsiteX6" fmla="*/ 1159408 w 1159408"/>
                <a:gd name="connsiteY6" fmla="*/ 1615659 h 1731600"/>
                <a:gd name="connsiteX7" fmla="*/ 1125450 w 1159408"/>
                <a:gd name="connsiteY7" fmla="*/ 1697642 h 1731600"/>
                <a:gd name="connsiteX8" fmla="*/ 1043467 w 1159408"/>
                <a:gd name="connsiteY8" fmla="*/ 1731600 h 1731600"/>
                <a:gd name="connsiteX9" fmla="*/ 115941 w 1159408"/>
                <a:gd name="connsiteY9" fmla="*/ 1731600 h 1731600"/>
                <a:gd name="connsiteX10" fmla="*/ 33958 w 1159408"/>
                <a:gd name="connsiteY10" fmla="*/ 1697642 h 1731600"/>
                <a:gd name="connsiteX11" fmla="*/ 0 w 1159408"/>
                <a:gd name="connsiteY11" fmla="*/ 1615659 h 1731600"/>
                <a:gd name="connsiteX12" fmla="*/ 0 w 1159408"/>
                <a:gd name="connsiteY12" fmla="*/ 115941 h 17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731600">
                  <a:moveTo>
                    <a:pt x="0" y="115941"/>
                  </a:moveTo>
                  <a:cubicBezTo>
                    <a:pt x="0" y="85192"/>
                    <a:pt x="12215" y="55701"/>
                    <a:pt x="33958" y="33958"/>
                  </a:cubicBezTo>
                  <a:cubicBezTo>
                    <a:pt x="55701" y="12215"/>
                    <a:pt x="85191" y="0"/>
                    <a:pt x="115941" y="0"/>
                  </a:cubicBezTo>
                  <a:lnTo>
                    <a:pt x="1043467" y="0"/>
                  </a:lnTo>
                  <a:cubicBezTo>
                    <a:pt x="1074216" y="0"/>
                    <a:pt x="1103707" y="12215"/>
                    <a:pt x="1125450" y="33958"/>
                  </a:cubicBezTo>
                  <a:cubicBezTo>
                    <a:pt x="1147193" y="55701"/>
                    <a:pt x="1159408" y="85191"/>
                    <a:pt x="1159408" y="115941"/>
                  </a:cubicBezTo>
                  <a:lnTo>
                    <a:pt x="1159408" y="1615659"/>
                  </a:lnTo>
                  <a:cubicBezTo>
                    <a:pt x="1159408" y="1646408"/>
                    <a:pt x="1147193" y="1675899"/>
                    <a:pt x="1125450" y="1697642"/>
                  </a:cubicBezTo>
                  <a:cubicBezTo>
                    <a:pt x="1103707" y="1719385"/>
                    <a:pt x="1074217" y="1731600"/>
                    <a:pt x="1043467" y="1731600"/>
                  </a:cubicBezTo>
                  <a:lnTo>
                    <a:pt x="115941" y="1731600"/>
                  </a:lnTo>
                  <a:cubicBezTo>
                    <a:pt x="85192" y="1731600"/>
                    <a:pt x="55701" y="1719385"/>
                    <a:pt x="33958" y="1697642"/>
                  </a:cubicBezTo>
                  <a:cubicBezTo>
                    <a:pt x="12215" y="1675899"/>
                    <a:pt x="0" y="1646409"/>
                    <a:pt x="0" y="1615659"/>
                  </a:cubicBezTo>
                  <a:lnTo>
                    <a:pt x="0" y="115941"/>
                  </a:lnTo>
                  <a:close/>
                </a:path>
              </a:pathLst>
            </a:custGeom>
          </p:spPr>
          <p:style>
            <a:lnRef idx="2">
              <a:schemeClr val="accent2">
                <a:shade val="80000"/>
                <a:hueOff val="0"/>
                <a:satOff val="-21014"/>
                <a:lumOff val="238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02" tIns="119302" rIns="119302" bIns="119302" numCol="1" spcCol="1270" anchor="t" anchorCtr="0">
              <a:noAutofit/>
            </a:bodyPr>
            <a:lstStyle/>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轴向尺寸</a:t>
              </a:r>
              <a:r>
                <a:rPr lang="en-US" altLang="zh-CN" sz="1200" kern="1200" smtClean="0">
                  <a:solidFill>
                    <a:srgbClr val="002060"/>
                  </a:solidFill>
                  <a:latin typeface="Calibri"/>
                  <a:ea typeface="黑体"/>
                  <a:cs typeface="+mn-cs"/>
                </a:rPr>
                <a:t>0.03</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接合齿端跳</a:t>
              </a:r>
              <a:r>
                <a:rPr lang="en-US" altLang="zh-CN" sz="1200" kern="1200" smtClean="0">
                  <a:solidFill>
                    <a:srgbClr val="002060"/>
                  </a:solidFill>
                  <a:latin typeface="Calibri"/>
                  <a:ea typeface="黑体"/>
                  <a:cs typeface="+mn-cs"/>
                </a:rPr>
                <a:t>0.08</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接合齿径跳</a:t>
              </a:r>
              <a:r>
                <a:rPr lang="en-US" altLang="zh-CN" sz="1200" kern="1200" smtClean="0">
                  <a:solidFill>
                    <a:srgbClr val="002060"/>
                  </a:solidFill>
                  <a:latin typeface="Calibri"/>
                  <a:ea typeface="黑体"/>
                  <a:cs typeface="+mn-cs"/>
                </a:rPr>
                <a:t>0.06</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zh-CN" altLang="en-US" sz="1200" kern="1200" smtClean="0">
                  <a:solidFill>
                    <a:srgbClr val="002060"/>
                  </a:solidFill>
                  <a:latin typeface="Calibri"/>
                  <a:ea typeface="黑体"/>
                  <a:cs typeface="+mn-cs"/>
                </a:rPr>
                <a:t>接合齿周累</a:t>
              </a:r>
              <a:r>
                <a:rPr lang="en-US" altLang="zh-CN" sz="1200" kern="1200" smtClean="0">
                  <a:solidFill>
                    <a:srgbClr val="002060"/>
                  </a:solidFill>
                  <a:latin typeface="Calibri"/>
                  <a:ea typeface="黑体"/>
                  <a:cs typeface="+mn-cs"/>
                </a:rPr>
                <a:t>0.08</a:t>
              </a:r>
              <a:endParaRPr lang="zh-CN" altLang="en-US" sz="1200" kern="1200" dirty="0">
                <a:solidFill>
                  <a:srgbClr val="002060"/>
                </a:solidFill>
                <a:latin typeface="Calibri"/>
                <a:ea typeface="黑体"/>
                <a:cs typeface="+mn-cs"/>
              </a:endParaRPr>
            </a:p>
          </p:txBody>
        </p:sp>
        <p:sp>
          <p:nvSpPr>
            <p:cNvPr id="33" name="任意多边形 32"/>
            <p:cNvSpPr/>
            <p:nvPr/>
          </p:nvSpPr>
          <p:spPr>
            <a:xfrm>
              <a:off x="7035184" y="4025548"/>
              <a:ext cx="372615" cy="288659"/>
            </a:xfrm>
            <a:custGeom>
              <a:avLst/>
              <a:gdLst>
                <a:gd name="connsiteX0" fmla="*/ 0 w 372615"/>
                <a:gd name="connsiteY0" fmla="*/ 57732 h 288659"/>
                <a:gd name="connsiteX1" fmla="*/ 228286 w 372615"/>
                <a:gd name="connsiteY1" fmla="*/ 57732 h 288659"/>
                <a:gd name="connsiteX2" fmla="*/ 228286 w 372615"/>
                <a:gd name="connsiteY2" fmla="*/ 0 h 288659"/>
                <a:gd name="connsiteX3" fmla="*/ 372615 w 372615"/>
                <a:gd name="connsiteY3" fmla="*/ 144330 h 288659"/>
                <a:gd name="connsiteX4" fmla="*/ 228286 w 372615"/>
                <a:gd name="connsiteY4" fmla="*/ 288659 h 288659"/>
                <a:gd name="connsiteX5" fmla="*/ 228286 w 372615"/>
                <a:gd name="connsiteY5" fmla="*/ 230927 h 288659"/>
                <a:gd name="connsiteX6" fmla="*/ 0 w 372615"/>
                <a:gd name="connsiteY6" fmla="*/ 230927 h 288659"/>
                <a:gd name="connsiteX7" fmla="*/ 0 w 372615"/>
                <a:gd name="connsiteY7" fmla="*/ 57732 h 2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15" h="288659">
                  <a:moveTo>
                    <a:pt x="0" y="57732"/>
                  </a:moveTo>
                  <a:lnTo>
                    <a:pt x="228286" y="57732"/>
                  </a:lnTo>
                  <a:lnTo>
                    <a:pt x="228286" y="0"/>
                  </a:lnTo>
                  <a:lnTo>
                    <a:pt x="372615" y="144330"/>
                  </a:lnTo>
                  <a:lnTo>
                    <a:pt x="228286" y="288659"/>
                  </a:lnTo>
                  <a:lnTo>
                    <a:pt x="228286" y="230927"/>
                  </a:lnTo>
                  <a:lnTo>
                    <a:pt x="0" y="230927"/>
                  </a:lnTo>
                  <a:lnTo>
                    <a:pt x="0" y="57732"/>
                  </a:lnTo>
                  <a:close/>
                </a:path>
              </a:pathLst>
            </a:custGeom>
          </p:spPr>
          <p:style>
            <a:lnRef idx="0">
              <a:schemeClr val="accent2">
                <a:shade val="90000"/>
                <a:hueOff val="0"/>
                <a:satOff val="-27650"/>
                <a:lumOff val="29667"/>
                <a:alphaOff val="0"/>
              </a:schemeClr>
            </a:lnRef>
            <a:fillRef idx="1">
              <a:schemeClr val="accent2">
                <a:shade val="90000"/>
                <a:hueOff val="0"/>
                <a:satOff val="-27650"/>
                <a:lumOff val="29667"/>
                <a:alphaOff val="0"/>
              </a:schemeClr>
            </a:fillRef>
            <a:effectRef idx="0">
              <a:schemeClr val="accent2">
                <a:shade val="90000"/>
                <a:hueOff val="0"/>
                <a:satOff val="-27650"/>
                <a:lumOff val="29667"/>
                <a:alphaOff val="0"/>
              </a:schemeClr>
            </a:effectRef>
            <a:fontRef idx="minor">
              <a:schemeClr val="lt1"/>
            </a:fontRef>
          </p:style>
          <p:txBody>
            <a:bodyPr spcFirstLastPara="0" vert="horz" wrap="square" lIns="0" tIns="57732" rIns="86598" bIns="57732" numCol="1" spcCol="1270" anchor="ctr" anchorCtr="0">
              <a:noAutofit/>
            </a:bodyPr>
            <a:lstStyle/>
            <a:p>
              <a:pPr lvl="0" algn="ctr" defTabSz="533400">
                <a:lnSpc>
                  <a:spcPct val="90000"/>
                </a:lnSpc>
                <a:spcBef>
                  <a:spcPct val="0"/>
                </a:spcBef>
                <a:spcAft>
                  <a:spcPct val="35000"/>
                </a:spcAft>
              </a:pPr>
              <a:endParaRPr lang="zh-CN" altLang="en-US" sz="1200" kern="1200">
                <a:solidFill>
                  <a:srgbClr val="FFFFFF"/>
                </a:solidFill>
                <a:latin typeface="Calibri"/>
                <a:ea typeface="黑体"/>
                <a:cs typeface="+mn-cs"/>
              </a:endParaRPr>
            </a:p>
          </p:txBody>
        </p:sp>
        <p:sp>
          <p:nvSpPr>
            <p:cNvPr id="34" name="任意多边形 33"/>
            <p:cNvSpPr/>
            <p:nvPr/>
          </p:nvSpPr>
          <p:spPr>
            <a:xfrm>
              <a:off x="7562470" y="3937996"/>
              <a:ext cx="1159408" cy="1123199"/>
            </a:xfrm>
            <a:custGeom>
              <a:avLst/>
              <a:gdLst>
                <a:gd name="connsiteX0" fmla="*/ 0 w 1159408"/>
                <a:gd name="connsiteY0" fmla="*/ 112320 h 1123199"/>
                <a:gd name="connsiteX1" fmla="*/ 32898 w 1159408"/>
                <a:gd name="connsiteY1" fmla="*/ 32898 h 1123199"/>
                <a:gd name="connsiteX2" fmla="*/ 112320 w 1159408"/>
                <a:gd name="connsiteY2" fmla="*/ 0 h 1123199"/>
                <a:gd name="connsiteX3" fmla="*/ 1047088 w 1159408"/>
                <a:gd name="connsiteY3" fmla="*/ 0 h 1123199"/>
                <a:gd name="connsiteX4" fmla="*/ 1126510 w 1159408"/>
                <a:gd name="connsiteY4" fmla="*/ 32898 h 1123199"/>
                <a:gd name="connsiteX5" fmla="*/ 1159408 w 1159408"/>
                <a:gd name="connsiteY5" fmla="*/ 112320 h 1123199"/>
                <a:gd name="connsiteX6" fmla="*/ 1159408 w 1159408"/>
                <a:gd name="connsiteY6" fmla="*/ 1010879 h 1123199"/>
                <a:gd name="connsiteX7" fmla="*/ 1126510 w 1159408"/>
                <a:gd name="connsiteY7" fmla="*/ 1090301 h 1123199"/>
                <a:gd name="connsiteX8" fmla="*/ 1047088 w 1159408"/>
                <a:gd name="connsiteY8" fmla="*/ 1123199 h 1123199"/>
                <a:gd name="connsiteX9" fmla="*/ 112320 w 1159408"/>
                <a:gd name="connsiteY9" fmla="*/ 1123199 h 1123199"/>
                <a:gd name="connsiteX10" fmla="*/ 32898 w 1159408"/>
                <a:gd name="connsiteY10" fmla="*/ 1090301 h 1123199"/>
                <a:gd name="connsiteX11" fmla="*/ 0 w 1159408"/>
                <a:gd name="connsiteY11" fmla="*/ 1010879 h 1123199"/>
                <a:gd name="connsiteX12" fmla="*/ 0 w 1159408"/>
                <a:gd name="connsiteY12" fmla="*/ 112320 h 1123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123199">
                  <a:moveTo>
                    <a:pt x="0" y="112320"/>
                  </a:moveTo>
                  <a:cubicBezTo>
                    <a:pt x="0" y="82531"/>
                    <a:pt x="11834" y="53962"/>
                    <a:pt x="32898" y="32898"/>
                  </a:cubicBezTo>
                  <a:cubicBezTo>
                    <a:pt x="53962" y="11834"/>
                    <a:pt x="82531" y="0"/>
                    <a:pt x="112320" y="0"/>
                  </a:cubicBezTo>
                  <a:lnTo>
                    <a:pt x="1047088" y="0"/>
                  </a:lnTo>
                  <a:cubicBezTo>
                    <a:pt x="1076877" y="0"/>
                    <a:pt x="1105446" y="11834"/>
                    <a:pt x="1126510" y="32898"/>
                  </a:cubicBezTo>
                  <a:cubicBezTo>
                    <a:pt x="1147574" y="53962"/>
                    <a:pt x="1159408" y="82531"/>
                    <a:pt x="1159408" y="112320"/>
                  </a:cubicBezTo>
                  <a:lnTo>
                    <a:pt x="1159408" y="1010879"/>
                  </a:lnTo>
                  <a:cubicBezTo>
                    <a:pt x="1159408" y="1040668"/>
                    <a:pt x="1147574" y="1069237"/>
                    <a:pt x="1126510" y="1090301"/>
                  </a:cubicBezTo>
                  <a:cubicBezTo>
                    <a:pt x="1105446" y="1111365"/>
                    <a:pt x="1076877" y="1123199"/>
                    <a:pt x="1047088" y="1123199"/>
                  </a:cubicBezTo>
                  <a:lnTo>
                    <a:pt x="112320" y="1123199"/>
                  </a:lnTo>
                  <a:cubicBezTo>
                    <a:pt x="82531" y="1123199"/>
                    <a:pt x="53962" y="1111365"/>
                    <a:pt x="32898" y="1090301"/>
                  </a:cubicBezTo>
                  <a:cubicBezTo>
                    <a:pt x="11834" y="1069237"/>
                    <a:pt x="0" y="1040668"/>
                    <a:pt x="0" y="1010879"/>
                  </a:cubicBezTo>
                  <a:lnTo>
                    <a:pt x="0" y="112320"/>
                  </a:lnTo>
                  <a:close/>
                </a:path>
              </a:pathLst>
            </a:custGeom>
          </p:spPr>
          <p:style>
            <a:lnRef idx="2">
              <a:schemeClr val="lt1">
                <a:hueOff val="0"/>
                <a:satOff val="0"/>
                <a:lumOff val="0"/>
                <a:alphaOff val="0"/>
              </a:schemeClr>
            </a:lnRef>
            <a:fillRef idx="1">
              <a:schemeClr val="accent2">
                <a:shade val="80000"/>
                <a:hueOff val="0"/>
                <a:satOff val="-28019"/>
                <a:lumOff val="31752"/>
                <a:alphaOff val="0"/>
              </a:schemeClr>
            </a:fillRef>
            <a:effectRef idx="0">
              <a:schemeClr val="accent2">
                <a:shade val="80000"/>
                <a:hueOff val="0"/>
                <a:satOff val="-28019"/>
                <a:lumOff val="31752"/>
                <a:alphaOff val="0"/>
              </a:schemeClr>
            </a:effectRef>
            <a:fontRef idx="minor">
              <a:schemeClr val="lt1"/>
            </a:fontRef>
          </p:style>
          <p:txBody>
            <a:bodyPr spcFirstLastPara="0" vert="horz" wrap="square" lIns="113151" tIns="113151" rIns="113151" bIns="726359" numCol="1" spcCol="1270" anchor="t" anchorCtr="0">
              <a:noAutofit/>
            </a:bodyPr>
            <a:lstStyle/>
            <a:p>
              <a:pPr lvl="0" algn="l" defTabSz="622300">
                <a:lnSpc>
                  <a:spcPct val="90000"/>
                </a:lnSpc>
                <a:spcBef>
                  <a:spcPct val="0"/>
                </a:spcBef>
                <a:spcAft>
                  <a:spcPct val="35000"/>
                </a:spcAft>
              </a:pPr>
              <a:r>
                <a:rPr kumimoji="1" lang="zh-CN" altLang="en-US" sz="1400" b="1" kern="1200" smtClean="0">
                  <a:latin typeface="微软雅黑" pitchFamily="34" charset="-122"/>
                  <a:ea typeface="微软雅黑" pitchFamily="34" charset="-122"/>
                  <a:cs typeface="+mn-cs"/>
                </a:rPr>
                <a:t>热后齿轮</a:t>
              </a:r>
              <a:endParaRPr kumimoji="1" lang="zh-CN" altLang="en-US" sz="1400" b="1" kern="1200" dirty="0">
                <a:latin typeface="微软雅黑" pitchFamily="34" charset="-122"/>
                <a:ea typeface="微软雅黑" pitchFamily="34" charset="-122"/>
                <a:cs typeface="+mn-cs"/>
              </a:endParaRPr>
            </a:p>
          </p:txBody>
        </p:sp>
        <p:sp>
          <p:nvSpPr>
            <p:cNvPr id="35" name="任意多边形 34"/>
            <p:cNvSpPr/>
            <p:nvPr/>
          </p:nvSpPr>
          <p:spPr>
            <a:xfrm>
              <a:off x="7799939" y="4401760"/>
              <a:ext cx="1159408" cy="1731600"/>
            </a:xfrm>
            <a:custGeom>
              <a:avLst/>
              <a:gdLst>
                <a:gd name="connsiteX0" fmla="*/ 0 w 1159408"/>
                <a:gd name="connsiteY0" fmla="*/ 115941 h 1731600"/>
                <a:gd name="connsiteX1" fmla="*/ 33958 w 1159408"/>
                <a:gd name="connsiteY1" fmla="*/ 33958 h 1731600"/>
                <a:gd name="connsiteX2" fmla="*/ 115941 w 1159408"/>
                <a:gd name="connsiteY2" fmla="*/ 0 h 1731600"/>
                <a:gd name="connsiteX3" fmla="*/ 1043467 w 1159408"/>
                <a:gd name="connsiteY3" fmla="*/ 0 h 1731600"/>
                <a:gd name="connsiteX4" fmla="*/ 1125450 w 1159408"/>
                <a:gd name="connsiteY4" fmla="*/ 33958 h 1731600"/>
                <a:gd name="connsiteX5" fmla="*/ 1159408 w 1159408"/>
                <a:gd name="connsiteY5" fmla="*/ 115941 h 1731600"/>
                <a:gd name="connsiteX6" fmla="*/ 1159408 w 1159408"/>
                <a:gd name="connsiteY6" fmla="*/ 1615659 h 1731600"/>
                <a:gd name="connsiteX7" fmla="*/ 1125450 w 1159408"/>
                <a:gd name="connsiteY7" fmla="*/ 1697642 h 1731600"/>
                <a:gd name="connsiteX8" fmla="*/ 1043467 w 1159408"/>
                <a:gd name="connsiteY8" fmla="*/ 1731600 h 1731600"/>
                <a:gd name="connsiteX9" fmla="*/ 115941 w 1159408"/>
                <a:gd name="connsiteY9" fmla="*/ 1731600 h 1731600"/>
                <a:gd name="connsiteX10" fmla="*/ 33958 w 1159408"/>
                <a:gd name="connsiteY10" fmla="*/ 1697642 h 1731600"/>
                <a:gd name="connsiteX11" fmla="*/ 0 w 1159408"/>
                <a:gd name="connsiteY11" fmla="*/ 1615659 h 1731600"/>
                <a:gd name="connsiteX12" fmla="*/ 0 w 1159408"/>
                <a:gd name="connsiteY12" fmla="*/ 115941 h 173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408" h="1731600">
                  <a:moveTo>
                    <a:pt x="0" y="115941"/>
                  </a:moveTo>
                  <a:cubicBezTo>
                    <a:pt x="0" y="85192"/>
                    <a:pt x="12215" y="55701"/>
                    <a:pt x="33958" y="33958"/>
                  </a:cubicBezTo>
                  <a:cubicBezTo>
                    <a:pt x="55701" y="12215"/>
                    <a:pt x="85191" y="0"/>
                    <a:pt x="115941" y="0"/>
                  </a:cubicBezTo>
                  <a:lnTo>
                    <a:pt x="1043467" y="0"/>
                  </a:lnTo>
                  <a:cubicBezTo>
                    <a:pt x="1074216" y="0"/>
                    <a:pt x="1103707" y="12215"/>
                    <a:pt x="1125450" y="33958"/>
                  </a:cubicBezTo>
                  <a:cubicBezTo>
                    <a:pt x="1147193" y="55701"/>
                    <a:pt x="1159408" y="85191"/>
                    <a:pt x="1159408" y="115941"/>
                  </a:cubicBezTo>
                  <a:lnTo>
                    <a:pt x="1159408" y="1615659"/>
                  </a:lnTo>
                  <a:cubicBezTo>
                    <a:pt x="1159408" y="1646408"/>
                    <a:pt x="1147193" y="1675899"/>
                    <a:pt x="1125450" y="1697642"/>
                  </a:cubicBezTo>
                  <a:cubicBezTo>
                    <a:pt x="1103707" y="1719385"/>
                    <a:pt x="1074217" y="1731600"/>
                    <a:pt x="1043467" y="1731600"/>
                  </a:cubicBezTo>
                  <a:lnTo>
                    <a:pt x="115941" y="1731600"/>
                  </a:lnTo>
                  <a:cubicBezTo>
                    <a:pt x="85192" y="1731600"/>
                    <a:pt x="55701" y="1719385"/>
                    <a:pt x="33958" y="1697642"/>
                  </a:cubicBezTo>
                  <a:cubicBezTo>
                    <a:pt x="12215" y="1675899"/>
                    <a:pt x="0" y="1646409"/>
                    <a:pt x="0" y="1615659"/>
                  </a:cubicBezTo>
                  <a:lnTo>
                    <a:pt x="0" y="115941"/>
                  </a:lnTo>
                  <a:close/>
                </a:path>
              </a:pathLst>
            </a:custGeom>
          </p:spPr>
          <p:style>
            <a:lnRef idx="2">
              <a:schemeClr val="accent2">
                <a:shade val="80000"/>
                <a:hueOff val="0"/>
                <a:satOff val="-28019"/>
                <a:lumOff val="3175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302" tIns="119302" rIns="119302" bIns="119302"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fHα</a:t>
              </a:r>
              <a:r>
                <a:rPr lang="en-US" altLang="zh-CN" sz="1200" kern="1200" smtClean="0">
                  <a:solidFill>
                    <a:srgbClr val="002060"/>
                  </a:solidFill>
                  <a:latin typeface="Calibri"/>
                  <a:ea typeface="黑体"/>
                  <a:cs typeface="+mn-cs"/>
                </a:rPr>
                <a:t>±</a:t>
              </a:r>
              <a:r>
                <a:rPr lang="en-US" sz="1200" kern="1200" smtClean="0">
                  <a:solidFill>
                    <a:srgbClr val="002060"/>
                  </a:solidFill>
                  <a:latin typeface="Calibri"/>
                  <a:ea typeface="黑体"/>
                  <a:cs typeface="+mn-cs"/>
                </a:rPr>
                <a:t>0.014</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fHβ</a:t>
              </a:r>
              <a:r>
                <a:rPr lang="en-US" altLang="zh-CN" sz="1200" kern="1200" smtClean="0">
                  <a:solidFill>
                    <a:srgbClr val="002060"/>
                  </a:solidFill>
                  <a:latin typeface="Calibri"/>
                  <a:ea typeface="黑体"/>
                  <a:cs typeface="+mn-cs"/>
                </a:rPr>
                <a:t>±</a:t>
              </a:r>
              <a:r>
                <a:rPr lang="en-US" sz="1200" kern="1200" smtClean="0">
                  <a:solidFill>
                    <a:srgbClr val="002060"/>
                  </a:solidFill>
                  <a:latin typeface="Calibri"/>
                  <a:ea typeface="黑体"/>
                  <a:cs typeface="+mn-cs"/>
                </a:rPr>
                <a:t>0.014</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fpt0.02</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Fp0.07</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Fr0.05</a:t>
              </a:r>
              <a:endParaRPr lang="zh-CN" altLang="en-US" sz="1200" kern="1200" dirty="0">
                <a:solidFill>
                  <a:srgbClr val="002060"/>
                </a:solidFill>
                <a:latin typeface="Calibri"/>
                <a:ea typeface="黑体"/>
                <a:cs typeface="+mn-cs"/>
              </a:endParaRPr>
            </a:p>
            <a:p>
              <a:pPr marL="114300" lvl="1" indent="-114300" algn="l" defTabSz="533400">
                <a:lnSpc>
                  <a:spcPct val="90000"/>
                </a:lnSpc>
                <a:spcBef>
                  <a:spcPct val="0"/>
                </a:spcBef>
                <a:spcAft>
                  <a:spcPct val="15000"/>
                </a:spcAft>
                <a:buChar char="••"/>
              </a:pPr>
              <a:r>
                <a:rPr lang="en-US" sz="1200" kern="1200" smtClean="0">
                  <a:solidFill>
                    <a:srgbClr val="002060"/>
                  </a:solidFill>
                  <a:latin typeface="Calibri"/>
                  <a:ea typeface="黑体"/>
                  <a:cs typeface="+mn-cs"/>
                </a:rPr>
                <a:t>Wk0.04</a:t>
              </a:r>
              <a:endParaRPr lang="zh-CN" altLang="en-US" sz="1200" kern="1200" dirty="0">
                <a:solidFill>
                  <a:srgbClr val="002060"/>
                </a:solidFill>
                <a:latin typeface="Calibri"/>
                <a:ea typeface="黑体"/>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3" name="Text Box 5"/>
          <p:cNvSpPr txBox="1">
            <a:spLocks noChangeArrowheads="1"/>
          </p:cNvSpPr>
          <p:nvPr/>
        </p:nvSpPr>
        <p:spPr bwMode="auto">
          <a:xfrm>
            <a:off x="436034" y="169590"/>
            <a:ext cx="982961" cy="461665"/>
          </a:xfrm>
          <a:prstGeom prst="rect">
            <a:avLst/>
          </a:prstGeom>
          <a:noFill/>
          <a:ln w="9525">
            <a:noFill/>
            <a:miter lim="800000"/>
            <a:headEnd/>
            <a:tailEnd/>
          </a:ln>
        </p:spPr>
        <p:txBody>
          <a:bodyPr wrap="none">
            <a:spAutoFit/>
          </a:bodyPr>
          <a:lstStyle/>
          <a:p>
            <a:r>
              <a:rPr lang="zh-CN" altLang="en-US" sz="2400" b="1" dirty="0" smtClean="0">
                <a:solidFill>
                  <a:srgbClr val="003366"/>
                </a:solidFill>
                <a:latin typeface="微软雅黑" pitchFamily="34" charset="-122"/>
                <a:ea typeface="微软雅黑" pitchFamily="34" charset="-122"/>
              </a:rPr>
              <a:t>目  录</a:t>
            </a:r>
            <a:endParaRPr lang="en-US" altLang="zh-CN" sz="2400" b="1" dirty="0">
              <a:solidFill>
                <a:srgbClr val="003366"/>
              </a:solidFill>
              <a:latin typeface="微软雅黑" pitchFamily="34" charset="-122"/>
              <a:ea typeface="微软雅黑" pitchFamily="34" charset="-122"/>
            </a:endParaRPr>
          </a:p>
        </p:txBody>
      </p:sp>
      <p:grpSp>
        <p:nvGrpSpPr>
          <p:cNvPr id="4" name="组合 15"/>
          <p:cNvGrpSpPr/>
          <p:nvPr/>
        </p:nvGrpSpPr>
        <p:grpSpPr>
          <a:xfrm>
            <a:off x="1102119" y="3872350"/>
            <a:ext cx="6939762" cy="540000"/>
            <a:chOff x="1012119" y="4086976"/>
            <a:chExt cx="6939762" cy="540000"/>
          </a:xfrm>
        </p:grpSpPr>
        <p:sp>
          <p:nvSpPr>
            <p:cNvPr id="19" name="矩形 1"/>
            <p:cNvSpPr>
              <a:spLocks noChangeArrowheads="1"/>
            </p:cNvSpPr>
            <p:nvPr/>
          </p:nvSpPr>
          <p:spPr bwMode="auto">
            <a:xfrm>
              <a:off x="1651881" y="408697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轴齿全流程质量控制技术</a:t>
              </a:r>
              <a:endParaRPr lang="zh-CN" altLang="en-US" sz="2400" b="1" kern="0" dirty="0">
                <a:solidFill>
                  <a:srgbClr val="FFFFFF"/>
                </a:solidFill>
                <a:latin typeface="+mn-lt"/>
                <a:ea typeface="微软雅黑" pitchFamily="34" charset="-122"/>
                <a:cs typeface="Arial" pitchFamily="34" charset="0"/>
              </a:endParaRPr>
            </a:p>
          </p:txBody>
        </p:sp>
        <p:sp>
          <p:nvSpPr>
            <p:cNvPr id="22" name="矩形 4"/>
            <p:cNvSpPr>
              <a:spLocks noChangeArrowheads="1"/>
            </p:cNvSpPr>
            <p:nvPr/>
          </p:nvSpPr>
          <p:spPr bwMode="auto">
            <a:xfrm>
              <a:off x="1012119" y="408697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3</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5" name="组合 24"/>
          <p:cNvGrpSpPr/>
          <p:nvPr/>
        </p:nvGrpSpPr>
        <p:grpSpPr>
          <a:xfrm>
            <a:off x="1101872" y="1734716"/>
            <a:ext cx="6940257" cy="540000"/>
            <a:chOff x="1011872" y="1734716"/>
            <a:chExt cx="6940257" cy="540000"/>
          </a:xfrm>
        </p:grpSpPr>
        <p:sp>
          <p:nvSpPr>
            <p:cNvPr id="28" name="矩形 4"/>
            <p:cNvSpPr>
              <a:spLocks noChangeArrowheads="1"/>
            </p:cNvSpPr>
            <p:nvPr/>
          </p:nvSpPr>
          <p:spPr bwMode="auto">
            <a:xfrm>
              <a:off x="1011872" y="1734716"/>
              <a:ext cx="54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mn-lt"/>
                  <a:ea typeface="微软雅黑" pitchFamily="34" charset="-122"/>
                  <a:cs typeface="Arial" pitchFamily="34" charset="0"/>
                </a:rPr>
                <a:t>1</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sp>
          <p:nvSpPr>
            <p:cNvPr id="29" name="矩形 1"/>
            <p:cNvSpPr>
              <a:spLocks noChangeArrowheads="1"/>
            </p:cNvSpPr>
            <p:nvPr/>
          </p:nvSpPr>
          <p:spPr bwMode="auto">
            <a:xfrm>
              <a:off x="1652129" y="1734716"/>
              <a:ext cx="630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DCT</a:t>
              </a:r>
              <a:r>
                <a:rPr kumimoji="0" lang="zh-CN" altLang="en-US"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轴齿制造技术概述</a:t>
              </a:r>
              <a:endParaRPr kumimoji="0" lang="zh-CN" altLang="en-US" sz="2400" b="1"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6" name="组合 29"/>
          <p:cNvGrpSpPr/>
          <p:nvPr/>
        </p:nvGrpSpPr>
        <p:grpSpPr>
          <a:xfrm>
            <a:off x="1102119" y="2803533"/>
            <a:ext cx="6939762" cy="540000"/>
            <a:chOff x="1012119" y="2910846"/>
            <a:chExt cx="6939762" cy="540000"/>
          </a:xfrm>
        </p:grpSpPr>
        <p:sp>
          <p:nvSpPr>
            <p:cNvPr id="31" name="矩形 1"/>
            <p:cNvSpPr>
              <a:spLocks noChangeArrowheads="1"/>
            </p:cNvSpPr>
            <p:nvPr/>
          </p:nvSpPr>
          <p:spPr bwMode="auto">
            <a:xfrm>
              <a:off x="1651881" y="291084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齿轮制造仿真技术应用</a:t>
              </a:r>
              <a:endParaRPr lang="zh-CN" altLang="en-US" sz="2400" b="1" kern="0" dirty="0">
                <a:solidFill>
                  <a:srgbClr val="FFFFFF"/>
                </a:solidFill>
                <a:latin typeface="+mn-lt"/>
                <a:ea typeface="微软雅黑" pitchFamily="34" charset="-122"/>
                <a:cs typeface="Arial" pitchFamily="34" charset="0"/>
              </a:endParaRPr>
            </a:p>
          </p:txBody>
        </p:sp>
        <p:sp>
          <p:nvSpPr>
            <p:cNvPr id="36" name="矩形 4"/>
            <p:cNvSpPr>
              <a:spLocks noChangeArrowheads="1"/>
            </p:cNvSpPr>
            <p:nvPr/>
          </p:nvSpPr>
          <p:spPr bwMode="auto">
            <a:xfrm>
              <a:off x="1012119" y="291084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2</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7" name="组合 36"/>
          <p:cNvGrpSpPr/>
          <p:nvPr/>
        </p:nvGrpSpPr>
        <p:grpSpPr>
          <a:xfrm>
            <a:off x="1102119" y="4941168"/>
            <a:ext cx="6939762" cy="540000"/>
            <a:chOff x="1012119" y="5263108"/>
            <a:chExt cx="6939762" cy="540000"/>
          </a:xfrm>
        </p:grpSpPr>
        <p:sp>
          <p:nvSpPr>
            <p:cNvPr id="38" name="矩形 1"/>
            <p:cNvSpPr>
              <a:spLocks noChangeArrowheads="1"/>
            </p:cNvSpPr>
            <p:nvPr/>
          </p:nvSpPr>
          <p:spPr bwMode="auto">
            <a:xfrm>
              <a:off x="1651881" y="5263108"/>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典型零件关键制造技术</a:t>
              </a:r>
              <a:endParaRPr lang="zh-CN" altLang="en-US" sz="2400" b="1" kern="0" dirty="0">
                <a:solidFill>
                  <a:srgbClr val="FFFFFF"/>
                </a:solidFill>
                <a:latin typeface="+mn-lt"/>
                <a:ea typeface="微软雅黑" pitchFamily="34" charset="-122"/>
                <a:cs typeface="Arial" pitchFamily="34" charset="0"/>
              </a:endParaRPr>
            </a:p>
          </p:txBody>
        </p:sp>
        <p:sp>
          <p:nvSpPr>
            <p:cNvPr id="39" name="矩形 4"/>
            <p:cNvSpPr>
              <a:spLocks noChangeArrowheads="1"/>
            </p:cNvSpPr>
            <p:nvPr/>
          </p:nvSpPr>
          <p:spPr bwMode="auto">
            <a:xfrm>
              <a:off x="1012119" y="5263108"/>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4</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20</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3" name="Text Box 5"/>
          <p:cNvSpPr txBox="1">
            <a:spLocks noChangeArrowheads="1"/>
          </p:cNvSpPr>
          <p:nvPr/>
        </p:nvSpPr>
        <p:spPr bwMode="auto">
          <a:xfrm>
            <a:off x="436034" y="169590"/>
            <a:ext cx="982961" cy="461665"/>
          </a:xfrm>
          <a:prstGeom prst="rect">
            <a:avLst/>
          </a:prstGeom>
          <a:noFill/>
          <a:ln w="9525">
            <a:noFill/>
            <a:miter lim="800000"/>
            <a:headEnd/>
            <a:tailEnd/>
          </a:ln>
        </p:spPr>
        <p:txBody>
          <a:bodyPr wrap="none">
            <a:spAutoFit/>
          </a:bodyPr>
          <a:lstStyle/>
          <a:p>
            <a:r>
              <a:rPr lang="zh-CN" altLang="en-US" sz="2400" b="1" dirty="0" smtClean="0">
                <a:solidFill>
                  <a:srgbClr val="003366"/>
                </a:solidFill>
                <a:latin typeface="微软雅黑" pitchFamily="34" charset="-122"/>
                <a:ea typeface="微软雅黑" pitchFamily="34" charset="-122"/>
              </a:rPr>
              <a:t>目  录</a:t>
            </a:r>
            <a:endParaRPr lang="en-US" altLang="zh-CN" sz="2400" b="1" dirty="0">
              <a:solidFill>
                <a:srgbClr val="003366"/>
              </a:solidFill>
              <a:latin typeface="微软雅黑" pitchFamily="34" charset="-122"/>
              <a:ea typeface="微软雅黑" pitchFamily="34" charset="-122"/>
            </a:endParaRPr>
          </a:p>
        </p:txBody>
      </p:sp>
      <p:grpSp>
        <p:nvGrpSpPr>
          <p:cNvPr id="4" name="组合 15"/>
          <p:cNvGrpSpPr/>
          <p:nvPr/>
        </p:nvGrpSpPr>
        <p:grpSpPr>
          <a:xfrm>
            <a:off x="1102119" y="3872350"/>
            <a:ext cx="6939762" cy="540000"/>
            <a:chOff x="1012119" y="4086976"/>
            <a:chExt cx="6939762" cy="540000"/>
          </a:xfrm>
        </p:grpSpPr>
        <p:sp>
          <p:nvSpPr>
            <p:cNvPr id="19" name="矩形 1"/>
            <p:cNvSpPr>
              <a:spLocks noChangeArrowheads="1"/>
            </p:cNvSpPr>
            <p:nvPr/>
          </p:nvSpPr>
          <p:spPr bwMode="auto">
            <a:xfrm>
              <a:off x="1651881" y="4086976"/>
              <a:ext cx="630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轴齿全流程质量控制技术</a:t>
              </a:r>
              <a:endParaRPr lang="zh-CN" altLang="en-US" sz="2400" b="1" kern="0" dirty="0">
                <a:solidFill>
                  <a:srgbClr val="FFFFFF"/>
                </a:solidFill>
                <a:latin typeface="+mn-lt"/>
                <a:ea typeface="微软雅黑" pitchFamily="34" charset="-122"/>
                <a:cs typeface="Arial" pitchFamily="34" charset="0"/>
              </a:endParaRPr>
            </a:p>
          </p:txBody>
        </p:sp>
        <p:sp>
          <p:nvSpPr>
            <p:cNvPr id="22" name="矩形 4"/>
            <p:cNvSpPr>
              <a:spLocks noChangeArrowheads="1"/>
            </p:cNvSpPr>
            <p:nvPr/>
          </p:nvSpPr>
          <p:spPr bwMode="auto">
            <a:xfrm>
              <a:off x="1012119" y="4086976"/>
              <a:ext cx="54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3</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5" name="组合 24"/>
          <p:cNvGrpSpPr/>
          <p:nvPr/>
        </p:nvGrpSpPr>
        <p:grpSpPr>
          <a:xfrm>
            <a:off x="1101872" y="1734716"/>
            <a:ext cx="6940257" cy="540000"/>
            <a:chOff x="1011872" y="1734716"/>
            <a:chExt cx="6940257" cy="540000"/>
          </a:xfrm>
        </p:grpSpPr>
        <p:sp>
          <p:nvSpPr>
            <p:cNvPr id="28" name="矩形 4"/>
            <p:cNvSpPr>
              <a:spLocks noChangeArrowheads="1"/>
            </p:cNvSpPr>
            <p:nvPr/>
          </p:nvSpPr>
          <p:spPr bwMode="auto">
            <a:xfrm>
              <a:off x="1011872" y="173471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mn-lt"/>
                  <a:ea typeface="微软雅黑" pitchFamily="34" charset="-122"/>
                  <a:cs typeface="Arial" pitchFamily="34" charset="0"/>
                </a:rPr>
                <a:t>1</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sp>
          <p:nvSpPr>
            <p:cNvPr id="29" name="矩形 1"/>
            <p:cNvSpPr>
              <a:spLocks noChangeArrowheads="1"/>
            </p:cNvSpPr>
            <p:nvPr/>
          </p:nvSpPr>
          <p:spPr bwMode="auto">
            <a:xfrm>
              <a:off x="1652129" y="173471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DCT</a:t>
              </a:r>
              <a:r>
                <a:rPr kumimoji="0" lang="zh-CN" altLang="en-US"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轴齿制造技术概述</a:t>
              </a:r>
              <a:endParaRPr kumimoji="0" lang="zh-CN" altLang="en-US" sz="2400" b="1"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6" name="组合 29"/>
          <p:cNvGrpSpPr/>
          <p:nvPr/>
        </p:nvGrpSpPr>
        <p:grpSpPr>
          <a:xfrm>
            <a:off x="1102119" y="2803533"/>
            <a:ext cx="6939762" cy="540000"/>
            <a:chOff x="1012119" y="2910846"/>
            <a:chExt cx="6939762" cy="540000"/>
          </a:xfrm>
        </p:grpSpPr>
        <p:sp>
          <p:nvSpPr>
            <p:cNvPr id="31" name="矩形 1"/>
            <p:cNvSpPr>
              <a:spLocks noChangeArrowheads="1"/>
            </p:cNvSpPr>
            <p:nvPr/>
          </p:nvSpPr>
          <p:spPr bwMode="auto">
            <a:xfrm>
              <a:off x="1651881" y="2910846"/>
              <a:ext cx="630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齿轮制造仿真技术应用</a:t>
              </a:r>
              <a:endParaRPr lang="zh-CN" altLang="en-US" sz="2400" b="1" kern="0" dirty="0">
                <a:solidFill>
                  <a:srgbClr val="FFFFFF"/>
                </a:solidFill>
                <a:latin typeface="+mn-lt"/>
                <a:ea typeface="微软雅黑" pitchFamily="34" charset="-122"/>
                <a:cs typeface="Arial" pitchFamily="34" charset="0"/>
              </a:endParaRPr>
            </a:p>
          </p:txBody>
        </p:sp>
        <p:sp>
          <p:nvSpPr>
            <p:cNvPr id="36" name="矩形 4"/>
            <p:cNvSpPr>
              <a:spLocks noChangeArrowheads="1"/>
            </p:cNvSpPr>
            <p:nvPr/>
          </p:nvSpPr>
          <p:spPr bwMode="auto">
            <a:xfrm>
              <a:off x="1012119" y="2910846"/>
              <a:ext cx="540000" cy="540000"/>
            </a:xfrm>
            <a:prstGeom prst="rect">
              <a:avLst/>
            </a:prstGeom>
            <a:solidFill>
              <a:srgbClr val="003B90"/>
            </a:solidFill>
            <a:ln w="2857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2</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7" name="组合 36"/>
          <p:cNvGrpSpPr/>
          <p:nvPr/>
        </p:nvGrpSpPr>
        <p:grpSpPr>
          <a:xfrm>
            <a:off x="1102119" y="4941168"/>
            <a:ext cx="6939762" cy="540000"/>
            <a:chOff x="1012119" y="5263108"/>
            <a:chExt cx="6939762" cy="540000"/>
          </a:xfrm>
        </p:grpSpPr>
        <p:sp>
          <p:nvSpPr>
            <p:cNvPr id="38" name="矩形 1"/>
            <p:cNvSpPr>
              <a:spLocks noChangeArrowheads="1"/>
            </p:cNvSpPr>
            <p:nvPr/>
          </p:nvSpPr>
          <p:spPr bwMode="auto">
            <a:xfrm>
              <a:off x="1651881" y="5263108"/>
              <a:ext cx="630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典型零件关键制造技术</a:t>
              </a:r>
              <a:endParaRPr lang="zh-CN" altLang="en-US" sz="2400" b="1" kern="0" dirty="0">
                <a:solidFill>
                  <a:srgbClr val="FFFFFF"/>
                </a:solidFill>
                <a:latin typeface="+mn-lt"/>
                <a:ea typeface="微软雅黑" pitchFamily="34" charset="-122"/>
                <a:cs typeface="Arial" pitchFamily="34" charset="0"/>
              </a:endParaRPr>
            </a:p>
          </p:txBody>
        </p:sp>
        <p:sp>
          <p:nvSpPr>
            <p:cNvPr id="39" name="矩形 4"/>
            <p:cNvSpPr>
              <a:spLocks noChangeArrowheads="1"/>
            </p:cNvSpPr>
            <p:nvPr/>
          </p:nvSpPr>
          <p:spPr bwMode="auto">
            <a:xfrm>
              <a:off x="1012119" y="5263108"/>
              <a:ext cx="54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4</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图表 30"/>
          <p:cNvGraphicFramePr/>
          <p:nvPr/>
        </p:nvGraphicFramePr>
        <p:xfrm>
          <a:off x="4355976" y="2276872"/>
          <a:ext cx="4392000" cy="3096000"/>
        </p:xfrm>
        <a:graphic>
          <a:graphicData uri="http://schemas.openxmlformats.org/drawingml/2006/chart">
            <c:chart xmlns:c="http://schemas.openxmlformats.org/drawingml/2006/chart" xmlns:r="http://schemas.openxmlformats.org/officeDocument/2006/relationships" r:id="rId2"/>
          </a:graphicData>
        </a:graphic>
      </p:graphicFrame>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21</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3195105"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4.1 </a:t>
            </a:r>
            <a:r>
              <a:rPr lang="zh-CN" altLang="en-US" sz="2200" b="1" dirty="0" smtClean="0">
                <a:solidFill>
                  <a:srgbClr val="003366"/>
                </a:solidFill>
                <a:latin typeface="+mn-lt"/>
                <a:ea typeface="微软雅黑" pitchFamily="34" charset="-122"/>
              </a:rPr>
              <a:t>从动齿轮磨齿后铆接</a:t>
            </a:r>
            <a:endParaRPr lang="en-US" altLang="zh-CN" sz="2200" b="1" dirty="0" smtClean="0">
              <a:solidFill>
                <a:srgbClr val="003366"/>
              </a:solidFill>
              <a:latin typeface="+mn-lt"/>
              <a:ea typeface="微软雅黑" pitchFamily="34" charset="-122"/>
            </a:endParaRPr>
          </a:p>
        </p:txBody>
      </p:sp>
      <p:sp>
        <p:nvSpPr>
          <p:cNvPr id="8" name="矩形 7"/>
          <p:cNvSpPr/>
          <p:nvPr/>
        </p:nvSpPr>
        <p:spPr>
          <a:xfrm>
            <a:off x="755576" y="1201762"/>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从动齿轮精度要求</a:t>
            </a:r>
            <a:endParaRPr lang="zh-CN" altLang="en-US" b="1" kern="0" dirty="0">
              <a:solidFill>
                <a:schemeClr val="bg1"/>
              </a:solidFill>
              <a:latin typeface="微软雅黑" pitchFamily="34" charset="-122"/>
              <a:ea typeface="微软雅黑" pitchFamily="34" charset="-122"/>
            </a:endParaRPr>
          </a:p>
        </p:txBody>
      </p:sp>
      <p:sp>
        <p:nvSpPr>
          <p:cNvPr id="10" name="圆角矩形 9"/>
          <p:cNvSpPr/>
          <p:nvPr/>
        </p:nvSpPr>
        <p:spPr>
          <a:xfrm>
            <a:off x="467544" y="5445224"/>
            <a:ext cx="3353122" cy="108012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t"/>
          <a:lstStyle/>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从动齿轮参与所有档位工况运转；</a:t>
            </a:r>
            <a:endParaRPr lang="en-US" altLang="zh-CN" sz="1400" b="1" dirty="0" smtClean="0">
              <a:solidFill>
                <a:srgbClr val="003366"/>
              </a:solidFill>
              <a:latin typeface="微软雅黑" pitchFamily="34" charset="-122"/>
              <a:ea typeface="微软雅黑" pitchFamily="34" charset="-122"/>
            </a:endParaRPr>
          </a:p>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关系到寿命、</a:t>
            </a:r>
            <a:r>
              <a:rPr lang="en-US" altLang="zh-CN" sz="1400" b="1" dirty="0" smtClean="0">
                <a:solidFill>
                  <a:srgbClr val="003366"/>
                </a:solidFill>
                <a:latin typeface="微软雅黑" pitchFamily="34" charset="-122"/>
                <a:ea typeface="微软雅黑" pitchFamily="34" charset="-122"/>
              </a:rPr>
              <a:t>NVH</a:t>
            </a:r>
            <a:r>
              <a:rPr lang="zh-CN" altLang="en-US" sz="1400" b="1" dirty="0" smtClean="0">
                <a:solidFill>
                  <a:srgbClr val="003366"/>
                </a:solidFill>
                <a:latin typeface="微软雅黑" pitchFamily="34" charset="-122"/>
                <a:ea typeface="微软雅黑" pitchFamily="34" charset="-122"/>
              </a:rPr>
              <a:t>、传递效率；</a:t>
            </a:r>
            <a:endParaRPr lang="en-US" altLang="zh-CN" sz="1400" b="1" dirty="0" smtClean="0">
              <a:solidFill>
                <a:srgbClr val="003366"/>
              </a:solidFill>
              <a:latin typeface="微软雅黑" pitchFamily="34" charset="-122"/>
              <a:ea typeface="微软雅黑" pitchFamily="34" charset="-122"/>
            </a:endParaRPr>
          </a:p>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差速器分总成从齿轮精度</a:t>
            </a:r>
            <a:r>
              <a:rPr lang="en-US" altLang="zh-CN" sz="1400" b="1" dirty="0" smtClean="0">
                <a:solidFill>
                  <a:srgbClr val="003366"/>
                </a:solidFill>
                <a:latin typeface="微软雅黑" pitchFamily="34" charset="-122"/>
                <a:ea typeface="微软雅黑" pitchFamily="34" charset="-122"/>
              </a:rPr>
              <a:t>6</a:t>
            </a:r>
            <a:r>
              <a:rPr lang="zh-CN" altLang="en-US" sz="1400" b="1" dirty="0" smtClean="0">
                <a:solidFill>
                  <a:srgbClr val="003366"/>
                </a:solidFill>
                <a:latin typeface="微软雅黑" pitchFamily="34" charset="-122"/>
                <a:ea typeface="微软雅黑" pitchFamily="34" charset="-122"/>
              </a:rPr>
              <a:t>级。</a:t>
            </a:r>
            <a:endParaRPr lang="zh-CN" altLang="en-US" sz="1400" b="1" dirty="0">
              <a:solidFill>
                <a:srgbClr val="003366"/>
              </a:solidFill>
              <a:latin typeface="微软雅黑" pitchFamily="34" charset="-122"/>
              <a:ea typeface="微软雅黑" pitchFamily="34" charset="-122"/>
            </a:endParaRPr>
          </a:p>
        </p:txBody>
      </p:sp>
      <p:grpSp>
        <p:nvGrpSpPr>
          <p:cNvPr id="16" name="组合 15"/>
          <p:cNvGrpSpPr/>
          <p:nvPr/>
        </p:nvGrpSpPr>
        <p:grpSpPr>
          <a:xfrm>
            <a:off x="251520" y="1772816"/>
            <a:ext cx="3816424" cy="3528392"/>
            <a:chOff x="251520" y="1988840"/>
            <a:chExt cx="3816424" cy="3528392"/>
          </a:xfrm>
        </p:grpSpPr>
        <p:pic>
          <p:nvPicPr>
            <p:cNvPr id="1028" name="Picture 4" descr="C:\Users\gaozhiyong\Desktop\DCT变速器轴齿制造关键技术主旨报告20170813\捕获4.JPG"/>
            <p:cNvPicPr>
              <a:picLocks noChangeAspect="1" noChangeArrowheads="1"/>
            </p:cNvPicPr>
            <p:nvPr/>
          </p:nvPicPr>
          <p:blipFill>
            <a:blip r:embed="rId3"/>
            <a:srcRect/>
            <a:stretch>
              <a:fillRect/>
            </a:stretch>
          </p:blipFill>
          <p:spPr bwMode="auto">
            <a:xfrm>
              <a:off x="827584" y="3885431"/>
              <a:ext cx="2376264" cy="1631801"/>
            </a:xfrm>
            <a:prstGeom prst="rect">
              <a:avLst/>
            </a:prstGeom>
            <a:noFill/>
          </p:spPr>
        </p:pic>
        <p:grpSp>
          <p:nvGrpSpPr>
            <p:cNvPr id="14" name="组合 13"/>
            <p:cNvGrpSpPr/>
            <p:nvPr/>
          </p:nvGrpSpPr>
          <p:grpSpPr>
            <a:xfrm>
              <a:off x="251520" y="1988840"/>
              <a:ext cx="3816424" cy="1563889"/>
              <a:chOff x="251520" y="1988840"/>
              <a:chExt cx="3816424" cy="1563889"/>
            </a:xfrm>
          </p:grpSpPr>
          <p:pic>
            <p:nvPicPr>
              <p:cNvPr id="1027" name="Picture 3" descr="C:\Users\gaozhiyong\Desktop\DCT变速器轴齿制造关键技术主旨报告20170813\捕获3.JPG"/>
              <p:cNvPicPr>
                <a:picLocks noChangeAspect="1" noChangeArrowheads="1"/>
              </p:cNvPicPr>
              <p:nvPr/>
            </p:nvPicPr>
            <p:blipFill>
              <a:blip r:embed="rId4"/>
              <a:srcRect/>
              <a:stretch>
                <a:fillRect/>
              </a:stretch>
            </p:blipFill>
            <p:spPr bwMode="auto">
              <a:xfrm>
                <a:off x="2411760" y="1988840"/>
                <a:ext cx="1656184" cy="1563889"/>
              </a:xfrm>
              <a:prstGeom prst="rect">
                <a:avLst/>
              </a:prstGeom>
              <a:noFill/>
            </p:spPr>
          </p:pic>
          <p:pic>
            <p:nvPicPr>
              <p:cNvPr id="1026" name="Picture 2" descr="C:\Users\gaozhiyong\Desktop\DCT变速器轴齿制造关键技术主旨报告20170813\捕获2.JPG"/>
              <p:cNvPicPr>
                <a:picLocks noChangeAspect="1" noChangeArrowheads="1"/>
              </p:cNvPicPr>
              <p:nvPr/>
            </p:nvPicPr>
            <p:blipFill>
              <a:blip r:embed="rId5"/>
              <a:srcRect/>
              <a:stretch>
                <a:fillRect/>
              </a:stretch>
            </p:blipFill>
            <p:spPr bwMode="auto">
              <a:xfrm>
                <a:off x="251520" y="2009127"/>
                <a:ext cx="2304256" cy="1529188"/>
              </a:xfrm>
              <a:prstGeom prst="rect">
                <a:avLst/>
              </a:prstGeom>
              <a:noFill/>
            </p:spPr>
          </p:pic>
          <p:sp>
            <p:nvSpPr>
              <p:cNvPr id="12" name="燕尾形箭头 11"/>
              <p:cNvSpPr/>
              <p:nvPr/>
            </p:nvSpPr>
            <p:spPr>
              <a:xfrm>
                <a:off x="2512343" y="2708920"/>
                <a:ext cx="288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燕尾形箭头 12"/>
            <p:cNvSpPr/>
            <p:nvPr/>
          </p:nvSpPr>
          <p:spPr>
            <a:xfrm rot="5400000">
              <a:off x="1871727" y="3609048"/>
              <a:ext cx="288000" cy="216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5292360" y="1196752"/>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原工艺流程</a:t>
            </a:r>
            <a:endParaRPr lang="zh-CN" altLang="en-US" b="1" kern="0" dirty="0">
              <a:solidFill>
                <a:schemeClr val="bg1"/>
              </a:solidFill>
              <a:latin typeface="微软雅黑" pitchFamily="34" charset="-122"/>
              <a:ea typeface="微软雅黑" pitchFamily="34" charset="-122"/>
            </a:endParaRPr>
          </a:p>
        </p:txBody>
      </p:sp>
      <p:graphicFrame>
        <p:nvGraphicFramePr>
          <p:cNvPr id="17" name="图示 16"/>
          <p:cNvGraphicFramePr/>
          <p:nvPr/>
        </p:nvGraphicFramePr>
        <p:xfrm>
          <a:off x="4355976" y="1772816"/>
          <a:ext cx="4536504" cy="432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9" name="直接连接符 18"/>
          <p:cNvCxnSpPr/>
          <p:nvPr/>
        </p:nvCxnSpPr>
        <p:spPr>
          <a:xfrm>
            <a:off x="4139952" y="1202085"/>
            <a:ext cx="0" cy="5400000"/>
          </a:xfrm>
          <a:prstGeom prst="line">
            <a:avLst/>
          </a:prstGeom>
          <a:ln w="19050">
            <a:solidFill>
              <a:srgbClr val="003366"/>
            </a:solidFill>
            <a:prstDash val="dash"/>
          </a:ln>
        </p:spPr>
        <p:style>
          <a:lnRef idx="2">
            <a:schemeClr val="accent1"/>
          </a:lnRef>
          <a:fillRef idx="0">
            <a:schemeClr val="accent1"/>
          </a:fillRef>
          <a:effectRef idx="1">
            <a:schemeClr val="accent1"/>
          </a:effectRef>
          <a:fontRef idx="minor">
            <a:schemeClr val="tx1"/>
          </a:fontRef>
        </p:style>
      </p:cxnSp>
      <p:sp>
        <p:nvSpPr>
          <p:cNvPr id="22" name="圆角矩形 21"/>
          <p:cNvSpPr/>
          <p:nvPr/>
        </p:nvSpPr>
        <p:spPr>
          <a:xfrm>
            <a:off x="4387230" y="5445224"/>
            <a:ext cx="4433242" cy="108012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t"/>
          <a:lstStyle/>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各项精度都有损失，</a:t>
            </a:r>
            <a:r>
              <a:rPr lang="en-US" altLang="zh-CN" sz="1400" b="1" dirty="0" err="1" smtClean="0">
                <a:solidFill>
                  <a:srgbClr val="003366"/>
                </a:solidFill>
                <a:latin typeface="微软雅黑" pitchFamily="34" charset="-122"/>
                <a:ea typeface="微软雅黑" pitchFamily="34" charset="-122"/>
              </a:rPr>
              <a:t>fHb</a:t>
            </a:r>
            <a:r>
              <a:rPr lang="zh-CN" altLang="en-US" sz="1400" b="1" dirty="0" smtClean="0">
                <a:solidFill>
                  <a:srgbClr val="003366"/>
                </a:solidFill>
                <a:latin typeface="微软雅黑" pitchFamily="34" charset="-122"/>
                <a:ea typeface="微软雅黑" pitchFamily="34" charset="-122"/>
              </a:rPr>
              <a:t>、</a:t>
            </a:r>
            <a:r>
              <a:rPr lang="en-US" altLang="zh-CN" sz="1400" b="1" dirty="0" err="1" smtClean="0">
                <a:solidFill>
                  <a:srgbClr val="003366"/>
                </a:solidFill>
                <a:latin typeface="微软雅黑" pitchFamily="34" charset="-122"/>
                <a:ea typeface="微软雅黑" pitchFamily="34" charset="-122"/>
              </a:rPr>
              <a:t>Fp</a:t>
            </a:r>
            <a:r>
              <a:rPr lang="zh-CN" altLang="en-US" sz="1400" b="1" dirty="0" smtClean="0">
                <a:solidFill>
                  <a:srgbClr val="003366"/>
                </a:solidFill>
                <a:latin typeface="微软雅黑" pitchFamily="34" charset="-122"/>
                <a:ea typeface="微软雅黑" pitchFamily="34" charset="-122"/>
              </a:rPr>
              <a:t>、</a:t>
            </a:r>
            <a:r>
              <a:rPr lang="en-US" altLang="zh-CN" sz="1400" b="1" dirty="0" smtClean="0">
                <a:solidFill>
                  <a:srgbClr val="003366"/>
                </a:solidFill>
                <a:latin typeface="微软雅黑" pitchFamily="34" charset="-122"/>
                <a:ea typeface="微软雅黑" pitchFamily="34" charset="-122"/>
              </a:rPr>
              <a:t>Fr</a:t>
            </a:r>
            <a:r>
              <a:rPr lang="zh-CN" altLang="en-US" sz="1400" b="1" dirty="0" smtClean="0">
                <a:solidFill>
                  <a:srgbClr val="003366"/>
                </a:solidFill>
                <a:latin typeface="微软雅黑" pitchFamily="34" charset="-122"/>
                <a:ea typeface="微软雅黑" pitchFamily="34" charset="-122"/>
              </a:rPr>
              <a:t>精度超差；</a:t>
            </a:r>
          </a:p>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铆接后齿轮原有检测基准发生变化，导致精度损失；</a:t>
            </a:r>
          </a:p>
          <a:p>
            <a:pPr marL="180975" indent="-180975">
              <a:lnSpc>
                <a:spcPts val="24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从动齿轮应当采用铆接后磨齿工艺；</a:t>
            </a:r>
          </a:p>
        </p:txBody>
      </p:sp>
      <p:cxnSp>
        <p:nvCxnSpPr>
          <p:cNvPr id="24" name="直接连接符 23"/>
          <p:cNvCxnSpPr/>
          <p:nvPr/>
        </p:nvCxnSpPr>
        <p:spPr>
          <a:xfrm>
            <a:off x="5460336" y="3987648"/>
            <a:ext cx="1782000"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直接连接符 24"/>
          <p:cNvCxnSpPr/>
          <p:nvPr/>
        </p:nvCxnSpPr>
        <p:spPr>
          <a:xfrm>
            <a:off x="7404552" y="3271336"/>
            <a:ext cx="468000"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圆角矩形标注 26"/>
          <p:cNvSpPr/>
          <p:nvPr/>
        </p:nvSpPr>
        <p:spPr>
          <a:xfrm>
            <a:off x="6714824" y="3768568"/>
            <a:ext cx="432000" cy="180000"/>
          </a:xfrm>
          <a:prstGeom prst="wedgeRoundRectCallo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0.01</a:t>
            </a:r>
            <a:endParaRPr lang="zh-CN" altLang="en-US" sz="1100" dirty="0">
              <a:solidFill>
                <a:srgbClr val="16264A"/>
              </a:solidFill>
              <a:latin typeface="微软雅黑" pitchFamily="34" charset="-122"/>
              <a:ea typeface="微软雅黑" pitchFamily="34" charset="-122"/>
            </a:endParaRPr>
          </a:p>
        </p:txBody>
      </p:sp>
      <p:sp>
        <p:nvSpPr>
          <p:cNvPr id="28" name="圆角矩形标注 27"/>
          <p:cNvSpPr/>
          <p:nvPr/>
        </p:nvSpPr>
        <p:spPr>
          <a:xfrm>
            <a:off x="7020272" y="3055312"/>
            <a:ext cx="432000" cy="180000"/>
          </a:xfrm>
          <a:prstGeom prst="wedgeRoundRectCallout">
            <a:avLst>
              <a:gd name="adj1" fmla="val 56567"/>
              <a:gd name="adj2" fmla="val 62500"/>
              <a:gd name="adj3" fmla="val 1666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0.035</a:t>
            </a:r>
            <a:endParaRPr lang="zh-CN" altLang="en-US" sz="1100" dirty="0">
              <a:solidFill>
                <a:srgbClr val="16264A"/>
              </a:solidFill>
              <a:latin typeface="微软雅黑" pitchFamily="34" charset="-122"/>
              <a:ea typeface="微软雅黑" pitchFamily="34" charset="-122"/>
            </a:endParaRPr>
          </a:p>
        </p:txBody>
      </p:sp>
      <p:sp>
        <p:nvSpPr>
          <p:cNvPr id="29" name="圆角矩形标注 28"/>
          <p:cNvSpPr/>
          <p:nvPr/>
        </p:nvSpPr>
        <p:spPr>
          <a:xfrm>
            <a:off x="7956376" y="3214536"/>
            <a:ext cx="432000" cy="180000"/>
          </a:xfrm>
          <a:prstGeom prst="wedgeRoundRectCallou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0.028</a:t>
            </a:r>
            <a:endParaRPr lang="zh-CN" altLang="en-US" sz="1100" dirty="0">
              <a:solidFill>
                <a:srgbClr val="16264A"/>
              </a:solidFill>
              <a:latin typeface="微软雅黑" pitchFamily="34" charset="-122"/>
              <a:ea typeface="微软雅黑" pitchFamily="34" charset="-122"/>
            </a:endParaRPr>
          </a:p>
        </p:txBody>
      </p:sp>
      <p:cxnSp>
        <p:nvCxnSpPr>
          <p:cNvPr id="26" name="直接连接符 25"/>
          <p:cNvCxnSpPr/>
          <p:nvPr/>
        </p:nvCxnSpPr>
        <p:spPr>
          <a:xfrm>
            <a:off x="8044176" y="3444208"/>
            <a:ext cx="468000"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22</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4591321"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4.2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工艺方案</a:t>
            </a:r>
            <a:endParaRPr lang="en-US" altLang="zh-CN" sz="2200" b="1" dirty="0" smtClean="0">
              <a:solidFill>
                <a:srgbClr val="003366"/>
              </a:solidFill>
              <a:latin typeface="+mn-lt"/>
              <a:ea typeface="微软雅黑" pitchFamily="34" charset="-122"/>
            </a:endParaRPr>
          </a:p>
        </p:txBody>
      </p:sp>
      <p:sp>
        <p:nvSpPr>
          <p:cNvPr id="36" name="圆角矩形 35"/>
          <p:cNvSpPr/>
          <p:nvPr/>
        </p:nvSpPr>
        <p:spPr>
          <a:xfrm>
            <a:off x="3419872" y="2276872"/>
            <a:ext cx="5400600" cy="136815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180975" indent="-180975">
              <a:lnSpc>
                <a:spcPct val="1500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取消热后内孔热后加工工序，从动齿轮直接与差壳铆接；降减少制造工序降低制造成本；</a:t>
            </a:r>
            <a:endParaRPr lang="en-US" altLang="zh-CN" b="1" dirty="0" smtClean="0">
              <a:solidFill>
                <a:srgbClr val="003366"/>
              </a:solidFill>
              <a:latin typeface="微软雅黑" pitchFamily="34" charset="-122"/>
              <a:ea typeface="微软雅黑" pitchFamily="34" charset="-122"/>
            </a:endParaRPr>
          </a:p>
          <a:p>
            <a:pPr marL="180975" indent="-180975">
              <a:lnSpc>
                <a:spcPct val="150000"/>
              </a:lnSpc>
              <a:buFont typeface="Wingdings" pitchFamily="2" charset="2"/>
              <a:buChar char="n"/>
              <a:defRPr/>
            </a:pPr>
            <a:r>
              <a:rPr lang="zh-CN" altLang="en-US" b="1" dirty="0" smtClean="0">
                <a:solidFill>
                  <a:srgbClr val="003366"/>
                </a:solidFill>
                <a:latin typeface="微软雅黑" pitchFamily="34" charset="-122"/>
                <a:ea typeface="微软雅黑" pitchFamily="34" charset="-122"/>
              </a:rPr>
              <a:t>以差壳轴承颈为基准，进行磨齿保证齿轮精度；</a:t>
            </a:r>
          </a:p>
        </p:txBody>
      </p:sp>
      <p:sp>
        <p:nvSpPr>
          <p:cNvPr id="37" name="矩形 36"/>
          <p:cNvSpPr/>
          <p:nvPr/>
        </p:nvSpPr>
        <p:spPr>
          <a:xfrm>
            <a:off x="4860312" y="1196752"/>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新工艺流程</a:t>
            </a:r>
            <a:endParaRPr lang="zh-CN" altLang="en-US" b="1" kern="0" dirty="0">
              <a:solidFill>
                <a:schemeClr val="bg1"/>
              </a:solidFill>
              <a:latin typeface="微软雅黑" pitchFamily="34" charset="-122"/>
              <a:ea typeface="微软雅黑" pitchFamily="34" charset="-122"/>
            </a:endParaRPr>
          </a:p>
        </p:txBody>
      </p:sp>
      <p:graphicFrame>
        <p:nvGraphicFramePr>
          <p:cNvPr id="38" name="图示 37"/>
          <p:cNvGraphicFramePr/>
          <p:nvPr/>
        </p:nvGraphicFramePr>
        <p:xfrm>
          <a:off x="3419872" y="1700808"/>
          <a:ext cx="5400600" cy="4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 name="圆角矩形 46"/>
          <p:cNvSpPr/>
          <p:nvPr/>
        </p:nvSpPr>
        <p:spPr>
          <a:xfrm>
            <a:off x="3419872" y="4437112"/>
            <a:ext cx="5472608" cy="2088232"/>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marL="266700" indent="-266700">
              <a:lnSpc>
                <a:spcPct val="150000"/>
              </a:lnSpc>
              <a:buFont typeface="Wingdings" pitchFamily="2" charset="2"/>
              <a:buChar char="n"/>
            </a:pPr>
            <a:r>
              <a:rPr lang="zh-CN" altLang="en-US" b="1" dirty="0" smtClean="0">
                <a:solidFill>
                  <a:srgbClr val="002060"/>
                </a:solidFill>
                <a:latin typeface="微软雅黑" pitchFamily="34" charset="-122"/>
                <a:ea typeface="微软雅黑" pitchFamily="34" charset="-122"/>
              </a:rPr>
              <a:t>从动齿轮热变形补偿量的确定；</a:t>
            </a:r>
            <a:endParaRPr lang="en-US" altLang="zh-CN" b="1" dirty="0" smtClean="0">
              <a:solidFill>
                <a:srgbClr val="002060"/>
              </a:solidFill>
              <a:latin typeface="微软雅黑" pitchFamily="34" charset="-122"/>
              <a:ea typeface="微软雅黑" pitchFamily="34" charset="-122"/>
            </a:endParaRPr>
          </a:p>
          <a:p>
            <a:pPr marL="266700" indent="-266700">
              <a:lnSpc>
                <a:spcPct val="150000"/>
              </a:lnSpc>
              <a:buFont typeface="Wingdings" pitchFamily="2" charset="2"/>
              <a:buChar char="n"/>
            </a:pPr>
            <a:r>
              <a:rPr lang="zh-CN" altLang="en-US" b="1" dirty="0" smtClean="0">
                <a:solidFill>
                  <a:srgbClr val="002060"/>
                </a:solidFill>
                <a:latin typeface="微软雅黑" pitchFamily="34" charset="-122"/>
                <a:ea typeface="微软雅黑" pitchFamily="34" charset="-122"/>
              </a:rPr>
              <a:t>从动齿轮</a:t>
            </a:r>
            <a:r>
              <a:rPr lang="zh-CN" altLang="zh-CN" b="1" dirty="0" smtClean="0">
                <a:solidFill>
                  <a:srgbClr val="002060"/>
                </a:solidFill>
                <a:latin typeface="微软雅黑" pitchFamily="34" charset="-122"/>
                <a:ea typeface="微软雅黑" pitchFamily="34" charset="-122"/>
              </a:rPr>
              <a:t>热处理</a:t>
            </a:r>
            <a:r>
              <a:rPr lang="zh-CN" altLang="en-US" b="1" dirty="0" smtClean="0">
                <a:solidFill>
                  <a:srgbClr val="002060"/>
                </a:solidFill>
                <a:latin typeface="微软雅黑" pitchFamily="34" charset="-122"/>
                <a:ea typeface="微软雅黑" pitchFamily="34" charset="-122"/>
              </a:rPr>
              <a:t>易</a:t>
            </a:r>
            <a:r>
              <a:rPr lang="zh-CN" altLang="zh-CN" b="1" dirty="0" smtClean="0">
                <a:solidFill>
                  <a:srgbClr val="002060"/>
                </a:solidFill>
                <a:latin typeface="微软雅黑" pitchFamily="34" charset="-122"/>
                <a:ea typeface="微软雅黑" pitchFamily="34" charset="-122"/>
              </a:rPr>
              <a:t>变形</a:t>
            </a:r>
            <a:r>
              <a:rPr lang="zh-CN" altLang="en-US" b="1" dirty="0" smtClean="0">
                <a:solidFill>
                  <a:srgbClr val="002060"/>
                </a:solidFill>
                <a:latin typeface="微软雅黑" pitchFamily="34" charset="-122"/>
                <a:ea typeface="微软雅黑" pitchFamily="34" charset="-122"/>
              </a:rPr>
              <a:t>，如何有效控制变形</a:t>
            </a:r>
            <a:r>
              <a:rPr lang="zh-CN" altLang="zh-CN" b="1" dirty="0" smtClean="0">
                <a:solidFill>
                  <a:srgbClr val="002060"/>
                </a:solidFill>
                <a:latin typeface="微软雅黑" pitchFamily="34" charset="-122"/>
                <a:ea typeface="微软雅黑" pitchFamily="34" charset="-122"/>
              </a:rPr>
              <a:t>；</a:t>
            </a:r>
          </a:p>
          <a:p>
            <a:pPr marL="266700" indent="-266700">
              <a:lnSpc>
                <a:spcPct val="150000"/>
              </a:lnSpc>
              <a:buFont typeface="Wingdings" pitchFamily="2" charset="2"/>
              <a:buChar char="n"/>
            </a:pPr>
            <a:r>
              <a:rPr lang="zh-CN" altLang="zh-CN" b="1" dirty="0" smtClean="0">
                <a:solidFill>
                  <a:srgbClr val="002060"/>
                </a:solidFill>
                <a:latin typeface="微软雅黑" pitchFamily="34" charset="-122"/>
                <a:ea typeface="微软雅黑" pitchFamily="34" charset="-122"/>
              </a:rPr>
              <a:t>从动齿</a:t>
            </a:r>
            <a:r>
              <a:rPr lang="zh-CN" altLang="en-US" b="1" dirty="0" smtClean="0">
                <a:solidFill>
                  <a:srgbClr val="002060"/>
                </a:solidFill>
                <a:latin typeface="微软雅黑" pitchFamily="34" charset="-122"/>
                <a:ea typeface="微软雅黑" pitchFamily="34" charset="-122"/>
              </a:rPr>
              <a:t>轮</a:t>
            </a:r>
            <a:r>
              <a:rPr lang="zh-CN" altLang="zh-CN" b="1" dirty="0" smtClean="0">
                <a:solidFill>
                  <a:srgbClr val="002060"/>
                </a:solidFill>
                <a:latin typeface="微软雅黑" pitchFamily="34" charset="-122"/>
                <a:ea typeface="微软雅黑" pitchFamily="34" charset="-122"/>
              </a:rPr>
              <a:t>压装</a:t>
            </a:r>
            <a:r>
              <a:rPr lang="zh-CN" altLang="en-US" b="1" dirty="0" smtClean="0">
                <a:solidFill>
                  <a:srgbClr val="002060"/>
                </a:solidFill>
                <a:latin typeface="微软雅黑" pitchFamily="34" charset="-122"/>
                <a:ea typeface="微软雅黑" pitchFamily="34" charset="-122"/>
              </a:rPr>
              <a:t>曲线确定，保证量产压装过程稳定；</a:t>
            </a:r>
            <a:endParaRPr lang="en-US" altLang="zh-CN" b="1" dirty="0" smtClean="0">
              <a:solidFill>
                <a:srgbClr val="002060"/>
              </a:solidFill>
              <a:latin typeface="微软雅黑" pitchFamily="34" charset="-122"/>
              <a:ea typeface="微软雅黑" pitchFamily="34" charset="-122"/>
            </a:endParaRPr>
          </a:p>
          <a:p>
            <a:pPr marL="266700" indent="-266700">
              <a:lnSpc>
                <a:spcPct val="150000"/>
              </a:lnSpc>
              <a:buFont typeface="Wingdings" pitchFamily="2" charset="2"/>
              <a:buChar char="n"/>
            </a:pPr>
            <a:r>
              <a:rPr lang="zh-CN" altLang="en-US" b="1" dirty="0" smtClean="0">
                <a:solidFill>
                  <a:srgbClr val="002060"/>
                </a:solidFill>
                <a:latin typeface="微软雅黑" pitchFamily="34" charset="-122"/>
                <a:ea typeface="微软雅黑" pitchFamily="34" charset="-122"/>
              </a:rPr>
              <a:t>一体化从动齿轮磨齿精度达成；</a:t>
            </a:r>
            <a:endParaRPr lang="zh-CN" altLang="en-US" b="1" dirty="0">
              <a:solidFill>
                <a:srgbClr val="002060"/>
              </a:solidFill>
              <a:latin typeface="微软雅黑" pitchFamily="34" charset="-122"/>
              <a:ea typeface="微软雅黑" pitchFamily="34" charset="-122"/>
            </a:endParaRPr>
          </a:p>
        </p:txBody>
      </p:sp>
      <p:grpSp>
        <p:nvGrpSpPr>
          <p:cNvPr id="49" name="组合 48"/>
          <p:cNvGrpSpPr/>
          <p:nvPr/>
        </p:nvGrpSpPr>
        <p:grpSpPr>
          <a:xfrm>
            <a:off x="251520" y="1484784"/>
            <a:ext cx="3038146" cy="5112568"/>
            <a:chOff x="381726" y="1628800"/>
            <a:chExt cx="3038146" cy="5112568"/>
          </a:xfrm>
        </p:grpSpPr>
        <p:pic>
          <p:nvPicPr>
            <p:cNvPr id="44" name="Picture 2" descr="C:\Users\gaozhiyong\Desktop\DCT变速器轴齿制造关键技术主旨报告20170813\捕获2.JPG"/>
            <p:cNvPicPr>
              <a:picLocks noChangeAspect="1" noChangeArrowheads="1"/>
            </p:cNvPicPr>
            <p:nvPr/>
          </p:nvPicPr>
          <p:blipFill>
            <a:blip r:embed="rId7"/>
            <a:srcRect/>
            <a:stretch>
              <a:fillRect/>
            </a:stretch>
          </p:blipFill>
          <p:spPr bwMode="auto">
            <a:xfrm>
              <a:off x="381726" y="1628800"/>
              <a:ext cx="3038146" cy="2016224"/>
            </a:xfrm>
            <a:prstGeom prst="rect">
              <a:avLst/>
            </a:prstGeom>
            <a:noFill/>
          </p:spPr>
        </p:pic>
        <p:sp>
          <p:nvSpPr>
            <p:cNvPr id="48" name="燕尾形箭头 47"/>
            <p:cNvSpPr/>
            <p:nvPr/>
          </p:nvSpPr>
          <p:spPr>
            <a:xfrm rot="5400000">
              <a:off x="1781696" y="3519040"/>
              <a:ext cx="288000" cy="252000"/>
            </a:xfrm>
            <a:prstGeom prst="notchedRightArrow">
              <a:avLst/>
            </a:prstGeom>
            <a:solidFill>
              <a:srgbClr val="BB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C:\Users\gaozhiyong\Desktop\DCT变速器轴齿制造关键技术主旨报告20170813\捕获5.JPG"/>
            <p:cNvPicPr>
              <a:picLocks noChangeAspect="1" noChangeArrowheads="1"/>
            </p:cNvPicPr>
            <p:nvPr/>
          </p:nvPicPr>
          <p:blipFill>
            <a:blip r:embed="rId8"/>
            <a:srcRect/>
            <a:stretch>
              <a:fillRect/>
            </a:stretch>
          </p:blipFill>
          <p:spPr bwMode="auto">
            <a:xfrm>
              <a:off x="683568" y="3804008"/>
              <a:ext cx="2581316" cy="2937360"/>
            </a:xfrm>
            <a:prstGeom prst="rect">
              <a:avLst/>
            </a:prstGeom>
            <a:noFill/>
          </p:spPr>
        </p:pic>
      </p:grpSp>
      <p:sp>
        <p:nvSpPr>
          <p:cNvPr id="50" name="矩形 49"/>
          <p:cNvSpPr/>
          <p:nvPr/>
        </p:nvSpPr>
        <p:spPr>
          <a:xfrm>
            <a:off x="4860312" y="3932733"/>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新工艺需要解决的问题</a:t>
            </a:r>
            <a:endParaRPr lang="zh-CN" altLang="en-US" b="1" kern="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8659" t="10108" r="10854" b="3982"/>
          <a:stretch>
            <a:fillRect/>
          </a:stretch>
        </p:blipFill>
        <p:spPr bwMode="auto">
          <a:xfrm>
            <a:off x="7596336" y="1916832"/>
            <a:ext cx="1338656" cy="1224136"/>
          </a:xfrm>
          <a:prstGeom prst="rect">
            <a:avLst/>
          </a:prstGeom>
          <a:noFill/>
          <a:ln w="9525">
            <a:noFill/>
            <a:miter lim="800000"/>
            <a:headEnd/>
            <a:tailEnd/>
          </a:ln>
        </p:spPr>
      </p:pic>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23</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837873"/>
            <a:ext cx="4873450"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4.3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热变形控制</a:t>
            </a:r>
            <a:endParaRPr lang="en-US" altLang="zh-CN" sz="2200" b="1" dirty="0" smtClean="0">
              <a:solidFill>
                <a:srgbClr val="003366"/>
              </a:solidFill>
              <a:latin typeface="+mn-lt"/>
              <a:ea typeface="微软雅黑" pitchFamily="34" charset="-122"/>
            </a:endParaRPr>
          </a:p>
        </p:txBody>
      </p:sp>
      <p:pic>
        <p:nvPicPr>
          <p:cNvPr id="15" name="图片 4"/>
          <p:cNvPicPr>
            <a:picLocks noChangeAspect="1" noChangeArrowheads="1"/>
          </p:cNvPicPr>
          <p:nvPr/>
        </p:nvPicPr>
        <p:blipFill>
          <a:blip r:embed="rId3"/>
          <a:srcRect/>
          <a:stretch>
            <a:fillRect/>
          </a:stretch>
        </p:blipFill>
        <p:spPr bwMode="auto">
          <a:xfrm>
            <a:off x="3175273" y="2170056"/>
            <a:ext cx="2520000" cy="1618984"/>
          </a:xfrm>
          <a:prstGeom prst="rect">
            <a:avLst/>
          </a:prstGeom>
          <a:noFill/>
          <a:ln w="9525" algn="ctr">
            <a:noFill/>
            <a:miter lim="800000"/>
            <a:headEnd/>
            <a:tailEnd/>
          </a:ln>
        </p:spPr>
      </p:pic>
      <p:graphicFrame>
        <p:nvGraphicFramePr>
          <p:cNvPr id="16" name="图表 15"/>
          <p:cNvGraphicFramePr/>
          <p:nvPr/>
        </p:nvGraphicFramePr>
        <p:xfrm>
          <a:off x="3131840" y="3933056"/>
          <a:ext cx="2520280" cy="2232248"/>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3"/>
          <p:cNvSpPr txBox="1">
            <a:spLocks noChangeArrowheads="1"/>
          </p:cNvSpPr>
          <p:nvPr/>
        </p:nvSpPr>
        <p:spPr bwMode="auto">
          <a:xfrm>
            <a:off x="3131840" y="6361569"/>
            <a:ext cx="2520280" cy="307791"/>
          </a:xfrm>
          <a:prstGeom prst="rect">
            <a:avLst/>
          </a:prstGeom>
          <a:noFill/>
          <a:ln w="19050">
            <a:solidFill>
              <a:schemeClr val="accent5">
                <a:lumMod val="50000"/>
              </a:schemeClr>
            </a:solidFill>
            <a:miter lim="800000"/>
            <a:headEnd/>
            <a:tailEnd/>
          </a:ln>
        </p:spPr>
        <p:txBody>
          <a:bodyPr wrap="square">
            <a:spAutoFit/>
          </a:bodyPr>
          <a:lstStyle/>
          <a:p>
            <a:pPr algn="l"/>
            <a:r>
              <a:rPr kumimoji="1" lang="en-US" altLang="zh-CN" sz="1400" b="1" dirty="0">
                <a:solidFill>
                  <a:srgbClr val="16264A"/>
                </a:solidFill>
                <a:latin typeface="微软雅黑" pitchFamily="34" charset="-122"/>
                <a:ea typeface="微软雅黑" pitchFamily="34" charset="-122"/>
              </a:rPr>
              <a:t>Fp0.1-0.15</a:t>
            </a:r>
            <a:r>
              <a:rPr kumimoji="1" lang="zh-CN" altLang="en-US" sz="1400" b="1" dirty="0">
                <a:solidFill>
                  <a:srgbClr val="16264A"/>
                </a:solidFill>
                <a:latin typeface="微软雅黑" pitchFamily="34" charset="-122"/>
                <a:ea typeface="微软雅黑" pitchFamily="34" charset="-122"/>
              </a:rPr>
              <a:t>，齿面已无余量</a:t>
            </a:r>
          </a:p>
        </p:txBody>
      </p:sp>
      <p:pic>
        <p:nvPicPr>
          <p:cNvPr id="21" name="Picture 10" descr="C:\Users\zhangmingwei\Desktop\从动齿轮新吊具热处理照片.jpg"/>
          <p:cNvPicPr>
            <a:picLocks noChangeAspect="1" noChangeArrowheads="1"/>
          </p:cNvPicPr>
          <p:nvPr/>
        </p:nvPicPr>
        <p:blipFill>
          <a:blip r:embed="rId5"/>
          <a:srcRect l="7690" b="22372"/>
          <a:stretch>
            <a:fillRect/>
          </a:stretch>
        </p:blipFill>
        <p:spPr bwMode="auto">
          <a:xfrm>
            <a:off x="5868144" y="1935882"/>
            <a:ext cx="1664745" cy="1155809"/>
          </a:xfrm>
          <a:prstGeom prst="rect">
            <a:avLst/>
          </a:prstGeom>
          <a:noFill/>
          <a:ln w="9525">
            <a:noFill/>
            <a:miter lim="800000"/>
            <a:headEnd/>
            <a:tailEnd/>
          </a:ln>
        </p:spPr>
      </p:pic>
      <p:graphicFrame>
        <p:nvGraphicFramePr>
          <p:cNvPr id="22" name="图表 21"/>
          <p:cNvGraphicFramePr/>
          <p:nvPr/>
        </p:nvGraphicFramePr>
        <p:xfrm>
          <a:off x="5876705" y="3140968"/>
          <a:ext cx="3060000" cy="15555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图表 22"/>
          <p:cNvGraphicFramePr/>
          <p:nvPr/>
        </p:nvGraphicFramePr>
        <p:xfrm>
          <a:off x="5876705" y="4725144"/>
          <a:ext cx="3060000" cy="1566539"/>
        </p:xfrm>
        <a:graphic>
          <a:graphicData uri="http://schemas.openxmlformats.org/drawingml/2006/chart">
            <c:chart xmlns:c="http://schemas.openxmlformats.org/drawingml/2006/chart" xmlns:r="http://schemas.openxmlformats.org/officeDocument/2006/relationships" r:id="rId7"/>
          </a:graphicData>
        </a:graphic>
      </p:graphicFrame>
      <p:sp>
        <p:nvSpPr>
          <p:cNvPr id="25" name="TextBox 13"/>
          <p:cNvSpPr txBox="1">
            <a:spLocks noChangeArrowheads="1"/>
          </p:cNvSpPr>
          <p:nvPr/>
        </p:nvSpPr>
        <p:spPr bwMode="auto">
          <a:xfrm>
            <a:off x="6138614" y="6362278"/>
            <a:ext cx="2609850" cy="307975"/>
          </a:xfrm>
          <a:prstGeom prst="rect">
            <a:avLst/>
          </a:prstGeom>
          <a:noFill/>
          <a:ln w="19050">
            <a:solidFill>
              <a:schemeClr val="accent5">
                <a:lumMod val="50000"/>
              </a:schemeClr>
            </a:solidFill>
            <a:miter lim="800000"/>
            <a:headEnd/>
            <a:tailEnd/>
          </a:ln>
        </p:spPr>
        <p:txBody>
          <a:bodyPr wrap="square">
            <a:spAutoFit/>
          </a:bodyPr>
          <a:lstStyle/>
          <a:p>
            <a:r>
              <a:rPr kumimoji="1" lang="en-US" altLang="zh-CN" sz="1400" b="1">
                <a:solidFill>
                  <a:srgbClr val="16264A"/>
                </a:solidFill>
                <a:latin typeface="微软雅黑" pitchFamily="34" charset="-122"/>
                <a:ea typeface="微软雅黑" pitchFamily="34" charset="-122"/>
              </a:rPr>
              <a:t>Fp&lt;0.1mm</a:t>
            </a:r>
            <a:r>
              <a:rPr kumimoji="1" lang="zh-CN" altLang="en-US" sz="1400" b="1">
                <a:solidFill>
                  <a:srgbClr val="16264A"/>
                </a:solidFill>
                <a:latin typeface="微软雅黑" pitchFamily="34" charset="-122"/>
                <a:ea typeface="微软雅黑" pitchFamily="34" charset="-122"/>
              </a:rPr>
              <a:t>，齿面余量足够</a:t>
            </a:r>
          </a:p>
        </p:txBody>
      </p:sp>
      <p:sp>
        <p:nvSpPr>
          <p:cNvPr id="27" name="矩形 26"/>
          <p:cNvSpPr/>
          <p:nvPr/>
        </p:nvSpPr>
        <p:spPr>
          <a:xfrm>
            <a:off x="179512" y="1484784"/>
            <a:ext cx="2808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热处理工艺参数</a:t>
            </a:r>
            <a:endParaRPr lang="zh-CN" altLang="en-US" b="1" kern="0" dirty="0">
              <a:solidFill>
                <a:schemeClr val="bg1"/>
              </a:solidFill>
              <a:latin typeface="微软雅黑" pitchFamily="34" charset="-122"/>
              <a:ea typeface="微软雅黑" pitchFamily="34" charset="-122"/>
            </a:endParaRPr>
          </a:p>
        </p:txBody>
      </p:sp>
      <p:sp>
        <p:nvSpPr>
          <p:cNvPr id="28" name="矩形 27"/>
          <p:cNvSpPr/>
          <p:nvPr/>
        </p:nvSpPr>
        <p:spPr>
          <a:xfrm>
            <a:off x="3175273" y="1484784"/>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摆放方案</a:t>
            </a:r>
            <a:r>
              <a:rPr lang="en-US" altLang="zh-CN" b="1" kern="0" dirty="0" smtClean="0">
                <a:solidFill>
                  <a:schemeClr val="bg1"/>
                </a:solidFill>
                <a:latin typeface="微软雅黑" pitchFamily="34" charset="-122"/>
                <a:ea typeface="微软雅黑" pitchFamily="34" charset="-122"/>
              </a:rPr>
              <a:t>1</a:t>
            </a:r>
            <a:r>
              <a:rPr lang="zh-CN" altLang="en-US" b="1" kern="0" dirty="0" smtClean="0">
                <a:solidFill>
                  <a:schemeClr val="bg1"/>
                </a:solidFill>
                <a:latin typeface="微软雅黑" pitchFamily="34" charset="-122"/>
                <a:ea typeface="微软雅黑" pitchFamily="34" charset="-122"/>
              </a:rPr>
              <a:t>：平装</a:t>
            </a:r>
            <a:endParaRPr lang="zh-CN" altLang="en-US" b="1" kern="0" dirty="0">
              <a:solidFill>
                <a:schemeClr val="bg1"/>
              </a:solidFill>
              <a:latin typeface="微软雅黑" pitchFamily="34" charset="-122"/>
              <a:ea typeface="微软雅黑" pitchFamily="34" charset="-122"/>
            </a:endParaRPr>
          </a:p>
        </p:txBody>
      </p:sp>
      <p:sp>
        <p:nvSpPr>
          <p:cNvPr id="29" name="矩形 28"/>
          <p:cNvSpPr/>
          <p:nvPr/>
        </p:nvSpPr>
        <p:spPr>
          <a:xfrm>
            <a:off x="5876705" y="1484784"/>
            <a:ext cx="306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摆放方案</a:t>
            </a:r>
            <a:r>
              <a:rPr lang="en-US" altLang="zh-CN" b="1" kern="0" dirty="0" smtClean="0">
                <a:solidFill>
                  <a:schemeClr val="bg1"/>
                </a:solidFill>
                <a:latin typeface="微软雅黑" pitchFamily="34" charset="-122"/>
                <a:ea typeface="微软雅黑" pitchFamily="34" charset="-122"/>
              </a:rPr>
              <a:t>2</a:t>
            </a:r>
            <a:r>
              <a:rPr lang="zh-CN" altLang="en-US" b="1" kern="0" dirty="0" smtClean="0">
                <a:solidFill>
                  <a:schemeClr val="bg1"/>
                </a:solidFill>
                <a:latin typeface="微软雅黑" pitchFamily="34" charset="-122"/>
                <a:ea typeface="微软雅黑" pitchFamily="34" charset="-122"/>
              </a:rPr>
              <a:t>：挂装</a:t>
            </a:r>
            <a:endParaRPr lang="zh-CN" altLang="en-US" b="1" kern="0" dirty="0">
              <a:solidFill>
                <a:schemeClr val="bg1"/>
              </a:solidFill>
              <a:latin typeface="微软雅黑" pitchFamily="34" charset="-122"/>
              <a:ea typeface="微软雅黑" pitchFamily="34" charset="-122"/>
            </a:endParaRPr>
          </a:p>
        </p:txBody>
      </p:sp>
      <p:sp>
        <p:nvSpPr>
          <p:cNvPr id="31" name="圆角矩形 30"/>
          <p:cNvSpPr/>
          <p:nvPr/>
        </p:nvSpPr>
        <p:spPr>
          <a:xfrm>
            <a:off x="179512" y="1988840"/>
            <a:ext cx="2808312" cy="468052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nSpc>
                <a:spcPts val="3000"/>
              </a:lnSpc>
              <a:buFont typeface="Wingdings" pitchFamily="2" charset="2"/>
              <a:buChar char="n"/>
            </a:pPr>
            <a:r>
              <a:rPr kumimoji="1" lang="zh-CN" altLang="zh-CN" sz="1900" b="1" dirty="0" smtClean="0">
                <a:solidFill>
                  <a:srgbClr val="16264A"/>
                </a:solidFill>
                <a:latin typeface="微软雅黑" pitchFamily="34" charset="-122"/>
                <a:ea typeface="微软雅黑" pitchFamily="34" charset="-122"/>
              </a:rPr>
              <a:t>毛坯材料</a:t>
            </a:r>
            <a:r>
              <a:rPr kumimoji="1" lang="en-US" altLang="zh-CN" sz="1900" b="1" dirty="0" smtClean="0">
                <a:solidFill>
                  <a:srgbClr val="16264A"/>
                </a:solidFill>
                <a:latin typeface="微软雅黑" pitchFamily="34" charset="-122"/>
                <a:ea typeface="微软雅黑" pitchFamily="34" charset="-122"/>
              </a:rPr>
              <a:t>20MnCr5</a:t>
            </a:r>
          </a:p>
          <a:p>
            <a:pPr>
              <a:lnSpc>
                <a:spcPts val="3000"/>
              </a:lnSpc>
              <a:buFont typeface="Wingdings" pitchFamily="2" charset="2"/>
              <a:buChar char="n"/>
            </a:pPr>
            <a:r>
              <a:rPr kumimoji="1" lang="zh-CN" altLang="zh-CN" sz="1900" b="1" dirty="0" smtClean="0">
                <a:solidFill>
                  <a:srgbClr val="16264A"/>
                </a:solidFill>
                <a:latin typeface="微软雅黑" pitchFamily="34" charset="-122"/>
                <a:ea typeface="微软雅黑" pitchFamily="34" charset="-122"/>
              </a:rPr>
              <a:t>淬透性</a:t>
            </a:r>
            <a:r>
              <a:rPr kumimoji="1" lang="en-US" altLang="zh-CN" sz="1900" b="1" dirty="0" smtClean="0">
                <a:solidFill>
                  <a:srgbClr val="16264A"/>
                </a:solidFill>
                <a:latin typeface="微软雅黑" pitchFamily="34" charset="-122"/>
                <a:ea typeface="微软雅黑" pitchFamily="34" charset="-122"/>
              </a:rPr>
              <a:t>30+4HRC</a:t>
            </a:r>
          </a:p>
          <a:p>
            <a:pPr>
              <a:lnSpc>
                <a:spcPts val="3000"/>
              </a:lnSpc>
              <a:buFont typeface="Wingdings" pitchFamily="2" charset="2"/>
              <a:buChar char="n"/>
            </a:pPr>
            <a:r>
              <a:rPr kumimoji="1" lang="zh-CN" altLang="zh-CN" sz="1900" b="1" dirty="0" smtClean="0">
                <a:solidFill>
                  <a:srgbClr val="16264A"/>
                </a:solidFill>
                <a:latin typeface="微软雅黑" pitchFamily="34" charset="-122"/>
                <a:ea typeface="微软雅黑" pitchFamily="34" charset="-122"/>
              </a:rPr>
              <a:t>挂装</a:t>
            </a:r>
            <a:r>
              <a:rPr kumimoji="1" lang="en-US" altLang="zh-CN" sz="1900" b="1" dirty="0" smtClean="0">
                <a:solidFill>
                  <a:srgbClr val="16264A"/>
                </a:solidFill>
                <a:latin typeface="微软雅黑" pitchFamily="34" charset="-122"/>
                <a:ea typeface="微软雅黑" pitchFamily="34" charset="-122"/>
              </a:rPr>
              <a:t>,</a:t>
            </a:r>
            <a:r>
              <a:rPr kumimoji="1" lang="zh-CN" altLang="en-US" sz="1900" b="1" dirty="0" smtClean="0">
                <a:solidFill>
                  <a:srgbClr val="16264A"/>
                </a:solidFill>
                <a:latin typeface="微软雅黑" pitchFamily="34" charset="-122"/>
                <a:ea typeface="微软雅黑" pitchFamily="34" charset="-122"/>
              </a:rPr>
              <a:t>挂具改善</a:t>
            </a:r>
            <a:endParaRPr kumimoji="1" lang="en-US" altLang="zh-CN" sz="1900" b="1" dirty="0" smtClean="0">
              <a:solidFill>
                <a:srgbClr val="16264A"/>
              </a:solidFill>
              <a:latin typeface="微软雅黑" pitchFamily="34" charset="-122"/>
              <a:ea typeface="微软雅黑" pitchFamily="34" charset="-122"/>
            </a:endParaRPr>
          </a:p>
          <a:p>
            <a:pPr>
              <a:lnSpc>
                <a:spcPts val="3000"/>
              </a:lnSpc>
              <a:buFont typeface="Wingdings" pitchFamily="2" charset="2"/>
              <a:buChar char="n"/>
            </a:pPr>
            <a:r>
              <a:rPr kumimoji="1" lang="zh-CN" altLang="zh-CN" sz="1900" b="1" dirty="0" smtClean="0">
                <a:solidFill>
                  <a:srgbClr val="16264A"/>
                </a:solidFill>
                <a:latin typeface="微软雅黑" pitchFamily="34" charset="-122"/>
                <a:ea typeface="微软雅黑" pitchFamily="34" charset="-122"/>
              </a:rPr>
              <a:t>真空渗碳</a:t>
            </a:r>
            <a:r>
              <a:rPr kumimoji="1" lang="en-US" altLang="zh-CN" sz="1900" b="1" dirty="0" smtClean="0">
                <a:solidFill>
                  <a:srgbClr val="16264A"/>
                </a:solidFill>
                <a:latin typeface="微软雅黑" pitchFamily="34" charset="-122"/>
                <a:ea typeface="微软雅黑" pitchFamily="34" charset="-122"/>
              </a:rPr>
              <a:t>+</a:t>
            </a:r>
            <a:r>
              <a:rPr kumimoji="1" lang="zh-CN" altLang="zh-CN" sz="1900" b="1" dirty="0" smtClean="0">
                <a:solidFill>
                  <a:srgbClr val="16264A"/>
                </a:solidFill>
                <a:latin typeface="微软雅黑" pitchFamily="34" charset="-122"/>
                <a:ea typeface="微软雅黑" pitchFamily="34" charset="-122"/>
              </a:rPr>
              <a:t>气体淬火</a:t>
            </a:r>
            <a:endParaRPr kumimoji="1" lang="en-US" altLang="zh-CN" sz="1900" b="1" dirty="0" smtClean="0">
              <a:solidFill>
                <a:srgbClr val="16264A"/>
              </a:solidFill>
              <a:latin typeface="微软雅黑" pitchFamily="34" charset="-122"/>
              <a:ea typeface="微软雅黑" pitchFamily="34" charset="-122"/>
            </a:endParaRPr>
          </a:p>
          <a:p>
            <a:pPr>
              <a:lnSpc>
                <a:spcPts val="3000"/>
              </a:lnSpc>
              <a:buFont typeface="Wingdings" pitchFamily="2" charset="2"/>
              <a:buChar char="n"/>
            </a:pPr>
            <a:r>
              <a:rPr kumimoji="1" lang="en-US" altLang="zh-CN" sz="1900" b="1" dirty="0" smtClean="0">
                <a:solidFill>
                  <a:srgbClr val="16264A"/>
                </a:solidFill>
                <a:latin typeface="微软雅黑" pitchFamily="34" charset="-122"/>
                <a:ea typeface="微软雅黑" pitchFamily="34" charset="-122"/>
              </a:rPr>
              <a:t>19Bar</a:t>
            </a:r>
            <a:r>
              <a:rPr kumimoji="1" lang="zh-CN" altLang="zh-CN" sz="1900" b="1" dirty="0" smtClean="0">
                <a:solidFill>
                  <a:srgbClr val="16264A"/>
                </a:solidFill>
                <a:latin typeface="微软雅黑" pitchFamily="34" charset="-122"/>
                <a:ea typeface="微软雅黑" pitchFamily="34" charset="-122"/>
              </a:rPr>
              <a:t>气体压力</a:t>
            </a:r>
            <a:endParaRPr kumimoji="1" lang="en-US" altLang="zh-CN" sz="1900" b="1" dirty="0" smtClean="0">
              <a:solidFill>
                <a:srgbClr val="16264A"/>
              </a:solidFill>
              <a:latin typeface="微软雅黑" pitchFamily="34" charset="-122"/>
              <a:ea typeface="微软雅黑" pitchFamily="34" charset="-122"/>
            </a:endParaRPr>
          </a:p>
          <a:p>
            <a:pPr>
              <a:lnSpc>
                <a:spcPts val="3000"/>
              </a:lnSpc>
              <a:buFont typeface="Wingdings" pitchFamily="2" charset="2"/>
              <a:buChar char="n"/>
            </a:pPr>
            <a:r>
              <a:rPr kumimoji="1" lang="zh-CN" altLang="zh-CN" sz="1900" b="1" dirty="0" smtClean="0">
                <a:solidFill>
                  <a:srgbClr val="16264A"/>
                </a:solidFill>
                <a:latin typeface="微软雅黑" pitchFamily="34" charset="-122"/>
                <a:ea typeface="微软雅黑" pitchFamily="34" charset="-122"/>
              </a:rPr>
              <a:t>保温温度</a:t>
            </a:r>
            <a:r>
              <a:rPr kumimoji="1" lang="en-US" altLang="zh-CN" sz="1900" b="1" dirty="0" smtClean="0">
                <a:solidFill>
                  <a:srgbClr val="16264A"/>
                </a:solidFill>
                <a:latin typeface="微软雅黑" pitchFamily="34" charset="-122"/>
                <a:ea typeface="微软雅黑" pitchFamily="34" charset="-122"/>
              </a:rPr>
              <a:t>890</a:t>
            </a:r>
            <a:r>
              <a:rPr kumimoji="1" lang="zh-CN" altLang="zh-CN" sz="1900" b="1" dirty="0" smtClean="0">
                <a:solidFill>
                  <a:srgbClr val="16264A"/>
                </a:solidFill>
                <a:latin typeface="微软雅黑" pitchFamily="34" charset="-122"/>
                <a:ea typeface="微软雅黑" pitchFamily="34" charset="-122"/>
              </a:rPr>
              <a:t>℃</a:t>
            </a:r>
            <a:endParaRPr kumimoji="1" lang="en-US" altLang="zh-CN" sz="1900" b="1" dirty="0" smtClean="0">
              <a:solidFill>
                <a:srgbClr val="16264A"/>
              </a:solidFill>
              <a:latin typeface="微软雅黑" pitchFamily="34" charset="-122"/>
              <a:ea typeface="微软雅黑" pitchFamily="34" charset="-122"/>
            </a:endParaRPr>
          </a:p>
          <a:p>
            <a:pPr>
              <a:lnSpc>
                <a:spcPts val="3000"/>
              </a:lnSpc>
              <a:buFont typeface="Wingdings" pitchFamily="2" charset="2"/>
              <a:buChar char="n"/>
            </a:pPr>
            <a:r>
              <a:rPr kumimoji="1" lang="zh-CN" altLang="en-US" sz="1900" b="1" dirty="0" smtClean="0">
                <a:solidFill>
                  <a:srgbClr val="16264A"/>
                </a:solidFill>
                <a:latin typeface="微软雅黑" pitchFamily="34" charset="-122"/>
                <a:ea typeface="微软雅黑" pitchFamily="34" charset="-122"/>
              </a:rPr>
              <a:t>渗碳层深</a:t>
            </a:r>
            <a:r>
              <a:rPr kumimoji="1" lang="en-US" altLang="zh-CN" sz="1900" b="1" dirty="0" smtClean="0">
                <a:solidFill>
                  <a:srgbClr val="16264A"/>
                </a:solidFill>
                <a:latin typeface="微软雅黑" pitchFamily="34" charset="-122"/>
                <a:ea typeface="微软雅黑" pitchFamily="34" charset="-122"/>
              </a:rPr>
              <a:t>:0.78mm</a:t>
            </a:r>
          </a:p>
          <a:p>
            <a:pPr>
              <a:lnSpc>
                <a:spcPts val="3000"/>
              </a:lnSpc>
              <a:buFont typeface="Wingdings" pitchFamily="2" charset="2"/>
              <a:buChar char="n"/>
            </a:pPr>
            <a:r>
              <a:rPr kumimoji="1" lang="zh-CN" altLang="en-US" sz="1900" b="1" dirty="0" smtClean="0">
                <a:solidFill>
                  <a:srgbClr val="16264A"/>
                </a:solidFill>
                <a:latin typeface="微软雅黑" pitchFamily="34" charset="-122"/>
                <a:ea typeface="微软雅黑" pitchFamily="34" charset="-122"/>
              </a:rPr>
              <a:t>心部硬度</a:t>
            </a:r>
            <a:r>
              <a:rPr kumimoji="1" lang="en-US" altLang="zh-CN" sz="1900" b="1" dirty="0" smtClean="0">
                <a:solidFill>
                  <a:srgbClr val="16264A"/>
                </a:solidFill>
                <a:latin typeface="微软雅黑" pitchFamily="34" charset="-122"/>
                <a:ea typeface="微软雅黑" pitchFamily="34" charset="-122"/>
              </a:rPr>
              <a:t>:366(HV30)</a:t>
            </a:r>
          </a:p>
          <a:p>
            <a:pPr>
              <a:lnSpc>
                <a:spcPts val="3000"/>
              </a:lnSpc>
              <a:buFont typeface="Wingdings" pitchFamily="2" charset="2"/>
              <a:buChar char="n"/>
            </a:pPr>
            <a:r>
              <a:rPr kumimoji="1" lang="zh-CN" altLang="en-US" sz="1900" b="1" dirty="0" smtClean="0">
                <a:solidFill>
                  <a:srgbClr val="16264A"/>
                </a:solidFill>
                <a:latin typeface="微软雅黑" pitchFamily="34" charset="-122"/>
                <a:ea typeface="微软雅黑" pitchFamily="34" charset="-122"/>
              </a:rPr>
              <a:t>平面度</a:t>
            </a:r>
            <a:r>
              <a:rPr kumimoji="1" lang="en-US" altLang="zh-CN" sz="1900" b="1" dirty="0" smtClean="0">
                <a:solidFill>
                  <a:srgbClr val="16264A"/>
                </a:solidFill>
                <a:latin typeface="微软雅黑" pitchFamily="34" charset="-122"/>
                <a:ea typeface="微软雅黑" pitchFamily="34" charset="-122"/>
              </a:rPr>
              <a:t>&lt;0.05mm</a:t>
            </a:r>
            <a:endParaRPr lang="en-US" altLang="zh-CN" sz="1900" b="1" dirty="0" smtClean="0">
              <a:solidFill>
                <a:srgbClr val="16264A"/>
              </a:solidFill>
              <a:latin typeface="微软雅黑" pitchFamily="34" charset="-122"/>
              <a:ea typeface="微软雅黑" pitchFamily="34" charset="-122"/>
            </a:endParaRPr>
          </a:p>
          <a:p>
            <a:pPr>
              <a:lnSpc>
                <a:spcPts val="3000"/>
              </a:lnSpc>
              <a:buFont typeface="Wingdings" pitchFamily="2" charset="2"/>
              <a:buChar char="n"/>
            </a:pPr>
            <a:r>
              <a:rPr kumimoji="1" lang="zh-CN" altLang="en-US" sz="1900" b="1" dirty="0" smtClean="0">
                <a:solidFill>
                  <a:srgbClr val="16264A"/>
                </a:solidFill>
                <a:latin typeface="微软雅黑" pitchFamily="34" charset="-122"/>
                <a:ea typeface="微软雅黑" pitchFamily="34" charset="-122"/>
              </a:rPr>
              <a:t>热后</a:t>
            </a:r>
            <a:r>
              <a:rPr kumimoji="1" lang="en-US" altLang="zh-CN" sz="1900" b="1" dirty="0" err="1" smtClean="0">
                <a:solidFill>
                  <a:srgbClr val="16264A"/>
                </a:solidFill>
                <a:latin typeface="微软雅黑" pitchFamily="34" charset="-122"/>
                <a:ea typeface="微软雅黑" pitchFamily="34" charset="-122"/>
              </a:rPr>
              <a:t>Fp</a:t>
            </a:r>
            <a:r>
              <a:rPr kumimoji="1" lang="en-US" altLang="zh-CN" sz="1900" b="1" dirty="0" smtClean="0">
                <a:solidFill>
                  <a:srgbClr val="16264A"/>
                </a:solidFill>
                <a:latin typeface="微软雅黑" pitchFamily="34" charset="-122"/>
                <a:ea typeface="微软雅黑" pitchFamily="34" charset="-122"/>
              </a:rPr>
              <a:t>&lt;0.09mm</a:t>
            </a:r>
          </a:p>
          <a:p>
            <a:pPr>
              <a:lnSpc>
                <a:spcPts val="3000"/>
              </a:lnSpc>
              <a:buFont typeface="Wingdings" pitchFamily="2" charset="2"/>
              <a:buChar char="n"/>
            </a:pPr>
            <a:r>
              <a:rPr kumimoji="1" lang="zh-CN" altLang="en-US" sz="1900" b="1" dirty="0" smtClean="0">
                <a:solidFill>
                  <a:srgbClr val="16264A"/>
                </a:solidFill>
                <a:latin typeface="微软雅黑" pitchFamily="34" charset="-122"/>
                <a:ea typeface="微软雅黑" pitchFamily="34" charset="-122"/>
              </a:rPr>
              <a:t>热后</a:t>
            </a:r>
            <a:r>
              <a:rPr kumimoji="1" lang="en-US" altLang="zh-CN" sz="1900" b="1" dirty="0" smtClean="0">
                <a:solidFill>
                  <a:srgbClr val="16264A"/>
                </a:solidFill>
                <a:latin typeface="微软雅黑" pitchFamily="34" charset="-122"/>
                <a:ea typeface="微软雅黑" pitchFamily="34" charset="-122"/>
              </a:rPr>
              <a:t>Fr&lt;0.06mm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24</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4591321"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4.4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压装曲线</a:t>
            </a:r>
            <a:endParaRPr lang="en-US" altLang="zh-CN" sz="2200" b="1" dirty="0" smtClean="0">
              <a:solidFill>
                <a:srgbClr val="003366"/>
              </a:solidFill>
              <a:latin typeface="+mn-lt"/>
              <a:ea typeface="微软雅黑" pitchFamily="34" charset="-122"/>
            </a:endParaRPr>
          </a:p>
        </p:txBody>
      </p:sp>
      <p:pic>
        <p:nvPicPr>
          <p:cNvPr id="20" name="图片 9"/>
          <p:cNvPicPr>
            <a:picLocks noChangeAspect="1" noChangeArrowheads="1"/>
          </p:cNvPicPr>
          <p:nvPr/>
        </p:nvPicPr>
        <p:blipFill>
          <a:blip r:embed="rId2"/>
          <a:srcRect/>
          <a:stretch>
            <a:fillRect/>
          </a:stretch>
        </p:blipFill>
        <p:spPr bwMode="auto">
          <a:xfrm>
            <a:off x="989520" y="1196752"/>
            <a:ext cx="3599745" cy="1957961"/>
          </a:xfrm>
          <a:prstGeom prst="rect">
            <a:avLst/>
          </a:prstGeom>
          <a:solidFill>
            <a:schemeClr val="accent5"/>
          </a:solidFill>
          <a:ln w="9525">
            <a:solidFill>
              <a:srgbClr val="000066"/>
            </a:solidFill>
            <a:miter lim="800000"/>
            <a:headEnd/>
            <a:tailEnd/>
          </a:ln>
        </p:spPr>
      </p:pic>
      <p:graphicFrame>
        <p:nvGraphicFramePr>
          <p:cNvPr id="26" name="图表 25"/>
          <p:cNvGraphicFramePr/>
          <p:nvPr/>
        </p:nvGraphicFramePr>
        <p:xfrm>
          <a:off x="989920" y="3217074"/>
          <a:ext cx="3599345" cy="1719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图表 31"/>
          <p:cNvGraphicFramePr/>
          <p:nvPr/>
        </p:nvGraphicFramePr>
        <p:xfrm>
          <a:off x="989920" y="5022298"/>
          <a:ext cx="3599345" cy="1719070"/>
        </p:xfrm>
        <a:graphic>
          <a:graphicData uri="http://schemas.openxmlformats.org/drawingml/2006/chart">
            <c:chart xmlns:c="http://schemas.openxmlformats.org/drawingml/2006/chart" xmlns:r="http://schemas.openxmlformats.org/officeDocument/2006/relationships" r:id="rId4"/>
          </a:graphicData>
        </a:graphic>
      </p:graphicFrame>
      <p:sp>
        <p:nvSpPr>
          <p:cNvPr id="37" name="圆角矩形 36"/>
          <p:cNvSpPr/>
          <p:nvPr/>
        </p:nvSpPr>
        <p:spPr>
          <a:xfrm>
            <a:off x="520502" y="1628800"/>
            <a:ext cx="360040" cy="108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压</a:t>
            </a: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装</a:t>
            </a: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曲</a:t>
            </a: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线</a:t>
            </a:r>
            <a:endParaRPr lang="zh-CN" altLang="en-US" sz="1600" b="1" dirty="0">
              <a:solidFill>
                <a:srgbClr val="003366"/>
              </a:solidFill>
              <a:latin typeface="微软雅黑" pitchFamily="34" charset="-122"/>
              <a:ea typeface="微软雅黑" pitchFamily="34" charset="-122"/>
            </a:endParaRPr>
          </a:p>
        </p:txBody>
      </p:sp>
      <p:sp>
        <p:nvSpPr>
          <p:cNvPr id="38" name="圆角矩形 37"/>
          <p:cNvSpPr/>
          <p:nvPr/>
        </p:nvSpPr>
        <p:spPr>
          <a:xfrm>
            <a:off x="520502" y="3573136"/>
            <a:ext cx="360040" cy="108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压</a:t>
            </a: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装</a:t>
            </a:r>
            <a:endParaRPr lang="en-US" altLang="zh-CN" sz="1600" b="1" dirty="0" smtClean="0">
              <a:solidFill>
                <a:srgbClr val="003366"/>
              </a:solidFill>
              <a:latin typeface="微软雅黑" pitchFamily="34" charset="-122"/>
              <a:ea typeface="微软雅黑" pitchFamily="34" charset="-122"/>
            </a:endParaRPr>
          </a:p>
          <a:p>
            <a:pPr algn="ctr">
              <a:defRPr/>
            </a:pPr>
            <a:r>
              <a:rPr lang="zh-CN" altLang="en-US" sz="1600" b="1" dirty="0" smtClean="0">
                <a:solidFill>
                  <a:srgbClr val="003366"/>
                </a:solidFill>
                <a:latin typeface="微软雅黑" pitchFamily="34" charset="-122"/>
                <a:ea typeface="微软雅黑" pitchFamily="34" charset="-122"/>
              </a:rPr>
              <a:t>力</a:t>
            </a:r>
            <a:endParaRPr lang="zh-CN" altLang="en-US" sz="1600" b="1" dirty="0">
              <a:solidFill>
                <a:srgbClr val="003366"/>
              </a:solidFill>
              <a:latin typeface="微软雅黑" pitchFamily="34" charset="-122"/>
              <a:ea typeface="微软雅黑" pitchFamily="34" charset="-122"/>
            </a:endParaRPr>
          </a:p>
        </p:txBody>
      </p:sp>
      <p:sp>
        <p:nvSpPr>
          <p:cNvPr id="39" name="圆角矩形 38"/>
          <p:cNvSpPr/>
          <p:nvPr/>
        </p:nvSpPr>
        <p:spPr>
          <a:xfrm>
            <a:off x="515169" y="5094709"/>
            <a:ext cx="360040" cy="1584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600" b="1" dirty="0" smtClean="0">
                <a:solidFill>
                  <a:srgbClr val="16264A"/>
                </a:solidFill>
                <a:latin typeface="微软雅黑" pitchFamily="34" charset="-122"/>
                <a:ea typeface="微软雅黑" pitchFamily="34" charset="-122"/>
              </a:rPr>
              <a:t>过盈量与圆度</a:t>
            </a:r>
            <a:endParaRPr kumimoji="1" lang="en-US" altLang="zh-CN" sz="1600" b="1" dirty="0" smtClean="0">
              <a:solidFill>
                <a:srgbClr val="16264A"/>
              </a:solidFill>
              <a:latin typeface="微软雅黑" pitchFamily="34" charset="-122"/>
              <a:ea typeface="微软雅黑" pitchFamily="34" charset="-122"/>
            </a:endParaRPr>
          </a:p>
        </p:txBody>
      </p:sp>
      <p:sp>
        <p:nvSpPr>
          <p:cNvPr id="40" name="圆角矩形 39"/>
          <p:cNvSpPr/>
          <p:nvPr/>
        </p:nvSpPr>
        <p:spPr>
          <a:xfrm>
            <a:off x="4860032" y="1196752"/>
            <a:ext cx="3780000" cy="547260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kumimoji="1" lang="zh-CN" altLang="en-US" b="1" dirty="0" smtClean="0">
                <a:solidFill>
                  <a:srgbClr val="003366"/>
                </a:solidFill>
                <a:latin typeface="微软雅黑" pitchFamily="34" charset="-122"/>
                <a:ea typeface="微软雅黑" pitchFamily="34" charset="-122"/>
              </a:rPr>
              <a:t>压装工艺：</a:t>
            </a:r>
            <a:endParaRPr kumimoji="1" lang="en-US" altLang="zh-CN" b="1" dirty="0" smtClean="0">
              <a:solidFill>
                <a:srgbClr val="003366"/>
              </a:solidFill>
              <a:latin typeface="微软雅黑" pitchFamily="34" charset="-122"/>
              <a:ea typeface="微软雅黑" pitchFamily="34" charset="-122"/>
            </a:endParaRPr>
          </a:p>
          <a:p>
            <a:pPr marL="361950" indent="-361950">
              <a:buFont typeface="Wingdings" pitchFamily="2" charset="2"/>
              <a:buChar char="n"/>
              <a:defRPr/>
            </a:pPr>
            <a:r>
              <a:rPr kumimoji="1" lang="zh-CN" altLang="zh-CN" dirty="0" smtClean="0">
                <a:solidFill>
                  <a:srgbClr val="003366"/>
                </a:solidFill>
                <a:latin typeface="微软雅黑" pitchFamily="34" charset="-122"/>
                <a:ea typeface="微软雅黑" pitchFamily="34" charset="-122"/>
              </a:rPr>
              <a:t>随过盈量增加，（最终）压装力增加； </a:t>
            </a:r>
          </a:p>
          <a:p>
            <a:pPr marL="361950" indent="-361950">
              <a:buFont typeface="Wingdings" pitchFamily="2" charset="2"/>
              <a:buChar char="n"/>
              <a:defRPr/>
            </a:pPr>
            <a:r>
              <a:rPr kumimoji="1" lang="zh-CN" altLang="zh-CN" dirty="0" smtClean="0">
                <a:solidFill>
                  <a:srgbClr val="003366"/>
                </a:solidFill>
                <a:latin typeface="微软雅黑" pitchFamily="34" charset="-122"/>
                <a:ea typeface="微软雅黑" pitchFamily="34" charset="-122"/>
              </a:rPr>
              <a:t>内孔圆度</a:t>
            </a:r>
            <a:r>
              <a:rPr kumimoji="1" lang="zh-CN" altLang="en-US" dirty="0" smtClean="0">
                <a:solidFill>
                  <a:srgbClr val="003366"/>
                </a:solidFill>
                <a:latin typeface="微软雅黑" pitchFamily="34" charset="-122"/>
                <a:ea typeface="微软雅黑" pitchFamily="34" charset="-122"/>
              </a:rPr>
              <a:t>主要影响初始压入力；</a:t>
            </a:r>
            <a:endParaRPr kumimoji="1" lang="zh-CN" altLang="zh-CN" dirty="0" smtClean="0">
              <a:solidFill>
                <a:srgbClr val="003366"/>
              </a:solidFill>
              <a:latin typeface="微软雅黑" pitchFamily="34" charset="-122"/>
              <a:ea typeface="微软雅黑" pitchFamily="34" charset="-122"/>
            </a:endParaRPr>
          </a:p>
          <a:p>
            <a:pPr marL="361950" indent="-361950">
              <a:buFont typeface="Wingdings" pitchFamily="2" charset="2"/>
              <a:buChar char="n"/>
              <a:defRPr/>
            </a:pPr>
            <a:r>
              <a:rPr kumimoji="1" lang="zh-CN" altLang="zh-CN" dirty="0" smtClean="0">
                <a:solidFill>
                  <a:srgbClr val="003366"/>
                </a:solidFill>
                <a:latin typeface="微软雅黑" pitchFamily="34" charset="-122"/>
                <a:ea typeface="微软雅黑" pitchFamily="34" charset="-122"/>
              </a:rPr>
              <a:t>在设计的过盈范围内，最大压装力为</a:t>
            </a:r>
            <a:r>
              <a:rPr kumimoji="1" lang="en-US" altLang="zh-CN" dirty="0" smtClean="0">
                <a:solidFill>
                  <a:srgbClr val="003366"/>
                </a:solidFill>
                <a:latin typeface="微软雅黑" pitchFamily="34" charset="-122"/>
                <a:ea typeface="微软雅黑" pitchFamily="34" charset="-122"/>
              </a:rPr>
              <a:t>5.317KN</a:t>
            </a:r>
            <a:r>
              <a:rPr kumimoji="1" lang="zh-CN" altLang="zh-CN" dirty="0" smtClean="0">
                <a:solidFill>
                  <a:srgbClr val="003366"/>
                </a:solidFill>
                <a:latin typeface="微软雅黑" pitchFamily="34" charset="-122"/>
                <a:ea typeface="微软雅黑" pitchFamily="34" charset="-122"/>
              </a:rPr>
              <a:t>，最小不到</a:t>
            </a:r>
            <a:r>
              <a:rPr kumimoji="1" lang="en-US" altLang="zh-CN" dirty="0" smtClean="0">
                <a:solidFill>
                  <a:srgbClr val="003366"/>
                </a:solidFill>
                <a:latin typeface="微软雅黑" pitchFamily="34" charset="-122"/>
                <a:ea typeface="微软雅黑" pitchFamily="34" charset="-122"/>
              </a:rPr>
              <a:t>1KN</a:t>
            </a:r>
            <a:r>
              <a:rPr kumimoji="1" lang="zh-CN" altLang="zh-CN" dirty="0" smtClean="0">
                <a:solidFill>
                  <a:srgbClr val="003366"/>
                </a:solidFill>
                <a:latin typeface="微软雅黑" pitchFamily="34" charset="-122"/>
                <a:ea typeface="微软雅黑" pitchFamily="34" charset="-122"/>
              </a:rPr>
              <a:t>；</a:t>
            </a:r>
          </a:p>
          <a:p>
            <a:pPr marL="361950" indent="-361950">
              <a:buFont typeface="Wingdings" pitchFamily="2" charset="2"/>
              <a:buChar char="n"/>
              <a:defRPr/>
            </a:pPr>
            <a:endParaRPr kumimoji="1" lang="en-US" altLang="zh-CN" dirty="0" smtClean="0">
              <a:solidFill>
                <a:srgbClr val="003366"/>
              </a:solidFill>
              <a:latin typeface="微软雅黑" pitchFamily="34" charset="-122"/>
              <a:ea typeface="微软雅黑" pitchFamily="34" charset="-122"/>
            </a:endParaRPr>
          </a:p>
          <a:p>
            <a:pPr marL="361950" indent="-361950">
              <a:defRPr/>
            </a:pPr>
            <a:r>
              <a:rPr kumimoji="1" lang="zh-CN" altLang="zh-CN" b="1" dirty="0" smtClean="0">
                <a:solidFill>
                  <a:srgbClr val="003366"/>
                </a:solidFill>
                <a:latin typeface="微软雅黑" pitchFamily="34" charset="-122"/>
                <a:ea typeface="微软雅黑" pitchFamily="34" charset="-122"/>
              </a:rPr>
              <a:t>压装控制指标：</a:t>
            </a:r>
          </a:p>
          <a:p>
            <a:pPr marL="361950" indent="-361950">
              <a:buFont typeface="Wingdings" pitchFamily="2" charset="2"/>
              <a:buChar char="n"/>
              <a:defRPr/>
            </a:pPr>
            <a:r>
              <a:rPr kumimoji="1" lang="zh-CN" altLang="zh-CN" dirty="0" smtClean="0">
                <a:solidFill>
                  <a:srgbClr val="003366"/>
                </a:solidFill>
                <a:latin typeface="微软雅黑" pitchFamily="34" charset="-122"/>
                <a:ea typeface="微软雅黑" pitchFamily="34" charset="-122"/>
              </a:rPr>
              <a:t>内孔圆度不大于</a:t>
            </a:r>
            <a:r>
              <a:rPr kumimoji="1" lang="en-US" altLang="zh-CN" dirty="0" smtClean="0">
                <a:solidFill>
                  <a:srgbClr val="003366"/>
                </a:solidFill>
                <a:latin typeface="微软雅黑" pitchFamily="34" charset="-122"/>
                <a:ea typeface="微软雅黑" pitchFamily="34" charset="-122"/>
              </a:rPr>
              <a:t>0.05mm,</a:t>
            </a:r>
            <a:r>
              <a:rPr kumimoji="1" lang="zh-CN" altLang="en-US" dirty="0" smtClean="0">
                <a:solidFill>
                  <a:srgbClr val="003366"/>
                </a:solidFill>
                <a:latin typeface="微软雅黑" pitchFamily="34" charset="-122"/>
                <a:ea typeface="微软雅黑" pitchFamily="34" charset="-122"/>
              </a:rPr>
              <a:t>控制</a:t>
            </a:r>
            <a:r>
              <a:rPr kumimoji="1" lang="zh-CN" altLang="zh-CN" dirty="0" smtClean="0">
                <a:solidFill>
                  <a:srgbClr val="003366"/>
                </a:solidFill>
                <a:latin typeface="微软雅黑" pitchFamily="34" charset="-122"/>
                <a:ea typeface="微软雅黑" pitchFamily="34" charset="-122"/>
              </a:rPr>
              <a:t>压装力波动范围波动量小于</a:t>
            </a:r>
            <a:r>
              <a:rPr kumimoji="1" lang="en-US" altLang="zh-CN" dirty="0" smtClean="0">
                <a:solidFill>
                  <a:srgbClr val="003366"/>
                </a:solidFill>
                <a:latin typeface="微软雅黑" pitchFamily="34" charset="-122"/>
                <a:ea typeface="微软雅黑" pitchFamily="34" charset="-122"/>
              </a:rPr>
              <a:t>2KN;</a:t>
            </a:r>
            <a:endParaRPr kumimoji="1" lang="zh-CN" altLang="zh-CN" dirty="0" smtClean="0">
              <a:solidFill>
                <a:srgbClr val="003366"/>
              </a:solidFill>
              <a:latin typeface="微软雅黑" pitchFamily="34" charset="-122"/>
              <a:ea typeface="微软雅黑" pitchFamily="34" charset="-122"/>
            </a:endParaRPr>
          </a:p>
          <a:p>
            <a:pPr marL="361950" indent="-361950">
              <a:buFont typeface="Wingdings" pitchFamily="2" charset="2"/>
              <a:buChar char="n"/>
              <a:defRPr/>
            </a:pPr>
            <a:r>
              <a:rPr kumimoji="1" lang="zh-CN" altLang="en-US" dirty="0" smtClean="0">
                <a:solidFill>
                  <a:srgbClr val="003366"/>
                </a:solidFill>
                <a:latin typeface="微软雅黑" pitchFamily="34" charset="-122"/>
                <a:ea typeface="微软雅黑" pitchFamily="34" charset="-122"/>
              </a:rPr>
              <a:t>最终</a:t>
            </a:r>
            <a:r>
              <a:rPr kumimoji="1" lang="zh-CN" altLang="zh-CN" dirty="0" smtClean="0">
                <a:solidFill>
                  <a:srgbClr val="003366"/>
                </a:solidFill>
                <a:latin typeface="微软雅黑" pitchFamily="34" charset="-122"/>
                <a:ea typeface="微软雅黑" pitchFamily="34" charset="-122"/>
              </a:rPr>
              <a:t>压装力控制在</a:t>
            </a:r>
            <a:r>
              <a:rPr kumimoji="1" lang="en-US" altLang="zh-CN" dirty="0" smtClean="0">
                <a:solidFill>
                  <a:srgbClr val="003366"/>
                </a:solidFill>
                <a:latin typeface="微软雅黑" pitchFamily="34" charset="-122"/>
                <a:ea typeface="微软雅黑" pitchFamily="34" charset="-122"/>
              </a:rPr>
              <a:t>2KN-6KN</a:t>
            </a:r>
            <a:r>
              <a:rPr kumimoji="1" lang="zh-CN" altLang="zh-CN" dirty="0" smtClean="0">
                <a:solidFill>
                  <a:srgbClr val="003366"/>
                </a:solidFill>
                <a:latin typeface="微软雅黑" pitchFamily="34" charset="-122"/>
                <a:ea typeface="微软雅黑" pitchFamily="34" charset="-122"/>
              </a:rPr>
              <a:t>，下限控制最小过盈配合，保证压装后的精度；上限保证最大过盈在设计范围内，避免产生过大的配合应力；</a:t>
            </a:r>
            <a:endParaRPr kumimoji="1" lang="en-US" altLang="zh-CN" dirty="0">
              <a:solidFill>
                <a:srgbClr val="00336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25</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5437707"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4.5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铆接后齿轮精度</a:t>
            </a:r>
            <a:endParaRPr lang="en-US" altLang="zh-CN" sz="2200" b="1" dirty="0" smtClean="0">
              <a:solidFill>
                <a:srgbClr val="003366"/>
              </a:solidFill>
              <a:latin typeface="+mn-lt"/>
              <a:ea typeface="微软雅黑" pitchFamily="34" charset="-122"/>
            </a:endParaRPr>
          </a:p>
        </p:txBody>
      </p:sp>
      <p:graphicFrame>
        <p:nvGraphicFramePr>
          <p:cNvPr id="12" name="图表 11"/>
          <p:cNvGraphicFramePr/>
          <p:nvPr/>
        </p:nvGraphicFramePr>
        <p:xfrm>
          <a:off x="467544" y="1196752"/>
          <a:ext cx="4032448" cy="25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4572000" y="1196752"/>
          <a:ext cx="4032000" cy="2520000"/>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descr="D:\科研项目\2016年科研项目\DCT变速器轴齿制造技术-发展部\过程文档\2016年四季度评审\IMG_2043.JPG"/>
          <p:cNvPicPr>
            <a:picLocks noChangeAspect="1" noChangeArrowheads="1"/>
          </p:cNvPicPr>
          <p:nvPr/>
        </p:nvPicPr>
        <p:blipFill>
          <a:blip r:embed="rId4"/>
          <a:srcRect t="13251" b="15350"/>
          <a:stretch>
            <a:fillRect/>
          </a:stretch>
        </p:blipFill>
        <p:spPr bwMode="auto">
          <a:xfrm>
            <a:off x="611560" y="3861048"/>
            <a:ext cx="2736304" cy="2604925"/>
          </a:xfrm>
          <a:prstGeom prst="rect">
            <a:avLst/>
          </a:prstGeom>
          <a:noFill/>
        </p:spPr>
      </p:pic>
      <p:sp>
        <p:nvSpPr>
          <p:cNvPr id="17" name="圆角矩形 16"/>
          <p:cNvSpPr/>
          <p:nvPr/>
        </p:nvSpPr>
        <p:spPr>
          <a:xfrm>
            <a:off x="3635896" y="4005064"/>
            <a:ext cx="5040000" cy="234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nSpc>
                <a:spcPct val="150000"/>
              </a:lnSpc>
              <a:buFont typeface="Wingdings" pitchFamily="2" charset="2"/>
              <a:buChar char="n"/>
            </a:pPr>
            <a:r>
              <a:rPr kumimoji="1" lang="zh-CN" altLang="en-US" b="1" dirty="0" smtClean="0">
                <a:solidFill>
                  <a:srgbClr val="002060"/>
                </a:solidFill>
                <a:latin typeface="微软雅黑" pitchFamily="34" charset="-122"/>
                <a:ea typeface="微软雅黑" pitchFamily="34" charset="-122"/>
              </a:rPr>
              <a:t>铆接后</a:t>
            </a:r>
            <a:r>
              <a:rPr kumimoji="1" lang="zh-CN" altLang="zh-CN" b="1" dirty="0" smtClean="0">
                <a:solidFill>
                  <a:srgbClr val="002060"/>
                </a:solidFill>
                <a:latin typeface="微软雅黑" pitchFamily="34" charset="-122"/>
                <a:ea typeface="微软雅黑" pitchFamily="34" charset="-122"/>
              </a:rPr>
              <a:t>齿</a:t>
            </a:r>
            <a:r>
              <a:rPr kumimoji="1" lang="zh-CN" altLang="en-US" b="1" dirty="0" smtClean="0">
                <a:solidFill>
                  <a:srgbClr val="002060"/>
                </a:solidFill>
                <a:latin typeface="微软雅黑" pitchFamily="34" charset="-122"/>
                <a:ea typeface="微软雅黑" pitchFamily="34" charset="-122"/>
              </a:rPr>
              <a:t>轮</a:t>
            </a:r>
            <a:r>
              <a:rPr kumimoji="1" lang="en-US" altLang="zh-CN" b="1" dirty="0" smtClean="0">
                <a:solidFill>
                  <a:srgbClr val="002060"/>
                </a:solidFill>
                <a:latin typeface="微软雅黑" pitchFamily="34" charset="-122"/>
                <a:ea typeface="微软雅黑" pitchFamily="34" charset="-122"/>
              </a:rPr>
              <a:t>Fr&lt;0.06</a:t>
            </a:r>
            <a:r>
              <a:rPr kumimoji="1" lang="zh-CN" altLang="en-US" b="1" dirty="0" smtClean="0">
                <a:solidFill>
                  <a:srgbClr val="002060"/>
                </a:solidFill>
                <a:latin typeface="微软雅黑" pitchFamily="34" charset="-122"/>
                <a:ea typeface="微软雅黑" pitchFamily="34" charset="-122"/>
              </a:rPr>
              <a:t>、</a:t>
            </a:r>
            <a:r>
              <a:rPr kumimoji="1" lang="en-US" altLang="zh-CN" b="1" dirty="0" err="1" smtClean="0">
                <a:solidFill>
                  <a:srgbClr val="002060"/>
                </a:solidFill>
                <a:latin typeface="微软雅黑" pitchFamily="34" charset="-122"/>
                <a:ea typeface="微软雅黑" pitchFamily="34" charset="-122"/>
              </a:rPr>
              <a:t>Fp</a:t>
            </a:r>
            <a:r>
              <a:rPr kumimoji="1" lang="en-US" altLang="zh-CN" b="1" dirty="0" smtClean="0">
                <a:solidFill>
                  <a:srgbClr val="002060"/>
                </a:solidFill>
                <a:latin typeface="微软雅黑" pitchFamily="34" charset="-122"/>
                <a:ea typeface="微软雅黑" pitchFamily="34" charset="-122"/>
              </a:rPr>
              <a:t>&lt;0.08</a:t>
            </a:r>
            <a:r>
              <a:rPr kumimoji="1" lang="zh-CN" altLang="zh-CN" b="1" dirty="0" smtClean="0">
                <a:solidFill>
                  <a:srgbClr val="002060"/>
                </a:solidFill>
                <a:latin typeface="微软雅黑" pitchFamily="34" charset="-122"/>
                <a:ea typeface="微软雅黑" pitchFamily="34" charset="-122"/>
              </a:rPr>
              <a:t>精度</a:t>
            </a:r>
            <a:r>
              <a:rPr kumimoji="1" lang="zh-CN" altLang="en-US" b="1" dirty="0" smtClean="0">
                <a:solidFill>
                  <a:srgbClr val="002060"/>
                </a:solidFill>
                <a:latin typeface="微软雅黑" pitchFamily="34" charset="-122"/>
                <a:ea typeface="微软雅黑" pitchFamily="34" charset="-122"/>
              </a:rPr>
              <a:t>均</a:t>
            </a:r>
            <a:r>
              <a:rPr kumimoji="1" lang="zh-CN" altLang="zh-CN" b="1" dirty="0" smtClean="0">
                <a:solidFill>
                  <a:srgbClr val="002060"/>
                </a:solidFill>
                <a:latin typeface="微软雅黑" pitchFamily="34" charset="-122"/>
                <a:ea typeface="微软雅黑" pitchFamily="34" charset="-122"/>
              </a:rPr>
              <a:t>改善</a:t>
            </a:r>
            <a:endParaRPr kumimoji="1" lang="en-US" altLang="zh-CN" b="1" dirty="0" smtClean="0">
              <a:solidFill>
                <a:srgbClr val="002060"/>
              </a:solidFill>
              <a:latin typeface="微软雅黑" pitchFamily="34" charset="-122"/>
              <a:ea typeface="微软雅黑" pitchFamily="34" charset="-122"/>
            </a:endParaRPr>
          </a:p>
          <a:p>
            <a:pPr>
              <a:lnSpc>
                <a:spcPct val="150000"/>
              </a:lnSpc>
              <a:buFont typeface="Wingdings" pitchFamily="2" charset="2"/>
              <a:buChar char="n"/>
            </a:pPr>
            <a:r>
              <a:rPr kumimoji="1" lang="zh-CN" altLang="en-US" b="1" dirty="0" smtClean="0">
                <a:solidFill>
                  <a:srgbClr val="002060"/>
                </a:solidFill>
                <a:latin typeface="微软雅黑" pitchFamily="34" charset="-122"/>
                <a:ea typeface="微软雅黑" pitchFamily="34" charset="-122"/>
              </a:rPr>
              <a:t>热变形控制，尺寸变化趋于一致，可热前补偿</a:t>
            </a:r>
            <a:r>
              <a:rPr kumimoji="1" lang="en-US" altLang="zh-CN" b="1" dirty="0" smtClean="0">
                <a:solidFill>
                  <a:srgbClr val="002060"/>
                </a:solidFill>
                <a:latin typeface="微软雅黑" pitchFamily="34" charset="-122"/>
                <a:ea typeface="微软雅黑" pitchFamily="34" charset="-122"/>
              </a:rPr>
              <a:t>;</a:t>
            </a:r>
          </a:p>
          <a:p>
            <a:pPr>
              <a:lnSpc>
                <a:spcPct val="150000"/>
              </a:lnSpc>
              <a:buFont typeface="Wingdings" pitchFamily="2" charset="2"/>
              <a:buChar char="n"/>
            </a:pPr>
            <a:r>
              <a:rPr kumimoji="1" lang="zh-CN" altLang="en-US" b="1" dirty="0" smtClean="0">
                <a:solidFill>
                  <a:srgbClr val="002060"/>
                </a:solidFill>
                <a:latin typeface="微软雅黑" pitchFamily="34" charset="-122"/>
                <a:ea typeface="微软雅黑" pitchFamily="34" charset="-122"/>
              </a:rPr>
              <a:t>热后从动齿轮定位表面不进行加工，可直接压装铆接再进行总成磨齿；</a:t>
            </a:r>
            <a:endParaRPr kumimoji="1" lang="en-US" altLang="zh-CN" b="1" dirty="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26</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6001964"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4.6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铆接后齿轮磨齿精度</a:t>
            </a:r>
            <a:endParaRPr lang="en-US" altLang="zh-CN" sz="2200" b="1" dirty="0" smtClean="0">
              <a:solidFill>
                <a:srgbClr val="003366"/>
              </a:solidFill>
              <a:latin typeface="+mn-lt"/>
              <a:ea typeface="微软雅黑" pitchFamily="34" charset="-122"/>
            </a:endParaRPr>
          </a:p>
        </p:txBody>
      </p:sp>
      <p:pic>
        <p:nvPicPr>
          <p:cNvPr id="10" name="图片 7"/>
          <p:cNvPicPr>
            <a:picLocks noChangeAspect="1" noChangeArrowheads="1"/>
          </p:cNvPicPr>
          <p:nvPr/>
        </p:nvPicPr>
        <p:blipFill>
          <a:blip r:embed="rId2"/>
          <a:srcRect/>
          <a:stretch>
            <a:fillRect/>
          </a:stretch>
        </p:blipFill>
        <p:spPr bwMode="auto">
          <a:xfrm>
            <a:off x="1222946" y="1324719"/>
            <a:ext cx="3421062" cy="3400425"/>
          </a:xfrm>
          <a:prstGeom prst="rect">
            <a:avLst/>
          </a:prstGeom>
          <a:noFill/>
          <a:ln w="9525" algn="ctr">
            <a:noFill/>
            <a:miter lim="800000"/>
            <a:headEnd/>
            <a:tailEnd/>
          </a:ln>
          <a:effectLst>
            <a:prstShdw prst="shdw17" dist="17961" dir="2700000">
              <a:srgbClr val="5C7A99"/>
            </a:prstShdw>
          </a:effectLst>
        </p:spPr>
      </p:pic>
      <p:graphicFrame>
        <p:nvGraphicFramePr>
          <p:cNvPr id="11" name="图表 10"/>
          <p:cNvGraphicFramePr/>
          <p:nvPr/>
        </p:nvGraphicFramePr>
        <p:xfrm>
          <a:off x="5148064" y="1224355"/>
          <a:ext cx="360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图表 13"/>
          <p:cNvGraphicFramePr/>
          <p:nvPr/>
        </p:nvGraphicFramePr>
        <p:xfrm>
          <a:off x="5148064" y="3087362"/>
          <a:ext cx="360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4"/>
          <p:cNvGraphicFramePr/>
          <p:nvPr/>
        </p:nvGraphicFramePr>
        <p:xfrm>
          <a:off x="5148064" y="4941368"/>
          <a:ext cx="360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18" name="圆角矩形 17"/>
          <p:cNvSpPr/>
          <p:nvPr/>
        </p:nvSpPr>
        <p:spPr>
          <a:xfrm>
            <a:off x="611560" y="4941168"/>
            <a:ext cx="4248472" cy="1512168"/>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lnSpc>
                <a:spcPct val="150000"/>
              </a:lnSpc>
              <a:buFont typeface="Wingdings" pitchFamily="2" charset="2"/>
              <a:buChar char="n"/>
            </a:pPr>
            <a:r>
              <a:rPr kumimoji="1" lang="zh-CN" altLang="en-US" sz="1700" b="1" dirty="0" smtClean="0">
                <a:solidFill>
                  <a:srgbClr val="002060"/>
                </a:solidFill>
                <a:latin typeface="微软雅黑" pitchFamily="34" charset="-122"/>
                <a:ea typeface="微软雅黑" pitchFamily="34" charset="-122"/>
              </a:rPr>
              <a:t>齿轮磨齿精度能够稳定达成</a:t>
            </a:r>
            <a:r>
              <a:rPr kumimoji="1" lang="en-US" altLang="zh-CN" sz="1700" b="1" dirty="0" smtClean="0">
                <a:solidFill>
                  <a:srgbClr val="002060"/>
                </a:solidFill>
                <a:latin typeface="微软雅黑" pitchFamily="34" charset="-122"/>
                <a:ea typeface="微软雅黑" pitchFamily="34" charset="-122"/>
              </a:rPr>
              <a:t>6</a:t>
            </a:r>
            <a:r>
              <a:rPr kumimoji="1" lang="zh-CN" altLang="en-US" sz="1700" b="1" dirty="0" smtClean="0">
                <a:solidFill>
                  <a:srgbClr val="002060"/>
                </a:solidFill>
                <a:latin typeface="微软雅黑" pitchFamily="34" charset="-122"/>
                <a:ea typeface="微软雅黑" pitchFamily="34" charset="-122"/>
              </a:rPr>
              <a:t>及设计精度要求；</a:t>
            </a:r>
            <a:endParaRPr kumimoji="1" lang="en-US" altLang="zh-CN" sz="1700" b="1" dirty="0" smtClean="0">
              <a:solidFill>
                <a:srgbClr val="002060"/>
              </a:solidFill>
              <a:latin typeface="微软雅黑" pitchFamily="34" charset="-122"/>
              <a:ea typeface="微软雅黑" pitchFamily="34" charset="-122"/>
            </a:endParaRPr>
          </a:p>
          <a:p>
            <a:pPr>
              <a:lnSpc>
                <a:spcPct val="150000"/>
              </a:lnSpc>
              <a:buFont typeface="Wingdings" pitchFamily="2" charset="2"/>
              <a:buChar char="n"/>
            </a:pPr>
            <a:r>
              <a:rPr kumimoji="1" lang="zh-CN" altLang="en-US" sz="1700" b="1" dirty="0" smtClean="0">
                <a:solidFill>
                  <a:srgbClr val="002060"/>
                </a:solidFill>
                <a:latin typeface="微软雅黑" pitchFamily="34" charset="-122"/>
                <a:ea typeface="微软雅黑" pitchFamily="34" charset="-122"/>
              </a:rPr>
              <a:t>磨前齿轮工艺技术指标满足磨齿工序要求</a:t>
            </a:r>
            <a:r>
              <a:rPr kumimoji="1" lang="en-US" altLang="zh-CN" sz="1700" b="1" dirty="0" smtClean="0">
                <a:solidFill>
                  <a:srgbClr val="002060"/>
                </a:solidFill>
                <a:latin typeface="微软雅黑" pitchFamily="34" charset="-122"/>
                <a:ea typeface="微软雅黑" pitchFamily="34" charset="-122"/>
              </a:rPr>
              <a:t>;</a:t>
            </a:r>
          </a:p>
        </p:txBody>
      </p:sp>
      <p:sp>
        <p:nvSpPr>
          <p:cNvPr id="19" name="圆角矩形 18"/>
          <p:cNvSpPr/>
          <p:nvPr/>
        </p:nvSpPr>
        <p:spPr>
          <a:xfrm>
            <a:off x="755576" y="2276872"/>
            <a:ext cx="360040" cy="1656184"/>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成形磨齿试验</a:t>
            </a:r>
            <a:endParaRPr lang="zh-CN" altLang="en-US" sz="1600" b="1" dirty="0">
              <a:solidFill>
                <a:srgbClr val="003366"/>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27</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4 </a:t>
            </a:r>
            <a:r>
              <a:rPr lang="zh-CN" altLang="en-US" sz="2400" b="1" dirty="0" smtClean="0">
                <a:solidFill>
                  <a:srgbClr val="003366"/>
                </a:solidFill>
                <a:latin typeface="+mn-lt"/>
                <a:ea typeface="微软雅黑" pitchFamily="34" charset="-122"/>
              </a:rPr>
              <a:t>典型零件关键制造技术</a:t>
            </a:r>
          </a:p>
        </p:txBody>
      </p:sp>
      <p:sp>
        <p:nvSpPr>
          <p:cNvPr id="30" name="Text Box 6"/>
          <p:cNvSpPr txBox="1">
            <a:spLocks noChangeArrowheads="1"/>
          </p:cNvSpPr>
          <p:nvPr/>
        </p:nvSpPr>
        <p:spPr bwMode="auto">
          <a:xfrm>
            <a:off x="436034" y="692696"/>
            <a:ext cx="6284093"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4.7 </a:t>
            </a:r>
            <a:r>
              <a:rPr lang="zh-CN" altLang="en-US" sz="2200" b="1" dirty="0" smtClean="0">
                <a:solidFill>
                  <a:srgbClr val="003366"/>
                </a:solidFill>
                <a:latin typeface="+mn-lt"/>
                <a:ea typeface="微软雅黑" pitchFamily="34" charset="-122"/>
              </a:rPr>
              <a:t>从动齿轮铆接后磨齿</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从动齿轮工艺技术条件</a:t>
            </a:r>
            <a:endParaRPr lang="en-US" altLang="zh-CN" sz="2200" b="1" dirty="0" smtClean="0">
              <a:solidFill>
                <a:srgbClr val="003366"/>
              </a:solidFill>
              <a:latin typeface="+mn-lt"/>
              <a:ea typeface="微软雅黑" pitchFamily="34" charset="-122"/>
            </a:endParaRPr>
          </a:p>
        </p:txBody>
      </p:sp>
      <p:graphicFrame>
        <p:nvGraphicFramePr>
          <p:cNvPr id="12" name="表格 11"/>
          <p:cNvGraphicFramePr>
            <a:graphicFrameLocks noGrp="1"/>
          </p:cNvGraphicFramePr>
          <p:nvPr/>
        </p:nvGraphicFramePr>
        <p:xfrm>
          <a:off x="5265738" y="1570807"/>
          <a:ext cx="3266702" cy="1894840"/>
        </p:xfrm>
        <a:graphic>
          <a:graphicData uri="http://schemas.openxmlformats.org/drawingml/2006/table">
            <a:tbl>
              <a:tblPr firstRow="1" bandRow="1"/>
              <a:tblGrid>
                <a:gridCol w="1533734"/>
                <a:gridCol w="1732968"/>
              </a:tblGrid>
              <a:tr h="370840">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algn="ctr" defTabSz="914400" rtl="0" eaLnBrk="1" fontAlgn="base" latinLnBrk="0" hangingPunct="1">
                        <a:spcBef>
                          <a:spcPct val="0"/>
                        </a:spcBef>
                        <a:spcAft>
                          <a:spcPct val="0"/>
                        </a:spcAft>
                        <a:buFont typeface="Wingdings" pitchFamily="2" charset="2"/>
                        <a:buNone/>
                      </a:pPr>
                      <a:r>
                        <a:rPr kumimoji="1" lang="zh-CN" altLang="en-US" sz="1400" b="1" kern="1200" dirty="0" smtClean="0">
                          <a:solidFill>
                            <a:schemeClr val="bg1"/>
                          </a:solidFill>
                          <a:latin typeface="微软雅黑" pitchFamily="34" charset="-122"/>
                          <a:ea typeface="微软雅黑" pitchFamily="34" charset="-122"/>
                          <a:cs typeface="+mn-cs"/>
                        </a:rPr>
                        <a:t>热变形补偿项</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a:t>
                      </a:r>
                      <a:r>
                        <a:rPr kumimoji="1" lang="en-US" altLang="zh-CN" sz="1400" b="1" kern="1200" dirty="0" smtClean="0">
                          <a:solidFill>
                            <a:schemeClr val="bg1"/>
                          </a:solidFill>
                          <a:latin typeface="微软雅黑" pitchFamily="34" charset="-122"/>
                          <a:ea typeface="微软雅黑" pitchFamily="34" charset="-122"/>
                          <a:cs typeface="+mn-cs"/>
                        </a:rPr>
                        <a:t>mm</a:t>
                      </a:r>
                      <a:r>
                        <a:rPr kumimoji="1" lang="zh-CN" altLang="en-US" sz="1400" b="1" kern="1200" dirty="0" smtClean="0">
                          <a:solidFill>
                            <a:schemeClr val="bg1"/>
                          </a:solidFill>
                          <a:latin typeface="微软雅黑" pitchFamily="34" charset="-122"/>
                          <a:ea typeface="微软雅黑" pitchFamily="34" charset="-122"/>
                          <a:cs typeface="+mn-cs"/>
                        </a:rPr>
                        <a: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r>
              <a:tr h="2880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zh-CN" altLang="en-US" sz="1400" b="1" kern="1200" dirty="0" smtClean="0">
                          <a:solidFill>
                            <a:srgbClr val="002060"/>
                          </a:solidFill>
                          <a:latin typeface="微软雅黑" pitchFamily="34" charset="-122"/>
                          <a:ea typeface="微软雅黑" pitchFamily="34" charset="-122"/>
                          <a:cs typeface="+mn-cs"/>
                        </a:rPr>
                        <a:t>内孔直径</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+0.0779</a:t>
                      </a:r>
                      <a:endParaRPr kumimoji="1" lang="zh-CN" altLang="en-US" sz="1400" b="1" kern="1200" dirty="0" smtClean="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880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zh-CN" altLang="en-US" sz="1400" b="1" kern="1200" dirty="0" smtClean="0">
                          <a:solidFill>
                            <a:srgbClr val="002060"/>
                          </a:solidFill>
                          <a:latin typeface="微软雅黑" pitchFamily="34" charset="-122"/>
                          <a:ea typeface="微软雅黑" pitchFamily="34" charset="-122"/>
                          <a:cs typeface="+mn-cs"/>
                        </a:rPr>
                        <a:t>铆接孔节圆直径</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+0.0828</a:t>
                      </a:r>
                      <a:endParaRPr kumimoji="1" lang="zh-CN" altLang="en-US" sz="1400" b="1" kern="1200" dirty="0" smtClean="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880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zh-CN" altLang="en-US" sz="1400" b="1" kern="1200" dirty="0" smtClean="0">
                          <a:solidFill>
                            <a:srgbClr val="002060"/>
                          </a:solidFill>
                          <a:latin typeface="微软雅黑" pitchFamily="34" charset="-122"/>
                          <a:ea typeface="微软雅黑" pitchFamily="34" charset="-122"/>
                          <a:cs typeface="+mn-cs"/>
                        </a:rPr>
                        <a:t>齿顶圆直径</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0.144</a:t>
                      </a:r>
                      <a:endParaRPr kumimoji="1" lang="zh-CN" altLang="en-US" sz="1400" b="1" kern="1200" dirty="0" smtClean="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880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zh-CN" altLang="en-US" sz="1400" b="1" kern="1200" dirty="0" smtClean="0">
                          <a:solidFill>
                            <a:srgbClr val="002060"/>
                          </a:solidFill>
                          <a:latin typeface="微软雅黑" pitchFamily="34" charset="-122"/>
                          <a:ea typeface="微软雅黑" pitchFamily="34" charset="-122"/>
                          <a:cs typeface="+mn-cs"/>
                        </a:rPr>
                        <a:t>齿根圆直径</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0.04</a:t>
                      </a:r>
                      <a:endParaRPr kumimoji="1" lang="zh-CN" altLang="en-US" sz="1400" b="1" kern="1200" dirty="0" smtClean="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88000">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zh-CN" altLang="en-US" sz="1400" b="1" kern="1200" dirty="0" smtClean="0">
                          <a:solidFill>
                            <a:srgbClr val="002060"/>
                          </a:solidFill>
                          <a:latin typeface="微软雅黑" pitchFamily="34" charset="-122"/>
                          <a:ea typeface="微软雅黑" pitchFamily="34" charset="-122"/>
                          <a:cs typeface="+mn-cs"/>
                        </a:rPr>
                        <a:t>公法线</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algn="l"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0.014</a:t>
                      </a:r>
                      <a:endParaRPr kumimoji="1" lang="zh-CN" altLang="en-US" sz="1400" b="1" kern="1200" dirty="0" smtClean="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3" name="表格 12"/>
          <p:cNvGraphicFramePr>
            <a:graphicFrameLocks noGrp="1"/>
          </p:cNvGraphicFramePr>
          <p:nvPr/>
        </p:nvGraphicFramePr>
        <p:xfrm>
          <a:off x="611560" y="3942581"/>
          <a:ext cx="7913422" cy="2488048"/>
        </p:xfrm>
        <a:graphic>
          <a:graphicData uri="http://schemas.openxmlformats.org/drawingml/2006/table">
            <a:tbl>
              <a:tblPr firstRow="1" bandRow="1"/>
              <a:tblGrid>
                <a:gridCol w="1001422"/>
                <a:gridCol w="1368000"/>
                <a:gridCol w="1368000"/>
                <a:gridCol w="1044000"/>
                <a:gridCol w="1044000"/>
                <a:gridCol w="1044000"/>
                <a:gridCol w="1044000"/>
              </a:tblGrid>
              <a:tr h="257991">
                <a:tc rowSpan="2">
                  <a:txBody>
                    <a:bodyPr/>
                    <a:lstStyle/>
                    <a:p>
                      <a:pPr marL="0" indent="0" algn="ctr" defTabSz="914400" rtl="0" eaLnBrk="1" fontAlgn="base" latinLnBrk="0" hangingPunct="1">
                        <a:spcBef>
                          <a:spcPct val="0"/>
                        </a:spcBef>
                        <a:spcAft>
                          <a:spcPct val="0"/>
                        </a:spcAft>
                        <a:buFont typeface="Wingdings" pitchFamily="2" charset="2"/>
                        <a:buNone/>
                      </a:pPr>
                      <a:r>
                        <a:rPr kumimoji="1" lang="zh-CN" altLang="en-US" sz="1400" b="1" kern="1200" dirty="0" smtClean="0">
                          <a:solidFill>
                            <a:schemeClr val="bg1"/>
                          </a:solidFill>
                          <a:latin typeface="微软雅黑" pitchFamily="34" charset="-122"/>
                          <a:ea typeface="微软雅黑" pitchFamily="34" charset="-122"/>
                          <a:cs typeface="+mn-cs"/>
                        </a:rPr>
                        <a:t>齿轮阶段控制参数</a:t>
                      </a:r>
                      <a:endParaRPr kumimoji="1" lang="en-US"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2">
                  <a:txBody>
                    <a:body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滚齿工序</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gridSpan="3">
                  <a:txBody>
                    <a:body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铆接工序</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rowSpan="2">
                  <a:txBody>
                    <a:body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磨齿精度</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57991">
                <a:tc v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 typeface="Wingdings" pitchFamily="2" charset="2"/>
                        <a:buNone/>
                      </a:pPr>
                      <a:endParaRPr kumimoji="1" lang="en-US"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工序要求</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实际达成</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铆接工序要求</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热处理实际达到</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400" b="1" kern="1200" dirty="0" smtClean="0">
                          <a:solidFill>
                            <a:schemeClr val="bg1"/>
                          </a:solidFill>
                          <a:latin typeface="微软雅黑" pitchFamily="34" charset="-122"/>
                          <a:ea typeface="微软雅黑" pitchFamily="34" charset="-122"/>
                          <a:cs typeface="+mn-cs"/>
                        </a:rPr>
                        <a:t>铆接后达成</a:t>
                      </a: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v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5799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err="1" smtClean="0">
                          <a:solidFill>
                            <a:srgbClr val="002060"/>
                          </a:solidFill>
                          <a:latin typeface="微软雅黑" pitchFamily="34" charset="-122"/>
                          <a:ea typeface="微软雅黑" pitchFamily="34" charset="-122"/>
                          <a:cs typeface="+mn-cs"/>
                        </a:rPr>
                        <a:t>fH</a:t>
                      </a:r>
                      <a:r>
                        <a:rPr kumimoji="1" lang="zh-CN" altLang="zh-CN" sz="1400" b="1" kern="1200" dirty="0" smtClean="0">
                          <a:solidFill>
                            <a:srgbClr val="002060"/>
                          </a:solidFill>
                          <a:latin typeface="微软雅黑" pitchFamily="34" charset="-122"/>
                          <a:ea typeface="微软雅黑" pitchFamily="34" charset="-122"/>
                          <a:cs typeface="+mn-cs"/>
                        </a:rPr>
                        <a:t>α</a:t>
                      </a:r>
                      <a:r>
                        <a:rPr kumimoji="1" lang="en-US" altLang="zh-CN" sz="1400" b="1" kern="1200" dirty="0" err="1" smtClean="0">
                          <a:solidFill>
                            <a:srgbClr val="002060"/>
                          </a:solidFill>
                          <a:latin typeface="微软雅黑" pitchFamily="34" charset="-122"/>
                          <a:ea typeface="微软雅黑" pitchFamily="34" charset="-122"/>
                          <a:cs typeface="+mn-cs"/>
                        </a:rPr>
                        <a:t>ave</a:t>
                      </a:r>
                      <a:r>
                        <a:rPr kumimoji="1" lang="en-US" altLang="zh-CN" sz="1400" b="1" kern="1200" dirty="0" smtClean="0">
                          <a:solidFill>
                            <a:srgbClr val="002060"/>
                          </a:solidFill>
                          <a:latin typeface="微软雅黑" pitchFamily="34" charset="-122"/>
                          <a:ea typeface="微软雅黑" pitchFamily="34" charset="-122"/>
                          <a:cs typeface="+mn-cs"/>
                        </a:rPr>
                        <a:t>-D</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0.022±0.010</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0.022±0.004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±0.014</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±0.006</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zh-CN" sz="1400" b="1" kern="1200" dirty="0" smtClean="0">
                          <a:solidFill>
                            <a:srgbClr val="002060"/>
                          </a:solidFill>
                          <a:latin typeface="微软雅黑" pitchFamily="34" charset="-122"/>
                          <a:ea typeface="微软雅黑" pitchFamily="34" charset="-122"/>
                          <a:cs typeface="+mn-cs"/>
                        </a:rPr>
                        <a:t>±</a:t>
                      </a:r>
                      <a:r>
                        <a:rPr kumimoji="1" lang="en-US" altLang="zh-CN" sz="1400" b="1" kern="1200" dirty="0" smtClean="0">
                          <a:solidFill>
                            <a:srgbClr val="002060"/>
                          </a:solidFill>
                          <a:latin typeface="微软雅黑" pitchFamily="34" charset="-122"/>
                          <a:ea typeface="微软雅黑" pitchFamily="34" charset="-122"/>
                          <a:cs typeface="+mn-cs"/>
                        </a:rPr>
                        <a:t>0.007</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9067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err="1" smtClean="0">
                          <a:solidFill>
                            <a:srgbClr val="002060"/>
                          </a:solidFill>
                          <a:latin typeface="微软雅黑" pitchFamily="34" charset="-122"/>
                          <a:ea typeface="微软雅黑" pitchFamily="34" charset="-122"/>
                          <a:cs typeface="+mn-cs"/>
                        </a:rPr>
                        <a:t>fH</a:t>
                      </a:r>
                      <a:r>
                        <a:rPr kumimoji="1" lang="zh-CN" altLang="zh-CN" sz="1400" b="1" kern="1200" dirty="0" smtClean="0">
                          <a:solidFill>
                            <a:srgbClr val="002060"/>
                          </a:solidFill>
                          <a:latin typeface="微软雅黑" pitchFamily="34" charset="-122"/>
                          <a:ea typeface="微软雅黑" pitchFamily="34" charset="-122"/>
                          <a:cs typeface="+mn-cs"/>
                        </a:rPr>
                        <a:t>α</a:t>
                      </a:r>
                      <a:r>
                        <a:rPr kumimoji="1" lang="en-US" altLang="zh-CN" sz="1400" b="1" kern="1200" dirty="0" err="1" smtClean="0">
                          <a:solidFill>
                            <a:srgbClr val="002060"/>
                          </a:solidFill>
                          <a:latin typeface="微软雅黑" pitchFamily="34" charset="-122"/>
                          <a:ea typeface="微软雅黑" pitchFamily="34" charset="-122"/>
                          <a:cs typeface="+mn-cs"/>
                        </a:rPr>
                        <a:t>ave</a:t>
                      </a:r>
                      <a:r>
                        <a:rPr kumimoji="1" lang="en-US" altLang="zh-CN" sz="1400" b="1" kern="1200" dirty="0" smtClean="0">
                          <a:solidFill>
                            <a:srgbClr val="002060"/>
                          </a:solidFill>
                          <a:latin typeface="微软雅黑" pitchFamily="34" charset="-122"/>
                          <a:ea typeface="微软雅黑" pitchFamily="34" charset="-122"/>
                          <a:cs typeface="+mn-cs"/>
                        </a:rPr>
                        <a:t>-C</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0.014±0.010</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0.014±0.004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±0.014</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±0.003</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zh-CN" sz="1400" b="1" kern="1200" dirty="0" smtClean="0">
                          <a:solidFill>
                            <a:srgbClr val="002060"/>
                          </a:solidFill>
                          <a:latin typeface="微软雅黑" pitchFamily="34" charset="-122"/>
                          <a:ea typeface="微软雅黑" pitchFamily="34" charset="-122"/>
                          <a:cs typeface="+mn-cs"/>
                        </a:rPr>
                        <a:t>±</a:t>
                      </a:r>
                      <a:r>
                        <a:rPr kumimoji="1" lang="en-US" altLang="zh-CN" sz="1400" b="1" kern="1200" dirty="0" smtClean="0">
                          <a:solidFill>
                            <a:srgbClr val="002060"/>
                          </a:solidFill>
                          <a:latin typeface="微软雅黑" pitchFamily="34" charset="-122"/>
                          <a:ea typeface="微软雅黑" pitchFamily="34" charset="-122"/>
                          <a:cs typeface="+mn-cs"/>
                        </a:rPr>
                        <a:t>0.007</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2531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err="1" smtClean="0">
                          <a:solidFill>
                            <a:srgbClr val="002060"/>
                          </a:solidFill>
                          <a:latin typeface="微软雅黑" pitchFamily="34" charset="-122"/>
                          <a:ea typeface="微软雅黑" pitchFamily="34" charset="-122"/>
                          <a:cs typeface="+mn-cs"/>
                        </a:rPr>
                        <a:t>fH</a:t>
                      </a:r>
                      <a:r>
                        <a:rPr kumimoji="1" lang="zh-CN" altLang="zh-CN" sz="1400" b="1" kern="1200" dirty="0" smtClean="0">
                          <a:solidFill>
                            <a:srgbClr val="002060"/>
                          </a:solidFill>
                          <a:latin typeface="微软雅黑" pitchFamily="34" charset="-122"/>
                          <a:ea typeface="微软雅黑" pitchFamily="34" charset="-122"/>
                          <a:cs typeface="+mn-cs"/>
                        </a:rPr>
                        <a:t>β</a:t>
                      </a:r>
                      <a:r>
                        <a:rPr kumimoji="1" lang="en-US" altLang="zh-CN" sz="1400" b="1" kern="1200" dirty="0" err="1" smtClean="0">
                          <a:solidFill>
                            <a:srgbClr val="002060"/>
                          </a:solidFill>
                          <a:latin typeface="微软雅黑" pitchFamily="34" charset="-122"/>
                          <a:ea typeface="微软雅黑" pitchFamily="34" charset="-122"/>
                          <a:cs typeface="+mn-cs"/>
                        </a:rPr>
                        <a:t>ave</a:t>
                      </a:r>
                      <a:r>
                        <a:rPr kumimoji="1" lang="en-US" altLang="zh-CN" sz="1400" b="1" kern="1200" dirty="0" smtClean="0">
                          <a:solidFill>
                            <a:srgbClr val="002060"/>
                          </a:solidFill>
                          <a:latin typeface="微软雅黑" pitchFamily="34" charset="-122"/>
                          <a:ea typeface="微软雅黑" pitchFamily="34" charset="-122"/>
                          <a:cs typeface="+mn-cs"/>
                        </a:rPr>
                        <a:t>-D</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0.020±0.013</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0.020±0.004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±0.014</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±0.006</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±0.010</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zh-CN" sz="1400" b="1" kern="1200" dirty="0" smtClean="0">
                          <a:solidFill>
                            <a:srgbClr val="002060"/>
                          </a:solidFill>
                          <a:latin typeface="微软雅黑" pitchFamily="34" charset="-122"/>
                          <a:ea typeface="微软雅黑" pitchFamily="34" charset="-122"/>
                          <a:cs typeface="+mn-cs"/>
                        </a:rPr>
                        <a:t>±</a:t>
                      </a:r>
                      <a:r>
                        <a:rPr kumimoji="1" lang="en-US" altLang="zh-CN" sz="1400" b="1" kern="1200" dirty="0" smtClean="0">
                          <a:solidFill>
                            <a:srgbClr val="002060"/>
                          </a:solidFill>
                          <a:latin typeface="微软雅黑" pitchFamily="34" charset="-122"/>
                          <a:ea typeface="微软雅黑" pitchFamily="34" charset="-122"/>
                          <a:cs typeface="+mn-cs"/>
                        </a:rPr>
                        <a:t>0.007</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5799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err="1" smtClean="0">
                          <a:solidFill>
                            <a:srgbClr val="002060"/>
                          </a:solidFill>
                          <a:latin typeface="微软雅黑" pitchFamily="34" charset="-122"/>
                          <a:ea typeface="微软雅黑" pitchFamily="34" charset="-122"/>
                          <a:cs typeface="+mn-cs"/>
                        </a:rPr>
                        <a:t>fH</a:t>
                      </a:r>
                      <a:r>
                        <a:rPr kumimoji="1" lang="zh-CN" altLang="zh-CN" sz="1400" b="1" kern="1200" dirty="0" smtClean="0">
                          <a:solidFill>
                            <a:srgbClr val="002060"/>
                          </a:solidFill>
                          <a:latin typeface="微软雅黑" pitchFamily="34" charset="-122"/>
                          <a:ea typeface="微软雅黑" pitchFamily="34" charset="-122"/>
                          <a:cs typeface="+mn-cs"/>
                        </a:rPr>
                        <a:t>β</a:t>
                      </a:r>
                      <a:r>
                        <a:rPr kumimoji="1" lang="en-US" altLang="zh-CN" sz="1400" b="1" kern="1200" dirty="0" err="1" smtClean="0">
                          <a:solidFill>
                            <a:srgbClr val="002060"/>
                          </a:solidFill>
                          <a:latin typeface="微软雅黑" pitchFamily="34" charset="-122"/>
                          <a:ea typeface="微软雅黑" pitchFamily="34" charset="-122"/>
                          <a:cs typeface="+mn-cs"/>
                        </a:rPr>
                        <a:t>ave</a:t>
                      </a:r>
                      <a:r>
                        <a:rPr kumimoji="1" lang="en-US" altLang="zh-CN" sz="1400" b="1" kern="1200" dirty="0" smtClean="0">
                          <a:solidFill>
                            <a:srgbClr val="002060"/>
                          </a:solidFill>
                          <a:latin typeface="微软雅黑" pitchFamily="34" charset="-122"/>
                          <a:ea typeface="微软雅黑" pitchFamily="34" charset="-122"/>
                          <a:cs typeface="+mn-cs"/>
                        </a:rPr>
                        <a:t>-C</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0.012±0.013</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0.012±0.006</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±0.014</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±0.007</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±0.008</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zh-CN" sz="1400" b="1" kern="1200" dirty="0" smtClean="0">
                          <a:solidFill>
                            <a:srgbClr val="002060"/>
                          </a:solidFill>
                          <a:latin typeface="微软雅黑" pitchFamily="34" charset="-122"/>
                          <a:ea typeface="微软雅黑" pitchFamily="34" charset="-122"/>
                          <a:cs typeface="+mn-cs"/>
                        </a:rPr>
                        <a:t>±</a:t>
                      </a:r>
                      <a:r>
                        <a:rPr kumimoji="1" lang="en-US" altLang="zh-CN" sz="1400" b="1" kern="1200" dirty="0" smtClean="0">
                          <a:solidFill>
                            <a:srgbClr val="002060"/>
                          </a:solidFill>
                          <a:latin typeface="微软雅黑" pitchFamily="34" charset="-122"/>
                          <a:ea typeface="微软雅黑" pitchFamily="34" charset="-122"/>
                          <a:cs typeface="+mn-cs"/>
                        </a:rPr>
                        <a:t>0.007</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5539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fp</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0.015</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0.013</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0.022</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0.013</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0.020</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0.008</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25799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Fp</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0.040</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0.024</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0.090</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0.100</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0.070</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0.035</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257991">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Fr</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0.034</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0.023</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FF0000"/>
                          </a:solidFill>
                          <a:latin typeface="微软雅黑" pitchFamily="34" charset="-122"/>
                          <a:ea typeface="微软雅黑" pitchFamily="34" charset="-122"/>
                          <a:cs typeface="+mn-cs"/>
                        </a:rPr>
                        <a:t>0.070</a:t>
                      </a:r>
                      <a:endParaRPr kumimoji="1" lang="zh-CN" altLang="zh-CN" sz="1400" b="1" kern="1200" dirty="0" smtClean="0">
                        <a:solidFill>
                          <a:srgbClr val="FF000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0.071</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0.062</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en-US" altLang="zh-CN" sz="1400" b="1" kern="1200" dirty="0" smtClean="0">
                          <a:solidFill>
                            <a:srgbClr val="002060"/>
                          </a:solidFill>
                          <a:latin typeface="微软雅黑" pitchFamily="34" charset="-122"/>
                          <a:ea typeface="微软雅黑" pitchFamily="34" charset="-122"/>
                          <a:cs typeface="+mn-cs"/>
                        </a:rPr>
                        <a:t>0.028</a:t>
                      </a:r>
                      <a:endParaRPr kumimoji="1" lang="zh-CN" altLang="zh-CN" sz="1400" b="1" kern="1200" dirty="0" smtClean="0">
                        <a:solidFill>
                          <a:srgbClr val="002060"/>
                        </a:solidFill>
                        <a:latin typeface="微软雅黑" pitchFamily="34" charset="-122"/>
                        <a:ea typeface="微软雅黑" pitchFamily="34" charset="-122"/>
                        <a:cs typeface="+mn-cs"/>
                      </a:endParaRPr>
                    </a:p>
                  </a:txBody>
                  <a:tcPr marL="28800" marR="2880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16" name="表格 15"/>
          <p:cNvGraphicFramePr>
            <a:graphicFrameLocks noGrp="1"/>
          </p:cNvGraphicFramePr>
          <p:nvPr/>
        </p:nvGraphicFramePr>
        <p:xfrm>
          <a:off x="648841" y="1557115"/>
          <a:ext cx="4019550" cy="1925760"/>
        </p:xfrm>
        <a:graphic>
          <a:graphicData uri="http://schemas.openxmlformats.org/drawingml/2006/table">
            <a:tbl>
              <a:tblPr firstRow="1" bandRow="1"/>
              <a:tblGrid>
                <a:gridCol w="1583129"/>
                <a:gridCol w="1255584"/>
                <a:gridCol w="1180837"/>
              </a:tblGrid>
              <a:tr h="763938">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400" b="1" kern="1200" dirty="0" smtClean="0">
                          <a:solidFill>
                            <a:schemeClr val="bg1"/>
                          </a:solidFill>
                          <a:latin typeface="微软雅黑" pitchFamily="34" charset="-122"/>
                          <a:ea typeface="微软雅黑" pitchFamily="34" charset="-122"/>
                          <a:cs typeface="+mn-cs"/>
                        </a:rPr>
                        <a:t>指标</a:t>
                      </a:r>
                      <a:endParaRPr lang="zh-CN" altLang="en-US" sz="1400" b="1" kern="1200" dirty="0">
                        <a:solidFill>
                          <a:schemeClr val="bg1"/>
                        </a:solidFill>
                        <a:latin typeface="微软雅黑" pitchFamily="34" charset="-122"/>
                        <a:ea typeface="微软雅黑" pitchFamily="34" charset="-122"/>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400" b="1" kern="1200" dirty="0" smtClean="0">
                          <a:solidFill>
                            <a:schemeClr val="bg1"/>
                          </a:solidFill>
                          <a:latin typeface="微软雅黑" pitchFamily="34" charset="-122"/>
                          <a:ea typeface="微软雅黑" pitchFamily="34" charset="-122"/>
                          <a:cs typeface="+mn-cs"/>
                        </a:rPr>
                        <a:t>公差</a:t>
                      </a:r>
                      <a:r>
                        <a:rPr lang="en-US" altLang="zh-CN" sz="1400" b="1" kern="1200" dirty="0" smtClean="0">
                          <a:solidFill>
                            <a:schemeClr val="bg1"/>
                          </a:solidFill>
                          <a:latin typeface="微软雅黑" pitchFamily="34" charset="-122"/>
                          <a:ea typeface="微软雅黑" pitchFamily="34" charset="-122"/>
                          <a:cs typeface="+mn-cs"/>
                        </a:rPr>
                        <a:t>mm</a:t>
                      </a:r>
                      <a:endParaRPr lang="zh-CN" altLang="en-US" sz="1400" b="1" kern="1200" dirty="0">
                        <a:solidFill>
                          <a:schemeClr val="bg1"/>
                        </a:solidFill>
                        <a:latin typeface="微软雅黑" pitchFamily="34" charset="-122"/>
                        <a:ea typeface="微软雅黑" pitchFamily="34" charset="-122"/>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algn="ctr"/>
                      <a:r>
                        <a:rPr lang="zh-CN" altLang="en-US" sz="1400" b="1" kern="1200" dirty="0" smtClean="0">
                          <a:solidFill>
                            <a:schemeClr val="bg1"/>
                          </a:solidFill>
                          <a:latin typeface="微软雅黑" pitchFamily="34" charset="-122"/>
                          <a:ea typeface="微软雅黑" pitchFamily="34" charset="-122"/>
                          <a:cs typeface="+mn-cs"/>
                        </a:rPr>
                        <a:t>实际达成</a:t>
                      </a:r>
                      <a:r>
                        <a:rPr lang="en-US" altLang="zh-CN" sz="1400" b="1" kern="1200" dirty="0" smtClean="0">
                          <a:solidFill>
                            <a:schemeClr val="bg1"/>
                          </a:solidFill>
                          <a:latin typeface="微软雅黑" pitchFamily="34" charset="-122"/>
                          <a:ea typeface="微软雅黑" pitchFamily="34" charset="-122"/>
                          <a:cs typeface="+mn-cs"/>
                        </a:rPr>
                        <a:t>mm</a:t>
                      </a:r>
                      <a:r>
                        <a:rPr lang="zh-CN" altLang="en-US" sz="1400" b="1" kern="1200" dirty="0" smtClean="0">
                          <a:solidFill>
                            <a:schemeClr val="bg1"/>
                          </a:solidFill>
                          <a:latin typeface="微软雅黑" pitchFamily="34" charset="-122"/>
                          <a:ea typeface="微软雅黑" pitchFamily="34" charset="-122"/>
                          <a:cs typeface="+mn-cs"/>
                        </a:rPr>
                        <a:t>（平均）</a:t>
                      </a:r>
                      <a:endParaRPr lang="zh-CN" altLang="en-US" sz="1400" b="1" kern="1200" dirty="0">
                        <a:solidFill>
                          <a:schemeClr val="bg1"/>
                        </a:solidFill>
                        <a:latin typeface="微软雅黑" pitchFamily="34" charset="-122"/>
                        <a:ea typeface="微软雅黑" pitchFamily="34" charset="-122"/>
                        <a:cs typeface="+mn-cs"/>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r>
              <a:tr h="387274">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400" b="1" kern="1200" dirty="0" smtClean="0">
                          <a:solidFill>
                            <a:srgbClr val="002060"/>
                          </a:solidFill>
                          <a:latin typeface="微软雅黑" pitchFamily="34" charset="-122"/>
                          <a:ea typeface="微软雅黑" pitchFamily="34" charset="-122"/>
                          <a:cs typeface="+mn-cs"/>
                        </a:rPr>
                        <a:t>内圈平面度</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FF0000"/>
                          </a:solidFill>
                          <a:latin typeface="微软雅黑" pitchFamily="34" charset="-122"/>
                          <a:ea typeface="微软雅黑" pitchFamily="34" charset="-122"/>
                          <a:cs typeface="+mn-cs"/>
                        </a:rPr>
                        <a:t>0.05</a:t>
                      </a:r>
                      <a:endParaRPr lang="zh-CN" altLang="en-US" sz="1400" b="1" kern="1200" dirty="0">
                        <a:solidFill>
                          <a:srgbClr val="FF000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002060"/>
                          </a:solidFill>
                          <a:latin typeface="微软雅黑" pitchFamily="34" charset="-122"/>
                          <a:ea typeface="微软雅黑" pitchFamily="34" charset="-122"/>
                          <a:cs typeface="+mn-cs"/>
                        </a:rPr>
                        <a:t>0.033</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87274">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400" b="1" kern="1200" dirty="0" smtClean="0">
                          <a:solidFill>
                            <a:srgbClr val="002060"/>
                          </a:solidFill>
                          <a:latin typeface="微软雅黑" pitchFamily="34" charset="-122"/>
                          <a:ea typeface="微软雅黑" pitchFamily="34" charset="-122"/>
                          <a:cs typeface="+mn-cs"/>
                        </a:rPr>
                        <a:t>内孔圆度</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FF0000"/>
                          </a:solidFill>
                          <a:latin typeface="微软雅黑" pitchFamily="34" charset="-122"/>
                          <a:ea typeface="微软雅黑" pitchFamily="34" charset="-122"/>
                          <a:cs typeface="+mn-cs"/>
                        </a:rPr>
                        <a:t>0.05</a:t>
                      </a:r>
                      <a:endParaRPr lang="zh-CN" altLang="en-US" sz="1400" b="1" kern="1200" dirty="0">
                        <a:solidFill>
                          <a:srgbClr val="FF000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002060"/>
                          </a:solidFill>
                          <a:latin typeface="微软雅黑" pitchFamily="34" charset="-122"/>
                          <a:ea typeface="微软雅黑" pitchFamily="34" charset="-122"/>
                          <a:cs typeface="+mn-cs"/>
                        </a:rPr>
                        <a:t>0.045</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r h="387274">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zh-CN" altLang="en-US" sz="1400" b="1" kern="1200" dirty="0" smtClean="0">
                          <a:solidFill>
                            <a:srgbClr val="002060"/>
                          </a:solidFill>
                          <a:latin typeface="微软雅黑" pitchFamily="34" charset="-122"/>
                          <a:ea typeface="微软雅黑" pitchFamily="34" charset="-122"/>
                          <a:cs typeface="+mn-cs"/>
                        </a:rPr>
                        <a:t>内孔尺寸公差</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FF0000"/>
                          </a:solidFill>
                          <a:latin typeface="微软雅黑" pitchFamily="34" charset="-122"/>
                          <a:ea typeface="微软雅黑" pitchFamily="34" charset="-122"/>
                          <a:cs typeface="+mn-cs"/>
                        </a:rPr>
                        <a:t>0.035</a:t>
                      </a:r>
                      <a:endParaRPr lang="zh-CN" altLang="en-US" sz="1400" b="1" kern="1200" dirty="0">
                        <a:solidFill>
                          <a:srgbClr val="FF000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r>
                        <a:rPr lang="en-US" altLang="zh-CN" sz="1400" b="1" kern="1200" dirty="0" smtClean="0">
                          <a:solidFill>
                            <a:srgbClr val="002060"/>
                          </a:solidFill>
                          <a:latin typeface="微软雅黑" pitchFamily="34" charset="-122"/>
                          <a:ea typeface="微软雅黑" pitchFamily="34" charset="-122"/>
                          <a:cs typeface="+mn-cs"/>
                        </a:rPr>
                        <a:t>0.03315</a:t>
                      </a:r>
                      <a:endParaRPr lang="zh-CN" altLang="en-US" sz="1400" b="1" kern="1200" dirty="0">
                        <a:solidFill>
                          <a:srgbClr val="002060"/>
                        </a:solidFill>
                        <a:latin typeface="微软雅黑" pitchFamily="34" charset="-122"/>
                        <a:ea typeface="微软雅黑" pitchFamily="34" charset="-122"/>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9" name="矩形 8"/>
          <p:cNvSpPr/>
          <p:nvPr/>
        </p:nvSpPr>
        <p:spPr>
          <a:xfrm>
            <a:off x="1187624" y="1124744"/>
            <a:ext cx="306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热处理形位精度控制指标</a:t>
            </a:r>
            <a:endParaRPr lang="zh-CN" altLang="en-US" b="1" kern="0" dirty="0">
              <a:solidFill>
                <a:schemeClr val="bg1"/>
              </a:solidFill>
              <a:latin typeface="微软雅黑" pitchFamily="34" charset="-122"/>
              <a:ea typeface="微软雅黑" pitchFamily="34" charset="-122"/>
            </a:endParaRPr>
          </a:p>
        </p:txBody>
      </p:sp>
      <p:sp>
        <p:nvSpPr>
          <p:cNvPr id="10" name="矩形 9"/>
          <p:cNvSpPr/>
          <p:nvPr/>
        </p:nvSpPr>
        <p:spPr>
          <a:xfrm>
            <a:off x="5364088" y="1124744"/>
            <a:ext cx="306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热处理尺寸补偿量</a:t>
            </a:r>
            <a:endParaRPr lang="zh-CN" altLang="en-US" b="1" kern="0" dirty="0">
              <a:solidFill>
                <a:schemeClr val="bg1"/>
              </a:solidFill>
              <a:latin typeface="微软雅黑" pitchFamily="34" charset="-122"/>
              <a:ea typeface="微软雅黑" pitchFamily="34" charset="-122"/>
            </a:endParaRPr>
          </a:p>
        </p:txBody>
      </p:sp>
      <p:sp>
        <p:nvSpPr>
          <p:cNvPr id="11" name="矩形 10"/>
          <p:cNvSpPr/>
          <p:nvPr/>
        </p:nvSpPr>
        <p:spPr>
          <a:xfrm>
            <a:off x="2987824" y="3530724"/>
            <a:ext cx="306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齿轮精度各工序控制指标</a:t>
            </a:r>
            <a:endParaRPr lang="zh-CN" altLang="en-US" b="1" kern="0" dirty="0">
              <a:solidFill>
                <a:schemeClr val="bg1"/>
              </a:solidFill>
              <a:latin typeface="微软雅黑" pitchFamily="34" charset="-122"/>
              <a:ea typeface="微软雅黑" pitchFamily="34" charset="-122"/>
            </a:endParaRPr>
          </a:p>
        </p:txBody>
      </p:sp>
      <p:sp>
        <p:nvSpPr>
          <p:cNvPr id="14" name="TextBox 13"/>
          <p:cNvSpPr txBox="1">
            <a:spLocks noChangeArrowheads="1"/>
          </p:cNvSpPr>
          <p:nvPr/>
        </p:nvSpPr>
        <p:spPr bwMode="auto">
          <a:xfrm>
            <a:off x="611560" y="6476578"/>
            <a:ext cx="7920880" cy="307777"/>
          </a:xfrm>
          <a:prstGeom prst="rect">
            <a:avLst/>
          </a:prstGeom>
          <a:noFill/>
          <a:ln w="19050">
            <a:solidFill>
              <a:schemeClr val="accent5">
                <a:lumMod val="50000"/>
              </a:schemeClr>
            </a:solidFill>
            <a:miter lim="800000"/>
            <a:headEnd/>
            <a:tailEnd/>
          </a:ln>
        </p:spPr>
        <p:txBody>
          <a:bodyPr wrap="square">
            <a:spAutoFit/>
          </a:bodyPr>
          <a:lstStyle/>
          <a:p>
            <a:pPr algn="l">
              <a:buFont typeface="Wingdings" pitchFamily="2" charset="2"/>
              <a:buChar char="Ø"/>
            </a:pPr>
            <a:r>
              <a:rPr kumimoji="1" lang="zh-CN" altLang="en-US" sz="1400" b="1" dirty="0" smtClean="0">
                <a:solidFill>
                  <a:srgbClr val="FF0000"/>
                </a:solidFill>
                <a:latin typeface="微软雅黑" pitchFamily="34" charset="-122"/>
                <a:ea typeface="微软雅黑" pitchFamily="34" charset="-122"/>
              </a:rPr>
              <a:t> </a:t>
            </a:r>
            <a:r>
              <a:rPr kumimoji="1" lang="zh-CN" altLang="en-US" sz="1400" b="1" dirty="0" smtClean="0">
                <a:solidFill>
                  <a:srgbClr val="16264A"/>
                </a:solidFill>
                <a:latin typeface="微软雅黑" pitchFamily="34" charset="-122"/>
                <a:ea typeface="微软雅黑" pitchFamily="34" charset="-122"/>
              </a:rPr>
              <a:t>注：滚齿的齿形齿向倾斜热前反补依据铆接后齿轮精度。</a:t>
            </a:r>
            <a:endParaRPr kumimoji="1" lang="zh-CN" altLang="en-US" sz="1400" b="1" dirty="0">
              <a:solidFill>
                <a:srgbClr val="16264A"/>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3</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36546"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1 DCT</a:t>
            </a:r>
            <a:r>
              <a:rPr lang="zh-CN" altLang="en-US" sz="2400" b="1" dirty="0" smtClean="0">
                <a:solidFill>
                  <a:srgbClr val="003366"/>
                </a:solidFill>
                <a:latin typeface="+mn-lt"/>
                <a:ea typeface="微软雅黑" pitchFamily="34" charset="-122"/>
              </a:rPr>
              <a:t>轴齿制造技术概述</a:t>
            </a:r>
          </a:p>
        </p:txBody>
      </p:sp>
      <p:grpSp>
        <p:nvGrpSpPr>
          <p:cNvPr id="9" name="组合 8"/>
          <p:cNvGrpSpPr/>
          <p:nvPr/>
        </p:nvGrpSpPr>
        <p:grpSpPr>
          <a:xfrm>
            <a:off x="35496" y="1772816"/>
            <a:ext cx="9001000" cy="4320480"/>
            <a:chOff x="107504" y="1988840"/>
            <a:chExt cx="9001000" cy="4320480"/>
          </a:xfrm>
        </p:grpSpPr>
        <p:grpSp>
          <p:nvGrpSpPr>
            <p:cNvPr id="10" name="组合 22"/>
            <p:cNvGrpSpPr/>
            <p:nvPr/>
          </p:nvGrpSpPr>
          <p:grpSpPr>
            <a:xfrm>
              <a:off x="2268234" y="1988840"/>
              <a:ext cx="4968062" cy="4320480"/>
              <a:chOff x="2268234" y="1988840"/>
              <a:chExt cx="4968062" cy="4320480"/>
            </a:xfrm>
          </p:grpSpPr>
          <p:sp>
            <p:nvSpPr>
              <p:cNvPr id="16" name="Rectangle 5"/>
              <p:cNvSpPr>
                <a:spLocks noChangeArrowheads="1"/>
              </p:cNvSpPr>
              <p:nvPr/>
            </p:nvSpPr>
            <p:spPr bwMode="auto">
              <a:xfrm>
                <a:off x="2520242" y="2204384"/>
                <a:ext cx="1461004" cy="380990"/>
              </a:xfrm>
              <a:prstGeom prst="rect">
                <a:avLst/>
              </a:prstGeom>
              <a:solidFill>
                <a:srgbClr val="66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6699"/>
                </a:extrusionClr>
              </a:sp3d>
            </p:spPr>
            <p:txBody>
              <a:bodyPr wrap="none" anchor="ctr">
                <a:flatTx/>
              </a:bodyPr>
              <a:lstStyle/>
              <a:p>
                <a:pPr algn="ctr" eaLnBrk="0" hangingPunct="0"/>
                <a:r>
                  <a:rPr lang="zh-CN" altLang="en-US" b="1" dirty="0">
                    <a:solidFill>
                      <a:schemeClr val="bg1"/>
                    </a:solidFill>
                    <a:latin typeface="微软雅黑" pitchFamily="34" charset="-122"/>
                    <a:ea typeface="微软雅黑" pitchFamily="34" charset="-122"/>
                  </a:rPr>
                  <a:t>可靠性</a:t>
                </a:r>
              </a:p>
            </p:txBody>
          </p:sp>
          <p:sp>
            <p:nvSpPr>
              <p:cNvPr id="17" name="Rectangle 7"/>
              <p:cNvSpPr>
                <a:spLocks noChangeArrowheads="1"/>
              </p:cNvSpPr>
              <p:nvPr/>
            </p:nvSpPr>
            <p:spPr bwMode="auto">
              <a:xfrm>
                <a:off x="2520242" y="4055642"/>
                <a:ext cx="1461004" cy="380990"/>
              </a:xfrm>
              <a:prstGeom prst="rect">
                <a:avLst/>
              </a:prstGeom>
              <a:solidFill>
                <a:srgbClr val="66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6699"/>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经济性</a:t>
                </a:r>
                <a:endParaRPr lang="zh-CN" altLang="en-US" b="1" dirty="0">
                  <a:solidFill>
                    <a:schemeClr val="bg1"/>
                  </a:solidFill>
                  <a:latin typeface="微软雅黑" pitchFamily="34" charset="-122"/>
                  <a:ea typeface="微软雅黑" pitchFamily="34" charset="-122"/>
                </a:endParaRPr>
              </a:p>
            </p:txBody>
          </p:sp>
          <p:sp>
            <p:nvSpPr>
              <p:cNvPr id="18" name="Rectangle 8"/>
              <p:cNvSpPr>
                <a:spLocks noChangeArrowheads="1"/>
              </p:cNvSpPr>
              <p:nvPr/>
            </p:nvSpPr>
            <p:spPr bwMode="auto">
              <a:xfrm>
                <a:off x="2750956" y="4992226"/>
                <a:ext cx="1461004" cy="380990"/>
              </a:xfrm>
              <a:prstGeom prst="rect">
                <a:avLst/>
              </a:prstGeom>
              <a:solidFill>
                <a:srgbClr val="66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6699"/>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舒适性</a:t>
                </a:r>
                <a:endParaRPr lang="zh-CN" altLang="en-US" b="1" dirty="0">
                  <a:solidFill>
                    <a:schemeClr val="bg1"/>
                  </a:solidFill>
                  <a:latin typeface="微软雅黑" pitchFamily="34" charset="-122"/>
                  <a:ea typeface="微软雅黑" pitchFamily="34" charset="-122"/>
                </a:endParaRPr>
              </a:p>
            </p:txBody>
          </p:sp>
          <p:sp>
            <p:nvSpPr>
              <p:cNvPr id="19" name="Rectangle 10"/>
              <p:cNvSpPr>
                <a:spLocks noChangeArrowheads="1"/>
              </p:cNvSpPr>
              <p:nvPr/>
            </p:nvSpPr>
            <p:spPr bwMode="auto">
              <a:xfrm>
                <a:off x="2534932" y="5855721"/>
                <a:ext cx="1461004" cy="380990"/>
              </a:xfrm>
              <a:prstGeom prst="rect">
                <a:avLst/>
              </a:prstGeom>
              <a:solidFill>
                <a:srgbClr val="66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6699"/>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轻量化</a:t>
                </a:r>
                <a:endParaRPr lang="zh-CN" altLang="en-US" b="1" dirty="0">
                  <a:solidFill>
                    <a:schemeClr val="bg1"/>
                  </a:solidFill>
                  <a:latin typeface="微软雅黑" pitchFamily="34" charset="-122"/>
                  <a:ea typeface="微软雅黑" pitchFamily="34" charset="-122"/>
                </a:endParaRPr>
              </a:p>
            </p:txBody>
          </p:sp>
          <p:sp>
            <p:nvSpPr>
              <p:cNvPr id="20" name="Rectangle 11"/>
              <p:cNvSpPr>
                <a:spLocks noChangeArrowheads="1"/>
              </p:cNvSpPr>
              <p:nvPr/>
            </p:nvSpPr>
            <p:spPr bwMode="auto">
              <a:xfrm>
                <a:off x="2750956" y="3172471"/>
                <a:ext cx="1461004" cy="380990"/>
              </a:xfrm>
              <a:prstGeom prst="rect">
                <a:avLst/>
              </a:prstGeom>
              <a:solidFill>
                <a:srgbClr val="6666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6699"/>
                </a:extrusionClr>
              </a:sp3d>
            </p:spPr>
            <p:txBody>
              <a:bodyPr wrap="none" anchor="ctr">
                <a:flatTx/>
              </a:bodyPr>
              <a:lstStyle/>
              <a:p>
                <a:pPr algn="ctr" eaLnBrk="0" hangingPunct="0"/>
                <a:r>
                  <a:rPr lang="zh-CN" altLang="en-US" b="1">
                    <a:solidFill>
                      <a:schemeClr val="bg1"/>
                    </a:solidFill>
                    <a:latin typeface="微软雅黑" pitchFamily="34" charset="-122"/>
                    <a:ea typeface="微软雅黑" pitchFamily="34" charset="-122"/>
                  </a:rPr>
                  <a:t>动力性</a:t>
                </a:r>
              </a:p>
            </p:txBody>
          </p:sp>
          <p:sp>
            <p:nvSpPr>
              <p:cNvPr id="21" name="Rectangle 12"/>
              <p:cNvSpPr>
                <a:spLocks noChangeArrowheads="1"/>
              </p:cNvSpPr>
              <p:nvPr/>
            </p:nvSpPr>
            <p:spPr bwMode="auto">
              <a:xfrm>
                <a:off x="5076056" y="2204864"/>
                <a:ext cx="1575343" cy="381600"/>
              </a:xfrm>
              <a:prstGeom prst="rect">
                <a:avLst/>
              </a:prstGeom>
              <a:solidFill>
                <a:srgbClr val="C0C0C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r>
                  <a:rPr lang="zh-CN" altLang="en-US" b="1" dirty="0">
                    <a:solidFill>
                      <a:schemeClr val="bg1"/>
                    </a:solidFill>
                    <a:latin typeface="微软雅黑" pitchFamily="34" charset="-122"/>
                    <a:ea typeface="微软雅黑" pitchFamily="34" charset="-122"/>
                  </a:rPr>
                  <a:t>变速器可靠性</a:t>
                </a:r>
              </a:p>
            </p:txBody>
          </p:sp>
          <p:sp>
            <p:nvSpPr>
              <p:cNvPr id="22" name="Rectangle 19"/>
              <p:cNvSpPr>
                <a:spLocks noChangeArrowheads="1"/>
              </p:cNvSpPr>
              <p:nvPr/>
            </p:nvSpPr>
            <p:spPr bwMode="auto">
              <a:xfrm>
                <a:off x="5446517" y="3191416"/>
                <a:ext cx="1573755" cy="381600"/>
              </a:xfrm>
              <a:prstGeom prst="rect">
                <a:avLst/>
              </a:prstGeom>
              <a:solidFill>
                <a:srgbClr val="C0C0C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速比范围</a:t>
                </a:r>
                <a:endParaRPr lang="zh-CN" altLang="en-US" b="1" dirty="0">
                  <a:solidFill>
                    <a:schemeClr val="bg1"/>
                  </a:solidFill>
                  <a:latin typeface="微软雅黑" pitchFamily="34" charset="-122"/>
                  <a:ea typeface="微软雅黑" pitchFamily="34" charset="-122"/>
                </a:endParaRPr>
              </a:p>
            </p:txBody>
          </p:sp>
          <p:sp>
            <p:nvSpPr>
              <p:cNvPr id="23" name="Rectangle 20"/>
              <p:cNvSpPr>
                <a:spLocks noChangeArrowheads="1"/>
              </p:cNvSpPr>
              <p:nvPr/>
            </p:nvSpPr>
            <p:spPr bwMode="auto">
              <a:xfrm>
                <a:off x="5300913" y="4056203"/>
                <a:ext cx="1575343" cy="381600"/>
              </a:xfrm>
              <a:prstGeom prst="rect">
                <a:avLst/>
              </a:prstGeom>
              <a:solidFill>
                <a:srgbClr val="C0C0C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传动效率</a:t>
                </a:r>
                <a:endParaRPr lang="zh-CN" altLang="en-US" b="1" dirty="0">
                  <a:solidFill>
                    <a:schemeClr val="bg1"/>
                  </a:solidFill>
                  <a:latin typeface="微软雅黑" pitchFamily="34" charset="-122"/>
                  <a:ea typeface="微软雅黑" pitchFamily="34" charset="-122"/>
                </a:endParaRPr>
              </a:p>
            </p:txBody>
          </p:sp>
          <p:sp>
            <p:nvSpPr>
              <p:cNvPr id="24" name="Rectangle 21"/>
              <p:cNvSpPr>
                <a:spLocks noChangeArrowheads="1"/>
              </p:cNvSpPr>
              <p:nvPr/>
            </p:nvSpPr>
            <p:spPr bwMode="auto">
              <a:xfrm>
                <a:off x="5443342" y="4969898"/>
                <a:ext cx="1576930" cy="381600"/>
              </a:xfrm>
              <a:prstGeom prst="rect">
                <a:avLst/>
              </a:prstGeom>
              <a:solidFill>
                <a:srgbClr val="C0C0C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r>
                  <a:rPr lang="en-US" altLang="zh-CN" b="1" dirty="0" smtClean="0">
                    <a:solidFill>
                      <a:schemeClr val="bg1"/>
                    </a:solidFill>
                    <a:latin typeface="微软雅黑" pitchFamily="34" charset="-122"/>
                    <a:ea typeface="微软雅黑" pitchFamily="34" charset="-122"/>
                  </a:rPr>
                  <a:t>NVH</a:t>
                </a:r>
                <a:r>
                  <a:rPr lang="zh-CN" altLang="en-US" b="1" dirty="0" smtClean="0">
                    <a:solidFill>
                      <a:schemeClr val="bg1"/>
                    </a:solidFill>
                    <a:latin typeface="微软雅黑" pitchFamily="34" charset="-122"/>
                    <a:ea typeface="微软雅黑" pitchFamily="34" charset="-122"/>
                  </a:rPr>
                  <a:t>性能</a:t>
                </a:r>
                <a:endParaRPr lang="zh-CN" altLang="en-US" b="1" dirty="0">
                  <a:solidFill>
                    <a:schemeClr val="bg1"/>
                  </a:solidFill>
                  <a:latin typeface="微软雅黑" pitchFamily="34" charset="-122"/>
                  <a:ea typeface="微软雅黑" pitchFamily="34" charset="-122"/>
                </a:endParaRPr>
              </a:p>
            </p:txBody>
          </p:sp>
          <p:sp>
            <p:nvSpPr>
              <p:cNvPr id="25" name="Rectangle 22"/>
              <p:cNvSpPr>
                <a:spLocks noChangeArrowheads="1"/>
              </p:cNvSpPr>
              <p:nvPr/>
            </p:nvSpPr>
            <p:spPr bwMode="auto">
              <a:xfrm>
                <a:off x="5148064" y="5927720"/>
                <a:ext cx="1575343" cy="381600"/>
              </a:xfrm>
              <a:prstGeom prst="rect">
                <a:avLst/>
              </a:prstGeom>
              <a:solidFill>
                <a:srgbClr val="C0C0C0"/>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r>
                  <a:rPr lang="zh-CN" altLang="en-US" b="1" dirty="0" smtClean="0">
                    <a:solidFill>
                      <a:schemeClr val="bg1"/>
                    </a:solidFill>
                    <a:latin typeface="微软雅黑" pitchFamily="34" charset="-122"/>
                    <a:ea typeface="微软雅黑" pitchFamily="34" charset="-122"/>
                  </a:rPr>
                  <a:t>变速器重量</a:t>
                </a:r>
                <a:endParaRPr lang="zh-CN" altLang="en-US" b="1" dirty="0">
                  <a:solidFill>
                    <a:schemeClr val="bg1"/>
                  </a:solidFill>
                  <a:latin typeface="微软雅黑" pitchFamily="34" charset="-122"/>
                  <a:ea typeface="微软雅黑" pitchFamily="34" charset="-122"/>
                </a:endParaRPr>
              </a:p>
            </p:txBody>
          </p:sp>
          <p:sp>
            <p:nvSpPr>
              <p:cNvPr id="26" name="AutoShape 23"/>
              <p:cNvSpPr>
                <a:spLocks noChangeArrowheads="1"/>
              </p:cNvSpPr>
              <p:nvPr/>
            </p:nvSpPr>
            <p:spPr bwMode="auto">
              <a:xfrm>
                <a:off x="4283968" y="3861112"/>
                <a:ext cx="720000" cy="576000"/>
              </a:xfrm>
              <a:prstGeom prst="leftArrow">
                <a:avLst>
                  <a:gd name="adj1" fmla="val 50000"/>
                  <a:gd name="adj2" fmla="val 24996"/>
                </a:avLst>
              </a:prstGeom>
              <a:solidFill>
                <a:srgbClr val="800080"/>
              </a:solidFill>
              <a:ln w="19050" algn="ctr">
                <a:noFill/>
                <a:miter lim="800000"/>
                <a:headEnd/>
                <a:tailEnd/>
              </a:ln>
              <a:effectLst>
                <a:innerShdw blurRad="114300">
                  <a:prstClr val="black"/>
                </a:innerShdw>
              </a:effectLst>
            </p:spPr>
            <p:txBody>
              <a:bodyPr wrap="none" anchor="ctr"/>
              <a:lstStyle/>
              <a:p>
                <a:endParaRPr lang="zh-CN" altLang="en-US" sz="1800" b="1">
                  <a:latin typeface="微软雅黑" pitchFamily="34" charset="-122"/>
                  <a:ea typeface="微软雅黑" pitchFamily="34" charset="-122"/>
                </a:endParaRPr>
              </a:p>
            </p:txBody>
          </p:sp>
          <p:sp>
            <p:nvSpPr>
              <p:cNvPr id="27" name="AutoShape 25"/>
              <p:cNvSpPr>
                <a:spLocks/>
              </p:cNvSpPr>
              <p:nvPr/>
            </p:nvSpPr>
            <p:spPr bwMode="auto">
              <a:xfrm>
                <a:off x="2268234" y="1988840"/>
                <a:ext cx="180000" cy="4320000"/>
              </a:xfrm>
              <a:prstGeom prst="leftBrace">
                <a:avLst>
                  <a:gd name="adj1" fmla="val 139311"/>
                  <a:gd name="adj2" fmla="val 50000"/>
                </a:avLst>
              </a:prstGeom>
              <a:noFill/>
              <a:ln w="38100">
                <a:solidFill>
                  <a:srgbClr val="002060"/>
                </a:solidFill>
                <a:round/>
                <a:headEnd/>
                <a:tailEnd/>
              </a:ln>
              <a:effectLst>
                <a:innerShdw blurRad="63500" dist="50800" dir="13500000">
                  <a:prstClr val="black">
                    <a:alpha val="50000"/>
                  </a:prstClr>
                </a:innerShdw>
              </a:effectLst>
            </p:spPr>
            <p:txBody>
              <a:bodyPr wrap="none" anchor="ctr"/>
              <a:lstStyle/>
              <a:p>
                <a:endParaRPr lang="zh-CN" altLang="en-US" b="1">
                  <a:latin typeface="微软雅黑" pitchFamily="34" charset="-122"/>
                  <a:ea typeface="微软雅黑" pitchFamily="34" charset="-122"/>
                </a:endParaRPr>
              </a:p>
            </p:txBody>
          </p:sp>
          <p:sp>
            <p:nvSpPr>
              <p:cNvPr id="28" name="AutoShape 26"/>
              <p:cNvSpPr>
                <a:spLocks/>
              </p:cNvSpPr>
              <p:nvPr/>
            </p:nvSpPr>
            <p:spPr bwMode="auto">
              <a:xfrm>
                <a:off x="7056296" y="1988840"/>
                <a:ext cx="180000" cy="4320000"/>
              </a:xfrm>
              <a:prstGeom prst="rightBrace">
                <a:avLst>
                  <a:gd name="adj1" fmla="val 97993"/>
                  <a:gd name="adj2" fmla="val 50000"/>
                </a:avLst>
              </a:prstGeom>
              <a:noFill/>
              <a:ln w="38100">
                <a:solidFill>
                  <a:srgbClr val="002060"/>
                </a:solidFill>
                <a:round/>
                <a:headEnd/>
                <a:tailEnd/>
              </a:ln>
            </p:spPr>
            <p:txBody>
              <a:bodyPr wrap="none" anchor="ctr"/>
              <a:lstStyle/>
              <a:p>
                <a:endParaRPr lang="zh-CN" altLang="en-US" sz="1800" b="1">
                  <a:latin typeface="微软雅黑" pitchFamily="34" charset="-122"/>
                  <a:ea typeface="微软雅黑" pitchFamily="34" charset="-122"/>
                </a:endParaRPr>
              </a:p>
            </p:txBody>
          </p:sp>
        </p:grpSp>
        <p:grpSp>
          <p:nvGrpSpPr>
            <p:cNvPr id="11" name="组合 23"/>
            <p:cNvGrpSpPr/>
            <p:nvPr/>
          </p:nvGrpSpPr>
          <p:grpSpPr>
            <a:xfrm>
              <a:off x="107504" y="2564904"/>
              <a:ext cx="9001000" cy="2880320"/>
              <a:chOff x="107504" y="2564904"/>
              <a:chExt cx="9001000" cy="2880320"/>
            </a:xfrm>
          </p:grpSpPr>
          <p:pic>
            <p:nvPicPr>
              <p:cNvPr id="12" name="Picture 38"/>
              <p:cNvPicPr>
                <a:picLocks noChangeAspect="1" noChangeArrowheads="1"/>
              </p:cNvPicPr>
              <p:nvPr/>
            </p:nvPicPr>
            <p:blipFill>
              <a:blip r:embed="rId2"/>
              <a:srcRect l="11090" t="7288" r="7903" b="6065"/>
              <a:stretch>
                <a:fillRect/>
              </a:stretch>
            </p:blipFill>
            <p:spPr bwMode="auto">
              <a:xfrm>
                <a:off x="7203987" y="2925064"/>
                <a:ext cx="1904517" cy="1152000"/>
              </a:xfrm>
              <a:prstGeom prst="rect">
                <a:avLst/>
              </a:prstGeom>
              <a:noFill/>
              <a:ln w="9525">
                <a:noFill/>
                <a:miter lim="800000"/>
                <a:headEnd/>
                <a:tailEnd/>
              </a:ln>
            </p:spPr>
          </p:pic>
          <p:pic>
            <p:nvPicPr>
              <p:cNvPr id="13" name="Picture 2" descr="C:\Users\gaozhiyong\Desktop\timg.jpg"/>
              <p:cNvPicPr>
                <a:picLocks noChangeAspect="1" noChangeArrowheads="1"/>
              </p:cNvPicPr>
              <p:nvPr/>
            </p:nvPicPr>
            <p:blipFill>
              <a:blip r:embed="rId3"/>
              <a:srcRect b="4989"/>
              <a:stretch>
                <a:fillRect/>
              </a:stretch>
            </p:blipFill>
            <p:spPr bwMode="auto">
              <a:xfrm>
                <a:off x="107504" y="3861208"/>
                <a:ext cx="2123114" cy="1440000"/>
              </a:xfrm>
              <a:prstGeom prst="rect">
                <a:avLst/>
              </a:prstGeom>
              <a:noFill/>
            </p:spPr>
          </p:pic>
          <p:pic>
            <p:nvPicPr>
              <p:cNvPr id="14" name="图片 13" descr="纵置双离合自动变速器7DCT350R总成.jpg"/>
              <p:cNvPicPr>
                <a:picLocks noChangeAspect="1"/>
              </p:cNvPicPr>
              <p:nvPr/>
            </p:nvPicPr>
            <p:blipFill>
              <a:blip r:embed="rId4" cstate="print"/>
              <a:srcRect l="16592" t="24801" r="16592" b="20602"/>
              <a:stretch>
                <a:fillRect/>
              </a:stretch>
            </p:blipFill>
            <p:spPr>
              <a:xfrm>
                <a:off x="7239273" y="4365224"/>
                <a:ext cx="1869231" cy="1080000"/>
              </a:xfrm>
              <a:prstGeom prst="rect">
                <a:avLst/>
              </a:prstGeom>
            </p:spPr>
          </p:pic>
          <p:pic>
            <p:nvPicPr>
              <p:cNvPr id="15" name="Picture 4"/>
              <p:cNvPicPr>
                <a:picLocks noChangeAspect="1" noChangeArrowheads="1"/>
              </p:cNvPicPr>
              <p:nvPr/>
            </p:nvPicPr>
            <p:blipFill>
              <a:blip r:embed="rId5">
                <a:clrChange>
                  <a:clrFrom>
                    <a:srgbClr val="E3F2F7"/>
                  </a:clrFrom>
                  <a:clrTo>
                    <a:srgbClr val="E3F2F7">
                      <a:alpha val="0"/>
                    </a:srgbClr>
                  </a:clrTo>
                </a:clrChange>
              </a:blip>
              <a:srcRect l="8762" r="16849"/>
              <a:stretch>
                <a:fillRect/>
              </a:stretch>
            </p:blipFill>
            <p:spPr bwMode="auto">
              <a:xfrm>
                <a:off x="107504" y="2564904"/>
                <a:ext cx="2056889" cy="1440000"/>
              </a:xfrm>
              <a:prstGeom prst="rect">
                <a:avLst/>
              </a:prstGeom>
              <a:noFill/>
              <a:ln w="9525">
                <a:noFill/>
                <a:miter lim="800000"/>
                <a:headEnd/>
                <a:tailEnd/>
              </a:ln>
            </p:spPr>
          </p:pic>
        </p:grpSp>
      </p:grpSp>
      <p:sp>
        <p:nvSpPr>
          <p:cNvPr id="30" name="Text Box 6"/>
          <p:cNvSpPr txBox="1">
            <a:spLocks noChangeArrowheads="1"/>
          </p:cNvSpPr>
          <p:nvPr/>
        </p:nvSpPr>
        <p:spPr bwMode="auto">
          <a:xfrm>
            <a:off x="436034" y="908720"/>
            <a:ext cx="4041491"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1.1 </a:t>
            </a:r>
            <a:r>
              <a:rPr lang="zh-CN" altLang="en-US" sz="2200" b="1" dirty="0" smtClean="0">
                <a:solidFill>
                  <a:srgbClr val="003366"/>
                </a:solidFill>
                <a:latin typeface="+mn-lt"/>
                <a:ea typeface="微软雅黑" pitchFamily="34" charset="-122"/>
              </a:rPr>
              <a:t>汽车变速器对整车性能影响</a:t>
            </a:r>
            <a:endParaRPr lang="en-US" altLang="zh-CN" sz="2200" b="1" dirty="0">
              <a:solidFill>
                <a:srgbClr val="003366"/>
              </a:solidFill>
              <a:latin typeface="+mn-lt"/>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4</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36546" cy="461665"/>
          </a:xfrm>
          <a:prstGeom prst="rect">
            <a:avLst/>
          </a:prstGeom>
          <a:noFill/>
          <a:ln w="9525">
            <a:noFill/>
            <a:miter lim="800000"/>
            <a:headEnd/>
            <a:tailEnd/>
          </a:ln>
        </p:spPr>
        <p:txBody>
          <a:bodyPr wrap="none">
            <a:spAutoFit/>
          </a:bodyPr>
          <a:lstStyle/>
          <a:p>
            <a:pPr lvl="0"/>
            <a:r>
              <a:rPr lang="en-US" altLang="zh-CN" sz="2400" b="1" dirty="0" smtClean="0">
                <a:solidFill>
                  <a:srgbClr val="003366"/>
                </a:solidFill>
                <a:latin typeface="+mn-lt"/>
                <a:ea typeface="微软雅黑" pitchFamily="34" charset="-122"/>
              </a:rPr>
              <a:t>1 DCT</a:t>
            </a:r>
            <a:r>
              <a:rPr lang="zh-CN" altLang="en-US" sz="2400" b="1" dirty="0" smtClean="0">
                <a:solidFill>
                  <a:srgbClr val="003366"/>
                </a:solidFill>
                <a:latin typeface="+mn-lt"/>
                <a:ea typeface="微软雅黑" pitchFamily="34" charset="-122"/>
              </a:rPr>
              <a:t>轴齿制造技术概述</a:t>
            </a:r>
          </a:p>
        </p:txBody>
      </p:sp>
      <p:sp>
        <p:nvSpPr>
          <p:cNvPr id="29" name="Text Box 6"/>
          <p:cNvSpPr txBox="1">
            <a:spLocks noChangeArrowheads="1"/>
          </p:cNvSpPr>
          <p:nvPr/>
        </p:nvSpPr>
        <p:spPr bwMode="auto">
          <a:xfrm>
            <a:off x="436034" y="692696"/>
            <a:ext cx="3775393"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1.2 DCT</a:t>
            </a:r>
            <a:r>
              <a:rPr lang="zh-CN" altLang="en-US" sz="2200" b="1" dirty="0" smtClean="0">
                <a:solidFill>
                  <a:srgbClr val="003366"/>
                </a:solidFill>
                <a:latin typeface="+mn-lt"/>
                <a:ea typeface="微软雅黑" pitchFamily="34" charset="-122"/>
              </a:rPr>
              <a:t>变速器轴齿制造技术</a:t>
            </a:r>
            <a:endParaRPr lang="en-US" altLang="zh-CN" sz="2200" b="1" dirty="0">
              <a:solidFill>
                <a:srgbClr val="003366"/>
              </a:solidFill>
              <a:latin typeface="+mn-lt"/>
              <a:ea typeface="微软雅黑" pitchFamily="34" charset="-122"/>
            </a:endParaRPr>
          </a:p>
        </p:txBody>
      </p:sp>
      <p:sp>
        <p:nvSpPr>
          <p:cNvPr id="31" name="Text Box 6"/>
          <p:cNvSpPr txBox="1">
            <a:spLocks noChangeArrowheads="1"/>
          </p:cNvSpPr>
          <p:nvPr/>
        </p:nvSpPr>
        <p:spPr bwMode="auto">
          <a:xfrm>
            <a:off x="395536" y="6381328"/>
            <a:ext cx="8424936" cy="396000"/>
          </a:xfrm>
          <a:prstGeom prst="rect">
            <a:avLst/>
          </a:prstGeom>
          <a:noFill/>
          <a:ln w="25400" algn="ctr">
            <a:solidFill>
              <a:schemeClr val="accent5">
                <a:lumMod val="50000"/>
              </a:schemeClr>
            </a:solidFill>
            <a:miter lim="800000"/>
            <a:headEnd/>
            <a:tailEnd/>
          </a:ln>
        </p:spPr>
        <p:txBody>
          <a:bodyPr lIns="36000" tIns="36000" rIns="36000" bIns="36000" anchor="ctr"/>
          <a:lstStyle/>
          <a:p>
            <a:pPr marL="179388" indent="-179388" algn="just" latinLnBrk="1">
              <a:spcBef>
                <a:spcPts val="0"/>
              </a:spcBef>
              <a:buClr>
                <a:srgbClr val="003366"/>
              </a:buClr>
              <a:buFont typeface="Wingdings" pitchFamily="2" charset="2"/>
              <a:buChar char="n"/>
              <a:defRPr/>
            </a:pPr>
            <a:r>
              <a:rPr lang="zh-CN" altLang="en-US" sz="1600" b="1" kern="0" dirty="0" smtClean="0">
                <a:solidFill>
                  <a:srgbClr val="003366"/>
                </a:solidFill>
                <a:latin typeface="Arial" pitchFamily="34" charset="0"/>
                <a:ea typeface="微软雅黑" pitchFamily="34" charset="-122"/>
                <a:cs typeface="Arial" pitchFamily="34" charset="0"/>
              </a:rPr>
              <a:t>产品设计、制造技术两者相互依存，协同发展促进零部件、总成、整车产品优越性能达成。</a:t>
            </a:r>
          </a:p>
        </p:txBody>
      </p:sp>
      <p:sp>
        <p:nvSpPr>
          <p:cNvPr id="57" name="矩形 56"/>
          <p:cNvSpPr/>
          <p:nvPr/>
        </p:nvSpPr>
        <p:spPr>
          <a:xfrm>
            <a:off x="1763968" y="1153642"/>
            <a:ext cx="2520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en-US" altLang="zh-CN" b="1" kern="0" dirty="0" smtClean="0">
                <a:solidFill>
                  <a:schemeClr val="bg1"/>
                </a:solidFill>
                <a:latin typeface="微软雅黑" pitchFamily="34" charset="-122"/>
                <a:ea typeface="微软雅黑" pitchFamily="34" charset="-122"/>
              </a:rPr>
              <a:t>DCT</a:t>
            </a:r>
            <a:r>
              <a:rPr lang="zh-CN" altLang="en-US" b="1" kern="0" dirty="0" smtClean="0">
                <a:solidFill>
                  <a:schemeClr val="bg1"/>
                </a:solidFill>
                <a:latin typeface="微软雅黑" pitchFamily="34" charset="-122"/>
                <a:ea typeface="微软雅黑" pitchFamily="34" charset="-122"/>
              </a:rPr>
              <a:t>产品特性</a:t>
            </a:r>
            <a:endParaRPr lang="zh-CN" altLang="en-US" b="1" kern="0" dirty="0">
              <a:solidFill>
                <a:schemeClr val="bg1"/>
              </a:solidFill>
              <a:latin typeface="微软雅黑" pitchFamily="34" charset="-122"/>
              <a:ea typeface="微软雅黑" pitchFamily="34" charset="-122"/>
            </a:endParaRPr>
          </a:p>
        </p:txBody>
      </p:sp>
      <p:grpSp>
        <p:nvGrpSpPr>
          <p:cNvPr id="180" name="组合 179"/>
          <p:cNvGrpSpPr/>
          <p:nvPr/>
        </p:nvGrpSpPr>
        <p:grpSpPr>
          <a:xfrm>
            <a:off x="1544490" y="1763371"/>
            <a:ext cx="2674895" cy="369485"/>
            <a:chOff x="1417432" y="1622085"/>
            <a:chExt cx="2674895" cy="369485"/>
          </a:xfrm>
        </p:grpSpPr>
        <p:grpSp>
          <p:nvGrpSpPr>
            <p:cNvPr id="56" name="组合 55"/>
            <p:cNvGrpSpPr/>
            <p:nvPr/>
          </p:nvGrpSpPr>
          <p:grpSpPr>
            <a:xfrm>
              <a:off x="1417432" y="1622085"/>
              <a:ext cx="1083294" cy="360000"/>
              <a:chOff x="1688506" y="1700848"/>
              <a:chExt cx="1083294" cy="360000"/>
            </a:xfrm>
          </p:grpSpPr>
          <p:cxnSp>
            <p:nvCxnSpPr>
              <p:cNvPr id="39" name="直接连接符 47"/>
              <p:cNvCxnSpPr>
                <a:cxnSpLocks noChangeShapeType="1"/>
              </p:cNvCxnSpPr>
              <p:nvPr/>
            </p:nvCxnSpPr>
            <p:spPr bwMode="auto">
              <a:xfrm flipV="1">
                <a:off x="1688506" y="1889872"/>
                <a:ext cx="108054" cy="0"/>
              </a:xfrm>
              <a:prstGeom prst="line">
                <a:avLst/>
              </a:prstGeom>
              <a:solidFill>
                <a:schemeClr val="accent1">
                  <a:lumMod val="50000"/>
                </a:schemeClr>
              </a:solidFill>
              <a:ln w="19050" algn="ctr">
                <a:solidFill>
                  <a:schemeClr val="accent1">
                    <a:lumMod val="50000"/>
                  </a:schemeClr>
                </a:solidFill>
                <a:round/>
                <a:headEnd/>
                <a:tailEnd/>
              </a:ln>
            </p:spPr>
          </p:cxnSp>
          <p:grpSp>
            <p:nvGrpSpPr>
              <p:cNvPr id="43" name="组合 42"/>
              <p:cNvGrpSpPr/>
              <p:nvPr/>
            </p:nvGrpSpPr>
            <p:grpSpPr>
              <a:xfrm>
                <a:off x="1805254" y="1700848"/>
                <a:ext cx="966546" cy="360000"/>
                <a:chOff x="1805254" y="1700848"/>
                <a:chExt cx="966546" cy="360000"/>
              </a:xfrm>
            </p:grpSpPr>
            <p:sp>
              <p:nvSpPr>
                <p:cNvPr id="40" name="圆角矩形 39"/>
                <p:cNvSpPr/>
                <p:nvPr/>
              </p:nvSpPr>
              <p:spPr>
                <a:xfrm>
                  <a:off x="1871800" y="1700848"/>
                  <a:ext cx="900000" cy="3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l">
                    <a:lnSpc>
                      <a:spcPts val="2100"/>
                    </a:lnSpc>
                    <a:defRPr/>
                  </a:pPr>
                  <a:r>
                    <a:rPr lang="en-US" altLang="zh-CN" sz="1400" b="1" dirty="0" smtClean="0">
                      <a:solidFill>
                        <a:srgbClr val="002060"/>
                      </a:solidFill>
                      <a:latin typeface="微软雅黑" pitchFamily="34" charset="-122"/>
                      <a:ea typeface="微软雅黑" pitchFamily="34" charset="-122"/>
                    </a:rPr>
                    <a:t>1. </a:t>
                  </a:r>
                  <a:r>
                    <a:rPr lang="zh-CN" altLang="en-US" sz="1400" b="1" dirty="0" smtClean="0">
                      <a:solidFill>
                        <a:srgbClr val="002060"/>
                      </a:solidFill>
                      <a:latin typeface="微软雅黑" pitchFamily="34" charset="-122"/>
                      <a:ea typeface="微软雅黑" pitchFamily="34" charset="-122"/>
                    </a:rPr>
                    <a:t>继承性</a:t>
                  </a:r>
                  <a:endParaRPr lang="en-US" altLang="zh-CN" sz="1400" b="1" dirty="0">
                    <a:solidFill>
                      <a:srgbClr val="002060"/>
                    </a:solidFill>
                    <a:latin typeface="微软雅黑" pitchFamily="34" charset="-122"/>
                    <a:ea typeface="微软雅黑" pitchFamily="34" charset="-122"/>
                  </a:endParaRPr>
                </a:p>
              </p:txBody>
            </p:sp>
            <p:sp>
              <p:nvSpPr>
                <p:cNvPr id="41" name="椭圆 43"/>
                <p:cNvSpPr>
                  <a:spLocks noChangeArrowheads="1"/>
                </p:cNvSpPr>
                <p:nvPr/>
              </p:nvSpPr>
              <p:spPr bwMode="auto">
                <a:xfrm>
                  <a:off x="1805254" y="1832948"/>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grpSp>
        </p:grpSp>
        <p:sp>
          <p:nvSpPr>
            <p:cNvPr id="61" name="圆角矩形 60"/>
            <p:cNvSpPr/>
            <p:nvPr/>
          </p:nvSpPr>
          <p:spPr>
            <a:xfrm>
              <a:off x="2508327" y="1631570"/>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机械式自动变速器</a:t>
              </a:r>
              <a:endParaRPr lang="en-US" altLang="zh-CN" sz="1400" b="1" dirty="0">
                <a:solidFill>
                  <a:srgbClr val="003366"/>
                </a:solidFill>
                <a:latin typeface="微软雅黑" pitchFamily="34" charset="-122"/>
                <a:ea typeface="微软雅黑" pitchFamily="34" charset="-122"/>
              </a:endParaRPr>
            </a:p>
          </p:txBody>
        </p:sp>
      </p:grpSp>
      <p:grpSp>
        <p:nvGrpSpPr>
          <p:cNvPr id="181" name="组合 180"/>
          <p:cNvGrpSpPr/>
          <p:nvPr/>
        </p:nvGrpSpPr>
        <p:grpSpPr>
          <a:xfrm>
            <a:off x="1547664" y="2486141"/>
            <a:ext cx="2671745" cy="369565"/>
            <a:chOff x="1420606" y="2486141"/>
            <a:chExt cx="2671745" cy="369565"/>
          </a:xfrm>
        </p:grpSpPr>
        <p:sp>
          <p:nvSpPr>
            <p:cNvPr id="64" name="圆角矩形 63"/>
            <p:cNvSpPr/>
            <p:nvPr/>
          </p:nvSpPr>
          <p:spPr>
            <a:xfrm>
              <a:off x="2508351" y="2495706"/>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双离合动力不中断</a:t>
              </a:r>
              <a:endParaRPr lang="en-US" altLang="zh-CN" sz="1400" b="1" dirty="0">
                <a:solidFill>
                  <a:srgbClr val="003366"/>
                </a:solidFill>
                <a:latin typeface="微软雅黑" pitchFamily="34" charset="-122"/>
                <a:ea typeface="微软雅黑" pitchFamily="34" charset="-122"/>
              </a:endParaRPr>
            </a:p>
          </p:txBody>
        </p:sp>
        <p:grpSp>
          <p:nvGrpSpPr>
            <p:cNvPr id="70" name="组合 69"/>
            <p:cNvGrpSpPr/>
            <p:nvPr/>
          </p:nvGrpSpPr>
          <p:grpSpPr>
            <a:xfrm>
              <a:off x="1420606" y="2486141"/>
              <a:ext cx="1083294" cy="360000"/>
              <a:chOff x="1688506" y="1700848"/>
              <a:chExt cx="1083294" cy="360000"/>
            </a:xfrm>
          </p:grpSpPr>
          <p:cxnSp>
            <p:nvCxnSpPr>
              <p:cNvPr id="71" name="直接连接符 47"/>
              <p:cNvCxnSpPr>
                <a:cxnSpLocks noChangeShapeType="1"/>
              </p:cNvCxnSpPr>
              <p:nvPr/>
            </p:nvCxnSpPr>
            <p:spPr bwMode="auto">
              <a:xfrm flipV="1">
                <a:off x="1688506" y="1889872"/>
                <a:ext cx="108054" cy="0"/>
              </a:xfrm>
              <a:prstGeom prst="line">
                <a:avLst/>
              </a:prstGeom>
              <a:solidFill>
                <a:schemeClr val="accent1">
                  <a:lumMod val="50000"/>
                </a:schemeClr>
              </a:solidFill>
              <a:ln w="19050" algn="ctr">
                <a:solidFill>
                  <a:schemeClr val="accent1">
                    <a:lumMod val="50000"/>
                  </a:schemeClr>
                </a:solidFill>
                <a:round/>
                <a:headEnd/>
                <a:tailEnd/>
              </a:ln>
            </p:spPr>
          </p:cxnSp>
          <p:grpSp>
            <p:nvGrpSpPr>
              <p:cNvPr id="72" name="组合 42"/>
              <p:cNvGrpSpPr/>
              <p:nvPr/>
            </p:nvGrpSpPr>
            <p:grpSpPr>
              <a:xfrm>
                <a:off x="1805254" y="1700848"/>
                <a:ext cx="966546" cy="360000"/>
                <a:chOff x="1805254" y="1700848"/>
                <a:chExt cx="966546" cy="360000"/>
              </a:xfrm>
            </p:grpSpPr>
            <p:sp>
              <p:nvSpPr>
                <p:cNvPr id="73" name="圆角矩形 72"/>
                <p:cNvSpPr/>
                <p:nvPr/>
              </p:nvSpPr>
              <p:spPr>
                <a:xfrm>
                  <a:off x="1871800" y="1700848"/>
                  <a:ext cx="900000" cy="3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l">
                    <a:lnSpc>
                      <a:spcPts val="2100"/>
                    </a:lnSpc>
                    <a:defRPr/>
                  </a:pPr>
                  <a:r>
                    <a:rPr lang="en-US" altLang="zh-CN" sz="1400" b="1" dirty="0" smtClean="0">
                      <a:solidFill>
                        <a:srgbClr val="002060"/>
                      </a:solidFill>
                      <a:latin typeface="微软雅黑" pitchFamily="34" charset="-122"/>
                      <a:ea typeface="微软雅黑" pitchFamily="34" charset="-122"/>
                    </a:rPr>
                    <a:t>2. </a:t>
                  </a:r>
                  <a:r>
                    <a:rPr lang="zh-CN" altLang="en-US" sz="1400" b="1" dirty="0" smtClean="0">
                      <a:solidFill>
                        <a:srgbClr val="002060"/>
                      </a:solidFill>
                      <a:latin typeface="微软雅黑" pitchFamily="34" charset="-122"/>
                      <a:ea typeface="微软雅黑" pitchFamily="34" charset="-122"/>
                    </a:rPr>
                    <a:t>动力性</a:t>
                  </a:r>
                  <a:endParaRPr lang="en-US" altLang="zh-CN" sz="1400" b="1" dirty="0">
                    <a:solidFill>
                      <a:srgbClr val="002060"/>
                    </a:solidFill>
                    <a:latin typeface="微软雅黑" pitchFamily="34" charset="-122"/>
                    <a:ea typeface="微软雅黑" pitchFamily="34" charset="-122"/>
                  </a:endParaRPr>
                </a:p>
              </p:txBody>
            </p:sp>
            <p:sp>
              <p:nvSpPr>
                <p:cNvPr id="74" name="椭圆 43"/>
                <p:cNvSpPr>
                  <a:spLocks noChangeArrowheads="1"/>
                </p:cNvSpPr>
                <p:nvPr/>
              </p:nvSpPr>
              <p:spPr bwMode="auto">
                <a:xfrm>
                  <a:off x="1805254" y="1832948"/>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grpSp>
        </p:grpSp>
      </p:grpSp>
      <p:grpSp>
        <p:nvGrpSpPr>
          <p:cNvPr id="179" name="组合 178"/>
          <p:cNvGrpSpPr/>
          <p:nvPr/>
        </p:nvGrpSpPr>
        <p:grpSpPr>
          <a:xfrm>
            <a:off x="1550838" y="5229200"/>
            <a:ext cx="2663214" cy="864096"/>
            <a:chOff x="1423780" y="4888210"/>
            <a:chExt cx="2663214" cy="864096"/>
          </a:xfrm>
        </p:grpSpPr>
        <p:sp>
          <p:nvSpPr>
            <p:cNvPr id="67" name="圆角矩形 66"/>
            <p:cNvSpPr/>
            <p:nvPr/>
          </p:nvSpPr>
          <p:spPr>
            <a:xfrm>
              <a:off x="2502994" y="4888210"/>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齿轮啮合啸叫敲击</a:t>
              </a:r>
              <a:endParaRPr lang="en-US" altLang="zh-CN" sz="1400" b="1" dirty="0">
                <a:solidFill>
                  <a:srgbClr val="003366"/>
                </a:solidFill>
                <a:latin typeface="微软雅黑" pitchFamily="34" charset="-122"/>
                <a:ea typeface="微软雅黑" pitchFamily="34" charset="-122"/>
              </a:endParaRPr>
            </a:p>
          </p:txBody>
        </p:sp>
        <p:sp>
          <p:nvSpPr>
            <p:cNvPr id="68" name="圆角矩形 67"/>
            <p:cNvSpPr/>
            <p:nvPr/>
          </p:nvSpPr>
          <p:spPr>
            <a:xfrm>
              <a:off x="2502994" y="5392306"/>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换挡噪声</a:t>
              </a:r>
              <a:endParaRPr lang="en-US" altLang="zh-CN" sz="1400" b="1" dirty="0">
                <a:solidFill>
                  <a:srgbClr val="003366"/>
                </a:solidFill>
                <a:latin typeface="微软雅黑" pitchFamily="34" charset="-122"/>
                <a:ea typeface="微软雅黑" pitchFamily="34" charset="-122"/>
              </a:endParaRPr>
            </a:p>
          </p:txBody>
        </p:sp>
        <p:grpSp>
          <p:nvGrpSpPr>
            <p:cNvPr id="80" name="组合 79"/>
            <p:cNvGrpSpPr/>
            <p:nvPr/>
          </p:nvGrpSpPr>
          <p:grpSpPr>
            <a:xfrm>
              <a:off x="1423780" y="5125036"/>
              <a:ext cx="1083294" cy="360000"/>
              <a:chOff x="1688506" y="1700848"/>
              <a:chExt cx="1083294" cy="360000"/>
            </a:xfrm>
          </p:grpSpPr>
          <p:cxnSp>
            <p:nvCxnSpPr>
              <p:cNvPr id="81" name="直接连接符 47"/>
              <p:cNvCxnSpPr>
                <a:cxnSpLocks noChangeShapeType="1"/>
              </p:cNvCxnSpPr>
              <p:nvPr/>
            </p:nvCxnSpPr>
            <p:spPr bwMode="auto">
              <a:xfrm flipV="1">
                <a:off x="1688506" y="1889872"/>
                <a:ext cx="108054" cy="0"/>
              </a:xfrm>
              <a:prstGeom prst="line">
                <a:avLst/>
              </a:prstGeom>
              <a:solidFill>
                <a:schemeClr val="accent1">
                  <a:lumMod val="50000"/>
                </a:schemeClr>
              </a:solidFill>
              <a:ln w="19050" algn="ctr">
                <a:solidFill>
                  <a:schemeClr val="accent1">
                    <a:lumMod val="50000"/>
                  </a:schemeClr>
                </a:solidFill>
                <a:round/>
                <a:headEnd/>
                <a:tailEnd/>
              </a:ln>
            </p:spPr>
          </p:cxnSp>
          <p:grpSp>
            <p:nvGrpSpPr>
              <p:cNvPr id="82" name="组合 42"/>
              <p:cNvGrpSpPr/>
              <p:nvPr/>
            </p:nvGrpSpPr>
            <p:grpSpPr>
              <a:xfrm>
                <a:off x="1805254" y="1700848"/>
                <a:ext cx="966546" cy="360000"/>
                <a:chOff x="1805254" y="1700848"/>
                <a:chExt cx="966546" cy="360000"/>
              </a:xfrm>
            </p:grpSpPr>
            <p:sp>
              <p:nvSpPr>
                <p:cNvPr id="83" name="圆角矩形 82"/>
                <p:cNvSpPr/>
                <p:nvPr/>
              </p:nvSpPr>
              <p:spPr>
                <a:xfrm>
                  <a:off x="1871800" y="1700848"/>
                  <a:ext cx="900000" cy="3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l">
                    <a:lnSpc>
                      <a:spcPts val="2100"/>
                    </a:lnSpc>
                    <a:defRPr/>
                  </a:pPr>
                  <a:r>
                    <a:rPr lang="en-US" altLang="zh-CN" sz="1400" b="1" dirty="0" smtClean="0">
                      <a:solidFill>
                        <a:srgbClr val="002060"/>
                      </a:solidFill>
                      <a:latin typeface="微软雅黑" pitchFamily="34" charset="-122"/>
                      <a:ea typeface="微软雅黑" pitchFamily="34" charset="-122"/>
                    </a:rPr>
                    <a:t>4. NVH</a:t>
                  </a:r>
                  <a:endParaRPr lang="en-US" altLang="zh-CN" sz="1400" b="1" dirty="0">
                    <a:solidFill>
                      <a:srgbClr val="002060"/>
                    </a:solidFill>
                    <a:latin typeface="微软雅黑" pitchFamily="34" charset="-122"/>
                    <a:ea typeface="微软雅黑" pitchFamily="34" charset="-122"/>
                  </a:endParaRPr>
                </a:p>
              </p:txBody>
            </p:sp>
            <p:sp>
              <p:nvSpPr>
                <p:cNvPr id="84" name="椭圆 43"/>
                <p:cNvSpPr>
                  <a:spLocks noChangeArrowheads="1"/>
                </p:cNvSpPr>
                <p:nvPr/>
              </p:nvSpPr>
              <p:spPr bwMode="auto">
                <a:xfrm>
                  <a:off x="1805254" y="1832948"/>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grpSp>
        </p:grpSp>
      </p:grpSp>
      <p:grpSp>
        <p:nvGrpSpPr>
          <p:cNvPr id="106" name="组合 105"/>
          <p:cNvGrpSpPr/>
          <p:nvPr/>
        </p:nvGrpSpPr>
        <p:grpSpPr>
          <a:xfrm>
            <a:off x="82703" y="1947135"/>
            <a:ext cx="1475199" cy="3714113"/>
            <a:chOff x="10695" y="2043093"/>
            <a:chExt cx="1475199" cy="3714113"/>
          </a:xfrm>
        </p:grpSpPr>
        <p:pic>
          <p:nvPicPr>
            <p:cNvPr id="32" name="图片 31" descr="DCT270.JPG"/>
            <p:cNvPicPr>
              <a:picLocks noChangeAspect="1"/>
            </p:cNvPicPr>
            <p:nvPr/>
          </p:nvPicPr>
          <p:blipFill>
            <a:blip r:embed="rId2" cstate="print"/>
            <a:srcRect l="4368" t="6244" r="6816" b="8419"/>
            <a:stretch>
              <a:fillRect/>
            </a:stretch>
          </p:blipFill>
          <p:spPr>
            <a:xfrm>
              <a:off x="10695" y="3068960"/>
              <a:ext cx="1440000" cy="967869"/>
            </a:xfrm>
            <a:prstGeom prst="ellipse">
              <a:avLst/>
            </a:prstGeom>
          </p:spPr>
        </p:pic>
        <p:sp>
          <p:nvSpPr>
            <p:cNvPr id="34" name="椭圆 16"/>
            <p:cNvSpPr>
              <a:spLocks noChangeArrowheads="1"/>
            </p:cNvSpPr>
            <p:nvPr/>
          </p:nvSpPr>
          <p:spPr bwMode="auto">
            <a:xfrm>
              <a:off x="45894" y="2780928"/>
              <a:ext cx="1440000" cy="1440000"/>
            </a:xfrm>
            <a:prstGeom prst="ellipse">
              <a:avLst/>
            </a:prstGeom>
            <a:noFill/>
            <a:ln w="19050" algn="ctr">
              <a:solidFill>
                <a:schemeClr val="accent1">
                  <a:lumMod val="50000"/>
                </a:schemeClr>
              </a:solidFill>
              <a:prstDash val="dash"/>
              <a:round/>
              <a:headEnd/>
              <a:tailEnd/>
            </a:ln>
          </p:spPr>
          <p:txBody>
            <a:bodyPr>
              <a:spAutoFit/>
            </a:bodyPr>
            <a:lstStyle/>
            <a:p>
              <a:endParaRPr lang="zh-CN" altLang="en-US"/>
            </a:p>
          </p:txBody>
        </p:sp>
        <p:cxnSp>
          <p:nvCxnSpPr>
            <p:cNvPr id="38" name="直接连接符 44"/>
            <p:cNvCxnSpPr>
              <a:cxnSpLocks noChangeShapeType="1"/>
              <a:stCxn id="37" idx="7"/>
            </p:cNvCxnSpPr>
            <p:nvPr/>
          </p:nvCxnSpPr>
          <p:spPr bwMode="auto">
            <a:xfrm flipV="1">
              <a:off x="936314" y="2043093"/>
              <a:ext cx="539342" cy="721958"/>
            </a:xfrm>
            <a:prstGeom prst="line">
              <a:avLst/>
            </a:prstGeom>
            <a:solidFill>
              <a:schemeClr val="accent1">
                <a:lumMod val="50000"/>
              </a:schemeClr>
            </a:solidFill>
            <a:ln w="19050" algn="ctr">
              <a:solidFill>
                <a:schemeClr val="accent1">
                  <a:lumMod val="50000"/>
                </a:schemeClr>
              </a:solidFill>
              <a:round/>
              <a:headEnd/>
              <a:tailEnd/>
            </a:ln>
          </p:spPr>
        </p:cxnSp>
        <p:sp>
          <p:nvSpPr>
            <p:cNvPr id="37" name="椭圆 43"/>
            <p:cNvSpPr>
              <a:spLocks noChangeArrowheads="1"/>
            </p:cNvSpPr>
            <p:nvPr/>
          </p:nvSpPr>
          <p:spPr bwMode="auto">
            <a:xfrm>
              <a:off x="844058" y="2749240"/>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cxnSp>
          <p:nvCxnSpPr>
            <p:cNvPr id="89" name="直接连接符 44"/>
            <p:cNvCxnSpPr>
              <a:cxnSpLocks noChangeShapeType="1"/>
              <a:stCxn id="94" idx="5"/>
            </p:cNvCxnSpPr>
            <p:nvPr/>
          </p:nvCxnSpPr>
          <p:spPr bwMode="auto">
            <a:xfrm>
              <a:off x="955771" y="4257113"/>
              <a:ext cx="519885" cy="1500093"/>
            </a:xfrm>
            <a:prstGeom prst="line">
              <a:avLst/>
            </a:prstGeom>
            <a:solidFill>
              <a:schemeClr val="accent1">
                <a:lumMod val="50000"/>
              </a:schemeClr>
            </a:solidFill>
            <a:ln w="19050" algn="ctr">
              <a:solidFill>
                <a:schemeClr val="accent1">
                  <a:lumMod val="50000"/>
                </a:schemeClr>
              </a:solidFill>
              <a:round/>
              <a:headEnd/>
              <a:tailEnd/>
            </a:ln>
          </p:spPr>
        </p:cxnSp>
        <p:sp>
          <p:nvSpPr>
            <p:cNvPr id="90" name="椭圆 43"/>
            <p:cNvSpPr>
              <a:spLocks noChangeArrowheads="1"/>
            </p:cNvSpPr>
            <p:nvPr/>
          </p:nvSpPr>
          <p:spPr bwMode="auto">
            <a:xfrm>
              <a:off x="1250632" y="2970587"/>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cxnSp>
          <p:nvCxnSpPr>
            <p:cNvPr id="91" name="直接连接符 44"/>
            <p:cNvCxnSpPr>
              <a:cxnSpLocks noChangeShapeType="1"/>
              <a:stCxn id="90" idx="7"/>
            </p:cNvCxnSpPr>
            <p:nvPr/>
          </p:nvCxnSpPr>
          <p:spPr bwMode="auto">
            <a:xfrm flipV="1">
              <a:off x="1342888" y="2769250"/>
              <a:ext cx="132768" cy="217148"/>
            </a:xfrm>
            <a:prstGeom prst="line">
              <a:avLst/>
            </a:prstGeom>
            <a:solidFill>
              <a:schemeClr val="accent1">
                <a:lumMod val="50000"/>
              </a:schemeClr>
            </a:solidFill>
            <a:ln w="19050" algn="ctr">
              <a:solidFill>
                <a:schemeClr val="accent1">
                  <a:lumMod val="50000"/>
                </a:schemeClr>
              </a:solidFill>
              <a:round/>
              <a:headEnd/>
              <a:tailEnd/>
            </a:ln>
          </p:spPr>
        </p:cxnSp>
        <p:sp>
          <p:nvSpPr>
            <p:cNvPr id="92" name="椭圆 43"/>
            <p:cNvSpPr>
              <a:spLocks noChangeArrowheads="1"/>
            </p:cNvSpPr>
            <p:nvPr/>
          </p:nvSpPr>
          <p:spPr bwMode="auto">
            <a:xfrm>
              <a:off x="1268632" y="3900452"/>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cxnSp>
          <p:nvCxnSpPr>
            <p:cNvPr id="93" name="直接连接符 44"/>
            <p:cNvCxnSpPr>
              <a:cxnSpLocks noChangeShapeType="1"/>
              <a:stCxn id="92" idx="5"/>
            </p:cNvCxnSpPr>
            <p:nvPr/>
          </p:nvCxnSpPr>
          <p:spPr bwMode="auto">
            <a:xfrm>
              <a:off x="1360888" y="3992602"/>
              <a:ext cx="120706" cy="144048"/>
            </a:xfrm>
            <a:prstGeom prst="line">
              <a:avLst/>
            </a:prstGeom>
            <a:solidFill>
              <a:schemeClr val="accent1">
                <a:lumMod val="50000"/>
              </a:schemeClr>
            </a:solidFill>
            <a:ln w="19050" algn="ctr">
              <a:solidFill>
                <a:schemeClr val="accent1">
                  <a:lumMod val="50000"/>
                </a:schemeClr>
              </a:solidFill>
              <a:round/>
              <a:headEnd/>
              <a:tailEnd/>
            </a:ln>
          </p:spPr>
        </p:cxnSp>
        <p:sp>
          <p:nvSpPr>
            <p:cNvPr id="94" name="椭圆 43"/>
            <p:cNvSpPr>
              <a:spLocks noChangeArrowheads="1"/>
            </p:cNvSpPr>
            <p:nvPr/>
          </p:nvSpPr>
          <p:spPr bwMode="auto">
            <a:xfrm>
              <a:off x="863515" y="4164963"/>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grpSp>
      <p:grpSp>
        <p:nvGrpSpPr>
          <p:cNvPr id="178" name="组合 177"/>
          <p:cNvGrpSpPr/>
          <p:nvPr/>
        </p:nvGrpSpPr>
        <p:grpSpPr>
          <a:xfrm>
            <a:off x="1547664" y="3320314"/>
            <a:ext cx="2671721" cy="1476838"/>
            <a:chOff x="1420606" y="2996952"/>
            <a:chExt cx="2671721" cy="1476838"/>
          </a:xfrm>
        </p:grpSpPr>
        <p:sp>
          <p:nvSpPr>
            <p:cNvPr id="65" name="圆角矩形 64"/>
            <p:cNvSpPr/>
            <p:nvPr/>
          </p:nvSpPr>
          <p:spPr>
            <a:xfrm>
              <a:off x="2508151" y="2996952"/>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多档位速比范围宽</a:t>
              </a:r>
              <a:endParaRPr lang="en-US" altLang="zh-CN" sz="1400" b="1" dirty="0">
                <a:solidFill>
                  <a:srgbClr val="003366"/>
                </a:solidFill>
                <a:latin typeface="微软雅黑" pitchFamily="34" charset="-122"/>
                <a:ea typeface="微软雅黑" pitchFamily="34" charset="-122"/>
              </a:endParaRPr>
            </a:p>
          </p:txBody>
        </p:sp>
        <p:sp>
          <p:nvSpPr>
            <p:cNvPr id="66" name="圆角矩形 65"/>
            <p:cNvSpPr/>
            <p:nvPr/>
          </p:nvSpPr>
          <p:spPr>
            <a:xfrm>
              <a:off x="2508151" y="3465638"/>
              <a:ext cx="1584000" cy="54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共用输入齿轮</a:t>
              </a:r>
              <a:endParaRPr lang="en-US" altLang="zh-CN" sz="1400" b="1" dirty="0" smtClean="0">
                <a:solidFill>
                  <a:srgbClr val="003366"/>
                </a:solidFill>
                <a:latin typeface="微软雅黑" pitchFamily="34" charset="-122"/>
                <a:ea typeface="微软雅黑" pitchFamily="34" charset="-122"/>
              </a:endParaRPr>
            </a:p>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结构紧凑重量轻</a:t>
              </a:r>
              <a:endParaRPr lang="en-US" altLang="zh-CN" sz="1400" b="1" dirty="0">
                <a:solidFill>
                  <a:srgbClr val="003366"/>
                </a:solidFill>
                <a:latin typeface="微软雅黑" pitchFamily="34" charset="-122"/>
                <a:ea typeface="微软雅黑" pitchFamily="34" charset="-122"/>
              </a:endParaRPr>
            </a:p>
          </p:txBody>
        </p:sp>
        <p:grpSp>
          <p:nvGrpSpPr>
            <p:cNvPr id="75" name="组合 74"/>
            <p:cNvGrpSpPr/>
            <p:nvPr/>
          </p:nvGrpSpPr>
          <p:grpSpPr>
            <a:xfrm>
              <a:off x="1420606" y="3532353"/>
              <a:ext cx="1083294" cy="360000"/>
              <a:chOff x="1688506" y="1700848"/>
              <a:chExt cx="1083294" cy="360000"/>
            </a:xfrm>
          </p:grpSpPr>
          <p:cxnSp>
            <p:nvCxnSpPr>
              <p:cNvPr id="76" name="直接连接符 47"/>
              <p:cNvCxnSpPr>
                <a:cxnSpLocks noChangeShapeType="1"/>
              </p:cNvCxnSpPr>
              <p:nvPr/>
            </p:nvCxnSpPr>
            <p:spPr bwMode="auto">
              <a:xfrm flipV="1">
                <a:off x="1688506" y="1889872"/>
                <a:ext cx="108054" cy="0"/>
              </a:xfrm>
              <a:prstGeom prst="line">
                <a:avLst/>
              </a:prstGeom>
              <a:solidFill>
                <a:schemeClr val="accent1">
                  <a:lumMod val="50000"/>
                </a:schemeClr>
              </a:solidFill>
              <a:ln w="19050" algn="ctr">
                <a:solidFill>
                  <a:schemeClr val="accent1">
                    <a:lumMod val="50000"/>
                  </a:schemeClr>
                </a:solidFill>
                <a:round/>
                <a:headEnd/>
                <a:tailEnd/>
              </a:ln>
            </p:spPr>
          </p:cxnSp>
          <p:grpSp>
            <p:nvGrpSpPr>
              <p:cNvPr id="77" name="组合 42"/>
              <p:cNvGrpSpPr/>
              <p:nvPr/>
            </p:nvGrpSpPr>
            <p:grpSpPr>
              <a:xfrm>
                <a:off x="1805254" y="1700848"/>
                <a:ext cx="966546" cy="360000"/>
                <a:chOff x="1805254" y="1700848"/>
                <a:chExt cx="966546" cy="360000"/>
              </a:xfrm>
            </p:grpSpPr>
            <p:sp>
              <p:nvSpPr>
                <p:cNvPr id="78" name="圆角矩形 77"/>
                <p:cNvSpPr/>
                <p:nvPr/>
              </p:nvSpPr>
              <p:spPr>
                <a:xfrm>
                  <a:off x="1871800" y="1700848"/>
                  <a:ext cx="900000" cy="3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l">
                    <a:lnSpc>
                      <a:spcPts val="2100"/>
                    </a:lnSpc>
                    <a:defRPr/>
                  </a:pPr>
                  <a:r>
                    <a:rPr lang="en-US" altLang="zh-CN" sz="1400" b="1" dirty="0" smtClean="0">
                      <a:solidFill>
                        <a:srgbClr val="002060"/>
                      </a:solidFill>
                      <a:latin typeface="微软雅黑" pitchFamily="34" charset="-122"/>
                      <a:ea typeface="微软雅黑" pitchFamily="34" charset="-122"/>
                    </a:rPr>
                    <a:t>3. </a:t>
                  </a:r>
                  <a:r>
                    <a:rPr lang="zh-CN" altLang="en-US" sz="1400" b="1" dirty="0" smtClean="0">
                      <a:solidFill>
                        <a:srgbClr val="002060"/>
                      </a:solidFill>
                      <a:latin typeface="微软雅黑" pitchFamily="34" charset="-122"/>
                      <a:ea typeface="微软雅黑" pitchFamily="34" charset="-122"/>
                    </a:rPr>
                    <a:t>经济性</a:t>
                  </a:r>
                  <a:endParaRPr lang="en-US" altLang="zh-CN" sz="1400" b="1" dirty="0">
                    <a:solidFill>
                      <a:srgbClr val="002060"/>
                    </a:solidFill>
                    <a:latin typeface="微软雅黑" pitchFamily="34" charset="-122"/>
                    <a:ea typeface="微软雅黑" pitchFamily="34" charset="-122"/>
                  </a:endParaRPr>
                </a:p>
              </p:txBody>
            </p:sp>
            <p:sp>
              <p:nvSpPr>
                <p:cNvPr id="79" name="椭圆 43"/>
                <p:cNvSpPr>
                  <a:spLocks noChangeArrowheads="1"/>
                </p:cNvSpPr>
                <p:nvPr/>
              </p:nvSpPr>
              <p:spPr bwMode="auto">
                <a:xfrm>
                  <a:off x="1805254" y="1832948"/>
                  <a:ext cx="108085" cy="107961"/>
                </a:xfrm>
                <a:prstGeom prst="ellipse">
                  <a:avLst/>
                </a:prstGeom>
                <a:solidFill>
                  <a:schemeClr val="accent1">
                    <a:lumMod val="50000"/>
                  </a:schemeClr>
                </a:solidFill>
                <a:ln w="19050" algn="ctr">
                  <a:solidFill>
                    <a:schemeClr val="accent1">
                      <a:lumMod val="50000"/>
                    </a:schemeClr>
                  </a:solidFill>
                  <a:round/>
                  <a:headEnd/>
                  <a:tailEnd/>
                </a:ln>
              </p:spPr>
              <p:txBody>
                <a:bodyPr wrap="none">
                  <a:spAutoFit/>
                </a:bodyPr>
                <a:lstStyle/>
                <a:p>
                  <a:endParaRPr lang="zh-CN" altLang="en-US"/>
                </a:p>
              </p:txBody>
            </p:sp>
          </p:grpSp>
        </p:grpSp>
        <p:sp>
          <p:nvSpPr>
            <p:cNvPr id="49" name="圆角矩形 48"/>
            <p:cNvSpPr/>
            <p:nvPr/>
          </p:nvSpPr>
          <p:spPr>
            <a:xfrm>
              <a:off x="2508327" y="4113790"/>
              <a:ext cx="1584000" cy="360000"/>
            </a:xfrm>
            <a:prstGeom prst="roundRect">
              <a:avLst/>
            </a:prstGeom>
            <a:noFill/>
            <a:ln>
              <a:solidFill>
                <a:schemeClr val="accent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400" b="1" dirty="0" smtClean="0">
                  <a:solidFill>
                    <a:srgbClr val="003366"/>
                  </a:solidFill>
                  <a:latin typeface="微软雅黑" pitchFamily="34" charset="-122"/>
                  <a:ea typeface="微软雅黑" pitchFamily="34" charset="-122"/>
                </a:rPr>
                <a:t>传动效率高</a:t>
              </a:r>
              <a:endParaRPr lang="en-US" altLang="zh-CN" sz="1400" b="1" dirty="0">
                <a:solidFill>
                  <a:srgbClr val="003366"/>
                </a:solidFill>
                <a:latin typeface="微软雅黑" pitchFamily="34" charset="-122"/>
                <a:ea typeface="微软雅黑" pitchFamily="34" charset="-122"/>
              </a:endParaRPr>
            </a:p>
          </p:txBody>
        </p:sp>
      </p:grpSp>
      <p:grpSp>
        <p:nvGrpSpPr>
          <p:cNvPr id="182" name="组合 181"/>
          <p:cNvGrpSpPr/>
          <p:nvPr/>
        </p:nvGrpSpPr>
        <p:grpSpPr>
          <a:xfrm>
            <a:off x="4499992" y="1153319"/>
            <a:ext cx="2032902" cy="5041206"/>
            <a:chOff x="4499992" y="1153319"/>
            <a:chExt cx="2032902" cy="5041206"/>
          </a:xfrm>
        </p:grpSpPr>
        <p:sp>
          <p:nvSpPr>
            <p:cNvPr id="108" name="矩形 107"/>
            <p:cNvSpPr/>
            <p:nvPr/>
          </p:nvSpPr>
          <p:spPr>
            <a:xfrm>
              <a:off x="4516686" y="1153319"/>
              <a:ext cx="2016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en-US" altLang="zh-CN" sz="1700" b="1" kern="0" dirty="0" smtClean="0">
                  <a:solidFill>
                    <a:schemeClr val="bg1"/>
                  </a:solidFill>
                  <a:latin typeface="微软雅黑" pitchFamily="34" charset="-122"/>
                  <a:ea typeface="微软雅黑" pitchFamily="34" charset="-122"/>
                </a:rPr>
                <a:t>DCT</a:t>
              </a:r>
              <a:r>
                <a:rPr lang="zh-CN" altLang="en-US" sz="1700" b="1" kern="0" dirty="0" smtClean="0">
                  <a:solidFill>
                    <a:schemeClr val="bg1"/>
                  </a:solidFill>
                  <a:latin typeface="微软雅黑" pitchFamily="34" charset="-122"/>
                  <a:ea typeface="微软雅黑" pitchFamily="34" charset="-122"/>
                </a:rPr>
                <a:t>轴齿设计特性</a:t>
              </a:r>
              <a:endParaRPr lang="en-US" altLang="zh-CN" sz="1700" b="1" kern="0" dirty="0" smtClean="0">
                <a:solidFill>
                  <a:schemeClr val="bg1"/>
                </a:solidFill>
                <a:latin typeface="微软雅黑" pitchFamily="34" charset="-122"/>
                <a:ea typeface="微软雅黑" pitchFamily="34" charset="-122"/>
              </a:endParaRPr>
            </a:p>
          </p:txBody>
        </p:sp>
        <p:sp>
          <p:nvSpPr>
            <p:cNvPr id="110" name="圆角矩形 109"/>
            <p:cNvSpPr/>
            <p:nvPr/>
          </p:nvSpPr>
          <p:spPr>
            <a:xfrm>
              <a:off x="4499992" y="1622085"/>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b="1" dirty="0" smtClean="0">
                  <a:solidFill>
                    <a:srgbClr val="003366"/>
                  </a:solidFill>
                  <a:latin typeface="微软雅黑" pitchFamily="34" charset="-122"/>
                  <a:ea typeface="微软雅黑" pitchFamily="34" charset="-122"/>
                </a:rPr>
                <a:t>1.</a:t>
              </a:r>
              <a:r>
                <a:rPr lang="zh-CN" altLang="en-US" sz="1400" b="1" dirty="0" smtClean="0">
                  <a:solidFill>
                    <a:srgbClr val="003366"/>
                  </a:solidFill>
                  <a:latin typeface="微软雅黑" pitchFamily="34" charset="-122"/>
                  <a:ea typeface="微软雅黑" pitchFamily="34" charset="-122"/>
                </a:rPr>
                <a:t>全齿面精度控制设计</a:t>
              </a:r>
              <a:endParaRPr lang="zh-CN" altLang="en-US" sz="1400" b="1" dirty="0">
                <a:solidFill>
                  <a:srgbClr val="003366"/>
                </a:solidFill>
                <a:latin typeface="微软雅黑" pitchFamily="34" charset="-122"/>
                <a:ea typeface="微软雅黑" pitchFamily="34" charset="-122"/>
              </a:endParaRPr>
            </a:p>
          </p:txBody>
        </p:sp>
        <p:sp>
          <p:nvSpPr>
            <p:cNvPr id="114" name="圆角矩形 113"/>
            <p:cNvSpPr/>
            <p:nvPr/>
          </p:nvSpPr>
          <p:spPr>
            <a:xfrm>
              <a:off x="4501828" y="3278229"/>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2.</a:t>
              </a:r>
              <a:r>
                <a:rPr lang="zh-CN" altLang="en-US" sz="1400" b="1" dirty="0" smtClean="0">
                  <a:solidFill>
                    <a:srgbClr val="003366"/>
                  </a:solidFill>
                  <a:latin typeface="微软雅黑" pitchFamily="34" charset="-122"/>
                  <a:ea typeface="微软雅黑" pitchFamily="34" charset="-122"/>
                </a:rPr>
                <a:t>轴齿装配部位精度设计</a:t>
              </a:r>
              <a:endParaRPr lang="zh-CN" altLang="en-US" sz="1400" b="1" dirty="0">
                <a:solidFill>
                  <a:srgbClr val="003366"/>
                </a:solidFill>
                <a:latin typeface="微软雅黑" pitchFamily="34" charset="-122"/>
                <a:ea typeface="微软雅黑" pitchFamily="34" charset="-122"/>
              </a:endParaRPr>
            </a:p>
          </p:txBody>
        </p:sp>
        <p:sp>
          <p:nvSpPr>
            <p:cNvPr id="115" name="圆角矩形 114"/>
            <p:cNvSpPr/>
            <p:nvPr/>
          </p:nvSpPr>
          <p:spPr>
            <a:xfrm>
              <a:off x="4501828" y="5006461"/>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3.</a:t>
              </a:r>
              <a:r>
                <a:rPr lang="zh-CN" altLang="en-US" sz="1400" b="1" dirty="0" smtClean="0">
                  <a:solidFill>
                    <a:srgbClr val="003366"/>
                  </a:solidFill>
                  <a:latin typeface="微软雅黑" pitchFamily="34" charset="-122"/>
                  <a:ea typeface="微软雅黑" pitchFamily="34" charset="-122"/>
                </a:rPr>
                <a:t>典型轴齿零件结构设计</a:t>
              </a:r>
              <a:endParaRPr lang="zh-CN" altLang="en-US" sz="1400" b="1" dirty="0">
                <a:solidFill>
                  <a:srgbClr val="003366"/>
                </a:solidFill>
                <a:latin typeface="微软雅黑" pitchFamily="34" charset="-122"/>
                <a:ea typeface="微软雅黑" pitchFamily="34" charset="-122"/>
              </a:endParaRPr>
            </a:p>
          </p:txBody>
        </p:sp>
        <p:cxnSp>
          <p:nvCxnSpPr>
            <p:cNvPr id="53" name="直接连接符 44"/>
            <p:cNvCxnSpPr>
              <a:cxnSpLocks noChangeShapeType="1"/>
            </p:cNvCxnSpPr>
            <p:nvPr/>
          </p:nvCxnSpPr>
          <p:spPr bwMode="auto">
            <a:xfrm flipV="1">
              <a:off x="4660702" y="1982085"/>
              <a:ext cx="0" cy="1080000"/>
            </a:xfrm>
            <a:prstGeom prst="line">
              <a:avLst/>
            </a:prstGeom>
            <a:solidFill>
              <a:schemeClr val="accent1">
                <a:lumMod val="50000"/>
              </a:schemeClr>
            </a:solidFill>
            <a:ln w="19050" algn="ctr">
              <a:solidFill>
                <a:schemeClr val="accent1">
                  <a:lumMod val="50000"/>
                </a:schemeClr>
              </a:solidFill>
              <a:round/>
              <a:headEnd/>
              <a:tailEnd/>
            </a:ln>
          </p:spPr>
        </p:cxnSp>
        <p:grpSp>
          <p:nvGrpSpPr>
            <p:cNvPr id="69" name="组合 68"/>
            <p:cNvGrpSpPr/>
            <p:nvPr/>
          </p:nvGrpSpPr>
          <p:grpSpPr>
            <a:xfrm>
              <a:off x="4671368" y="2198109"/>
              <a:ext cx="1861526" cy="252000"/>
              <a:chOff x="4438650" y="2492896"/>
              <a:chExt cx="1861526" cy="252000"/>
            </a:xfrm>
          </p:grpSpPr>
          <p:sp>
            <p:nvSpPr>
              <p:cNvPr id="50" name="圆角矩形 49"/>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多种齿面修形</a:t>
                </a:r>
                <a:r>
                  <a:rPr lang="en-US" altLang="zh-CN" sz="1200" dirty="0" err="1" smtClean="0">
                    <a:solidFill>
                      <a:srgbClr val="003366"/>
                    </a:solidFill>
                    <a:latin typeface="微软雅黑" pitchFamily="34" charset="-122"/>
                    <a:ea typeface="微软雅黑" pitchFamily="34" charset="-122"/>
                  </a:rPr>
                  <a:t>fko</a:t>
                </a:r>
                <a:r>
                  <a:rPr lang="en-US" altLang="zh-CN" sz="1200" dirty="0" smtClean="0">
                    <a:solidFill>
                      <a:srgbClr val="003366"/>
                    </a:solidFill>
                    <a:latin typeface="微软雅黑" pitchFamily="34" charset="-122"/>
                    <a:ea typeface="微软雅黑" pitchFamily="34" charset="-122"/>
                  </a:rPr>
                  <a:t> Ca </a:t>
                </a:r>
                <a:r>
                  <a:rPr lang="en-US" altLang="zh-CN" sz="1200" dirty="0" err="1" smtClean="0">
                    <a:solidFill>
                      <a:srgbClr val="003366"/>
                    </a:solidFill>
                    <a:latin typeface="微软雅黑" pitchFamily="34" charset="-122"/>
                    <a:ea typeface="微软雅黑" pitchFamily="34" charset="-122"/>
                  </a:rPr>
                  <a:t>Cb</a:t>
                </a:r>
                <a:endParaRPr lang="en-US" altLang="zh-CN" sz="1200" dirty="0">
                  <a:solidFill>
                    <a:srgbClr val="003366"/>
                  </a:solidFill>
                  <a:latin typeface="微软雅黑" pitchFamily="34" charset="-122"/>
                  <a:ea typeface="微软雅黑" pitchFamily="34" charset="-122"/>
                </a:endParaRPr>
              </a:p>
            </p:txBody>
          </p:sp>
          <p:cxnSp>
            <p:nvCxnSpPr>
              <p:cNvPr id="54"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62" name="组合 61"/>
            <p:cNvGrpSpPr/>
            <p:nvPr/>
          </p:nvGrpSpPr>
          <p:grpSpPr>
            <a:xfrm>
              <a:off x="4660702" y="2558149"/>
              <a:ext cx="1872192" cy="252000"/>
              <a:chOff x="4427984" y="2852936"/>
              <a:chExt cx="1872192" cy="252000"/>
            </a:xfrm>
          </p:grpSpPr>
          <p:sp>
            <p:nvSpPr>
              <p:cNvPr id="51" name="圆角矩形 50"/>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三截面精度控制设计</a:t>
                </a:r>
                <a:endParaRPr lang="en-US" altLang="zh-CN" sz="1200" dirty="0">
                  <a:solidFill>
                    <a:srgbClr val="003366"/>
                  </a:solidFill>
                  <a:latin typeface="微软雅黑" pitchFamily="34" charset="-122"/>
                  <a:ea typeface="微软雅黑" pitchFamily="34" charset="-122"/>
                </a:endParaRPr>
              </a:p>
            </p:txBody>
          </p:sp>
          <p:cxnSp>
            <p:nvCxnSpPr>
              <p:cNvPr id="58"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60" name="组合 59"/>
            <p:cNvGrpSpPr/>
            <p:nvPr/>
          </p:nvGrpSpPr>
          <p:grpSpPr>
            <a:xfrm>
              <a:off x="4660702" y="2918189"/>
              <a:ext cx="1872016" cy="252000"/>
              <a:chOff x="4427984" y="3212976"/>
              <a:chExt cx="1872016" cy="252000"/>
            </a:xfrm>
          </p:grpSpPr>
          <p:sp>
            <p:nvSpPr>
              <p:cNvPr id="52" name="圆角矩形 51"/>
              <p:cNvSpPr/>
              <p:nvPr/>
            </p:nvSpPr>
            <p:spPr>
              <a:xfrm>
                <a:off x="4572000" y="321297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en-US" altLang="zh-CN" sz="1200" dirty="0" smtClean="0">
                    <a:solidFill>
                      <a:srgbClr val="003366"/>
                    </a:solidFill>
                    <a:latin typeface="微软雅黑" pitchFamily="34" charset="-122"/>
                    <a:ea typeface="微软雅黑" pitchFamily="34" charset="-122"/>
                  </a:rPr>
                  <a:t>TIF</a:t>
                </a:r>
                <a:r>
                  <a:rPr lang="zh-CN" altLang="en-US" sz="1200" dirty="0" smtClean="0">
                    <a:solidFill>
                      <a:srgbClr val="003366"/>
                    </a:solidFill>
                    <a:latin typeface="微软雅黑" pitchFamily="34" charset="-122"/>
                    <a:ea typeface="微软雅黑" pitchFamily="34" charset="-122"/>
                  </a:rPr>
                  <a:t>近基圆高重合度设计</a:t>
                </a:r>
                <a:endParaRPr lang="en-US" altLang="zh-CN" sz="1200" dirty="0">
                  <a:solidFill>
                    <a:srgbClr val="003366"/>
                  </a:solidFill>
                  <a:latin typeface="微软雅黑" pitchFamily="34" charset="-122"/>
                  <a:ea typeface="微软雅黑" pitchFamily="34" charset="-122"/>
                </a:endParaRPr>
              </a:p>
            </p:txBody>
          </p:sp>
          <p:cxnSp>
            <p:nvCxnSpPr>
              <p:cNvPr id="59" name="直接连接符 47"/>
              <p:cNvCxnSpPr>
                <a:cxnSpLocks noChangeShapeType="1"/>
              </p:cNvCxnSpPr>
              <p:nvPr/>
            </p:nvCxnSpPr>
            <p:spPr bwMode="auto">
              <a:xfrm flipV="1">
                <a:off x="4427984" y="3356992"/>
                <a:ext cx="126000" cy="0"/>
              </a:xfrm>
              <a:prstGeom prst="line">
                <a:avLst/>
              </a:prstGeom>
              <a:solidFill>
                <a:schemeClr val="accent1">
                  <a:lumMod val="50000"/>
                </a:schemeClr>
              </a:solidFill>
              <a:ln w="19050" algn="ctr">
                <a:solidFill>
                  <a:schemeClr val="accent1">
                    <a:lumMod val="50000"/>
                  </a:schemeClr>
                </a:solidFill>
                <a:round/>
                <a:headEnd/>
                <a:tailEnd/>
              </a:ln>
            </p:spPr>
          </p:cxnSp>
        </p:grpSp>
        <p:cxnSp>
          <p:nvCxnSpPr>
            <p:cNvPr id="85" name="直接连接符 44"/>
            <p:cNvCxnSpPr>
              <a:cxnSpLocks noChangeShapeType="1"/>
            </p:cNvCxnSpPr>
            <p:nvPr/>
          </p:nvCxnSpPr>
          <p:spPr bwMode="auto">
            <a:xfrm flipV="1">
              <a:off x="4660702" y="3638269"/>
              <a:ext cx="0" cy="1080000"/>
            </a:xfrm>
            <a:prstGeom prst="line">
              <a:avLst/>
            </a:prstGeom>
            <a:solidFill>
              <a:schemeClr val="accent1">
                <a:lumMod val="50000"/>
              </a:schemeClr>
            </a:solidFill>
            <a:ln w="19050" algn="ctr">
              <a:solidFill>
                <a:schemeClr val="accent1">
                  <a:lumMod val="50000"/>
                </a:schemeClr>
              </a:solidFill>
              <a:round/>
              <a:headEnd/>
              <a:tailEnd/>
            </a:ln>
          </p:spPr>
        </p:cxnSp>
        <p:grpSp>
          <p:nvGrpSpPr>
            <p:cNvPr id="86" name="组合 85"/>
            <p:cNvGrpSpPr/>
            <p:nvPr/>
          </p:nvGrpSpPr>
          <p:grpSpPr>
            <a:xfrm>
              <a:off x="4671368" y="3854293"/>
              <a:ext cx="1861526" cy="252000"/>
              <a:chOff x="4438650" y="2492896"/>
              <a:chExt cx="1861526" cy="252000"/>
            </a:xfrm>
          </p:grpSpPr>
          <p:sp>
            <p:nvSpPr>
              <p:cNvPr id="87" name="圆角矩形 86"/>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轴颈尺寸形位精度</a:t>
                </a:r>
                <a:endParaRPr lang="en-US" altLang="zh-CN" sz="1200" dirty="0">
                  <a:solidFill>
                    <a:srgbClr val="003366"/>
                  </a:solidFill>
                  <a:latin typeface="微软雅黑" pitchFamily="34" charset="-122"/>
                  <a:ea typeface="微软雅黑" pitchFamily="34" charset="-122"/>
                </a:endParaRPr>
              </a:p>
            </p:txBody>
          </p:sp>
          <p:cxnSp>
            <p:nvCxnSpPr>
              <p:cNvPr id="88"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95" name="组合 94"/>
            <p:cNvGrpSpPr/>
            <p:nvPr/>
          </p:nvGrpSpPr>
          <p:grpSpPr>
            <a:xfrm>
              <a:off x="4660702" y="4214333"/>
              <a:ext cx="1872192" cy="252000"/>
              <a:chOff x="4427984" y="2852936"/>
              <a:chExt cx="1872192" cy="252000"/>
            </a:xfrm>
          </p:grpSpPr>
          <p:sp>
            <p:nvSpPr>
              <p:cNvPr id="96" name="圆角矩形 95"/>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内孔、同步锥面精度</a:t>
                </a:r>
                <a:endParaRPr lang="en-US" altLang="zh-CN" sz="1200" dirty="0">
                  <a:solidFill>
                    <a:srgbClr val="003366"/>
                  </a:solidFill>
                  <a:latin typeface="微软雅黑" pitchFamily="34" charset="-122"/>
                  <a:ea typeface="微软雅黑" pitchFamily="34" charset="-122"/>
                </a:endParaRPr>
              </a:p>
            </p:txBody>
          </p:sp>
          <p:cxnSp>
            <p:nvCxnSpPr>
              <p:cNvPr id="97"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98" name="组合 97"/>
            <p:cNvGrpSpPr/>
            <p:nvPr/>
          </p:nvGrpSpPr>
          <p:grpSpPr>
            <a:xfrm>
              <a:off x="4660702" y="4574373"/>
              <a:ext cx="1872016" cy="252000"/>
              <a:chOff x="4427984" y="3212976"/>
              <a:chExt cx="1872016" cy="252000"/>
            </a:xfrm>
          </p:grpSpPr>
          <p:sp>
            <p:nvSpPr>
              <p:cNvPr id="99" name="圆角矩形 98"/>
              <p:cNvSpPr/>
              <p:nvPr/>
            </p:nvSpPr>
            <p:spPr>
              <a:xfrm>
                <a:off x="4572000" y="321297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轴花键结合齿花键精度</a:t>
                </a:r>
                <a:endParaRPr lang="en-US" altLang="zh-CN" sz="1200" dirty="0">
                  <a:solidFill>
                    <a:srgbClr val="003366"/>
                  </a:solidFill>
                  <a:latin typeface="微软雅黑" pitchFamily="34" charset="-122"/>
                  <a:ea typeface="微软雅黑" pitchFamily="34" charset="-122"/>
                </a:endParaRPr>
              </a:p>
            </p:txBody>
          </p:sp>
          <p:cxnSp>
            <p:nvCxnSpPr>
              <p:cNvPr id="100" name="直接连接符 47"/>
              <p:cNvCxnSpPr>
                <a:cxnSpLocks noChangeShapeType="1"/>
              </p:cNvCxnSpPr>
              <p:nvPr/>
            </p:nvCxnSpPr>
            <p:spPr bwMode="auto">
              <a:xfrm flipV="1">
                <a:off x="4427984" y="3356992"/>
                <a:ext cx="126000" cy="0"/>
              </a:xfrm>
              <a:prstGeom prst="line">
                <a:avLst/>
              </a:prstGeom>
              <a:solidFill>
                <a:schemeClr val="accent1">
                  <a:lumMod val="50000"/>
                </a:schemeClr>
              </a:solidFill>
              <a:ln w="19050" algn="ctr">
                <a:solidFill>
                  <a:schemeClr val="accent1">
                    <a:lumMod val="50000"/>
                  </a:schemeClr>
                </a:solidFill>
                <a:round/>
                <a:headEnd/>
                <a:tailEnd/>
              </a:ln>
            </p:spPr>
          </p:cxnSp>
        </p:grpSp>
        <p:cxnSp>
          <p:nvCxnSpPr>
            <p:cNvPr id="101" name="直接连接符 44"/>
            <p:cNvCxnSpPr>
              <a:cxnSpLocks noChangeShapeType="1"/>
            </p:cNvCxnSpPr>
            <p:nvPr/>
          </p:nvCxnSpPr>
          <p:spPr bwMode="auto">
            <a:xfrm flipV="1">
              <a:off x="4660702" y="5366461"/>
              <a:ext cx="0" cy="720000"/>
            </a:xfrm>
            <a:prstGeom prst="line">
              <a:avLst/>
            </a:prstGeom>
            <a:solidFill>
              <a:schemeClr val="accent1">
                <a:lumMod val="50000"/>
              </a:schemeClr>
            </a:solidFill>
            <a:ln w="19050" algn="ctr">
              <a:solidFill>
                <a:schemeClr val="accent1">
                  <a:lumMod val="50000"/>
                </a:schemeClr>
              </a:solidFill>
              <a:round/>
              <a:headEnd/>
              <a:tailEnd/>
            </a:ln>
          </p:spPr>
        </p:cxnSp>
        <p:grpSp>
          <p:nvGrpSpPr>
            <p:cNvPr id="102" name="组合 101"/>
            <p:cNvGrpSpPr/>
            <p:nvPr/>
          </p:nvGrpSpPr>
          <p:grpSpPr>
            <a:xfrm>
              <a:off x="4671368" y="5582485"/>
              <a:ext cx="1861526" cy="252000"/>
              <a:chOff x="4438650" y="2492896"/>
              <a:chExt cx="1861526" cy="252000"/>
            </a:xfrm>
          </p:grpSpPr>
          <p:sp>
            <p:nvSpPr>
              <p:cNvPr id="103" name="圆角矩形 102"/>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空心输入轴</a:t>
                </a:r>
                <a:endParaRPr lang="en-US" altLang="zh-CN" sz="1200" dirty="0">
                  <a:solidFill>
                    <a:srgbClr val="003366"/>
                  </a:solidFill>
                  <a:latin typeface="微软雅黑" pitchFamily="34" charset="-122"/>
                  <a:ea typeface="微软雅黑" pitchFamily="34" charset="-122"/>
                </a:endParaRPr>
              </a:p>
            </p:txBody>
          </p:sp>
          <p:cxnSp>
            <p:nvCxnSpPr>
              <p:cNvPr id="104"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05" name="组合 104"/>
            <p:cNvGrpSpPr/>
            <p:nvPr/>
          </p:nvGrpSpPr>
          <p:grpSpPr>
            <a:xfrm>
              <a:off x="4660702" y="5942525"/>
              <a:ext cx="1872192" cy="252000"/>
              <a:chOff x="4427984" y="2852936"/>
              <a:chExt cx="1872192" cy="252000"/>
            </a:xfrm>
          </p:grpSpPr>
          <p:sp>
            <p:nvSpPr>
              <p:cNvPr id="107" name="圆角矩形 106"/>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常啮合从动齿轮</a:t>
                </a:r>
                <a:endParaRPr lang="en-US" altLang="zh-CN" sz="1200" dirty="0">
                  <a:solidFill>
                    <a:srgbClr val="003366"/>
                  </a:solidFill>
                  <a:latin typeface="微软雅黑" pitchFamily="34" charset="-122"/>
                  <a:ea typeface="微软雅黑" pitchFamily="34" charset="-122"/>
                </a:endParaRPr>
              </a:p>
            </p:txBody>
          </p:sp>
          <p:cxnSp>
            <p:nvCxnSpPr>
              <p:cNvPr id="111"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grpSp>
        <p:nvGrpSpPr>
          <p:cNvPr id="191" name="组合 190"/>
          <p:cNvGrpSpPr/>
          <p:nvPr/>
        </p:nvGrpSpPr>
        <p:grpSpPr>
          <a:xfrm>
            <a:off x="6783362" y="1153642"/>
            <a:ext cx="2037110" cy="5162584"/>
            <a:chOff x="6855370" y="1153642"/>
            <a:chExt cx="2037110" cy="5162584"/>
          </a:xfrm>
        </p:grpSpPr>
        <p:sp>
          <p:nvSpPr>
            <p:cNvPr id="109" name="矩形 108"/>
            <p:cNvSpPr/>
            <p:nvPr/>
          </p:nvSpPr>
          <p:spPr>
            <a:xfrm>
              <a:off x="6855370" y="1153642"/>
              <a:ext cx="2016000" cy="360363"/>
            </a:xfrm>
            <a:prstGeom prst="rect">
              <a:avLst/>
            </a:prstGeom>
            <a:solidFill>
              <a:srgbClr val="00336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buFont typeface="Arial" charset="0"/>
                <a:buNone/>
                <a:defRPr/>
              </a:pPr>
              <a:r>
                <a:rPr lang="zh-CN" altLang="en-US" b="1" kern="0" dirty="0" smtClean="0">
                  <a:solidFill>
                    <a:schemeClr val="bg1"/>
                  </a:solidFill>
                  <a:latin typeface="微软雅黑" pitchFamily="34" charset="-122"/>
                  <a:ea typeface="微软雅黑" pitchFamily="34" charset="-122"/>
                </a:rPr>
                <a:t>轴齿关键制造技术</a:t>
              </a:r>
              <a:endParaRPr lang="zh-CN" altLang="en-US" b="1" kern="0" dirty="0">
                <a:solidFill>
                  <a:schemeClr val="bg1"/>
                </a:solidFill>
                <a:latin typeface="微软雅黑" pitchFamily="34" charset="-122"/>
                <a:ea typeface="微软雅黑" pitchFamily="34" charset="-122"/>
              </a:endParaRPr>
            </a:p>
          </p:txBody>
        </p:sp>
        <p:sp>
          <p:nvSpPr>
            <p:cNvPr id="118" name="圆角矩形 117"/>
            <p:cNvSpPr/>
            <p:nvPr/>
          </p:nvSpPr>
          <p:spPr>
            <a:xfrm>
              <a:off x="6857206" y="1622085"/>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sz="1400" b="1" dirty="0" smtClean="0">
                  <a:solidFill>
                    <a:srgbClr val="003366"/>
                  </a:solidFill>
                  <a:latin typeface="微软雅黑" pitchFamily="34" charset="-122"/>
                  <a:ea typeface="微软雅黑" pitchFamily="34" charset="-122"/>
                </a:rPr>
                <a:t>1.</a:t>
              </a:r>
              <a:r>
                <a:rPr lang="zh-CN" altLang="en-US" sz="1400" b="1" dirty="0" smtClean="0">
                  <a:solidFill>
                    <a:srgbClr val="003366"/>
                  </a:solidFill>
                  <a:latin typeface="微软雅黑" pitchFamily="34" charset="-122"/>
                  <a:ea typeface="微软雅黑" pitchFamily="34" charset="-122"/>
                </a:rPr>
                <a:t>齿轮制造仿真技术</a:t>
              </a:r>
              <a:endParaRPr lang="zh-CN" altLang="en-US" sz="1400" b="1" dirty="0">
                <a:solidFill>
                  <a:srgbClr val="003366"/>
                </a:solidFill>
                <a:latin typeface="微软雅黑" pitchFamily="34" charset="-122"/>
                <a:ea typeface="微软雅黑" pitchFamily="34" charset="-122"/>
              </a:endParaRPr>
            </a:p>
          </p:txBody>
        </p:sp>
        <p:sp>
          <p:nvSpPr>
            <p:cNvPr id="119" name="圆角矩形 118"/>
            <p:cNvSpPr/>
            <p:nvPr/>
          </p:nvSpPr>
          <p:spPr>
            <a:xfrm>
              <a:off x="6859042" y="3192504"/>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3.</a:t>
              </a:r>
              <a:r>
                <a:rPr lang="zh-CN" altLang="en-US" sz="1400" b="1" dirty="0" smtClean="0">
                  <a:solidFill>
                    <a:srgbClr val="003366"/>
                  </a:solidFill>
                  <a:latin typeface="微软雅黑" pitchFamily="34" charset="-122"/>
                  <a:ea typeface="微软雅黑" pitchFamily="34" charset="-122"/>
                </a:rPr>
                <a:t>近基圆渐开线达成技术</a:t>
              </a:r>
              <a:endParaRPr lang="zh-CN" altLang="en-US" sz="1400" b="1" dirty="0">
                <a:solidFill>
                  <a:srgbClr val="003366"/>
                </a:solidFill>
                <a:latin typeface="微软雅黑" pitchFamily="34" charset="-122"/>
                <a:ea typeface="微软雅黑" pitchFamily="34" charset="-122"/>
              </a:endParaRPr>
            </a:p>
          </p:txBody>
        </p:sp>
        <p:cxnSp>
          <p:nvCxnSpPr>
            <p:cNvPr id="121" name="直接连接符 44"/>
            <p:cNvCxnSpPr>
              <a:cxnSpLocks noChangeShapeType="1"/>
            </p:cNvCxnSpPr>
            <p:nvPr/>
          </p:nvCxnSpPr>
          <p:spPr bwMode="auto">
            <a:xfrm flipH="1" flipV="1">
              <a:off x="7017916" y="1982085"/>
              <a:ext cx="0" cy="540000"/>
            </a:xfrm>
            <a:prstGeom prst="line">
              <a:avLst/>
            </a:prstGeom>
            <a:solidFill>
              <a:schemeClr val="accent1">
                <a:lumMod val="50000"/>
              </a:schemeClr>
            </a:solidFill>
            <a:ln w="19050" algn="ctr">
              <a:solidFill>
                <a:schemeClr val="accent1">
                  <a:lumMod val="50000"/>
                </a:schemeClr>
              </a:solidFill>
              <a:round/>
              <a:headEnd/>
              <a:tailEnd/>
            </a:ln>
          </p:spPr>
        </p:cxnSp>
        <p:grpSp>
          <p:nvGrpSpPr>
            <p:cNvPr id="122" name="组合 121"/>
            <p:cNvGrpSpPr/>
            <p:nvPr/>
          </p:nvGrpSpPr>
          <p:grpSpPr>
            <a:xfrm>
              <a:off x="7028582" y="2090069"/>
              <a:ext cx="1861526" cy="252000"/>
              <a:chOff x="4438650" y="2492896"/>
              <a:chExt cx="1861526" cy="252000"/>
            </a:xfrm>
          </p:grpSpPr>
          <p:sp>
            <p:nvSpPr>
              <p:cNvPr id="123" name="圆角矩形 122"/>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齿形加工仿真</a:t>
                </a:r>
                <a:endParaRPr lang="en-US" altLang="zh-CN" sz="1200" dirty="0">
                  <a:solidFill>
                    <a:srgbClr val="003366"/>
                  </a:solidFill>
                  <a:latin typeface="微软雅黑" pitchFamily="34" charset="-122"/>
                  <a:ea typeface="微软雅黑" pitchFamily="34" charset="-122"/>
                </a:endParaRPr>
              </a:p>
            </p:txBody>
          </p:sp>
          <p:cxnSp>
            <p:nvCxnSpPr>
              <p:cNvPr id="124"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25" name="组合 124"/>
            <p:cNvGrpSpPr/>
            <p:nvPr/>
          </p:nvGrpSpPr>
          <p:grpSpPr>
            <a:xfrm>
              <a:off x="7017916" y="2397151"/>
              <a:ext cx="1872192" cy="252000"/>
              <a:chOff x="4427984" y="2852936"/>
              <a:chExt cx="1872192" cy="252000"/>
            </a:xfrm>
          </p:grpSpPr>
          <p:sp>
            <p:nvSpPr>
              <p:cNvPr id="126" name="圆角矩形 125"/>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齿轮工艺仿真</a:t>
                </a:r>
                <a:endParaRPr lang="en-US" altLang="zh-CN" sz="1200" dirty="0">
                  <a:solidFill>
                    <a:srgbClr val="003366"/>
                  </a:solidFill>
                  <a:latin typeface="微软雅黑" pitchFamily="34" charset="-122"/>
                  <a:ea typeface="微软雅黑" pitchFamily="34" charset="-122"/>
                </a:endParaRPr>
              </a:p>
            </p:txBody>
          </p:sp>
          <p:cxnSp>
            <p:nvCxnSpPr>
              <p:cNvPr id="127"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sp>
          <p:nvSpPr>
            <p:cNvPr id="149" name="圆角矩形 148"/>
            <p:cNvSpPr/>
            <p:nvPr/>
          </p:nvSpPr>
          <p:spPr>
            <a:xfrm>
              <a:off x="6857206" y="2748847"/>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2.</a:t>
              </a:r>
              <a:r>
                <a:rPr lang="zh-CN" altLang="en-US" sz="1400" b="1" dirty="0" smtClean="0">
                  <a:solidFill>
                    <a:srgbClr val="003366"/>
                  </a:solidFill>
                  <a:latin typeface="微软雅黑" pitchFamily="34" charset="-122"/>
                  <a:ea typeface="微软雅黑" pitchFamily="34" charset="-122"/>
                </a:rPr>
                <a:t>全齿面精度控制技术</a:t>
              </a:r>
              <a:endParaRPr lang="zh-CN" altLang="en-US" sz="1400" b="1" dirty="0">
                <a:solidFill>
                  <a:srgbClr val="003366"/>
                </a:solidFill>
                <a:latin typeface="微软雅黑" pitchFamily="34" charset="-122"/>
                <a:ea typeface="微软雅黑" pitchFamily="34" charset="-122"/>
              </a:endParaRPr>
            </a:p>
          </p:txBody>
        </p:sp>
        <p:sp>
          <p:nvSpPr>
            <p:cNvPr id="150" name="圆角矩形 149"/>
            <p:cNvSpPr/>
            <p:nvPr/>
          </p:nvSpPr>
          <p:spPr>
            <a:xfrm>
              <a:off x="6857206" y="3626620"/>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4.</a:t>
              </a:r>
              <a:r>
                <a:rPr lang="zh-CN" altLang="en-US" sz="1400" b="1" dirty="0" smtClean="0">
                  <a:solidFill>
                    <a:srgbClr val="003366"/>
                  </a:solidFill>
                  <a:latin typeface="微软雅黑" pitchFamily="34" charset="-122"/>
                  <a:ea typeface="微软雅黑" pitchFamily="34" charset="-122"/>
                </a:rPr>
                <a:t>全流程质量控制技术</a:t>
              </a:r>
              <a:endParaRPr lang="zh-CN" altLang="en-US" sz="1400" b="1" dirty="0">
                <a:solidFill>
                  <a:srgbClr val="003366"/>
                </a:solidFill>
                <a:latin typeface="微软雅黑" pitchFamily="34" charset="-122"/>
                <a:ea typeface="微软雅黑" pitchFamily="34" charset="-122"/>
              </a:endParaRPr>
            </a:p>
          </p:txBody>
        </p:sp>
        <p:cxnSp>
          <p:nvCxnSpPr>
            <p:cNvPr id="151" name="直接连接符 44"/>
            <p:cNvCxnSpPr>
              <a:cxnSpLocks noChangeShapeType="1"/>
            </p:cNvCxnSpPr>
            <p:nvPr/>
          </p:nvCxnSpPr>
          <p:spPr bwMode="auto">
            <a:xfrm flipV="1">
              <a:off x="7016080" y="3990852"/>
              <a:ext cx="0" cy="1141200"/>
            </a:xfrm>
            <a:prstGeom prst="line">
              <a:avLst/>
            </a:prstGeom>
            <a:solidFill>
              <a:schemeClr val="accent1">
                <a:lumMod val="50000"/>
              </a:schemeClr>
            </a:solidFill>
            <a:ln w="19050" algn="ctr">
              <a:solidFill>
                <a:schemeClr val="accent1">
                  <a:lumMod val="50000"/>
                </a:schemeClr>
              </a:solidFill>
              <a:round/>
              <a:headEnd/>
              <a:tailEnd/>
            </a:ln>
          </p:spPr>
        </p:cxnSp>
        <p:grpSp>
          <p:nvGrpSpPr>
            <p:cNvPr id="152" name="组合 151"/>
            <p:cNvGrpSpPr/>
            <p:nvPr/>
          </p:nvGrpSpPr>
          <p:grpSpPr>
            <a:xfrm>
              <a:off x="7026746" y="4058668"/>
              <a:ext cx="1861526" cy="252000"/>
              <a:chOff x="4438650" y="2492896"/>
              <a:chExt cx="1861526" cy="252000"/>
            </a:xfrm>
          </p:grpSpPr>
          <p:sp>
            <p:nvSpPr>
              <p:cNvPr id="153" name="圆角矩形 152"/>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齿坯精车</a:t>
                </a:r>
                <a:endParaRPr lang="en-US" altLang="zh-CN" sz="1200" dirty="0">
                  <a:solidFill>
                    <a:srgbClr val="003366"/>
                  </a:solidFill>
                  <a:latin typeface="微软雅黑" pitchFamily="34" charset="-122"/>
                  <a:ea typeface="微软雅黑" pitchFamily="34" charset="-122"/>
                </a:endParaRPr>
              </a:p>
            </p:txBody>
          </p:sp>
          <p:cxnSp>
            <p:nvCxnSpPr>
              <p:cNvPr id="154"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55" name="组合 154"/>
            <p:cNvGrpSpPr/>
            <p:nvPr/>
          </p:nvGrpSpPr>
          <p:grpSpPr>
            <a:xfrm>
              <a:off x="7016080" y="4360417"/>
              <a:ext cx="1872192" cy="252000"/>
              <a:chOff x="4427984" y="2852936"/>
              <a:chExt cx="1872192" cy="252000"/>
            </a:xfrm>
          </p:grpSpPr>
          <p:sp>
            <p:nvSpPr>
              <p:cNvPr id="156" name="圆角矩形 155"/>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齿轮制齿工序</a:t>
                </a:r>
                <a:endParaRPr lang="en-US" altLang="zh-CN" sz="1200" dirty="0">
                  <a:solidFill>
                    <a:srgbClr val="003366"/>
                  </a:solidFill>
                  <a:latin typeface="微软雅黑" pitchFamily="34" charset="-122"/>
                  <a:ea typeface="微软雅黑" pitchFamily="34" charset="-122"/>
                </a:endParaRPr>
              </a:p>
            </p:txBody>
          </p:sp>
          <p:cxnSp>
            <p:nvCxnSpPr>
              <p:cNvPr id="157"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58" name="组合 157"/>
            <p:cNvGrpSpPr/>
            <p:nvPr/>
          </p:nvGrpSpPr>
          <p:grpSpPr>
            <a:xfrm>
              <a:off x="7016080" y="4675114"/>
              <a:ext cx="1872016" cy="252000"/>
              <a:chOff x="4427984" y="3212976"/>
              <a:chExt cx="1872016" cy="252000"/>
            </a:xfrm>
          </p:grpSpPr>
          <p:sp>
            <p:nvSpPr>
              <p:cNvPr id="159" name="圆角矩形 158"/>
              <p:cNvSpPr/>
              <p:nvPr/>
            </p:nvSpPr>
            <p:spPr>
              <a:xfrm>
                <a:off x="4572000" y="321297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热处理、校直</a:t>
                </a:r>
                <a:endParaRPr lang="en-US" altLang="zh-CN" sz="1200" dirty="0">
                  <a:solidFill>
                    <a:srgbClr val="003366"/>
                  </a:solidFill>
                  <a:latin typeface="微软雅黑" pitchFamily="34" charset="-122"/>
                  <a:ea typeface="微软雅黑" pitchFamily="34" charset="-122"/>
                </a:endParaRPr>
              </a:p>
            </p:txBody>
          </p:sp>
          <p:cxnSp>
            <p:nvCxnSpPr>
              <p:cNvPr id="160" name="直接连接符 47"/>
              <p:cNvCxnSpPr>
                <a:cxnSpLocks noChangeShapeType="1"/>
              </p:cNvCxnSpPr>
              <p:nvPr/>
            </p:nvCxnSpPr>
            <p:spPr bwMode="auto">
              <a:xfrm flipV="1">
                <a:off x="4427984" y="335699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61" name="组合 160"/>
            <p:cNvGrpSpPr/>
            <p:nvPr/>
          </p:nvGrpSpPr>
          <p:grpSpPr>
            <a:xfrm>
              <a:off x="7020464" y="4989653"/>
              <a:ext cx="1872016" cy="252000"/>
              <a:chOff x="4427984" y="3212976"/>
              <a:chExt cx="1872016" cy="252000"/>
            </a:xfrm>
          </p:grpSpPr>
          <p:sp>
            <p:nvSpPr>
              <p:cNvPr id="162" name="圆角矩形 161"/>
              <p:cNvSpPr/>
              <p:nvPr/>
            </p:nvSpPr>
            <p:spPr>
              <a:xfrm>
                <a:off x="4572000" y="321297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热后精加工</a:t>
                </a:r>
                <a:endParaRPr lang="en-US" altLang="zh-CN" sz="1200" dirty="0">
                  <a:solidFill>
                    <a:srgbClr val="003366"/>
                  </a:solidFill>
                  <a:latin typeface="微软雅黑" pitchFamily="34" charset="-122"/>
                  <a:ea typeface="微软雅黑" pitchFamily="34" charset="-122"/>
                </a:endParaRPr>
              </a:p>
            </p:txBody>
          </p:sp>
          <p:cxnSp>
            <p:nvCxnSpPr>
              <p:cNvPr id="163" name="直接连接符 47"/>
              <p:cNvCxnSpPr>
                <a:cxnSpLocks noChangeShapeType="1"/>
              </p:cNvCxnSpPr>
              <p:nvPr/>
            </p:nvCxnSpPr>
            <p:spPr bwMode="auto">
              <a:xfrm flipV="1">
                <a:off x="4427984" y="3356992"/>
                <a:ext cx="126000" cy="0"/>
              </a:xfrm>
              <a:prstGeom prst="line">
                <a:avLst/>
              </a:prstGeom>
              <a:solidFill>
                <a:schemeClr val="accent1">
                  <a:lumMod val="50000"/>
                </a:schemeClr>
              </a:solidFill>
              <a:ln w="19050" algn="ctr">
                <a:solidFill>
                  <a:schemeClr val="accent1">
                    <a:lumMod val="50000"/>
                  </a:schemeClr>
                </a:solidFill>
                <a:round/>
                <a:headEnd/>
                <a:tailEnd/>
              </a:ln>
            </p:spPr>
          </p:cxnSp>
        </p:grpSp>
        <p:sp>
          <p:nvSpPr>
            <p:cNvPr id="164" name="圆角矩形 163"/>
            <p:cNvSpPr/>
            <p:nvPr/>
          </p:nvSpPr>
          <p:spPr>
            <a:xfrm>
              <a:off x="6857206" y="5330429"/>
              <a:ext cx="2016000" cy="360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a:defRPr/>
              </a:pPr>
              <a:r>
                <a:rPr lang="en-US" altLang="zh-CN" sz="1400" b="1" dirty="0" smtClean="0">
                  <a:solidFill>
                    <a:srgbClr val="003366"/>
                  </a:solidFill>
                  <a:latin typeface="微软雅黑" pitchFamily="34" charset="-122"/>
                  <a:ea typeface="微软雅黑" pitchFamily="34" charset="-122"/>
                </a:rPr>
                <a:t>5.</a:t>
              </a:r>
              <a:r>
                <a:rPr lang="zh-CN" altLang="en-US" sz="1400" b="1" dirty="0" smtClean="0">
                  <a:solidFill>
                    <a:srgbClr val="003366"/>
                  </a:solidFill>
                  <a:latin typeface="微软雅黑" pitchFamily="34" charset="-122"/>
                  <a:ea typeface="微软雅黑" pitchFamily="34" charset="-122"/>
                </a:rPr>
                <a:t>从动齿轮铆接磨齿技术</a:t>
              </a:r>
              <a:endParaRPr lang="zh-CN" altLang="en-US" sz="1400" b="1" dirty="0">
                <a:solidFill>
                  <a:srgbClr val="003366"/>
                </a:solidFill>
                <a:latin typeface="微软雅黑" pitchFamily="34" charset="-122"/>
                <a:ea typeface="微软雅黑" pitchFamily="34" charset="-122"/>
              </a:endParaRPr>
            </a:p>
          </p:txBody>
        </p:sp>
        <p:cxnSp>
          <p:nvCxnSpPr>
            <p:cNvPr id="165" name="直接连接符 44"/>
            <p:cNvCxnSpPr>
              <a:cxnSpLocks noChangeShapeType="1"/>
            </p:cNvCxnSpPr>
            <p:nvPr/>
          </p:nvCxnSpPr>
          <p:spPr bwMode="auto">
            <a:xfrm flipV="1">
              <a:off x="7016080" y="5694661"/>
              <a:ext cx="0" cy="504000"/>
            </a:xfrm>
            <a:prstGeom prst="line">
              <a:avLst/>
            </a:prstGeom>
            <a:solidFill>
              <a:schemeClr val="accent1">
                <a:lumMod val="50000"/>
              </a:schemeClr>
            </a:solidFill>
            <a:ln w="19050" algn="ctr">
              <a:solidFill>
                <a:schemeClr val="accent1">
                  <a:lumMod val="50000"/>
                </a:schemeClr>
              </a:solidFill>
              <a:round/>
              <a:headEnd/>
              <a:tailEnd/>
            </a:ln>
          </p:spPr>
        </p:cxnSp>
        <p:grpSp>
          <p:nvGrpSpPr>
            <p:cNvPr id="166" name="组合 165"/>
            <p:cNvGrpSpPr/>
            <p:nvPr/>
          </p:nvGrpSpPr>
          <p:grpSpPr>
            <a:xfrm>
              <a:off x="7026746" y="5762477"/>
              <a:ext cx="1861526" cy="252000"/>
              <a:chOff x="4438650" y="2492896"/>
              <a:chExt cx="1861526" cy="252000"/>
            </a:xfrm>
          </p:grpSpPr>
          <p:sp>
            <p:nvSpPr>
              <p:cNvPr id="167" name="圆角矩形 166"/>
              <p:cNvSpPr/>
              <p:nvPr/>
            </p:nvSpPr>
            <p:spPr>
              <a:xfrm>
                <a:off x="4572176" y="249289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热变形补偿、控制</a:t>
                </a:r>
                <a:endParaRPr lang="en-US" altLang="zh-CN" sz="1200" dirty="0">
                  <a:solidFill>
                    <a:srgbClr val="003366"/>
                  </a:solidFill>
                  <a:latin typeface="微软雅黑" pitchFamily="34" charset="-122"/>
                  <a:ea typeface="微软雅黑" pitchFamily="34" charset="-122"/>
                </a:endParaRPr>
              </a:p>
            </p:txBody>
          </p:sp>
          <p:cxnSp>
            <p:nvCxnSpPr>
              <p:cNvPr id="168" name="直接连接符 47"/>
              <p:cNvCxnSpPr>
                <a:cxnSpLocks noChangeShapeType="1"/>
              </p:cNvCxnSpPr>
              <p:nvPr/>
            </p:nvCxnSpPr>
            <p:spPr bwMode="auto">
              <a:xfrm flipV="1">
                <a:off x="4438650" y="263500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nvGrpSpPr>
            <p:cNvPr id="169" name="组合 168"/>
            <p:cNvGrpSpPr/>
            <p:nvPr/>
          </p:nvGrpSpPr>
          <p:grpSpPr>
            <a:xfrm>
              <a:off x="7016080" y="6064226"/>
              <a:ext cx="1872192" cy="252000"/>
              <a:chOff x="4427984" y="2852936"/>
              <a:chExt cx="1872192" cy="252000"/>
            </a:xfrm>
          </p:grpSpPr>
          <p:sp>
            <p:nvSpPr>
              <p:cNvPr id="170" name="圆角矩形 169"/>
              <p:cNvSpPr/>
              <p:nvPr/>
            </p:nvSpPr>
            <p:spPr>
              <a:xfrm>
                <a:off x="4572176" y="2852936"/>
                <a:ext cx="1728000" cy="252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8800" tIns="18000" rIns="28800" bIns="18000" anchor="ctr"/>
              <a:lstStyle/>
              <a:p>
                <a:pPr marL="342900" indent="-342900" algn="ctr">
                  <a:lnSpc>
                    <a:spcPts val="2100"/>
                  </a:lnSpc>
                  <a:defRPr/>
                </a:pPr>
                <a:r>
                  <a:rPr lang="zh-CN" altLang="en-US" sz="1200" dirty="0" smtClean="0">
                    <a:solidFill>
                      <a:srgbClr val="003366"/>
                    </a:solidFill>
                    <a:latin typeface="微软雅黑" pitchFamily="34" charset="-122"/>
                    <a:ea typeface="微软雅黑" pitchFamily="34" charset="-122"/>
                  </a:rPr>
                  <a:t>压装、铆接、磨齿</a:t>
                </a:r>
                <a:endParaRPr lang="en-US" altLang="zh-CN" sz="1200" dirty="0">
                  <a:solidFill>
                    <a:srgbClr val="003366"/>
                  </a:solidFill>
                  <a:latin typeface="微软雅黑" pitchFamily="34" charset="-122"/>
                  <a:ea typeface="微软雅黑" pitchFamily="34" charset="-122"/>
                </a:endParaRPr>
              </a:p>
            </p:txBody>
          </p:sp>
          <p:cxnSp>
            <p:nvCxnSpPr>
              <p:cNvPr id="171" name="直接连接符 47"/>
              <p:cNvCxnSpPr>
                <a:cxnSpLocks noChangeShapeType="1"/>
              </p:cNvCxnSpPr>
              <p:nvPr/>
            </p:nvCxnSpPr>
            <p:spPr bwMode="auto">
              <a:xfrm flipV="1">
                <a:off x="4427984" y="2996952"/>
                <a:ext cx="126000" cy="0"/>
              </a:xfrm>
              <a:prstGeom prst="line">
                <a:avLst/>
              </a:prstGeom>
              <a:solidFill>
                <a:schemeClr val="accent1">
                  <a:lumMod val="50000"/>
                </a:schemeClr>
              </a:solidFill>
              <a:ln w="19050" algn="ctr">
                <a:solidFill>
                  <a:schemeClr val="accent1">
                    <a:lumMod val="50000"/>
                  </a:schemeClr>
                </a:solidFill>
                <a:round/>
                <a:headEnd/>
                <a:tailEnd/>
              </a:ln>
            </p:spPr>
          </p:cxn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5</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3" name="Text Box 5"/>
          <p:cNvSpPr txBox="1">
            <a:spLocks noChangeArrowheads="1"/>
          </p:cNvSpPr>
          <p:nvPr/>
        </p:nvSpPr>
        <p:spPr bwMode="auto">
          <a:xfrm>
            <a:off x="436034" y="169590"/>
            <a:ext cx="982961" cy="461665"/>
          </a:xfrm>
          <a:prstGeom prst="rect">
            <a:avLst/>
          </a:prstGeom>
          <a:noFill/>
          <a:ln w="9525">
            <a:noFill/>
            <a:miter lim="800000"/>
            <a:headEnd/>
            <a:tailEnd/>
          </a:ln>
        </p:spPr>
        <p:txBody>
          <a:bodyPr wrap="none">
            <a:spAutoFit/>
          </a:bodyPr>
          <a:lstStyle/>
          <a:p>
            <a:r>
              <a:rPr lang="zh-CN" altLang="en-US" sz="2400" b="1" dirty="0" smtClean="0">
                <a:solidFill>
                  <a:srgbClr val="003366"/>
                </a:solidFill>
                <a:latin typeface="微软雅黑" pitchFamily="34" charset="-122"/>
                <a:ea typeface="微软雅黑" pitchFamily="34" charset="-122"/>
              </a:rPr>
              <a:t>目  录</a:t>
            </a:r>
            <a:endParaRPr lang="en-US" altLang="zh-CN" sz="2400" b="1" dirty="0">
              <a:solidFill>
                <a:srgbClr val="003366"/>
              </a:solidFill>
              <a:latin typeface="微软雅黑" pitchFamily="34" charset="-122"/>
              <a:ea typeface="微软雅黑" pitchFamily="34" charset="-122"/>
            </a:endParaRPr>
          </a:p>
        </p:txBody>
      </p:sp>
      <p:grpSp>
        <p:nvGrpSpPr>
          <p:cNvPr id="4" name="组合 15"/>
          <p:cNvGrpSpPr/>
          <p:nvPr/>
        </p:nvGrpSpPr>
        <p:grpSpPr>
          <a:xfrm>
            <a:off x="1102119" y="3872350"/>
            <a:ext cx="6939762" cy="540000"/>
            <a:chOff x="1012119" y="4086976"/>
            <a:chExt cx="6939762" cy="540000"/>
          </a:xfrm>
        </p:grpSpPr>
        <p:sp>
          <p:nvSpPr>
            <p:cNvPr id="19" name="矩形 1"/>
            <p:cNvSpPr>
              <a:spLocks noChangeArrowheads="1"/>
            </p:cNvSpPr>
            <p:nvPr/>
          </p:nvSpPr>
          <p:spPr bwMode="auto">
            <a:xfrm>
              <a:off x="1651881" y="408697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轴齿全流程质量控制技术</a:t>
              </a:r>
              <a:endParaRPr lang="zh-CN" altLang="en-US" sz="2400" b="1" kern="0" dirty="0">
                <a:solidFill>
                  <a:srgbClr val="FFFFFF"/>
                </a:solidFill>
                <a:latin typeface="+mn-lt"/>
                <a:ea typeface="微软雅黑" pitchFamily="34" charset="-122"/>
                <a:cs typeface="Arial" pitchFamily="34" charset="0"/>
              </a:endParaRPr>
            </a:p>
          </p:txBody>
        </p:sp>
        <p:sp>
          <p:nvSpPr>
            <p:cNvPr id="22" name="矩形 4"/>
            <p:cNvSpPr>
              <a:spLocks noChangeArrowheads="1"/>
            </p:cNvSpPr>
            <p:nvPr/>
          </p:nvSpPr>
          <p:spPr bwMode="auto">
            <a:xfrm>
              <a:off x="1012119" y="408697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3</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5" name="组合 24"/>
          <p:cNvGrpSpPr/>
          <p:nvPr/>
        </p:nvGrpSpPr>
        <p:grpSpPr>
          <a:xfrm>
            <a:off x="1101872" y="1734716"/>
            <a:ext cx="6940257" cy="540000"/>
            <a:chOff x="1011872" y="1734716"/>
            <a:chExt cx="6940257" cy="540000"/>
          </a:xfrm>
        </p:grpSpPr>
        <p:sp>
          <p:nvSpPr>
            <p:cNvPr id="28" name="矩形 4"/>
            <p:cNvSpPr>
              <a:spLocks noChangeArrowheads="1"/>
            </p:cNvSpPr>
            <p:nvPr/>
          </p:nvSpPr>
          <p:spPr bwMode="auto">
            <a:xfrm>
              <a:off x="1011872" y="1734716"/>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mn-lt"/>
                  <a:ea typeface="微软雅黑" pitchFamily="34" charset="-122"/>
                  <a:cs typeface="Arial" pitchFamily="34" charset="0"/>
                </a:rPr>
                <a:t>1</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sp>
          <p:nvSpPr>
            <p:cNvPr id="29" name="矩形 1"/>
            <p:cNvSpPr>
              <a:spLocks noChangeArrowheads="1"/>
            </p:cNvSpPr>
            <p:nvPr/>
          </p:nvSpPr>
          <p:spPr bwMode="auto">
            <a:xfrm>
              <a:off x="1652129" y="1734716"/>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DCT</a:t>
              </a:r>
              <a:r>
                <a:rPr kumimoji="0" lang="zh-CN" altLang="en-US" sz="2400" b="1"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轴齿制造技术概述</a:t>
              </a:r>
              <a:endParaRPr kumimoji="0" lang="zh-CN" altLang="en-US" sz="2400" b="1"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6" name="组合 29"/>
          <p:cNvGrpSpPr/>
          <p:nvPr/>
        </p:nvGrpSpPr>
        <p:grpSpPr>
          <a:xfrm>
            <a:off x="1102119" y="2803533"/>
            <a:ext cx="6939762" cy="540000"/>
            <a:chOff x="1012119" y="2910846"/>
            <a:chExt cx="6939762" cy="540000"/>
          </a:xfrm>
        </p:grpSpPr>
        <p:sp>
          <p:nvSpPr>
            <p:cNvPr id="31" name="矩形 1"/>
            <p:cNvSpPr>
              <a:spLocks noChangeArrowheads="1"/>
            </p:cNvSpPr>
            <p:nvPr/>
          </p:nvSpPr>
          <p:spPr bwMode="auto">
            <a:xfrm>
              <a:off x="1651881" y="2910846"/>
              <a:ext cx="630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齿轮制造仿真技术应用</a:t>
              </a:r>
              <a:endParaRPr lang="zh-CN" altLang="en-US" sz="2400" b="1" kern="0" dirty="0">
                <a:solidFill>
                  <a:srgbClr val="FFFFFF"/>
                </a:solidFill>
                <a:latin typeface="+mn-lt"/>
                <a:ea typeface="微软雅黑" pitchFamily="34" charset="-122"/>
                <a:cs typeface="Arial" pitchFamily="34" charset="0"/>
              </a:endParaRPr>
            </a:p>
          </p:txBody>
        </p:sp>
        <p:sp>
          <p:nvSpPr>
            <p:cNvPr id="36" name="矩形 4"/>
            <p:cNvSpPr>
              <a:spLocks noChangeArrowheads="1"/>
            </p:cNvSpPr>
            <p:nvPr/>
          </p:nvSpPr>
          <p:spPr bwMode="auto">
            <a:xfrm>
              <a:off x="1012119" y="2910846"/>
              <a:ext cx="540000" cy="540000"/>
            </a:xfrm>
            <a:prstGeom prst="rect">
              <a:avLst/>
            </a:prstGeom>
            <a:solidFill>
              <a:srgbClr val="003B90"/>
            </a:solidFill>
            <a:ln w="28575" algn="ctr">
              <a:solidFill>
                <a:srgbClr val="FF0000"/>
              </a:solid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2</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grpSp>
        <p:nvGrpSpPr>
          <p:cNvPr id="7" name="组合 36"/>
          <p:cNvGrpSpPr/>
          <p:nvPr/>
        </p:nvGrpSpPr>
        <p:grpSpPr>
          <a:xfrm>
            <a:off x="1102119" y="4941168"/>
            <a:ext cx="6939762" cy="540000"/>
            <a:chOff x="1012119" y="5263108"/>
            <a:chExt cx="6939762" cy="540000"/>
          </a:xfrm>
        </p:grpSpPr>
        <p:sp>
          <p:nvSpPr>
            <p:cNvPr id="38" name="矩形 1"/>
            <p:cNvSpPr>
              <a:spLocks noChangeArrowheads="1"/>
            </p:cNvSpPr>
            <p:nvPr/>
          </p:nvSpPr>
          <p:spPr bwMode="auto">
            <a:xfrm>
              <a:off x="1651881" y="5263108"/>
              <a:ext cx="630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1" kern="0" dirty="0" smtClean="0">
                  <a:solidFill>
                    <a:srgbClr val="FFFFFF"/>
                  </a:solidFill>
                  <a:latin typeface="+mn-lt"/>
                  <a:ea typeface="微软雅黑" pitchFamily="34" charset="-122"/>
                  <a:cs typeface="Arial" pitchFamily="34" charset="0"/>
                </a:rPr>
                <a:t>典型零件关键制造技术</a:t>
              </a:r>
              <a:endParaRPr lang="zh-CN" altLang="en-US" sz="2400" b="1" kern="0" dirty="0">
                <a:solidFill>
                  <a:srgbClr val="FFFFFF"/>
                </a:solidFill>
                <a:latin typeface="+mn-lt"/>
                <a:ea typeface="微软雅黑" pitchFamily="34" charset="-122"/>
                <a:cs typeface="Arial" pitchFamily="34" charset="0"/>
              </a:endParaRPr>
            </a:p>
          </p:txBody>
        </p:sp>
        <p:sp>
          <p:nvSpPr>
            <p:cNvPr id="39" name="矩形 4"/>
            <p:cNvSpPr>
              <a:spLocks noChangeArrowheads="1"/>
            </p:cNvSpPr>
            <p:nvPr/>
          </p:nvSpPr>
          <p:spPr bwMode="auto">
            <a:xfrm>
              <a:off x="1012119" y="5263108"/>
              <a:ext cx="540000" cy="540000"/>
            </a:xfrm>
            <a:prstGeom prst="rect">
              <a:avLst/>
            </a:prstGeom>
            <a:solidFill>
              <a:srgbClr val="003B90"/>
            </a:solidFill>
            <a:ln w="9525" algn="ctr">
              <a:noFill/>
              <a:miter lim="800000"/>
              <a:headEnd/>
              <a:tailEnd/>
            </a:ln>
            <a:effectLst>
              <a:outerShdw blurRad="50800" dist="38100" dir="2700000" algn="tl" rotWithShape="0">
                <a:prstClr val="black">
                  <a:alpha val="40000"/>
                </a:prstClr>
              </a:outerShdw>
            </a:effectLst>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mn-lt"/>
                  <a:ea typeface="微软雅黑" pitchFamily="34" charset="-122"/>
                  <a:cs typeface="Arial" pitchFamily="34" charset="0"/>
                </a:rPr>
                <a:t>4</a:t>
              </a:r>
              <a:endParaRPr kumimoji="0" lang="zh-CN" altLang="en-US" sz="2400" b="0" i="0" u="none" strike="noStrike" kern="0" cap="none" spc="0" normalizeH="0" baseline="0" noProof="0" dirty="0">
                <a:ln>
                  <a:noFill/>
                </a:ln>
                <a:solidFill>
                  <a:srgbClr val="FFFFFF"/>
                </a:solidFill>
                <a:effectLst/>
                <a:uLnTx/>
                <a:uFillTx/>
                <a:latin typeface="+mn-lt"/>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6</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2 </a:t>
            </a:r>
            <a:r>
              <a:rPr lang="zh-CN" altLang="en-US" sz="2400" b="1" dirty="0" smtClean="0">
                <a:solidFill>
                  <a:srgbClr val="003366"/>
                </a:solidFill>
                <a:latin typeface="+mn-lt"/>
                <a:ea typeface="微软雅黑" pitchFamily="34" charset="-122"/>
              </a:rPr>
              <a:t>齿轮制造仿真技术应用</a:t>
            </a:r>
          </a:p>
        </p:txBody>
      </p:sp>
      <p:sp>
        <p:nvSpPr>
          <p:cNvPr id="30" name="Text Box 6"/>
          <p:cNvSpPr txBox="1">
            <a:spLocks noChangeArrowheads="1"/>
          </p:cNvSpPr>
          <p:nvPr/>
        </p:nvSpPr>
        <p:spPr bwMode="auto">
          <a:xfrm>
            <a:off x="436034" y="692696"/>
            <a:ext cx="2912977"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2.1 </a:t>
            </a:r>
            <a:r>
              <a:rPr lang="zh-CN" altLang="en-US" sz="2200" b="1" dirty="0" smtClean="0">
                <a:solidFill>
                  <a:srgbClr val="003366"/>
                </a:solidFill>
                <a:latin typeface="+mn-lt"/>
                <a:ea typeface="微软雅黑" pitchFamily="34" charset="-122"/>
              </a:rPr>
              <a:t>齿轮制造仿真流程</a:t>
            </a:r>
            <a:endParaRPr lang="en-US" altLang="zh-CN" sz="2200" b="1" dirty="0">
              <a:solidFill>
                <a:srgbClr val="003366"/>
              </a:solidFill>
              <a:latin typeface="+mn-lt"/>
              <a:ea typeface="微软雅黑" pitchFamily="34" charset="-122"/>
            </a:endParaRPr>
          </a:p>
        </p:txBody>
      </p:sp>
      <p:sp>
        <p:nvSpPr>
          <p:cNvPr id="31" name="Text Box 6"/>
          <p:cNvSpPr txBox="1">
            <a:spLocks noChangeArrowheads="1"/>
          </p:cNvSpPr>
          <p:nvPr/>
        </p:nvSpPr>
        <p:spPr bwMode="auto">
          <a:xfrm>
            <a:off x="395536" y="6021288"/>
            <a:ext cx="8424936" cy="648000"/>
          </a:xfrm>
          <a:prstGeom prst="rect">
            <a:avLst/>
          </a:prstGeom>
          <a:noFill/>
          <a:ln w="25400" algn="ctr">
            <a:solidFill>
              <a:schemeClr val="accent5">
                <a:lumMod val="50000"/>
              </a:schemeClr>
            </a:solidFill>
            <a:miter lim="800000"/>
            <a:headEnd/>
            <a:tailEnd/>
          </a:ln>
        </p:spPr>
        <p:txBody>
          <a:bodyPr lIns="36000" tIns="36000" rIns="36000" bIns="36000" anchor="ctr"/>
          <a:lstStyle/>
          <a:p>
            <a:pPr marL="179388" indent="-179388" algn="just" latinLnBrk="1">
              <a:lnSpc>
                <a:spcPts val="2200"/>
              </a:lnSpc>
              <a:spcBef>
                <a:spcPts val="0"/>
              </a:spcBef>
              <a:buClr>
                <a:srgbClr val="003366"/>
              </a:buClr>
              <a:buFont typeface="Wingdings" pitchFamily="2" charset="2"/>
              <a:buChar char="n"/>
              <a:defRPr/>
            </a:pPr>
            <a:r>
              <a:rPr lang="zh-CN" altLang="en-US" sz="1600" b="1" kern="0" dirty="0" smtClean="0">
                <a:solidFill>
                  <a:srgbClr val="003366"/>
                </a:solidFill>
                <a:latin typeface="Arial" pitchFamily="34" charset="0"/>
                <a:ea typeface="微软雅黑" pitchFamily="34" charset="-122"/>
                <a:cs typeface="Arial" pitchFamily="34" charset="0"/>
              </a:rPr>
              <a:t>通过齿轮制造工艺计算分析，在保证产品性能的前提下，同时轴齿具备良好的制造工艺性；能用比较经济、合理的工艺方法将其制造出来</a:t>
            </a:r>
            <a:r>
              <a:rPr lang="en-US" altLang="zh-CN" sz="1600" b="1" kern="0" dirty="0" smtClean="0">
                <a:solidFill>
                  <a:srgbClr val="003366"/>
                </a:solidFill>
                <a:latin typeface="Arial" pitchFamily="34" charset="0"/>
                <a:ea typeface="微软雅黑" pitchFamily="34" charset="-122"/>
                <a:cs typeface="Arial" pitchFamily="34" charset="0"/>
              </a:rPr>
              <a:t>,</a:t>
            </a:r>
            <a:r>
              <a:rPr lang="zh-CN" altLang="en-US" sz="1600" b="1" kern="0" dirty="0" smtClean="0">
                <a:solidFill>
                  <a:srgbClr val="003366"/>
                </a:solidFill>
                <a:latin typeface="Arial" pitchFamily="34" charset="0"/>
                <a:ea typeface="微软雅黑" pitchFamily="34" charset="-122"/>
                <a:cs typeface="Arial" pitchFamily="34" charset="0"/>
              </a:rPr>
              <a:t>并减少因结构工艺性问题导致的设计更改。</a:t>
            </a:r>
          </a:p>
        </p:txBody>
      </p:sp>
      <p:grpSp>
        <p:nvGrpSpPr>
          <p:cNvPr id="3" name="组合 61"/>
          <p:cNvGrpSpPr/>
          <p:nvPr/>
        </p:nvGrpSpPr>
        <p:grpSpPr>
          <a:xfrm>
            <a:off x="899592" y="2709401"/>
            <a:ext cx="1440172" cy="1656184"/>
            <a:chOff x="899592" y="3068960"/>
            <a:chExt cx="1440172" cy="1656184"/>
          </a:xfrm>
        </p:grpSpPr>
        <p:sp>
          <p:nvSpPr>
            <p:cNvPr id="35" name="矩形 34"/>
            <p:cNvSpPr/>
            <p:nvPr/>
          </p:nvSpPr>
          <p:spPr>
            <a:xfrm>
              <a:off x="899604" y="4221088"/>
              <a:ext cx="1440160" cy="504056"/>
            </a:xfrm>
            <a:prstGeom prst="rect">
              <a:avLst/>
            </a:prstGeom>
            <a:solidFill>
              <a:srgbClr val="003366"/>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fontAlgn="auto">
                <a:spcBef>
                  <a:spcPts val="0"/>
                </a:spcBef>
                <a:spcAft>
                  <a:spcPts val="0"/>
                </a:spcAft>
                <a:defRPr/>
              </a:pPr>
              <a:endParaRPr lang="zh-CN" altLang="en-US" sz="2400" b="1" kern="0" dirty="0">
                <a:solidFill>
                  <a:srgbClr val="FFFFFF"/>
                </a:solidFill>
                <a:ea typeface="微软雅黑" pitchFamily="34" charset="-122"/>
                <a:cs typeface="Arial" pitchFamily="34" charset="0"/>
              </a:endParaRPr>
            </a:p>
          </p:txBody>
        </p:sp>
        <p:pic>
          <p:nvPicPr>
            <p:cNvPr id="36" name="Picture 2"/>
            <p:cNvPicPr>
              <a:picLocks noChangeAspect="1" noChangeArrowheads="1"/>
            </p:cNvPicPr>
            <p:nvPr/>
          </p:nvPicPr>
          <p:blipFill>
            <a:blip r:embed="rId2" cstate="print"/>
            <a:srcRect/>
            <a:stretch>
              <a:fillRect/>
            </a:stretch>
          </p:blipFill>
          <p:spPr bwMode="auto">
            <a:xfrm>
              <a:off x="899592" y="3068960"/>
              <a:ext cx="1440172" cy="1152128"/>
            </a:xfrm>
            <a:prstGeom prst="rect">
              <a:avLst/>
            </a:prstGeom>
            <a:noFill/>
            <a:ln w="9525">
              <a:noFill/>
              <a:miter lim="800000"/>
              <a:headEnd/>
              <a:tailEnd/>
            </a:ln>
          </p:spPr>
        </p:pic>
        <p:sp>
          <p:nvSpPr>
            <p:cNvPr id="37" name="矩形 36"/>
            <p:cNvSpPr/>
            <p:nvPr/>
          </p:nvSpPr>
          <p:spPr>
            <a:xfrm>
              <a:off x="1087752" y="4293096"/>
              <a:ext cx="1107996" cy="369332"/>
            </a:xfrm>
            <a:prstGeom prst="rect">
              <a:avLst/>
            </a:prstGeom>
          </p:spPr>
          <p:txBody>
            <a:bodyPr wrap="none">
              <a:spAutoFit/>
            </a:bodyPr>
            <a:lstStyle/>
            <a:p>
              <a:pPr algn="ctr">
                <a:defRPr/>
              </a:pPr>
              <a:r>
                <a:rPr lang="zh-CN" altLang="en-US" b="1" dirty="0" smtClean="0">
                  <a:solidFill>
                    <a:schemeClr val="bg1"/>
                  </a:solidFill>
                  <a:latin typeface="微软雅黑" pitchFamily="34" charset="-122"/>
                  <a:ea typeface="微软雅黑" pitchFamily="34" charset="-122"/>
                </a:rPr>
                <a:t>模型建立</a:t>
              </a:r>
            </a:p>
          </p:txBody>
        </p:sp>
      </p:grpSp>
      <p:sp>
        <p:nvSpPr>
          <p:cNvPr id="40" name="矩形 39"/>
          <p:cNvSpPr/>
          <p:nvPr/>
        </p:nvSpPr>
        <p:spPr>
          <a:xfrm>
            <a:off x="5112568" y="3700709"/>
            <a:ext cx="1440160" cy="432048"/>
          </a:xfrm>
          <a:prstGeom prst="rect">
            <a:avLst/>
          </a:prstGeom>
          <a:solidFill>
            <a:srgbClr val="003366"/>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fontAlgn="auto">
              <a:spcBef>
                <a:spcPts val="0"/>
              </a:spcBef>
              <a:spcAft>
                <a:spcPts val="0"/>
              </a:spcAft>
              <a:defRPr/>
            </a:pPr>
            <a:endParaRPr lang="zh-CN" altLang="en-US" sz="2400" b="1" kern="0" dirty="0">
              <a:solidFill>
                <a:srgbClr val="FFFFFF"/>
              </a:solidFill>
              <a:ea typeface="微软雅黑" pitchFamily="34" charset="-122"/>
              <a:cs typeface="Arial" pitchFamily="34" charset="0"/>
            </a:endParaRPr>
          </a:p>
        </p:txBody>
      </p:sp>
      <p:sp>
        <p:nvSpPr>
          <p:cNvPr id="43" name="矩形 42"/>
          <p:cNvSpPr/>
          <p:nvPr/>
        </p:nvSpPr>
        <p:spPr>
          <a:xfrm>
            <a:off x="5328592" y="3700709"/>
            <a:ext cx="1107997" cy="461665"/>
          </a:xfrm>
          <a:prstGeom prst="rect">
            <a:avLst/>
          </a:prstGeom>
        </p:spPr>
        <p:txBody>
          <a:bodyPr wrap="none">
            <a:spAutoFit/>
          </a:bodyPr>
          <a:lstStyle/>
          <a:p>
            <a:pPr algn="ctr"/>
            <a:r>
              <a:rPr lang="zh-CN" altLang="en-US" sz="1200" b="1" dirty="0" smtClean="0">
                <a:solidFill>
                  <a:schemeClr val="bg1">
                    <a:lumMod val="95000"/>
                  </a:schemeClr>
                </a:solidFill>
                <a:latin typeface="微软雅黑" pitchFamily="34" charset="-122"/>
                <a:ea typeface="微软雅黑" pitchFamily="34" charset="-122"/>
              </a:rPr>
              <a:t>滚齿、蜗杆</a:t>
            </a:r>
            <a:endParaRPr lang="en-US" altLang="zh-CN" sz="1200" b="1" dirty="0" smtClean="0">
              <a:solidFill>
                <a:schemeClr val="bg1">
                  <a:lumMod val="95000"/>
                </a:schemeClr>
              </a:solidFill>
              <a:latin typeface="微软雅黑" pitchFamily="34" charset="-122"/>
              <a:ea typeface="微软雅黑" pitchFamily="34" charset="-122"/>
            </a:endParaRPr>
          </a:p>
          <a:p>
            <a:pPr algn="ctr"/>
            <a:r>
              <a:rPr lang="zh-CN" altLang="en-US" sz="1200" b="1" dirty="0" smtClean="0">
                <a:solidFill>
                  <a:schemeClr val="bg1">
                    <a:lumMod val="95000"/>
                  </a:schemeClr>
                </a:solidFill>
                <a:latin typeface="微软雅黑" pitchFamily="34" charset="-122"/>
                <a:ea typeface="微软雅黑" pitchFamily="34" charset="-122"/>
              </a:rPr>
              <a:t>磨齿工艺模拟</a:t>
            </a:r>
            <a:endParaRPr lang="zh-CN" altLang="en-US" sz="1200" b="1" dirty="0">
              <a:solidFill>
                <a:schemeClr val="bg1">
                  <a:lumMod val="95000"/>
                </a:schemeClr>
              </a:solidFill>
              <a:latin typeface="微软雅黑" pitchFamily="34" charset="-122"/>
              <a:ea typeface="微软雅黑" pitchFamily="34" charset="-122"/>
            </a:endParaRPr>
          </a:p>
        </p:txBody>
      </p:sp>
      <p:pic>
        <p:nvPicPr>
          <p:cNvPr id="32" name="图片 31"/>
          <p:cNvPicPr/>
          <p:nvPr/>
        </p:nvPicPr>
        <p:blipFill>
          <a:blip r:embed="rId3" cstate="print"/>
          <a:srcRect/>
          <a:stretch>
            <a:fillRect/>
          </a:stretch>
        </p:blipFill>
        <p:spPr bwMode="auto">
          <a:xfrm>
            <a:off x="5118229" y="4169587"/>
            <a:ext cx="1440160" cy="1203629"/>
          </a:xfrm>
          <a:prstGeom prst="rect">
            <a:avLst/>
          </a:prstGeom>
          <a:noFill/>
          <a:ln w="9525" algn="ctr">
            <a:noFill/>
            <a:miter lim="800000"/>
            <a:headEnd/>
            <a:tailEnd/>
          </a:ln>
        </p:spPr>
      </p:pic>
      <p:cxnSp>
        <p:nvCxnSpPr>
          <p:cNvPr id="50" name="直接箭头连接符 49"/>
          <p:cNvCxnSpPr/>
          <p:nvPr/>
        </p:nvCxnSpPr>
        <p:spPr>
          <a:xfrm>
            <a:off x="3456384" y="4708821"/>
            <a:ext cx="0" cy="216024"/>
          </a:xfrm>
          <a:prstGeom prst="straightConnector1">
            <a:avLst/>
          </a:prstGeom>
          <a:solidFill>
            <a:srgbClr val="003B90"/>
          </a:solidFill>
          <a:ln w="9525" algn="ctr">
            <a:noFill/>
            <a:miter lim="800000"/>
            <a:headEnd/>
            <a:tailEnd/>
          </a:ln>
          <a:effectLst>
            <a:outerShdw blurRad="50800" dist="38100" dir="2700000" algn="tl" rotWithShape="0">
              <a:prstClr val="black">
                <a:alpha val="40000"/>
              </a:prstClr>
            </a:outerShdw>
          </a:effectLst>
        </p:spPr>
      </p:cxnSp>
      <p:grpSp>
        <p:nvGrpSpPr>
          <p:cNvPr id="23" name="组合 59"/>
          <p:cNvGrpSpPr/>
          <p:nvPr/>
        </p:nvGrpSpPr>
        <p:grpSpPr>
          <a:xfrm>
            <a:off x="463732" y="1196872"/>
            <a:ext cx="8197866" cy="1080000"/>
            <a:chOff x="179512" y="1124744"/>
            <a:chExt cx="8197866" cy="1080000"/>
          </a:xfrm>
        </p:grpSpPr>
        <p:grpSp>
          <p:nvGrpSpPr>
            <p:cNvPr id="33" name="组合 110"/>
            <p:cNvGrpSpPr/>
            <p:nvPr/>
          </p:nvGrpSpPr>
          <p:grpSpPr>
            <a:xfrm>
              <a:off x="611560" y="1196752"/>
              <a:ext cx="7765818" cy="976010"/>
              <a:chOff x="971720" y="2239536"/>
              <a:chExt cx="7765818" cy="976010"/>
            </a:xfrm>
          </p:grpSpPr>
          <p:grpSp>
            <p:nvGrpSpPr>
              <p:cNvPr id="46" name="组合 100"/>
              <p:cNvGrpSpPr/>
              <p:nvPr/>
            </p:nvGrpSpPr>
            <p:grpSpPr>
              <a:xfrm>
                <a:off x="971720" y="2239536"/>
                <a:ext cx="7765818" cy="976010"/>
                <a:chOff x="971720" y="2239536"/>
                <a:chExt cx="7765818" cy="976010"/>
              </a:xfrm>
            </p:grpSpPr>
            <p:sp>
              <p:nvSpPr>
                <p:cNvPr id="16" name="AutoShape 83"/>
                <p:cNvSpPr>
                  <a:spLocks noChangeArrowheads="1"/>
                </p:cNvSpPr>
                <p:nvPr/>
              </p:nvSpPr>
              <p:spPr bwMode="auto">
                <a:xfrm>
                  <a:off x="1707038"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KO</a:t>
                  </a:r>
                  <a:endParaRPr lang="en-US" altLang="zh-CN" sz="1500" b="0" i="0" u="none" strike="noStrike" baseline="0" dirty="0">
                    <a:solidFill>
                      <a:srgbClr val="000000"/>
                    </a:solidFill>
                    <a:latin typeface="Calibri"/>
                  </a:endParaRPr>
                </a:p>
              </p:txBody>
            </p:sp>
            <p:sp>
              <p:nvSpPr>
                <p:cNvPr id="17" name="AutoShape 84"/>
                <p:cNvSpPr>
                  <a:spLocks noChangeArrowheads="1"/>
                </p:cNvSpPr>
                <p:nvPr/>
              </p:nvSpPr>
              <p:spPr bwMode="auto">
                <a:xfrm>
                  <a:off x="3347864"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AD</a:t>
                  </a:r>
                  <a:endParaRPr lang="en-US" altLang="zh-CN" sz="1500" b="0" i="0" u="none" strike="noStrike" baseline="0" dirty="0">
                    <a:solidFill>
                      <a:srgbClr val="000000"/>
                    </a:solidFill>
                    <a:latin typeface="Calibri"/>
                  </a:endParaRPr>
                </a:p>
              </p:txBody>
            </p:sp>
            <p:sp>
              <p:nvSpPr>
                <p:cNvPr id="18" name="AutoShape 85"/>
                <p:cNvSpPr>
                  <a:spLocks noChangeArrowheads="1"/>
                </p:cNvSpPr>
                <p:nvPr/>
              </p:nvSpPr>
              <p:spPr bwMode="auto">
                <a:xfrm>
                  <a:off x="4083302"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PS</a:t>
                  </a:r>
                  <a:endParaRPr lang="en-US" altLang="zh-CN" sz="1500" b="0" i="0" u="none" strike="noStrike" baseline="0" dirty="0">
                    <a:solidFill>
                      <a:srgbClr val="000000"/>
                    </a:solidFill>
                    <a:latin typeface="Calibri"/>
                  </a:endParaRPr>
                </a:p>
              </p:txBody>
            </p:sp>
            <p:sp>
              <p:nvSpPr>
                <p:cNvPr id="19" name="AutoShape 86"/>
                <p:cNvSpPr>
                  <a:spLocks noChangeArrowheads="1"/>
                </p:cNvSpPr>
                <p:nvPr/>
              </p:nvSpPr>
              <p:spPr bwMode="auto">
                <a:xfrm>
                  <a:off x="5019406"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PA</a:t>
                  </a:r>
                  <a:endParaRPr lang="en-US" altLang="zh-CN" sz="1500" b="0" i="0" u="none" strike="noStrike" baseline="0" dirty="0">
                    <a:solidFill>
                      <a:srgbClr val="000000"/>
                    </a:solidFill>
                    <a:latin typeface="Calibri"/>
                  </a:endParaRPr>
                </a:p>
              </p:txBody>
            </p:sp>
            <p:sp>
              <p:nvSpPr>
                <p:cNvPr id="20" name="AutoShape 87"/>
                <p:cNvSpPr>
                  <a:spLocks noChangeArrowheads="1"/>
                </p:cNvSpPr>
                <p:nvPr/>
              </p:nvSpPr>
              <p:spPr bwMode="auto">
                <a:xfrm>
                  <a:off x="5691108"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DR</a:t>
                  </a:r>
                  <a:endParaRPr lang="en-US" altLang="zh-CN" sz="1500" b="0" i="0" u="none" strike="noStrike" baseline="0" dirty="0">
                    <a:solidFill>
                      <a:srgbClr val="000000"/>
                    </a:solidFill>
                    <a:latin typeface="Calibri"/>
                  </a:endParaRPr>
                </a:p>
              </p:txBody>
            </p:sp>
            <p:sp>
              <p:nvSpPr>
                <p:cNvPr id="21" name="AutoShape 88"/>
                <p:cNvSpPr>
                  <a:spLocks noChangeArrowheads="1"/>
                </p:cNvSpPr>
                <p:nvPr/>
              </p:nvSpPr>
              <p:spPr bwMode="auto">
                <a:xfrm>
                  <a:off x="6372200" y="2239536"/>
                  <a:ext cx="70472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QP</a:t>
                  </a:r>
                  <a:endParaRPr lang="en-US" altLang="zh-CN" sz="1500" b="0" i="0" u="none" strike="noStrike" baseline="0" dirty="0">
                    <a:solidFill>
                      <a:srgbClr val="000000"/>
                    </a:solidFill>
                    <a:latin typeface="Calibri"/>
                  </a:endParaRPr>
                </a:p>
              </p:txBody>
            </p:sp>
            <p:sp>
              <p:nvSpPr>
                <p:cNvPr id="22" name="AutoShape 89"/>
                <p:cNvSpPr>
                  <a:spLocks noChangeArrowheads="1"/>
                </p:cNvSpPr>
                <p:nvPr/>
              </p:nvSpPr>
              <p:spPr bwMode="auto">
                <a:xfrm>
                  <a:off x="7308304" y="2239536"/>
                  <a:ext cx="695335"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PP</a:t>
                  </a:r>
                  <a:endParaRPr lang="en-US" altLang="zh-CN" sz="1500" b="0" i="0" u="none" strike="noStrike" baseline="0" dirty="0">
                    <a:solidFill>
                      <a:srgbClr val="000000"/>
                    </a:solidFill>
                    <a:latin typeface="Calibri"/>
                  </a:endParaRPr>
                </a:p>
              </p:txBody>
            </p:sp>
            <p:grpSp>
              <p:nvGrpSpPr>
                <p:cNvPr id="47" name="组合 99"/>
                <p:cNvGrpSpPr/>
                <p:nvPr/>
              </p:nvGrpSpPr>
              <p:grpSpPr>
                <a:xfrm>
                  <a:off x="971720" y="2846416"/>
                  <a:ext cx="7704552" cy="369130"/>
                  <a:chOff x="971720" y="2846416"/>
                  <a:chExt cx="7704552" cy="369130"/>
                </a:xfrm>
              </p:grpSpPr>
              <p:sp>
                <p:nvSpPr>
                  <p:cNvPr id="25" name="AutoShape 102"/>
                  <p:cNvSpPr>
                    <a:spLocks noChangeArrowheads="1"/>
                  </p:cNvSpPr>
                  <p:nvPr/>
                </p:nvSpPr>
                <p:spPr bwMode="auto">
                  <a:xfrm>
                    <a:off x="971720" y="2856046"/>
                    <a:ext cx="1080000" cy="359500"/>
                  </a:xfrm>
                  <a:prstGeom prst="homePlate">
                    <a:avLst>
                      <a:gd name="adj" fmla="val 87766"/>
                    </a:avLst>
                  </a:prstGeom>
                  <a:solidFill>
                    <a:srgbClr val="CCECFF"/>
                  </a:solidFill>
                  <a:ln w="9525">
                    <a:solidFill>
                      <a:srgbClr val="000000"/>
                    </a:solidFill>
                    <a:miter lim="800000"/>
                    <a:headEnd/>
                    <a:tailEnd/>
                  </a:ln>
                </p:spPr>
                <p:txBody>
                  <a:bodyPr wrap="square" lIns="91440" tIns="45720" rIns="91440" bIns="4572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zh-CN" altLang="en-US" sz="1400" b="1" i="0" u="none" strike="noStrike" baseline="0" dirty="0">
                        <a:latin typeface="宋体"/>
                        <a:ea typeface="宋体"/>
                      </a:rPr>
                      <a:t>产品</a:t>
                    </a:r>
                    <a:r>
                      <a:rPr lang="zh-CN" altLang="en-US" sz="1400" b="1" i="0" u="none" strike="noStrike" baseline="0" dirty="0" smtClean="0">
                        <a:latin typeface="宋体"/>
                        <a:ea typeface="宋体"/>
                      </a:rPr>
                      <a:t>战略</a:t>
                    </a:r>
                    <a:endParaRPr lang="zh-CN" altLang="en-US" sz="1400" b="0" i="0" u="none" strike="noStrike" baseline="0" dirty="0">
                      <a:latin typeface="Times New Roman"/>
                      <a:cs typeface="Times New Roman"/>
                    </a:endParaRPr>
                  </a:p>
                </p:txBody>
              </p:sp>
              <p:sp>
                <p:nvSpPr>
                  <p:cNvPr id="26" name="AutoShape 80"/>
                  <p:cNvSpPr>
                    <a:spLocks noChangeArrowheads="1"/>
                  </p:cNvSpPr>
                  <p:nvPr/>
                </p:nvSpPr>
                <p:spPr bwMode="auto">
                  <a:xfrm>
                    <a:off x="3707904" y="2856046"/>
                    <a:ext cx="1656000" cy="359500"/>
                  </a:xfrm>
                  <a:prstGeom prst="homePlate">
                    <a:avLst>
                      <a:gd name="adj" fmla="val 111702"/>
                    </a:avLst>
                  </a:prstGeom>
                  <a:solidFill>
                    <a:srgbClr val="CCECFF"/>
                  </a:solidFill>
                  <a:ln w="9525">
                    <a:solidFill>
                      <a:srgbClr val="000000"/>
                    </a:solidFill>
                    <a:miter lim="800000"/>
                    <a:headEnd/>
                    <a:tailEnd/>
                  </a:ln>
                </p:spPr>
                <p:txBody>
                  <a:bodyPr wrap="square" lIns="91440" tIns="45720" rIns="91440" bIns="4572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zh-CN" altLang="en-US" sz="1400" b="1" i="0" u="none" strike="noStrike" baseline="0" dirty="0">
                        <a:latin typeface="宋体"/>
                        <a:ea typeface="宋体"/>
                      </a:rPr>
                      <a:t>产品</a:t>
                    </a:r>
                    <a:r>
                      <a:rPr lang="zh-CN" altLang="en-US" sz="1400" b="1" i="0" u="none" strike="noStrike" baseline="0" dirty="0" smtClean="0">
                        <a:latin typeface="宋体"/>
                        <a:ea typeface="宋体"/>
                      </a:rPr>
                      <a:t>定义</a:t>
                    </a:r>
                    <a:endParaRPr lang="zh-CN" altLang="en-US" sz="1400" b="0" i="0" u="none" strike="noStrike" baseline="0" dirty="0">
                      <a:latin typeface="Times New Roman"/>
                      <a:cs typeface="Times New Roman"/>
                    </a:endParaRPr>
                  </a:p>
                </p:txBody>
              </p:sp>
              <p:sp>
                <p:nvSpPr>
                  <p:cNvPr id="27" name="AutoShape 81"/>
                  <p:cNvSpPr>
                    <a:spLocks noChangeArrowheads="1"/>
                  </p:cNvSpPr>
                  <p:nvPr/>
                </p:nvSpPr>
                <p:spPr bwMode="auto">
                  <a:xfrm>
                    <a:off x="7020272" y="2846416"/>
                    <a:ext cx="1656000" cy="369130"/>
                  </a:xfrm>
                  <a:prstGeom prst="homePlate">
                    <a:avLst>
                      <a:gd name="adj" fmla="val 135638"/>
                    </a:avLst>
                  </a:prstGeom>
                  <a:solidFill>
                    <a:srgbClr val="CCECFF"/>
                  </a:solidFill>
                  <a:ln w="9525">
                    <a:solidFill>
                      <a:srgbClr val="000000"/>
                    </a:solidFill>
                    <a:miter lim="800000"/>
                    <a:headEnd/>
                    <a:tailEnd/>
                  </a:ln>
                </p:spPr>
                <p:txBody>
                  <a:bodyPr wrap="square" lIns="91440" tIns="45720" rIns="91440" bIns="4572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zh-CN" altLang="en-US" sz="1400" b="1" i="0" u="none" strike="noStrike" baseline="0" dirty="0">
                        <a:latin typeface="宋体"/>
                        <a:ea typeface="宋体"/>
                      </a:rPr>
                      <a:t>生产</a:t>
                    </a:r>
                    <a:r>
                      <a:rPr lang="zh-CN" altLang="en-US" sz="1400" b="1" i="0" u="none" strike="noStrike" baseline="0" dirty="0" smtClean="0">
                        <a:latin typeface="宋体"/>
                        <a:ea typeface="宋体"/>
                      </a:rPr>
                      <a:t>准备</a:t>
                    </a:r>
                    <a:endParaRPr lang="zh-CN" altLang="en-US" sz="1400" b="0" i="0" u="none" strike="noStrike" baseline="0" dirty="0">
                      <a:latin typeface="Times New Roman"/>
                      <a:cs typeface="Times New Roman"/>
                    </a:endParaRPr>
                  </a:p>
                </p:txBody>
              </p:sp>
              <p:sp>
                <p:nvSpPr>
                  <p:cNvPr id="28" name="AutoShape 101"/>
                  <p:cNvSpPr>
                    <a:spLocks noChangeArrowheads="1"/>
                  </p:cNvSpPr>
                  <p:nvPr/>
                </p:nvSpPr>
                <p:spPr bwMode="auto">
                  <a:xfrm>
                    <a:off x="2051720" y="2856046"/>
                    <a:ext cx="1656000" cy="359500"/>
                  </a:xfrm>
                  <a:prstGeom prst="homePlate">
                    <a:avLst>
                      <a:gd name="adj" fmla="val 95745"/>
                    </a:avLst>
                  </a:prstGeom>
                  <a:solidFill>
                    <a:srgbClr val="CCECFF"/>
                  </a:solidFill>
                  <a:ln w="9525">
                    <a:solidFill>
                      <a:srgbClr val="000000"/>
                    </a:solidFill>
                    <a:miter lim="800000"/>
                    <a:headEnd/>
                    <a:tailEnd/>
                  </a:ln>
                </p:spPr>
                <p:txBody>
                  <a:bodyPr wrap="square" lIns="91440" tIns="45720" rIns="91440" bIns="4572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zh-CN" altLang="en-US" sz="1400" b="1" i="0" u="none" strike="noStrike" baseline="0" dirty="0">
                        <a:latin typeface="宋体"/>
                        <a:ea typeface="宋体"/>
                      </a:rPr>
                      <a:t>产品</a:t>
                    </a:r>
                    <a:r>
                      <a:rPr lang="zh-CN" altLang="en-US" sz="1400" b="1" i="0" u="none" strike="noStrike" baseline="0" dirty="0" smtClean="0">
                        <a:latin typeface="宋体"/>
                        <a:ea typeface="宋体"/>
                      </a:rPr>
                      <a:t>策划</a:t>
                    </a:r>
                    <a:endParaRPr lang="zh-CN" altLang="en-US" sz="1400" b="0" i="0" u="none" strike="noStrike" baseline="0" dirty="0">
                      <a:latin typeface="Times New Roman"/>
                      <a:cs typeface="Times New Roman"/>
                    </a:endParaRPr>
                  </a:p>
                </p:txBody>
              </p:sp>
              <p:sp>
                <p:nvSpPr>
                  <p:cNvPr id="29" name="AutoShape 82"/>
                  <p:cNvSpPr>
                    <a:spLocks noChangeArrowheads="1"/>
                  </p:cNvSpPr>
                  <p:nvPr/>
                </p:nvSpPr>
                <p:spPr bwMode="auto">
                  <a:xfrm>
                    <a:off x="5364088" y="2856046"/>
                    <a:ext cx="1656000" cy="359500"/>
                  </a:xfrm>
                  <a:prstGeom prst="homePlate">
                    <a:avLst>
                      <a:gd name="adj" fmla="val 135092"/>
                    </a:avLst>
                  </a:prstGeom>
                  <a:solidFill>
                    <a:srgbClr val="CCECFF"/>
                  </a:solidFill>
                  <a:ln w="9525">
                    <a:solidFill>
                      <a:srgbClr val="000000"/>
                    </a:solidFill>
                    <a:miter lim="800000"/>
                    <a:headEnd/>
                    <a:tailEnd/>
                  </a:ln>
                </p:spPr>
                <p:txBody>
                  <a:bodyPr wrap="square" lIns="91440" tIns="45720" rIns="91440" bIns="4572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zh-CN" altLang="en-US" sz="1400" b="1" i="0" u="none" strike="noStrike" baseline="0" dirty="0">
                        <a:latin typeface="宋体"/>
                        <a:ea typeface="宋体"/>
                      </a:rPr>
                      <a:t>设计与</a:t>
                    </a:r>
                    <a:r>
                      <a:rPr lang="zh-CN" altLang="en-US" sz="1400" b="1" i="0" u="none" strike="noStrike" baseline="0" dirty="0" smtClean="0">
                        <a:latin typeface="宋体"/>
                        <a:ea typeface="宋体"/>
                      </a:rPr>
                      <a:t>验证</a:t>
                    </a:r>
                    <a:endParaRPr lang="zh-CN" altLang="en-US" sz="1400" b="1" i="0" u="none" strike="noStrike" baseline="0" dirty="0">
                      <a:latin typeface="宋体"/>
                      <a:ea typeface="宋体"/>
                    </a:endParaRPr>
                  </a:p>
                </p:txBody>
              </p:sp>
            </p:grpSp>
            <p:sp>
              <p:nvSpPr>
                <p:cNvPr id="24" name="AutoShape 90"/>
                <p:cNvSpPr>
                  <a:spLocks noChangeArrowheads="1"/>
                </p:cNvSpPr>
                <p:nvPr/>
              </p:nvSpPr>
              <p:spPr bwMode="auto">
                <a:xfrm>
                  <a:off x="7956376" y="2239536"/>
                  <a:ext cx="781162" cy="397376"/>
                </a:xfrm>
                <a:prstGeom prst="diamond">
                  <a:avLst/>
                </a:prstGeom>
                <a:solidFill>
                  <a:srgbClr val="92D050"/>
                </a:solidFill>
                <a:ln w="9525">
                  <a:solidFill>
                    <a:srgbClr val="000000"/>
                  </a:solidFill>
                  <a:miter lim="800000"/>
                  <a:headEnd/>
                  <a:tailEnd/>
                </a:ln>
              </p:spPr>
              <p:txBody>
                <a:bodyPr wrap="square" lIns="0" tIns="0"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zh-CN" sz="1500" b="0" i="0" u="none" strike="noStrike" baseline="0" dirty="0" smtClean="0">
                      <a:solidFill>
                        <a:srgbClr val="000000"/>
                      </a:solidFill>
                      <a:latin typeface="Calibri"/>
                    </a:rPr>
                    <a:t>SOP</a:t>
                  </a:r>
                  <a:endParaRPr lang="en-US" altLang="zh-CN" sz="1500" b="0" i="0" u="none" strike="noStrike" baseline="0" dirty="0">
                    <a:solidFill>
                      <a:srgbClr val="000000"/>
                    </a:solidFill>
                    <a:latin typeface="Calibri"/>
                  </a:endParaRPr>
                </a:p>
              </p:txBody>
            </p:sp>
          </p:grpSp>
          <p:cxnSp>
            <p:nvCxnSpPr>
              <p:cNvPr id="8" name="直接连接符 7"/>
              <p:cNvCxnSpPr>
                <a:endCxn id="16" idx="2"/>
              </p:cNvCxnSpPr>
              <p:nvPr/>
            </p:nvCxnSpPr>
            <p:spPr>
              <a:xfrm flipV="1">
                <a:off x="2051720"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直接连接符 8"/>
              <p:cNvCxnSpPr/>
              <p:nvPr/>
            </p:nvCxnSpPr>
            <p:spPr>
              <a:xfrm flipV="1">
                <a:off x="3707904"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直接连接符 9"/>
              <p:cNvCxnSpPr/>
              <p:nvPr/>
            </p:nvCxnSpPr>
            <p:spPr>
              <a:xfrm flipV="1">
                <a:off x="4427984"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flipV="1">
                <a:off x="5364088"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flipV="1">
                <a:off x="6012160"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flipV="1">
                <a:off x="6732240" y="2636912"/>
                <a:ext cx="0" cy="252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flipV="1">
                <a:off x="7668344" y="2636912"/>
                <a:ext cx="0" cy="21602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a:xfrm flipV="1">
                <a:off x="8316416" y="2636912"/>
                <a:ext cx="0" cy="2340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7" name="圆角矩形标注 56"/>
            <p:cNvSpPr/>
            <p:nvPr/>
          </p:nvSpPr>
          <p:spPr>
            <a:xfrm>
              <a:off x="2195736" y="1340768"/>
              <a:ext cx="720000" cy="288000"/>
            </a:xfrm>
            <a:prstGeom prst="wedgeRoundRectCallout">
              <a:avLst>
                <a:gd name="adj1" fmla="val -3846"/>
                <a:gd name="adj2" fmla="val 112109"/>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100" dirty="0" smtClean="0">
                  <a:solidFill>
                    <a:srgbClr val="16264A"/>
                  </a:solidFill>
                  <a:latin typeface="微软雅黑" pitchFamily="34" charset="-122"/>
                  <a:ea typeface="微软雅黑" pitchFamily="34" charset="-122"/>
                </a:rPr>
                <a:t>齿轮仿真</a:t>
              </a:r>
              <a:endParaRPr lang="zh-CN" altLang="en-US" sz="1100" dirty="0">
                <a:solidFill>
                  <a:srgbClr val="16264A"/>
                </a:solidFill>
                <a:latin typeface="微软雅黑" pitchFamily="34" charset="-122"/>
                <a:ea typeface="微软雅黑" pitchFamily="34" charset="-122"/>
              </a:endParaRPr>
            </a:p>
          </p:txBody>
        </p:sp>
        <p:sp>
          <p:nvSpPr>
            <p:cNvPr id="58" name="圆角矩形标注 57"/>
            <p:cNvSpPr/>
            <p:nvPr/>
          </p:nvSpPr>
          <p:spPr>
            <a:xfrm>
              <a:off x="2195736" y="1340768"/>
              <a:ext cx="720000" cy="288000"/>
            </a:xfrm>
            <a:prstGeom prst="wedgeRoundRectCallout">
              <a:avLst>
                <a:gd name="adj1" fmla="val 178717"/>
                <a:gd name="adj2" fmla="val 112109"/>
                <a:gd name="adj3" fmla="val 16667"/>
              </a:avLst>
            </a:prstGeom>
            <a:solidFill>
              <a:schemeClr val="accent1"/>
            </a:solidFill>
            <a:ln>
              <a:solidFill>
                <a:srgbClr val="BB1B1E"/>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zh-CN" altLang="en-US" sz="1100" dirty="0" smtClean="0">
                  <a:solidFill>
                    <a:srgbClr val="16264A"/>
                  </a:solidFill>
                  <a:latin typeface="微软雅黑" pitchFamily="34" charset="-122"/>
                  <a:ea typeface="微软雅黑" pitchFamily="34" charset="-122"/>
                </a:rPr>
                <a:t>齿轮仿真</a:t>
              </a:r>
              <a:endParaRPr lang="zh-CN" altLang="en-US" sz="1100" dirty="0">
                <a:solidFill>
                  <a:srgbClr val="16264A"/>
                </a:solidFill>
                <a:latin typeface="微软雅黑" pitchFamily="34" charset="-122"/>
                <a:ea typeface="微软雅黑" pitchFamily="34" charset="-122"/>
              </a:endParaRPr>
            </a:p>
          </p:txBody>
        </p:sp>
        <p:sp>
          <p:nvSpPr>
            <p:cNvPr id="59" name="圆角矩形 58"/>
            <p:cNvSpPr/>
            <p:nvPr/>
          </p:nvSpPr>
          <p:spPr>
            <a:xfrm>
              <a:off x="179512" y="1124744"/>
              <a:ext cx="360040" cy="108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产品流程</a:t>
              </a:r>
              <a:endParaRPr lang="zh-CN" altLang="en-US" sz="1600" b="1" dirty="0">
                <a:solidFill>
                  <a:srgbClr val="003366"/>
                </a:solidFill>
                <a:latin typeface="微软雅黑" pitchFamily="34" charset="-122"/>
                <a:ea typeface="微软雅黑" pitchFamily="34" charset="-122"/>
              </a:endParaRPr>
            </a:p>
          </p:txBody>
        </p:sp>
      </p:grpSp>
      <p:sp>
        <p:nvSpPr>
          <p:cNvPr id="61" name="圆角矩形 60"/>
          <p:cNvSpPr/>
          <p:nvPr/>
        </p:nvSpPr>
        <p:spPr>
          <a:xfrm>
            <a:off x="454207" y="3573016"/>
            <a:ext cx="360040" cy="10800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smtClean="0">
                <a:solidFill>
                  <a:srgbClr val="003366"/>
                </a:solidFill>
                <a:latin typeface="微软雅黑" pitchFamily="34" charset="-122"/>
                <a:ea typeface="微软雅黑" pitchFamily="34" charset="-122"/>
              </a:rPr>
              <a:t>仿真流程</a:t>
            </a:r>
            <a:endParaRPr lang="zh-CN" altLang="en-US" sz="1600" b="1" dirty="0">
              <a:solidFill>
                <a:srgbClr val="003366"/>
              </a:solidFill>
              <a:latin typeface="微软雅黑" pitchFamily="34" charset="-122"/>
              <a:ea typeface="微软雅黑" pitchFamily="34" charset="-122"/>
            </a:endParaRPr>
          </a:p>
        </p:txBody>
      </p:sp>
      <p:sp>
        <p:nvSpPr>
          <p:cNvPr id="67" name="圆角矩形 66"/>
          <p:cNvSpPr/>
          <p:nvPr/>
        </p:nvSpPr>
        <p:spPr>
          <a:xfrm>
            <a:off x="899592" y="4473296"/>
            <a:ext cx="1440160" cy="12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defRPr/>
            </a:pPr>
            <a:r>
              <a:rPr lang="zh-CN" altLang="en-US" sz="1200" b="1" dirty="0" smtClean="0">
                <a:solidFill>
                  <a:srgbClr val="003366"/>
                </a:solidFill>
                <a:latin typeface="微软雅黑" pitchFamily="34" charset="-122"/>
                <a:ea typeface="微软雅黑" pitchFamily="34" charset="-122"/>
              </a:rPr>
              <a:t> 输入内容：</a:t>
            </a:r>
          </a:p>
          <a:p>
            <a:pPr marL="342900" indent="-342900">
              <a:defRPr/>
            </a:pPr>
            <a:r>
              <a:rPr lang="en-US" altLang="zh-CN" sz="1200" b="1" dirty="0" smtClean="0">
                <a:solidFill>
                  <a:srgbClr val="003366"/>
                </a:solidFill>
                <a:latin typeface="微软雅黑" pitchFamily="34" charset="-122"/>
                <a:ea typeface="微软雅黑" pitchFamily="34" charset="-122"/>
              </a:rPr>
              <a:t>1. </a:t>
            </a:r>
            <a:r>
              <a:rPr lang="zh-CN" altLang="en-US" sz="1200" b="1" dirty="0" smtClean="0">
                <a:solidFill>
                  <a:srgbClr val="003366"/>
                </a:solidFill>
                <a:latin typeface="微软雅黑" pitchFamily="34" charset="-122"/>
                <a:ea typeface="微软雅黑" pitchFamily="34" charset="-122"/>
              </a:rPr>
              <a:t>齿轮设计参数</a:t>
            </a:r>
          </a:p>
          <a:p>
            <a:pPr marL="342900" indent="-342900">
              <a:defRPr/>
            </a:pPr>
            <a:r>
              <a:rPr lang="en-US" altLang="zh-CN" sz="1200" b="1" dirty="0" smtClean="0">
                <a:solidFill>
                  <a:srgbClr val="003366"/>
                </a:solidFill>
                <a:latin typeface="微软雅黑" pitchFamily="34" charset="-122"/>
                <a:ea typeface="微软雅黑" pitchFamily="34" charset="-122"/>
              </a:rPr>
              <a:t>2. </a:t>
            </a:r>
            <a:r>
              <a:rPr lang="zh-CN" altLang="en-US" sz="1200" b="1" dirty="0" smtClean="0">
                <a:solidFill>
                  <a:srgbClr val="003366"/>
                </a:solidFill>
                <a:latin typeface="微软雅黑" pitchFamily="34" charset="-122"/>
                <a:ea typeface="微软雅黑" pitchFamily="34" charset="-122"/>
              </a:rPr>
              <a:t>功率流信息</a:t>
            </a:r>
          </a:p>
          <a:p>
            <a:pPr marL="342900" indent="-342900">
              <a:defRPr/>
            </a:pPr>
            <a:r>
              <a:rPr lang="en-US" altLang="zh-CN" sz="1200" b="1" dirty="0" smtClean="0">
                <a:solidFill>
                  <a:srgbClr val="003366"/>
                </a:solidFill>
                <a:latin typeface="微软雅黑" pitchFamily="34" charset="-122"/>
                <a:ea typeface="微软雅黑" pitchFamily="34" charset="-122"/>
              </a:rPr>
              <a:t>3. </a:t>
            </a:r>
            <a:r>
              <a:rPr lang="zh-CN" altLang="en-US" sz="1200" b="1" dirty="0" smtClean="0">
                <a:solidFill>
                  <a:srgbClr val="003366"/>
                </a:solidFill>
                <a:latin typeface="微软雅黑" pitchFamily="34" charset="-122"/>
                <a:ea typeface="微软雅黑" pitchFamily="34" charset="-122"/>
              </a:rPr>
              <a:t>系统变形情况</a:t>
            </a:r>
          </a:p>
          <a:p>
            <a:pPr marL="342900" indent="-342900">
              <a:defRPr/>
            </a:pPr>
            <a:r>
              <a:rPr lang="en-US" altLang="zh-CN" sz="1200" b="1" dirty="0" smtClean="0">
                <a:solidFill>
                  <a:srgbClr val="003366"/>
                </a:solidFill>
                <a:latin typeface="微软雅黑" pitchFamily="34" charset="-122"/>
                <a:ea typeface="微软雅黑" pitchFamily="34" charset="-122"/>
              </a:rPr>
              <a:t>4. </a:t>
            </a:r>
            <a:r>
              <a:rPr lang="zh-CN" altLang="en-US" sz="1200" b="1" dirty="0" smtClean="0">
                <a:solidFill>
                  <a:srgbClr val="003366"/>
                </a:solidFill>
                <a:latin typeface="微软雅黑" pitchFamily="34" charset="-122"/>
                <a:ea typeface="微软雅黑" pitchFamily="34" charset="-122"/>
              </a:rPr>
              <a:t>微观修形参数</a:t>
            </a:r>
          </a:p>
          <a:p>
            <a:pPr marL="342900" indent="-342900">
              <a:defRPr/>
            </a:pPr>
            <a:r>
              <a:rPr lang="en-US" altLang="zh-CN" sz="1200" b="1" dirty="0" smtClean="0">
                <a:solidFill>
                  <a:srgbClr val="003366"/>
                </a:solidFill>
                <a:latin typeface="微软雅黑" pitchFamily="34" charset="-122"/>
                <a:ea typeface="微软雅黑" pitchFamily="34" charset="-122"/>
              </a:rPr>
              <a:t>5. </a:t>
            </a:r>
            <a:r>
              <a:rPr lang="zh-CN" altLang="en-US" sz="1200" b="1" dirty="0" smtClean="0">
                <a:solidFill>
                  <a:srgbClr val="003366"/>
                </a:solidFill>
                <a:latin typeface="微软雅黑" pitchFamily="34" charset="-122"/>
                <a:ea typeface="微软雅黑" pitchFamily="34" charset="-122"/>
              </a:rPr>
              <a:t>刀具参数</a:t>
            </a:r>
            <a:endParaRPr lang="en-US" altLang="zh-CN" sz="1200" b="1" dirty="0">
              <a:solidFill>
                <a:srgbClr val="003366"/>
              </a:solidFill>
              <a:latin typeface="微软雅黑" pitchFamily="34" charset="-122"/>
              <a:ea typeface="微软雅黑" pitchFamily="34" charset="-122"/>
            </a:endParaRPr>
          </a:p>
        </p:txBody>
      </p:sp>
      <p:sp>
        <p:nvSpPr>
          <p:cNvPr id="68" name="圆角矩形 67"/>
          <p:cNvSpPr/>
          <p:nvPr/>
        </p:nvSpPr>
        <p:spPr>
          <a:xfrm>
            <a:off x="2987824" y="4475212"/>
            <a:ext cx="1440160" cy="12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defRPr/>
            </a:pPr>
            <a:r>
              <a:rPr lang="zh-CN" altLang="en-US" sz="1200" b="1" dirty="0" smtClean="0">
                <a:solidFill>
                  <a:srgbClr val="003366"/>
                </a:solidFill>
                <a:latin typeface="微软雅黑" pitchFamily="34" charset="-122"/>
                <a:ea typeface="微软雅黑" pitchFamily="34" charset="-122"/>
              </a:rPr>
              <a:t>  输出内容</a:t>
            </a:r>
          </a:p>
          <a:p>
            <a:pPr marL="180975" indent="-180975">
              <a:defRPr/>
            </a:pPr>
            <a:r>
              <a:rPr lang="en-US" altLang="zh-CN" sz="1200" b="1" dirty="0" smtClean="0">
                <a:solidFill>
                  <a:srgbClr val="003366"/>
                </a:solidFill>
                <a:latin typeface="微软雅黑" pitchFamily="34" charset="-122"/>
                <a:ea typeface="微软雅黑" pitchFamily="34" charset="-122"/>
              </a:rPr>
              <a:t>1. </a:t>
            </a:r>
            <a:r>
              <a:rPr lang="zh-CN" altLang="en-US" sz="1200" b="1" dirty="0" smtClean="0">
                <a:solidFill>
                  <a:srgbClr val="003366"/>
                </a:solidFill>
                <a:latin typeface="微软雅黑" pitchFamily="34" charset="-122"/>
                <a:ea typeface="微软雅黑" pitchFamily="34" charset="-122"/>
              </a:rPr>
              <a:t>齿形</a:t>
            </a:r>
            <a:r>
              <a:rPr lang="en-US" altLang="zh-CN" sz="1200" b="1" dirty="0" smtClean="0">
                <a:solidFill>
                  <a:srgbClr val="003366"/>
                </a:solidFill>
                <a:latin typeface="微软雅黑" pitchFamily="34" charset="-122"/>
                <a:ea typeface="微软雅黑" pitchFamily="34" charset="-122"/>
              </a:rPr>
              <a:t>TIF</a:t>
            </a:r>
            <a:r>
              <a:rPr lang="zh-CN" altLang="en-US" sz="1200" b="1" dirty="0" smtClean="0">
                <a:solidFill>
                  <a:srgbClr val="003366"/>
                </a:solidFill>
                <a:latin typeface="微软雅黑" pitchFamily="34" charset="-122"/>
                <a:ea typeface="微软雅黑" pitchFamily="34" charset="-122"/>
              </a:rPr>
              <a:t>、</a:t>
            </a:r>
            <a:r>
              <a:rPr lang="en-US" altLang="zh-CN" sz="1200" b="1" dirty="0" smtClean="0">
                <a:solidFill>
                  <a:srgbClr val="003366"/>
                </a:solidFill>
                <a:latin typeface="微软雅黑" pitchFamily="34" charset="-122"/>
                <a:ea typeface="微软雅黑" pitchFamily="34" charset="-122"/>
              </a:rPr>
              <a:t>SAP</a:t>
            </a:r>
            <a:r>
              <a:rPr lang="zh-CN" altLang="en-US" sz="1200" b="1" dirty="0" smtClean="0">
                <a:solidFill>
                  <a:srgbClr val="003366"/>
                </a:solidFill>
                <a:latin typeface="微软雅黑" pitchFamily="34" charset="-122"/>
                <a:ea typeface="微软雅黑" pitchFamily="34" charset="-122"/>
              </a:rPr>
              <a:t>、</a:t>
            </a:r>
            <a:r>
              <a:rPr lang="en-US" altLang="zh-CN" sz="1200" b="1" dirty="0" smtClean="0">
                <a:solidFill>
                  <a:srgbClr val="003366"/>
                </a:solidFill>
                <a:latin typeface="微软雅黑" pitchFamily="34" charset="-122"/>
                <a:ea typeface="微软雅黑" pitchFamily="34" charset="-122"/>
              </a:rPr>
              <a:t>EAP</a:t>
            </a:r>
            <a:r>
              <a:rPr lang="zh-CN" altLang="en-US" sz="1200" b="1" dirty="0" smtClean="0">
                <a:solidFill>
                  <a:srgbClr val="003366"/>
                </a:solidFill>
                <a:latin typeface="微软雅黑" pitchFamily="34" charset="-122"/>
                <a:ea typeface="微软雅黑" pitchFamily="34" charset="-122"/>
              </a:rPr>
              <a:t>等特征点</a:t>
            </a:r>
          </a:p>
          <a:p>
            <a:pPr marL="342900" indent="-342900">
              <a:defRPr/>
            </a:pPr>
            <a:r>
              <a:rPr lang="en-US" altLang="zh-CN" sz="1200" b="1" dirty="0" smtClean="0">
                <a:solidFill>
                  <a:srgbClr val="003366"/>
                </a:solidFill>
                <a:latin typeface="微软雅黑" pitchFamily="34" charset="-122"/>
                <a:ea typeface="微软雅黑" pitchFamily="34" charset="-122"/>
              </a:rPr>
              <a:t>2. </a:t>
            </a:r>
            <a:r>
              <a:rPr lang="zh-CN" altLang="en-US" sz="1200" b="1" dirty="0" smtClean="0">
                <a:solidFill>
                  <a:srgbClr val="003366"/>
                </a:solidFill>
                <a:latin typeface="微软雅黑" pitchFamily="34" charset="-122"/>
                <a:ea typeface="微软雅黑" pitchFamily="34" charset="-122"/>
              </a:rPr>
              <a:t>根切、干涉检查</a:t>
            </a:r>
          </a:p>
          <a:p>
            <a:pPr marL="342900" indent="-342900">
              <a:defRPr/>
            </a:pPr>
            <a:r>
              <a:rPr lang="en-US" altLang="zh-CN" sz="1200" b="1" dirty="0" smtClean="0">
                <a:solidFill>
                  <a:srgbClr val="003366"/>
                </a:solidFill>
                <a:latin typeface="微软雅黑" pitchFamily="34" charset="-122"/>
                <a:ea typeface="微软雅黑" pitchFamily="34" charset="-122"/>
              </a:rPr>
              <a:t>3. </a:t>
            </a:r>
            <a:r>
              <a:rPr lang="zh-CN" altLang="en-US" sz="1200" b="1" dirty="0" smtClean="0">
                <a:solidFill>
                  <a:srgbClr val="003366"/>
                </a:solidFill>
                <a:latin typeface="微软雅黑" pitchFamily="34" charset="-122"/>
                <a:ea typeface="微软雅黑" pitchFamily="34" charset="-122"/>
              </a:rPr>
              <a:t>齿轮强度校核</a:t>
            </a:r>
            <a:endParaRPr lang="en-US" altLang="zh-CN" sz="1200" b="1" dirty="0">
              <a:solidFill>
                <a:srgbClr val="003366"/>
              </a:solidFill>
              <a:latin typeface="微软雅黑" pitchFamily="34" charset="-122"/>
              <a:ea typeface="微软雅黑" pitchFamily="34" charset="-122"/>
            </a:endParaRPr>
          </a:p>
        </p:txBody>
      </p:sp>
      <p:cxnSp>
        <p:nvCxnSpPr>
          <p:cNvPr id="69" name="直接连接符 68"/>
          <p:cNvCxnSpPr/>
          <p:nvPr/>
        </p:nvCxnSpPr>
        <p:spPr>
          <a:xfrm>
            <a:off x="496119" y="2373263"/>
            <a:ext cx="8100000" cy="0"/>
          </a:xfrm>
          <a:prstGeom prst="line">
            <a:avLst/>
          </a:prstGeom>
          <a:ln w="19050">
            <a:solidFill>
              <a:srgbClr val="003366"/>
            </a:solidFill>
            <a:prstDash val="dash"/>
          </a:ln>
        </p:spPr>
        <p:style>
          <a:lnRef idx="2">
            <a:schemeClr val="accent1"/>
          </a:lnRef>
          <a:fillRef idx="0">
            <a:schemeClr val="accent1"/>
          </a:fillRef>
          <a:effectRef idx="1">
            <a:schemeClr val="accent1"/>
          </a:effectRef>
          <a:fontRef idx="minor">
            <a:schemeClr val="tx1"/>
          </a:fontRef>
        </p:style>
      </p:cxnSp>
      <p:pic>
        <p:nvPicPr>
          <p:cNvPr id="71" name="图片 19"/>
          <p:cNvPicPr>
            <a:picLocks noChangeAspect="1" noChangeArrowheads="1"/>
          </p:cNvPicPr>
          <p:nvPr/>
        </p:nvPicPr>
        <p:blipFill>
          <a:blip r:embed="rId4"/>
          <a:srcRect/>
          <a:stretch>
            <a:fillRect/>
          </a:stretch>
        </p:blipFill>
        <p:spPr bwMode="auto">
          <a:xfrm>
            <a:off x="5119489" y="4182987"/>
            <a:ext cx="1440000" cy="681176"/>
          </a:xfrm>
          <a:prstGeom prst="rect">
            <a:avLst/>
          </a:prstGeom>
          <a:noFill/>
          <a:ln w="9525">
            <a:noFill/>
            <a:miter lim="800000"/>
            <a:headEnd/>
            <a:tailEnd/>
          </a:ln>
        </p:spPr>
      </p:pic>
      <p:grpSp>
        <p:nvGrpSpPr>
          <p:cNvPr id="48" name="组合 73"/>
          <p:cNvGrpSpPr/>
          <p:nvPr/>
        </p:nvGrpSpPr>
        <p:grpSpPr>
          <a:xfrm>
            <a:off x="5118229" y="4797152"/>
            <a:ext cx="1441420" cy="1080120"/>
            <a:chOff x="5118229" y="4797152"/>
            <a:chExt cx="1441420" cy="1080120"/>
          </a:xfrm>
        </p:grpSpPr>
        <p:pic>
          <p:nvPicPr>
            <p:cNvPr id="73" name="Picture 6"/>
            <p:cNvPicPr>
              <a:picLocks noChangeAspect="1" noChangeArrowheads="1"/>
            </p:cNvPicPr>
            <p:nvPr/>
          </p:nvPicPr>
          <p:blipFill>
            <a:blip r:embed="rId5"/>
            <a:srcRect t="13327" b="13371"/>
            <a:stretch>
              <a:fillRect/>
            </a:stretch>
          </p:blipFill>
          <p:spPr bwMode="auto">
            <a:xfrm>
              <a:off x="5119489" y="4797152"/>
              <a:ext cx="1440000" cy="792088"/>
            </a:xfrm>
            <a:prstGeom prst="rect">
              <a:avLst/>
            </a:prstGeom>
            <a:noFill/>
            <a:ln w="9525" algn="ctr">
              <a:noFill/>
              <a:miter lim="800000"/>
              <a:headEnd/>
              <a:tailEnd/>
            </a:ln>
          </p:spPr>
        </p:pic>
        <p:sp>
          <p:nvSpPr>
            <p:cNvPr id="41" name="矩形 40"/>
            <p:cNvSpPr/>
            <p:nvPr/>
          </p:nvSpPr>
          <p:spPr>
            <a:xfrm>
              <a:off x="5118229" y="5373216"/>
              <a:ext cx="1440160" cy="504056"/>
            </a:xfrm>
            <a:prstGeom prst="rect">
              <a:avLst/>
            </a:prstGeom>
            <a:solidFill>
              <a:srgbClr val="003366"/>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fontAlgn="auto">
                <a:spcBef>
                  <a:spcPts val="0"/>
                </a:spcBef>
                <a:spcAft>
                  <a:spcPts val="0"/>
                </a:spcAft>
                <a:defRPr/>
              </a:pPr>
              <a:endParaRPr lang="zh-CN" altLang="en-US" sz="2400" b="1" kern="0" dirty="0">
                <a:solidFill>
                  <a:srgbClr val="FFFFFF"/>
                </a:solidFill>
                <a:latin typeface="Arial" charset="0"/>
                <a:ea typeface="微软雅黑" pitchFamily="34" charset="-122"/>
                <a:cs typeface="Arial" pitchFamily="34" charset="0"/>
              </a:endParaRPr>
            </a:p>
          </p:txBody>
        </p:sp>
        <p:sp>
          <p:nvSpPr>
            <p:cNvPr id="45" name="矩形 44"/>
            <p:cNvSpPr/>
            <p:nvPr/>
          </p:nvSpPr>
          <p:spPr>
            <a:xfrm>
              <a:off x="5118229" y="5445224"/>
              <a:ext cx="1441420" cy="307777"/>
            </a:xfrm>
            <a:prstGeom prst="rect">
              <a:avLst/>
            </a:prstGeom>
          </p:spPr>
          <p:txBody>
            <a:bodyPr wrap="none">
              <a:spAutoFit/>
            </a:bodyPr>
            <a:lstStyle/>
            <a:p>
              <a:pPr algn="ctr">
                <a:defRPr/>
              </a:pPr>
              <a:r>
                <a:rPr lang="zh-CN" altLang="en-US" sz="1400" b="1" dirty="0" smtClean="0">
                  <a:solidFill>
                    <a:schemeClr val="bg1">
                      <a:lumMod val="95000"/>
                    </a:schemeClr>
                  </a:solidFill>
                  <a:latin typeface="微软雅黑" pitchFamily="34" charset="-122"/>
                  <a:ea typeface="微软雅黑" pitchFamily="34" charset="-122"/>
                </a:rPr>
                <a:t>剃齿动力学仿真</a:t>
              </a:r>
            </a:p>
          </p:txBody>
        </p:sp>
      </p:grpSp>
      <p:sp>
        <p:nvSpPr>
          <p:cNvPr id="75" name="圆角矩形 74"/>
          <p:cNvSpPr/>
          <p:nvPr/>
        </p:nvSpPr>
        <p:spPr>
          <a:xfrm>
            <a:off x="6660232" y="2708920"/>
            <a:ext cx="1656184" cy="12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nSpc>
                <a:spcPct val="150000"/>
              </a:lnSpc>
              <a:defRPr/>
            </a:pPr>
            <a:r>
              <a:rPr lang="zh-CN" altLang="en-US" sz="1200" b="1" dirty="0" smtClean="0">
                <a:solidFill>
                  <a:srgbClr val="002060"/>
                </a:solidFill>
                <a:latin typeface="微软雅黑" pitchFamily="34" charset="-122"/>
                <a:ea typeface="微软雅黑" pitchFamily="34" charset="-122"/>
              </a:rPr>
              <a:t> 输出内容</a:t>
            </a:r>
          </a:p>
          <a:p>
            <a:pPr marL="342900" indent="-342900">
              <a:lnSpc>
                <a:spcPct val="150000"/>
              </a:lnSpc>
              <a:defRPr/>
            </a:pPr>
            <a:r>
              <a:rPr lang="en-US" altLang="zh-CN" sz="1200" b="1" dirty="0" smtClean="0">
                <a:solidFill>
                  <a:srgbClr val="002060"/>
                </a:solidFill>
                <a:latin typeface="微软雅黑" pitchFamily="34" charset="-122"/>
                <a:ea typeface="微软雅黑" pitchFamily="34" charset="-122"/>
              </a:rPr>
              <a:t>1</a:t>
            </a:r>
            <a:r>
              <a:rPr lang="zh-CN" altLang="en-US" sz="1200" b="1" dirty="0" smtClean="0">
                <a:solidFill>
                  <a:srgbClr val="002060"/>
                </a:solidFill>
                <a:latin typeface="微软雅黑" pitchFamily="34" charset="-122"/>
                <a:ea typeface="微软雅黑" pitchFamily="34" charset="-122"/>
              </a:rPr>
              <a:t>、齿面扭曲预测</a:t>
            </a:r>
          </a:p>
          <a:p>
            <a:pPr marL="266700" indent="-266700">
              <a:lnSpc>
                <a:spcPct val="150000"/>
              </a:lnSpc>
              <a:defRPr/>
            </a:pPr>
            <a:r>
              <a:rPr lang="en-US" altLang="zh-CN" sz="1200" b="1" dirty="0" smtClean="0">
                <a:solidFill>
                  <a:srgbClr val="002060"/>
                </a:solidFill>
                <a:latin typeface="微软雅黑" pitchFamily="34" charset="-122"/>
                <a:ea typeface="微软雅黑" pitchFamily="34" charset="-122"/>
              </a:rPr>
              <a:t>2</a:t>
            </a:r>
            <a:r>
              <a:rPr lang="zh-CN" altLang="en-US" sz="1200" b="1" dirty="0" smtClean="0">
                <a:solidFill>
                  <a:srgbClr val="002060"/>
                </a:solidFill>
                <a:latin typeface="微软雅黑" pitchFamily="34" charset="-122"/>
                <a:ea typeface="微软雅黑" pitchFamily="34" charset="-122"/>
              </a:rPr>
              <a:t>、齿轮各项精度误差及精度等级</a:t>
            </a:r>
          </a:p>
        </p:txBody>
      </p:sp>
      <p:sp>
        <p:nvSpPr>
          <p:cNvPr id="76" name="圆角矩形 75"/>
          <p:cNvSpPr/>
          <p:nvPr/>
        </p:nvSpPr>
        <p:spPr>
          <a:xfrm>
            <a:off x="6660232" y="4401248"/>
            <a:ext cx="1656184" cy="1260000"/>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342900" indent="-342900">
              <a:lnSpc>
                <a:spcPct val="150000"/>
              </a:lnSpc>
              <a:defRPr/>
            </a:pPr>
            <a:r>
              <a:rPr lang="zh-CN" altLang="en-US" sz="1200" b="1" dirty="0" smtClean="0">
                <a:solidFill>
                  <a:srgbClr val="002060"/>
                </a:solidFill>
                <a:latin typeface="微软雅黑" pitchFamily="34" charset="-122"/>
                <a:ea typeface="微软雅黑" pitchFamily="34" charset="-122"/>
              </a:rPr>
              <a:t>  输出内容</a:t>
            </a:r>
          </a:p>
          <a:p>
            <a:pPr marL="342900" indent="-342900">
              <a:lnSpc>
                <a:spcPct val="150000"/>
              </a:lnSpc>
              <a:defRPr/>
            </a:pPr>
            <a:r>
              <a:rPr lang="en-US" altLang="zh-CN" sz="1200" b="1" dirty="0" smtClean="0">
                <a:solidFill>
                  <a:srgbClr val="002060"/>
                </a:solidFill>
                <a:latin typeface="微软雅黑" pitchFamily="34" charset="-122"/>
                <a:ea typeface="微软雅黑" pitchFamily="34" charset="-122"/>
              </a:rPr>
              <a:t>1</a:t>
            </a:r>
            <a:r>
              <a:rPr lang="zh-CN" altLang="en-US" sz="1200" b="1" dirty="0" smtClean="0">
                <a:solidFill>
                  <a:srgbClr val="002060"/>
                </a:solidFill>
                <a:latin typeface="微软雅黑" pitchFamily="34" charset="-122"/>
                <a:ea typeface="微软雅黑" pitchFamily="34" charset="-122"/>
              </a:rPr>
              <a:t>、剃刀修磨表</a:t>
            </a:r>
          </a:p>
          <a:p>
            <a:pPr marL="342900" indent="-342900">
              <a:lnSpc>
                <a:spcPct val="150000"/>
              </a:lnSpc>
              <a:defRPr/>
            </a:pPr>
            <a:r>
              <a:rPr lang="en-US" altLang="zh-CN" sz="1200" b="1" dirty="0" smtClean="0">
                <a:solidFill>
                  <a:srgbClr val="002060"/>
                </a:solidFill>
                <a:latin typeface="微软雅黑" pitchFamily="34" charset="-122"/>
                <a:ea typeface="微软雅黑" pitchFamily="34" charset="-122"/>
              </a:rPr>
              <a:t>2</a:t>
            </a:r>
            <a:r>
              <a:rPr lang="zh-CN" altLang="en-US" sz="1200" b="1" dirty="0" smtClean="0">
                <a:solidFill>
                  <a:srgbClr val="002060"/>
                </a:solidFill>
                <a:latin typeface="微软雅黑" pitchFamily="34" charset="-122"/>
                <a:ea typeface="微软雅黑" pitchFamily="34" charset="-122"/>
              </a:rPr>
              <a:t>、剃齿特征点</a:t>
            </a:r>
          </a:p>
          <a:p>
            <a:pPr marL="342900" indent="-342900">
              <a:lnSpc>
                <a:spcPct val="150000"/>
              </a:lnSpc>
              <a:defRPr/>
            </a:pPr>
            <a:r>
              <a:rPr lang="en-US" altLang="zh-CN" sz="1200" b="1" dirty="0" smtClean="0">
                <a:solidFill>
                  <a:srgbClr val="002060"/>
                </a:solidFill>
                <a:latin typeface="微软雅黑" pitchFamily="34" charset="-122"/>
                <a:ea typeface="微软雅黑" pitchFamily="34" charset="-122"/>
              </a:rPr>
              <a:t>3</a:t>
            </a:r>
            <a:r>
              <a:rPr lang="zh-CN" altLang="en-US" sz="1200" b="1" dirty="0" smtClean="0">
                <a:solidFill>
                  <a:srgbClr val="002060"/>
                </a:solidFill>
                <a:latin typeface="微软雅黑" pitchFamily="34" charset="-122"/>
                <a:ea typeface="微软雅黑" pitchFamily="34" charset="-122"/>
              </a:rPr>
              <a:t>、齿面中凹预测</a:t>
            </a:r>
            <a:endParaRPr lang="en-US" altLang="zh-CN" sz="1200" b="1" dirty="0">
              <a:solidFill>
                <a:srgbClr val="002060"/>
              </a:solidFill>
              <a:latin typeface="微软雅黑" pitchFamily="34" charset="-122"/>
              <a:ea typeface="微软雅黑" pitchFamily="34" charset="-122"/>
            </a:endParaRPr>
          </a:p>
        </p:txBody>
      </p:sp>
      <p:sp>
        <p:nvSpPr>
          <p:cNvPr id="77" name="燕尾形箭头 76"/>
          <p:cNvSpPr/>
          <p:nvPr/>
        </p:nvSpPr>
        <p:spPr>
          <a:xfrm>
            <a:off x="4475609" y="3971156"/>
            <a:ext cx="468000" cy="288032"/>
          </a:xfrm>
          <a:prstGeom prst="notched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9" name="燕尾形箭头 78"/>
          <p:cNvSpPr/>
          <p:nvPr/>
        </p:nvSpPr>
        <p:spPr>
          <a:xfrm>
            <a:off x="2411760" y="4005064"/>
            <a:ext cx="504056" cy="288032"/>
          </a:xfrm>
          <a:prstGeom prst="notchedRightArrow">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5" name="左中括号 64"/>
          <p:cNvSpPr/>
          <p:nvPr/>
        </p:nvSpPr>
        <p:spPr>
          <a:xfrm>
            <a:off x="5004048" y="2708920"/>
            <a:ext cx="72008" cy="2952328"/>
          </a:xfrm>
          <a:prstGeom prst="leftBracket">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grpSp>
        <p:nvGrpSpPr>
          <p:cNvPr id="72" name="组合 71"/>
          <p:cNvGrpSpPr/>
          <p:nvPr/>
        </p:nvGrpSpPr>
        <p:grpSpPr>
          <a:xfrm>
            <a:off x="2938195" y="2705868"/>
            <a:ext cx="1537413" cy="1659717"/>
            <a:chOff x="2938195" y="2705868"/>
            <a:chExt cx="1537413" cy="1659717"/>
          </a:xfrm>
        </p:grpSpPr>
        <p:grpSp>
          <p:nvGrpSpPr>
            <p:cNvPr id="7" name="组合 62"/>
            <p:cNvGrpSpPr/>
            <p:nvPr/>
          </p:nvGrpSpPr>
          <p:grpSpPr>
            <a:xfrm>
              <a:off x="2987824" y="3861529"/>
              <a:ext cx="1440160" cy="504056"/>
              <a:chOff x="2736304" y="4132757"/>
              <a:chExt cx="1440160" cy="504056"/>
            </a:xfrm>
          </p:grpSpPr>
          <p:sp>
            <p:nvSpPr>
              <p:cNvPr id="34" name="矩形 33"/>
              <p:cNvSpPr/>
              <p:nvPr/>
            </p:nvSpPr>
            <p:spPr>
              <a:xfrm>
                <a:off x="2736304" y="4132757"/>
                <a:ext cx="1440160" cy="504056"/>
              </a:xfrm>
              <a:prstGeom prst="rect">
                <a:avLst/>
              </a:prstGeom>
              <a:solidFill>
                <a:srgbClr val="003366"/>
              </a:solidFill>
              <a:ln w="9525" algn="ctr">
                <a:noFill/>
                <a:miter lim="800000"/>
                <a:headEnd/>
                <a:tailEnd/>
              </a:ln>
              <a:effectLst>
                <a:outerShdw blurRad="50800" dist="38100" dir="2700000" algn="tl" rotWithShape="0">
                  <a:prstClr val="black">
                    <a:alpha val="40000"/>
                  </a:prstClr>
                </a:outerShdw>
              </a:effectLst>
            </p:spPr>
            <p:txBody>
              <a:bodyPr lIns="144000" tIns="0" rIns="0" bIns="0" anchor="ctr"/>
              <a:lstStyle/>
              <a:p>
                <a:pPr fontAlgn="auto">
                  <a:spcBef>
                    <a:spcPts val="0"/>
                  </a:spcBef>
                  <a:spcAft>
                    <a:spcPts val="0"/>
                  </a:spcAft>
                  <a:defRPr/>
                </a:pPr>
                <a:endParaRPr lang="zh-CN" altLang="en-US" sz="2400" b="1" kern="0" dirty="0">
                  <a:solidFill>
                    <a:srgbClr val="FFFFFF"/>
                  </a:solidFill>
                  <a:ea typeface="微软雅黑" pitchFamily="34" charset="-122"/>
                  <a:cs typeface="Arial" pitchFamily="34" charset="0"/>
                </a:endParaRPr>
              </a:p>
            </p:txBody>
          </p:sp>
          <p:sp>
            <p:nvSpPr>
              <p:cNvPr id="44" name="矩形 43"/>
              <p:cNvSpPr/>
              <p:nvPr/>
            </p:nvSpPr>
            <p:spPr>
              <a:xfrm>
                <a:off x="2924451" y="4204765"/>
                <a:ext cx="1107997" cy="369332"/>
              </a:xfrm>
              <a:prstGeom prst="rect">
                <a:avLst/>
              </a:prstGeom>
            </p:spPr>
            <p:txBody>
              <a:bodyPr wrap="none">
                <a:spAutoFit/>
              </a:bodyPr>
              <a:lstStyle/>
              <a:p>
                <a:pPr algn="ctr">
                  <a:defRPr/>
                </a:pPr>
                <a:r>
                  <a:rPr lang="zh-CN" altLang="en-US" b="1" dirty="0" smtClean="0">
                    <a:solidFill>
                      <a:schemeClr val="bg1"/>
                    </a:solidFill>
                    <a:latin typeface="微软雅黑" pitchFamily="34" charset="-122"/>
                    <a:ea typeface="微软雅黑" pitchFamily="34" charset="-122"/>
                  </a:rPr>
                  <a:t>齿形仿真</a:t>
                </a:r>
              </a:p>
            </p:txBody>
          </p:sp>
        </p:grpSp>
        <p:pic>
          <p:nvPicPr>
            <p:cNvPr id="66" name="Picture 2"/>
            <p:cNvPicPr>
              <a:picLocks noChangeAspect="1" noChangeArrowheads="1"/>
            </p:cNvPicPr>
            <p:nvPr/>
          </p:nvPicPr>
          <p:blipFill>
            <a:blip r:embed="rId6"/>
            <a:srcRect l="6061" r="12121" b="5075"/>
            <a:stretch>
              <a:fillRect/>
            </a:stretch>
          </p:blipFill>
          <p:spPr bwMode="auto">
            <a:xfrm>
              <a:off x="2938195" y="2705868"/>
              <a:ext cx="856575" cy="1152000"/>
            </a:xfrm>
            <a:prstGeom prst="rect">
              <a:avLst/>
            </a:prstGeom>
            <a:noFill/>
            <a:ln w="76200">
              <a:noFill/>
              <a:miter lim="800000"/>
              <a:headEnd/>
              <a:tailEnd/>
            </a:ln>
          </p:spPr>
        </p:pic>
        <p:pic>
          <p:nvPicPr>
            <p:cNvPr id="38" name="Picture 6"/>
            <p:cNvPicPr>
              <a:picLocks noChangeAspect="1" noChangeArrowheads="1"/>
            </p:cNvPicPr>
            <p:nvPr/>
          </p:nvPicPr>
          <p:blipFill>
            <a:blip r:embed="rId7" cstate="print"/>
            <a:srcRect t="6345"/>
            <a:stretch>
              <a:fillRect/>
            </a:stretch>
          </p:blipFill>
          <p:spPr bwMode="auto">
            <a:xfrm>
              <a:off x="3779911" y="2709004"/>
              <a:ext cx="695697" cy="1152000"/>
            </a:xfrm>
            <a:prstGeom prst="rect">
              <a:avLst/>
            </a:prstGeom>
            <a:noFill/>
            <a:ln w="9525">
              <a:noFill/>
              <a:miter lim="800000"/>
              <a:headEnd/>
              <a:tailEnd/>
            </a:ln>
          </p:spPr>
        </p:pic>
      </p:grpSp>
      <p:pic>
        <p:nvPicPr>
          <p:cNvPr id="74" name="Picture 2"/>
          <p:cNvPicPr>
            <a:picLocks noChangeAspect="1" noChangeArrowheads="1"/>
          </p:cNvPicPr>
          <p:nvPr/>
        </p:nvPicPr>
        <p:blipFill>
          <a:blip r:embed="rId8"/>
          <a:srcRect l="21312"/>
          <a:stretch>
            <a:fillRect/>
          </a:stretch>
        </p:blipFill>
        <p:spPr bwMode="auto">
          <a:xfrm>
            <a:off x="5786611" y="2540521"/>
            <a:ext cx="797613" cy="1152000"/>
          </a:xfrm>
          <a:prstGeom prst="rect">
            <a:avLst/>
          </a:prstGeom>
          <a:noFill/>
          <a:ln w="9525" algn="ctr">
            <a:noFill/>
            <a:miter lim="800000"/>
            <a:headEnd/>
            <a:tailEnd/>
          </a:ln>
        </p:spPr>
      </p:pic>
      <p:pic>
        <p:nvPicPr>
          <p:cNvPr id="70" name="Picture 3" descr="WF 80 b Renault"/>
          <p:cNvPicPr>
            <a:picLocks noChangeAspect="1" noChangeArrowheads="1"/>
          </p:cNvPicPr>
          <p:nvPr/>
        </p:nvPicPr>
        <p:blipFill>
          <a:blip r:embed="rId9"/>
          <a:srcRect l="18815"/>
          <a:stretch>
            <a:fillRect/>
          </a:stretch>
        </p:blipFill>
        <p:spPr bwMode="auto">
          <a:xfrm>
            <a:off x="5076056" y="2545982"/>
            <a:ext cx="703246" cy="115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7</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2 </a:t>
            </a:r>
            <a:r>
              <a:rPr lang="zh-CN" altLang="en-US" sz="2400" b="1" dirty="0" smtClean="0">
                <a:solidFill>
                  <a:srgbClr val="003366"/>
                </a:solidFill>
                <a:latin typeface="+mn-lt"/>
                <a:ea typeface="微软雅黑" pitchFamily="34" charset="-122"/>
              </a:rPr>
              <a:t>齿轮制造仿真技术应用</a:t>
            </a:r>
          </a:p>
        </p:txBody>
      </p:sp>
      <p:sp>
        <p:nvSpPr>
          <p:cNvPr id="30" name="Text Box 6"/>
          <p:cNvSpPr txBox="1">
            <a:spLocks noChangeArrowheads="1"/>
          </p:cNvSpPr>
          <p:nvPr/>
        </p:nvSpPr>
        <p:spPr bwMode="auto">
          <a:xfrm>
            <a:off x="436034" y="692696"/>
            <a:ext cx="3744936"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2.2 </a:t>
            </a:r>
            <a:r>
              <a:rPr lang="zh-CN" altLang="en-US" sz="2200" b="1" dirty="0" smtClean="0">
                <a:solidFill>
                  <a:srgbClr val="003366"/>
                </a:solidFill>
                <a:latin typeface="+mn-lt"/>
                <a:ea typeface="微软雅黑" pitchFamily="34" charset="-122"/>
              </a:rPr>
              <a:t>齿轮制造</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齿形加工仿真</a:t>
            </a:r>
            <a:endParaRPr lang="en-US" altLang="zh-CN" sz="2200" b="1" dirty="0">
              <a:solidFill>
                <a:srgbClr val="003366"/>
              </a:solidFill>
              <a:latin typeface="+mn-lt"/>
              <a:ea typeface="微软雅黑" pitchFamily="34" charset="-122"/>
            </a:endParaRPr>
          </a:p>
        </p:txBody>
      </p:sp>
      <p:pic>
        <p:nvPicPr>
          <p:cNvPr id="81" name="图片 6"/>
          <p:cNvPicPr>
            <a:picLocks noChangeAspect="1" noChangeArrowheads="1"/>
          </p:cNvPicPr>
          <p:nvPr/>
        </p:nvPicPr>
        <p:blipFill>
          <a:blip r:embed="rId2"/>
          <a:srcRect/>
          <a:stretch>
            <a:fillRect/>
          </a:stretch>
        </p:blipFill>
        <p:spPr bwMode="auto">
          <a:xfrm>
            <a:off x="5883002" y="1225327"/>
            <a:ext cx="2885347" cy="2697073"/>
          </a:xfrm>
          <a:prstGeom prst="rect">
            <a:avLst/>
          </a:prstGeom>
          <a:noFill/>
          <a:ln w="9525">
            <a:solidFill>
              <a:schemeClr val="accent5">
                <a:lumMod val="50000"/>
              </a:schemeClr>
            </a:solidFill>
            <a:miter lim="800000"/>
            <a:headEnd/>
            <a:tailEnd/>
          </a:ln>
        </p:spPr>
      </p:pic>
      <p:sp>
        <p:nvSpPr>
          <p:cNvPr id="8" name="圆角矩形 7"/>
          <p:cNvSpPr/>
          <p:nvPr/>
        </p:nvSpPr>
        <p:spPr>
          <a:xfrm>
            <a:off x="395536" y="1124744"/>
            <a:ext cx="5400600" cy="2952328"/>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齿形</a:t>
            </a:r>
            <a:r>
              <a:rPr lang="en-US" altLang="zh-CN" sz="1400" b="1" dirty="0" smtClean="0">
                <a:solidFill>
                  <a:srgbClr val="003366"/>
                </a:solidFill>
                <a:latin typeface="微软雅黑" pitchFamily="34" charset="-122"/>
                <a:ea typeface="微软雅黑" pitchFamily="34" charset="-122"/>
              </a:rPr>
              <a:t>TIF</a:t>
            </a:r>
            <a:r>
              <a:rPr lang="zh-CN" altLang="en-US" sz="1400" b="1" dirty="0" smtClean="0">
                <a:solidFill>
                  <a:srgbClr val="003366"/>
                </a:solidFill>
                <a:latin typeface="微软雅黑" pitchFamily="34" charset="-122"/>
                <a:ea typeface="微软雅黑" pitchFamily="34" charset="-122"/>
              </a:rPr>
              <a:t>点，</a:t>
            </a:r>
            <a:r>
              <a:rPr lang="en-US" altLang="zh-CN" sz="1400" b="1" dirty="0" smtClean="0">
                <a:solidFill>
                  <a:srgbClr val="003366"/>
                </a:solidFill>
                <a:latin typeface="微软雅黑" pitchFamily="34" charset="-122"/>
                <a:ea typeface="微软雅黑" pitchFamily="34" charset="-122"/>
              </a:rPr>
              <a:t>SAP</a:t>
            </a:r>
            <a:r>
              <a:rPr lang="zh-CN" altLang="en-US" sz="1400" b="1" dirty="0" smtClean="0">
                <a:solidFill>
                  <a:srgbClr val="003366"/>
                </a:solidFill>
                <a:latin typeface="微软雅黑" pitchFamily="34" charset="-122"/>
                <a:ea typeface="微软雅黑" pitchFamily="34" charset="-122"/>
              </a:rPr>
              <a:t>点，</a:t>
            </a:r>
            <a:r>
              <a:rPr lang="en-US" altLang="zh-CN" sz="1400" b="1" dirty="0" smtClean="0">
                <a:solidFill>
                  <a:srgbClr val="003366"/>
                </a:solidFill>
                <a:latin typeface="微软雅黑" pitchFamily="34" charset="-122"/>
                <a:ea typeface="微软雅黑" pitchFamily="34" charset="-122"/>
              </a:rPr>
              <a:t>EAP</a:t>
            </a:r>
            <a:r>
              <a:rPr lang="zh-CN" altLang="en-US" sz="1400" b="1" dirty="0" smtClean="0">
                <a:solidFill>
                  <a:srgbClr val="003366"/>
                </a:solidFill>
                <a:latin typeface="微软雅黑" pitchFamily="34" charset="-122"/>
                <a:ea typeface="微软雅黑" pitchFamily="34" charset="-122"/>
              </a:rPr>
              <a:t>点校核，与设计偏差≤</a:t>
            </a:r>
            <a:r>
              <a:rPr lang="en-US" altLang="zh-CN" sz="1400" b="1" dirty="0" smtClean="0">
                <a:solidFill>
                  <a:srgbClr val="003366"/>
                </a:solidFill>
                <a:latin typeface="微软雅黑" pitchFamily="34" charset="-122"/>
                <a:ea typeface="微软雅黑" pitchFamily="34" charset="-122"/>
              </a:rPr>
              <a:t>0.005mm</a:t>
            </a:r>
            <a:r>
              <a:rPr lang="zh-CN" altLang="en-US" sz="1400" b="1" dirty="0" smtClean="0">
                <a:solidFill>
                  <a:srgbClr val="003366"/>
                </a:solidFill>
                <a:latin typeface="微软雅黑" pitchFamily="34" charset="-122"/>
                <a:ea typeface="微软雅黑" pitchFamily="34" charset="-122"/>
              </a:rPr>
              <a:t>；</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齿根陈切保证</a:t>
            </a:r>
            <a:r>
              <a:rPr lang="en-US" altLang="zh-CN" sz="1400" b="1" dirty="0" smtClean="0">
                <a:solidFill>
                  <a:srgbClr val="003366"/>
                </a:solidFill>
                <a:latin typeface="微软雅黑" pitchFamily="34" charset="-122"/>
                <a:ea typeface="微软雅黑" pitchFamily="34" charset="-122"/>
              </a:rPr>
              <a:t>Residual Fillet Undercut</a:t>
            </a:r>
            <a:r>
              <a:rPr lang="zh-CN" altLang="en-US" sz="1400" b="1" dirty="0" smtClean="0">
                <a:solidFill>
                  <a:srgbClr val="003366"/>
                </a:solidFill>
                <a:latin typeface="微软雅黑" pitchFamily="34" charset="-122"/>
                <a:ea typeface="微软雅黑" pitchFamily="34" charset="-122"/>
              </a:rPr>
              <a:t>，不小于精加工余量；</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齿根圆角半径保证</a:t>
            </a:r>
            <a:r>
              <a:rPr lang="en-US" altLang="zh-CN" sz="1400" b="1" dirty="0" smtClean="0">
                <a:solidFill>
                  <a:srgbClr val="003366"/>
                </a:solidFill>
                <a:latin typeface="微软雅黑" pitchFamily="34" charset="-122"/>
                <a:ea typeface="微软雅黑" pitchFamily="34" charset="-122"/>
              </a:rPr>
              <a:t>Root Fillet Radius</a:t>
            </a:r>
            <a:r>
              <a:rPr lang="zh-CN" altLang="en-US" sz="1400" b="1" dirty="0" smtClean="0">
                <a:solidFill>
                  <a:srgbClr val="003366"/>
                </a:solidFill>
                <a:latin typeface="微软雅黑" pitchFamily="34" charset="-122"/>
                <a:ea typeface="微软雅黑" pitchFamily="34" charset="-122"/>
              </a:rPr>
              <a:t>：</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齿根圆直径</a:t>
            </a:r>
            <a:r>
              <a:rPr lang="en-US" altLang="zh-CN" sz="1400" b="1" dirty="0" smtClean="0">
                <a:solidFill>
                  <a:srgbClr val="003366"/>
                </a:solidFill>
                <a:latin typeface="微软雅黑" pitchFamily="34" charset="-122"/>
                <a:ea typeface="微软雅黑" pitchFamily="34" charset="-122"/>
              </a:rPr>
              <a:t>Root Diameter (mm)</a:t>
            </a:r>
            <a:r>
              <a:rPr lang="zh-CN" altLang="en-US" sz="1400" b="1" dirty="0" smtClean="0">
                <a:solidFill>
                  <a:srgbClr val="003366"/>
                </a:solidFill>
                <a:latin typeface="微软雅黑" pitchFamily="34" charset="-122"/>
                <a:ea typeface="微软雅黑" pitchFamily="34" charset="-122"/>
              </a:rPr>
              <a:t>：与设计图纸要求一致；</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刀具与零件干涉检查</a:t>
            </a:r>
            <a:r>
              <a:rPr lang="en-US" altLang="zh-CN" sz="1400" b="1" dirty="0" smtClean="0">
                <a:solidFill>
                  <a:srgbClr val="003366"/>
                </a:solidFill>
                <a:latin typeface="微软雅黑" pitchFamily="34" charset="-122"/>
                <a:ea typeface="微软雅黑" pitchFamily="34" charset="-122"/>
              </a:rPr>
              <a:t>;</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啮合齿轮干涉检查；</a:t>
            </a:r>
          </a:p>
          <a:p>
            <a:pPr marL="180975" indent="-180975">
              <a:lnSpc>
                <a:spcPts val="2100"/>
              </a:lnSpc>
              <a:buFont typeface="Wingdings" pitchFamily="2" charset="2"/>
              <a:buChar char="n"/>
              <a:defRPr/>
            </a:pPr>
            <a:r>
              <a:rPr lang="en-US" altLang="zh-CN" sz="1400" b="1" dirty="0" smtClean="0">
                <a:solidFill>
                  <a:srgbClr val="003366"/>
                </a:solidFill>
                <a:latin typeface="微软雅黑" pitchFamily="34" charset="-122"/>
                <a:ea typeface="微软雅黑" pitchFamily="34" charset="-122"/>
              </a:rPr>
              <a:t>TIF</a:t>
            </a:r>
            <a:r>
              <a:rPr lang="zh-CN" altLang="en-US" sz="1400" b="1" dirty="0" smtClean="0">
                <a:solidFill>
                  <a:srgbClr val="003366"/>
                </a:solidFill>
                <a:latin typeface="微软雅黑" pitchFamily="34" charset="-122"/>
                <a:ea typeface="微软雅黑" pitchFamily="34" charset="-122"/>
              </a:rPr>
              <a:t>点，</a:t>
            </a:r>
            <a:r>
              <a:rPr lang="en-US" altLang="zh-CN" sz="1400" b="1" dirty="0" smtClean="0">
                <a:solidFill>
                  <a:srgbClr val="003366"/>
                </a:solidFill>
                <a:latin typeface="微软雅黑" pitchFamily="34" charset="-122"/>
                <a:ea typeface="微软雅黑" pitchFamily="34" charset="-122"/>
              </a:rPr>
              <a:t>SAP</a:t>
            </a:r>
            <a:r>
              <a:rPr lang="zh-CN" altLang="en-US" sz="1400" b="1" dirty="0" smtClean="0">
                <a:solidFill>
                  <a:srgbClr val="003366"/>
                </a:solidFill>
                <a:latin typeface="微软雅黑" pitchFamily="34" charset="-122"/>
                <a:ea typeface="微软雅黑" pitchFamily="34" charset="-122"/>
              </a:rPr>
              <a:t>点，</a:t>
            </a:r>
            <a:r>
              <a:rPr lang="en-US" altLang="zh-CN" sz="1400" b="1" dirty="0" smtClean="0">
                <a:solidFill>
                  <a:srgbClr val="003366"/>
                </a:solidFill>
                <a:latin typeface="微软雅黑" pitchFamily="34" charset="-122"/>
                <a:ea typeface="微软雅黑" pitchFamily="34" charset="-122"/>
              </a:rPr>
              <a:t>EAP</a:t>
            </a:r>
            <a:r>
              <a:rPr lang="zh-CN" altLang="en-US" sz="1400" b="1" dirty="0" smtClean="0">
                <a:solidFill>
                  <a:srgbClr val="003366"/>
                </a:solidFill>
                <a:latin typeface="微软雅黑" pitchFamily="34" charset="-122"/>
                <a:ea typeface="微软雅黑" pitchFamily="34" charset="-122"/>
              </a:rPr>
              <a:t>点处精加工余量</a:t>
            </a:r>
            <a:r>
              <a:rPr lang="en-US" altLang="zh-CN" sz="1400" b="1" dirty="0" smtClean="0">
                <a:solidFill>
                  <a:srgbClr val="003366"/>
                </a:solidFill>
                <a:latin typeface="微软雅黑" pitchFamily="34" charset="-122"/>
                <a:ea typeface="微软雅黑" pitchFamily="34" charset="-122"/>
              </a:rPr>
              <a:t>min &gt;0.03mm </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刀具可制造性评价；</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滚磨零件齿根过渡保证</a:t>
            </a:r>
            <a:r>
              <a:rPr lang="en-US" altLang="zh-CN" sz="1400" b="1" dirty="0" smtClean="0">
                <a:solidFill>
                  <a:srgbClr val="003366"/>
                </a:solidFill>
                <a:latin typeface="微软雅黑" pitchFamily="34" charset="-122"/>
                <a:ea typeface="微软雅黑" pitchFamily="34" charset="-122"/>
              </a:rPr>
              <a:t>; </a:t>
            </a:r>
          </a:p>
          <a:p>
            <a:pPr marL="180975" indent="-180975">
              <a:lnSpc>
                <a:spcPts val="2100"/>
              </a:lnSpc>
              <a:buFont typeface="Wingdings" pitchFamily="2" charset="2"/>
              <a:buChar char="n"/>
              <a:defRPr/>
            </a:pPr>
            <a:r>
              <a:rPr lang="zh-CN" altLang="en-US" sz="1400" b="1" dirty="0" smtClean="0">
                <a:solidFill>
                  <a:srgbClr val="003366"/>
                </a:solidFill>
                <a:latin typeface="微软雅黑" pitchFamily="34" charset="-122"/>
                <a:ea typeface="微软雅黑" pitchFamily="34" charset="-122"/>
              </a:rPr>
              <a:t>齿轮强度校核，满足设计标准；</a:t>
            </a:r>
            <a:endParaRPr lang="en-US" altLang="zh-CN" sz="1400" b="1" dirty="0" smtClean="0">
              <a:solidFill>
                <a:srgbClr val="003366"/>
              </a:solidFill>
              <a:latin typeface="微软雅黑" pitchFamily="34" charset="-122"/>
              <a:ea typeface="微软雅黑" pitchFamily="34" charset="-122"/>
            </a:endParaRPr>
          </a:p>
        </p:txBody>
      </p:sp>
      <p:graphicFrame>
        <p:nvGraphicFramePr>
          <p:cNvPr id="10" name="表格 9"/>
          <p:cNvGraphicFramePr>
            <a:graphicFrameLocks noGrp="1"/>
          </p:cNvGraphicFramePr>
          <p:nvPr/>
        </p:nvGraphicFramePr>
        <p:xfrm>
          <a:off x="467544" y="4221088"/>
          <a:ext cx="8280919" cy="2390044"/>
        </p:xfrm>
        <a:graphic>
          <a:graphicData uri="http://schemas.openxmlformats.org/drawingml/2006/table">
            <a:tbl>
              <a:tblPr firstRow="1" bandRow="1"/>
              <a:tblGrid>
                <a:gridCol w="1464549"/>
                <a:gridCol w="1464549"/>
                <a:gridCol w="1189293"/>
                <a:gridCol w="1529092"/>
                <a:gridCol w="1274244"/>
                <a:gridCol w="1359192"/>
              </a:tblGrid>
              <a:tr h="329654">
                <a:tc gridSpan="6">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marR="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1" lang="zh-CN" altLang="en-US" sz="1500" b="1" kern="1200" dirty="0" smtClean="0">
                          <a:solidFill>
                            <a:schemeClr val="bg1"/>
                          </a:solidFill>
                          <a:latin typeface="微软雅黑" pitchFamily="34" charset="-122"/>
                          <a:ea typeface="微软雅黑" pitchFamily="34" charset="-122"/>
                          <a:cs typeface="+mn-cs"/>
                        </a:rPr>
                        <a:t>疲劳强度计算结果</a:t>
                      </a:r>
                      <a:r>
                        <a:rPr kumimoji="1" lang="en-US" altLang="en-US" sz="1500" b="1" kern="1200" dirty="0" smtClean="0">
                          <a:solidFill>
                            <a:schemeClr val="bg1"/>
                          </a:solidFill>
                          <a:latin typeface="微软雅黑" pitchFamily="34" charset="-122"/>
                          <a:ea typeface="微软雅黑" pitchFamily="34" charset="-122"/>
                          <a:cs typeface="+mn-cs"/>
                        </a:rPr>
                        <a:t>(100%</a:t>
                      </a:r>
                      <a:r>
                        <a:rPr kumimoji="1" lang="zh-CN" altLang="en-US" sz="1500" b="1" kern="1200" dirty="0" smtClean="0">
                          <a:solidFill>
                            <a:schemeClr val="bg1"/>
                          </a:solidFill>
                          <a:latin typeface="微软雅黑" pitchFamily="34" charset="-122"/>
                          <a:ea typeface="微软雅黑" pitchFamily="34" charset="-122"/>
                          <a:cs typeface="+mn-cs"/>
                        </a:rPr>
                        <a:t>功率</a:t>
                      </a:r>
                      <a:r>
                        <a:rPr kumimoji="1" lang="en-US" altLang="en-US" sz="1500" b="1" kern="1200" dirty="0" smtClean="0">
                          <a:solidFill>
                            <a:schemeClr val="bg1"/>
                          </a:solidFill>
                          <a:latin typeface="微软雅黑" pitchFamily="34" charset="-122"/>
                          <a:ea typeface="微软雅黑" pitchFamily="34" charset="-122"/>
                          <a:cs typeface="+mn-cs"/>
                        </a:rPr>
                        <a:t>)</a:t>
                      </a:r>
                      <a:endParaRPr kumimoji="1" lang="zh-CN" altLang="en-US" sz="1500" b="1" kern="1200" dirty="0" smtClean="0">
                        <a:solidFill>
                          <a:schemeClr val="bg1"/>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66"/>
                    </a:solidFill>
                  </a:tcPr>
                </a:tc>
                <a:tc h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c hMerge="1">
                  <a:txBody>
                    <a:bodyPr/>
                    <a:lstStyle>
                      <a:defPPr>
                        <a:defRPr lang="en-US"/>
                      </a:defPPr>
                      <a:lvl1pPr marL="0" algn="l" defTabSz="457200" rtl="0" eaLnBrk="1" latinLnBrk="0" hangingPunct="1">
                        <a:defRPr sz="1800" b="1" kern="1200">
                          <a:solidFill>
                            <a:schemeClr val="lt1"/>
                          </a:solidFill>
                          <a:latin typeface="Calibri"/>
                          <a:ea typeface="黑体"/>
                        </a:defRPr>
                      </a:lvl1pPr>
                      <a:lvl2pPr marL="457200" algn="l" defTabSz="457200" rtl="0" eaLnBrk="1" latinLnBrk="0" hangingPunct="1">
                        <a:defRPr sz="1800" b="1" kern="1200">
                          <a:solidFill>
                            <a:schemeClr val="lt1"/>
                          </a:solidFill>
                          <a:latin typeface="Calibri"/>
                          <a:ea typeface="黑体"/>
                        </a:defRPr>
                      </a:lvl2pPr>
                      <a:lvl3pPr marL="914400" algn="l" defTabSz="457200" rtl="0" eaLnBrk="1" latinLnBrk="0" hangingPunct="1">
                        <a:defRPr sz="1800" b="1" kern="1200">
                          <a:solidFill>
                            <a:schemeClr val="lt1"/>
                          </a:solidFill>
                          <a:latin typeface="Calibri"/>
                          <a:ea typeface="黑体"/>
                        </a:defRPr>
                      </a:lvl3pPr>
                      <a:lvl4pPr marL="1371600" algn="l" defTabSz="457200" rtl="0" eaLnBrk="1" latinLnBrk="0" hangingPunct="1">
                        <a:defRPr sz="1800" b="1" kern="1200">
                          <a:solidFill>
                            <a:schemeClr val="lt1"/>
                          </a:solidFill>
                          <a:latin typeface="Calibri"/>
                          <a:ea typeface="黑体"/>
                        </a:defRPr>
                      </a:lvl4pPr>
                      <a:lvl5pPr marL="1828800" algn="l" defTabSz="457200" rtl="0" eaLnBrk="1" latinLnBrk="0" hangingPunct="1">
                        <a:defRPr sz="1800" b="1" kern="1200">
                          <a:solidFill>
                            <a:schemeClr val="lt1"/>
                          </a:solidFill>
                          <a:latin typeface="Calibri"/>
                          <a:ea typeface="黑体"/>
                        </a:defRPr>
                      </a:lvl5pPr>
                      <a:lvl6pPr marL="2286000" algn="l" defTabSz="457200" rtl="0" eaLnBrk="1" latinLnBrk="0" hangingPunct="1">
                        <a:defRPr sz="1800" b="1" kern="1200">
                          <a:solidFill>
                            <a:schemeClr val="lt1"/>
                          </a:solidFill>
                          <a:latin typeface="Calibri"/>
                          <a:ea typeface="黑体"/>
                        </a:defRPr>
                      </a:lvl6pPr>
                      <a:lvl7pPr marL="2743200" algn="l" defTabSz="457200" rtl="0" eaLnBrk="1" latinLnBrk="0" hangingPunct="1">
                        <a:defRPr sz="1800" b="1" kern="1200">
                          <a:solidFill>
                            <a:schemeClr val="lt1"/>
                          </a:solidFill>
                          <a:latin typeface="Calibri"/>
                          <a:ea typeface="黑体"/>
                        </a:defRPr>
                      </a:lvl7pPr>
                      <a:lvl8pPr marL="3200400" algn="l" defTabSz="457200" rtl="0" eaLnBrk="1" latinLnBrk="0" hangingPunct="1">
                        <a:defRPr sz="1800" b="1" kern="1200">
                          <a:solidFill>
                            <a:schemeClr val="lt1"/>
                          </a:solidFill>
                          <a:latin typeface="Calibri"/>
                          <a:ea typeface="黑体"/>
                        </a:defRPr>
                      </a:lvl8pPr>
                      <a:lvl9pPr marL="3657600" algn="l" defTabSz="457200" rtl="0" eaLnBrk="1" latinLnBrk="0" hangingPunct="1">
                        <a:defRPr sz="1800" b="1" kern="1200">
                          <a:solidFill>
                            <a:schemeClr val="lt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chemeClr val="bg1"/>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F81BD"/>
                    </a:solidFill>
                  </a:tcPr>
                </a:tc>
              </a:tr>
              <a:tr h="329654">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zh-CN" altLang="en-US" sz="1500" b="1" kern="1200" dirty="0" smtClean="0">
                          <a:solidFill>
                            <a:srgbClr val="002060"/>
                          </a:solidFill>
                          <a:latin typeface="微软雅黑" pitchFamily="34" charset="-122"/>
                          <a:ea typeface="微软雅黑" pitchFamily="34" charset="-122"/>
                          <a:cs typeface="+mn-cs"/>
                        </a:rPr>
                        <a:t>强度计算标</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计算齿轮</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弯曲强度安全系数</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2">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接触强度安全系数</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gridSpan="2">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静态安全系数</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hMerge="1">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rgbClr val="002060"/>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71412">
                <a:tc>
                  <a:txBody>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en-US" altLang="en-US" sz="1500" b="1" kern="1200" dirty="0" smtClean="0">
                          <a:solidFill>
                            <a:srgbClr val="002060"/>
                          </a:solidFill>
                          <a:latin typeface="微软雅黑" pitchFamily="34" charset="-122"/>
                          <a:ea typeface="微软雅黑" pitchFamily="34" charset="-122"/>
                          <a:cs typeface="+mn-cs"/>
                        </a:rPr>
                        <a:t>ISO 6336:2006</a:t>
                      </a:r>
                      <a:endParaRPr kumimoji="1" lang="zh-CN" altLang="en-US"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rgbClr val="002060"/>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rgbClr val="002060"/>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rgbClr val="002060"/>
                        </a:solidFill>
                        <a:latin typeface="微软雅黑" pitchFamily="34" charset="-122"/>
                        <a:ea typeface="微软雅黑" pitchFamily="34" charset="-122"/>
                        <a:cs typeface="+mn-cs"/>
                      </a:endParaRPr>
                    </a:p>
                  </a:txBody>
                  <a:tcPr marL="65256" marR="65256" marT="0" marB="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弯曲</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457200" rtl="0" eaLnBrk="1" latinLnBrk="0" hangingPunct="1">
                        <a:defRPr sz="1800" kern="1200">
                          <a:solidFill>
                            <a:schemeClr val="dk1"/>
                          </a:solidFill>
                          <a:latin typeface="Calibri"/>
                          <a:ea typeface="黑体"/>
                        </a:defRPr>
                      </a:lvl1pPr>
                      <a:lvl2pPr marL="457200" algn="l" defTabSz="457200" rtl="0" eaLnBrk="1" latinLnBrk="0" hangingPunct="1">
                        <a:defRPr sz="1800" kern="1200">
                          <a:solidFill>
                            <a:schemeClr val="dk1"/>
                          </a:solidFill>
                          <a:latin typeface="Calibri"/>
                          <a:ea typeface="黑体"/>
                        </a:defRPr>
                      </a:lvl2pPr>
                      <a:lvl3pPr marL="914400" algn="l" defTabSz="457200" rtl="0" eaLnBrk="1" latinLnBrk="0" hangingPunct="1">
                        <a:defRPr sz="1800" kern="1200">
                          <a:solidFill>
                            <a:schemeClr val="dk1"/>
                          </a:solidFill>
                          <a:latin typeface="Calibri"/>
                          <a:ea typeface="黑体"/>
                        </a:defRPr>
                      </a:lvl3pPr>
                      <a:lvl4pPr marL="1371600" algn="l" defTabSz="457200" rtl="0" eaLnBrk="1" latinLnBrk="0" hangingPunct="1">
                        <a:defRPr sz="1800" kern="1200">
                          <a:solidFill>
                            <a:schemeClr val="dk1"/>
                          </a:solidFill>
                          <a:latin typeface="Calibri"/>
                          <a:ea typeface="黑体"/>
                        </a:defRPr>
                      </a:lvl4pPr>
                      <a:lvl5pPr marL="1828800" algn="l" defTabSz="457200" rtl="0" eaLnBrk="1" latinLnBrk="0" hangingPunct="1">
                        <a:defRPr sz="1800" kern="1200">
                          <a:solidFill>
                            <a:schemeClr val="dk1"/>
                          </a:solidFill>
                          <a:latin typeface="Calibri"/>
                          <a:ea typeface="黑体"/>
                        </a:defRPr>
                      </a:lvl5pPr>
                      <a:lvl6pPr marL="2286000" algn="l" defTabSz="457200" rtl="0" eaLnBrk="1" latinLnBrk="0" hangingPunct="1">
                        <a:defRPr sz="1800" kern="1200">
                          <a:solidFill>
                            <a:schemeClr val="dk1"/>
                          </a:solidFill>
                          <a:latin typeface="Calibri"/>
                          <a:ea typeface="黑体"/>
                        </a:defRPr>
                      </a:lvl6pPr>
                      <a:lvl7pPr marL="2743200" algn="l" defTabSz="457200" rtl="0" eaLnBrk="1" latinLnBrk="0" hangingPunct="1">
                        <a:defRPr sz="1800" kern="1200">
                          <a:solidFill>
                            <a:schemeClr val="dk1"/>
                          </a:solidFill>
                          <a:latin typeface="Calibri"/>
                          <a:ea typeface="黑体"/>
                        </a:defRPr>
                      </a:lvl7pPr>
                      <a:lvl8pPr marL="3200400" algn="l" defTabSz="457200" rtl="0" eaLnBrk="1" latinLnBrk="0" hangingPunct="1">
                        <a:defRPr sz="1800" kern="1200">
                          <a:solidFill>
                            <a:schemeClr val="dk1"/>
                          </a:solidFill>
                          <a:latin typeface="Calibri"/>
                          <a:ea typeface="黑体"/>
                        </a:defRPr>
                      </a:lvl8pPr>
                      <a:lvl9pPr marL="3657600" algn="l" defTabSz="457200" rtl="0" eaLnBrk="1" latinLnBrk="0" hangingPunct="1">
                        <a:defRPr sz="1800" kern="1200">
                          <a:solidFill>
                            <a:schemeClr val="dk1"/>
                          </a:solidFill>
                          <a:latin typeface="Calibri"/>
                          <a:ea typeface="黑体"/>
                        </a:defRPr>
                      </a:lvl9p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接触</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87896">
                <a:tc rowSpan="2">
                  <a:txBody>
                    <a:bodyPr/>
                    <a:lstStyle/>
                    <a:p>
                      <a:pPr algn="ctr">
                        <a:spcAft>
                          <a:spcPts val="0"/>
                        </a:spcAft>
                      </a:pPr>
                      <a:r>
                        <a:rPr kumimoji="1" lang="zh-CN" altLang="en-US" sz="1500" b="1" kern="1200" dirty="0" smtClean="0">
                          <a:solidFill>
                            <a:srgbClr val="002060"/>
                          </a:solidFill>
                          <a:latin typeface="微软雅黑" pitchFamily="34" charset="-122"/>
                          <a:ea typeface="微软雅黑" pitchFamily="34" charset="-122"/>
                          <a:cs typeface="+mn-cs"/>
                        </a:rPr>
                        <a:t>设计齿轮</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2nd drive</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1.6993</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1.2599</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4.2483</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1.6586</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29654">
                <a:tc vMerge="1">
                  <a:txBody>
                    <a:bodyPr/>
                    <a:lstStyle/>
                    <a:p>
                      <a:pPr algn="ctr">
                        <a:spcAft>
                          <a:spcPts val="0"/>
                        </a:spcAft>
                      </a:pPr>
                      <a:endParaRPr kumimoji="1" lang="zh-CN" altLang="en-US" sz="14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2nd driven</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1.6064</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1.3444</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3.7391</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0066"/>
                          </a:solidFill>
                          <a:latin typeface="微软雅黑" pitchFamily="34" charset="-122"/>
                          <a:ea typeface="微软雅黑" pitchFamily="34" charset="-122"/>
                          <a:cs typeface="+mn-cs"/>
                        </a:rPr>
                        <a:t>1.6586</a:t>
                      </a:r>
                      <a:endParaRPr kumimoji="1" lang="zh-CN" altLang="en-US" sz="1500" b="1" kern="1200" dirty="0">
                        <a:solidFill>
                          <a:srgbClr val="000066"/>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326332">
                <a:tc rowSpan="2">
                  <a:txBody>
                    <a:bodyPr/>
                    <a:lstStyle/>
                    <a:p>
                      <a:pPr marL="0" indent="0" algn="ctr" defTabSz="914400" rtl="0" eaLnBrk="1" fontAlgn="base" latinLnBrk="0" hangingPunct="1">
                        <a:spcBef>
                          <a:spcPct val="0"/>
                        </a:spcBef>
                        <a:spcAft>
                          <a:spcPct val="0"/>
                        </a:spcAft>
                        <a:buFontTx/>
                        <a:buNone/>
                      </a:pPr>
                      <a:r>
                        <a:rPr kumimoji="1" lang="zh-CN" altLang="en-US" sz="1500" b="1" kern="1200" dirty="0" smtClean="0">
                          <a:solidFill>
                            <a:srgbClr val="002060"/>
                          </a:solidFill>
                          <a:latin typeface="微软雅黑" pitchFamily="34" charset="-122"/>
                          <a:ea typeface="微软雅黑" pitchFamily="34" charset="-122"/>
                          <a:cs typeface="+mn-cs"/>
                        </a:rPr>
                        <a:t>制造齿轮</a:t>
                      </a:r>
                      <a:endParaRPr kumimoji="1" lang="zh-CN" altLang="zh-CN" sz="1500" b="1" kern="1200" dirty="0" smtClean="0">
                        <a:solidFill>
                          <a:srgbClr val="002060"/>
                        </a:solidFill>
                        <a:latin typeface="微软雅黑" pitchFamily="34" charset="-122"/>
                        <a:ea typeface="微软雅黑" pitchFamily="34" charset="-122"/>
                        <a:cs typeface="+mn-cs"/>
                      </a:endParaRPr>
                    </a:p>
                  </a:txBody>
                  <a:tcPr marL="65256" marR="6525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2nd drive</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1.5795</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1.2105</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3.9489</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1.5936</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4F81BD">
                        <a:tint val="40000"/>
                      </a:srgbClr>
                    </a:solidFill>
                  </a:tcPr>
                </a:tc>
              </a:tr>
              <a:tr h="329654">
                <a:tc vMerge="1">
                  <a:txBody>
                    <a:bodyPr/>
                    <a:lstStyle/>
                    <a:p>
                      <a:pPr marL="0" indent="0" algn="ctr" defTabSz="914400" rtl="0" eaLnBrk="1" fontAlgn="base" latinLnBrk="0" hangingPunct="1">
                        <a:spcBef>
                          <a:spcPct val="0"/>
                        </a:spcBef>
                        <a:spcAft>
                          <a:spcPct val="0"/>
                        </a:spcAft>
                        <a:buFontTx/>
                        <a:buNone/>
                      </a:pPr>
                      <a:endParaRPr kumimoji="1" lang="zh-CN" altLang="zh-CN" sz="1400" b="1" kern="1200" dirty="0" smtClean="0">
                        <a:solidFill>
                          <a:srgbClr val="002060"/>
                        </a:solidFill>
                        <a:latin typeface="微软雅黑" pitchFamily="34" charset="-122"/>
                        <a:ea typeface="微软雅黑" pitchFamily="34" charset="-122"/>
                        <a:cs typeface="+mn-cs"/>
                      </a:endParaRPr>
                    </a:p>
                  </a:txBody>
                  <a:tcPr marL="65256" marR="65256"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2nd driven</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1.4824</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1.2917</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3.4506</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p>
                      <a:pPr algn="ctr">
                        <a:spcAft>
                          <a:spcPts val="0"/>
                        </a:spcAft>
                      </a:pPr>
                      <a:r>
                        <a:rPr kumimoji="1" lang="en-US" altLang="en-US" sz="1500" b="1" kern="1200" dirty="0">
                          <a:solidFill>
                            <a:srgbClr val="002060"/>
                          </a:solidFill>
                          <a:latin typeface="微软雅黑" pitchFamily="34" charset="-122"/>
                          <a:ea typeface="微软雅黑" pitchFamily="34" charset="-122"/>
                          <a:cs typeface="+mn-cs"/>
                        </a:rPr>
                        <a:t>1.5936</a:t>
                      </a:r>
                      <a:endParaRPr kumimoji="1" lang="zh-CN" altLang="en-US" sz="1500" b="1" kern="1200" dirty="0">
                        <a:solidFill>
                          <a:srgbClr val="002060"/>
                        </a:solidFill>
                        <a:latin typeface="微软雅黑" pitchFamily="34" charset="-122"/>
                        <a:ea typeface="微软雅黑" pitchFamily="34" charset="-122"/>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11" name="圆角矩形标注 10"/>
          <p:cNvSpPr/>
          <p:nvPr/>
        </p:nvSpPr>
        <p:spPr>
          <a:xfrm>
            <a:off x="6012160" y="1628800"/>
            <a:ext cx="432000" cy="180000"/>
          </a:xfrm>
          <a:prstGeom prst="wedgeRoundRectCallout">
            <a:avLst>
              <a:gd name="adj1" fmla="val 51927"/>
              <a:gd name="adj2" fmla="val -165041"/>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DA</a:t>
            </a:r>
            <a:endParaRPr lang="zh-CN" altLang="en-US" sz="1100" dirty="0">
              <a:solidFill>
                <a:srgbClr val="16264A"/>
              </a:solidFill>
              <a:latin typeface="微软雅黑" pitchFamily="34" charset="-122"/>
              <a:ea typeface="微软雅黑" pitchFamily="34" charset="-122"/>
            </a:endParaRPr>
          </a:p>
        </p:txBody>
      </p:sp>
      <p:sp>
        <p:nvSpPr>
          <p:cNvPr id="12" name="圆角矩形标注 11"/>
          <p:cNvSpPr/>
          <p:nvPr/>
        </p:nvSpPr>
        <p:spPr>
          <a:xfrm>
            <a:off x="8172448" y="1628800"/>
            <a:ext cx="432000" cy="180000"/>
          </a:xfrm>
          <a:prstGeom prst="wedgeRoundRectCallout">
            <a:avLst>
              <a:gd name="adj1" fmla="val -84775"/>
              <a:gd name="adj2" fmla="val -112124"/>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EAP</a:t>
            </a:r>
            <a:endParaRPr lang="zh-CN" altLang="en-US" sz="1100" dirty="0">
              <a:solidFill>
                <a:srgbClr val="16264A"/>
              </a:solidFill>
              <a:latin typeface="微软雅黑" pitchFamily="34" charset="-122"/>
              <a:ea typeface="微软雅黑" pitchFamily="34" charset="-122"/>
            </a:endParaRPr>
          </a:p>
        </p:txBody>
      </p:sp>
      <p:sp>
        <p:nvSpPr>
          <p:cNvPr id="13" name="圆角矩形标注 12"/>
          <p:cNvSpPr/>
          <p:nvPr/>
        </p:nvSpPr>
        <p:spPr>
          <a:xfrm>
            <a:off x="5940152" y="3356992"/>
            <a:ext cx="432000" cy="180000"/>
          </a:xfrm>
          <a:prstGeom prst="wedgeRoundRectCallout">
            <a:avLst>
              <a:gd name="adj1" fmla="val -40678"/>
              <a:gd name="adj2" fmla="val 205376"/>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DF</a:t>
            </a:r>
            <a:endParaRPr lang="zh-CN" altLang="en-US" sz="1100" dirty="0">
              <a:solidFill>
                <a:srgbClr val="16264A"/>
              </a:solidFill>
              <a:latin typeface="微软雅黑" pitchFamily="34" charset="-122"/>
              <a:ea typeface="微软雅黑" pitchFamily="34" charset="-122"/>
            </a:endParaRPr>
          </a:p>
        </p:txBody>
      </p:sp>
      <p:sp>
        <p:nvSpPr>
          <p:cNvPr id="14" name="圆角矩形标注 13"/>
          <p:cNvSpPr/>
          <p:nvPr/>
        </p:nvSpPr>
        <p:spPr>
          <a:xfrm>
            <a:off x="8316416" y="3356992"/>
            <a:ext cx="432000" cy="180000"/>
          </a:xfrm>
          <a:prstGeom prst="wedgeRoundRectCallout">
            <a:avLst>
              <a:gd name="adj1" fmla="val -51702"/>
              <a:gd name="adj2" fmla="val -159749"/>
              <a:gd name="adj3" fmla="val 16667"/>
            </a:avLst>
          </a:prstGeom>
          <a:solidFill>
            <a:schemeClr val="bg2">
              <a:lumMod val="20000"/>
              <a:lumOff val="8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18000" tIns="18000" rIns="18000" bIns="18000" rtlCol="0" anchor="ctr"/>
          <a:lstStyle/>
          <a:p>
            <a:pPr algn="ctr"/>
            <a:r>
              <a:rPr lang="en-US" altLang="zh-CN" sz="1100" dirty="0" smtClean="0">
                <a:solidFill>
                  <a:srgbClr val="16264A"/>
                </a:solidFill>
                <a:latin typeface="微软雅黑" pitchFamily="34" charset="-122"/>
                <a:ea typeface="微软雅黑" pitchFamily="34" charset="-122"/>
              </a:rPr>
              <a:t>TIF</a:t>
            </a:r>
            <a:endParaRPr lang="zh-CN" altLang="en-US" sz="1100" dirty="0">
              <a:solidFill>
                <a:srgbClr val="16264A"/>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8</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2 </a:t>
            </a:r>
            <a:r>
              <a:rPr lang="zh-CN" altLang="en-US" sz="2400" b="1" dirty="0" smtClean="0">
                <a:solidFill>
                  <a:srgbClr val="003366"/>
                </a:solidFill>
                <a:latin typeface="+mn-lt"/>
                <a:ea typeface="微软雅黑" pitchFamily="34" charset="-122"/>
              </a:rPr>
              <a:t>齿轮制造仿真技术应用</a:t>
            </a:r>
          </a:p>
        </p:txBody>
      </p:sp>
      <p:sp>
        <p:nvSpPr>
          <p:cNvPr id="30" name="Text Box 6"/>
          <p:cNvSpPr txBox="1">
            <a:spLocks noChangeArrowheads="1"/>
          </p:cNvSpPr>
          <p:nvPr/>
        </p:nvSpPr>
        <p:spPr bwMode="auto">
          <a:xfrm>
            <a:off x="436034" y="692696"/>
            <a:ext cx="3744936"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2.3 </a:t>
            </a:r>
            <a:r>
              <a:rPr lang="zh-CN" altLang="en-US" sz="2200" b="1" dirty="0" smtClean="0">
                <a:solidFill>
                  <a:srgbClr val="003366"/>
                </a:solidFill>
                <a:latin typeface="+mn-lt"/>
                <a:ea typeface="微软雅黑" pitchFamily="34" charset="-122"/>
              </a:rPr>
              <a:t>齿轮制造</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滚齿工艺仿真</a:t>
            </a:r>
            <a:endParaRPr lang="en-US" altLang="zh-CN" sz="2200" b="1" dirty="0">
              <a:solidFill>
                <a:srgbClr val="003366"/>
              </a:solidFill>
              <a:latin typeface="+mn-lt"/>
              <a:ea typeface="微软雅黑" pitchFamily="34" charset="-122"/>
            </a:endParaRPr>
          </a:p>
        </p:txBody>
      </p:sp>
      <p:graphicFrame>
        <p:nvGraphicFramePr>
          <p:cNvPr id="11" name="表格 10"/>
          <p:cNvGraphicFramePr>
            <a:graphicFrameLocks noGrp="1"/>
          </p:cNvGraphicFramePr>
          <p:nvPr/>
        </p:nvGraphicFramePr>
        <p:xfrm>
          <a:off x="251520" y="1124744"/>
          <a:ext cx="8640000" cy="2926080"/>
        </p:xfrm>
        <a:graphic>
          <a:graphicData uri="http://schemas.openxmlformats.org/drawingml/2006/table">
            <a:tbl>
              <a:tblPr firstRow="1" bandRow="1">
                <a:tableStyleId>{16D9F66E-5EB9-4882-86FB-DCBF35E3C3E4}</a:tableStyleId>
              </a:tblPr>
              <a:tblGrid>
                <a:gridCol w="2088232"/>
                <a:gridCol w="576064"/>
                <a:gridCol w="2088232"/>
                <a:gridCol w="648072"/>
                <a:gridCol w="2520280"/>
                <a:gridCol w="719120"/>
              </a:tblGrid>
              <a:tr h="216000">
                <a:tc gridSpan="2">
                  <a:txBody>
                    <a:bodyPr/>
                    <a:lstStyle/>
                    <a:p>
                      <a:pPr algn="ctr"/>
                      <a:r>
                        <a:rPr lang="zh-CN" altLang="en-US" sz="1000" b="1" dirty="0" smtClean="0">
                          <a:solidFill>
                            <a:srgbClr val="002060"/>
                          </a:solidFill>
                          <a:latin typeface="微软雅黑" pitchFamily="34" charset="-122"/>
                          <a:ea typeface="微软雅黑" pitchFamily="34" charset="-122"/>
                        </a:rPr>
                        <a:t>机床调整参数</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lumMod val="40000"/>
                        <a:lumOff val="60000"/>
                      </a:schemeClr>
                    </a:solidFill>
                  </a:tcPr>
                </a:tc>
                <a:tc hMerge="1">
                  <a:txBody>
                    <a:bodyPr/>
                    <a:lstStyle/>
                    <a:p>
                      <a:endParaRPr lang="zh-CN" altLang="en-US"/>
                    </a:p>
                  </a:txBody>
                  <a:tcPr/>
                </a:tc>
                <a:tc gridSpan="2">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滚刀头架导轨误差</a:t>
                      </a:r>
                      <a:endParaRPr lang="zh-CN" altLang="en-US" sz="1000" b="1" kern="1200" dirty="0" smtClean="0">
                        <a:solidFill>
                          <a:srgbClr val="002060"/>
                        </a:solidFill>
                        <a:latin typeface="微软雅黑" pitchFamily="34" charset="-122"/>
                        <a:ea typeface="微软雅黑" pitchFamily="34" charset="-122"/>
                        <a:cs typeface="+mn-cs"/>
                      </a:endParaRPr>
                    </a:p>
                  </a:txBody>
                  <a:tcPr anchor="ctr">
                    <a:lnT w="12700" cap="flat" cmpd="sng" algn="ctr">
                      <a:solidFill>
                        <a:schemeClr val="tx1"/>
                      </a:solidFill>
                      <a:prstDash val="solid"/>
                      <a:round/>
                      <a:headEnd type="none" w="med" len="med"/>
                      <a:tailEnd type="none" w="med" len="med"/>
                    </a:lnT>
                    <a:solidFill>
                      <a:schemeClr val="bg2">
                        <a:lumMod val="40000"/>
                        <a:lumOff val="60000"/>
                      </a:schemeClr>
                    </a:solidFill>
                  </a:tcPr>
                </a:tc>
                <a:tc hMerge="1">
                  <a:txBody>
                    <a:bodyPr/>
                    <a:lstStyle/>
                    <a:p>
                      <a:endParaRPr lang="zh-CN" altLang="en-US"/>
                    </a:p>
                  </a:txBody>
                  <a:tcPr/>
                </a:tc>
                <a:tc gridSpan="2">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滚刀制造误差</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lang="zh-CN" altLang="en-US"/>
                    </a:p>
                  </a:txBody>
                  <a:tcPr/>
                </a:tc>
              </a:tr>
              <a:tr h="216000">
                <a:tc>
                  <a:txBody>
                    <a:bodyPr/>
                    <a:lstStyle/>
                    <a:p>
                      <a:pPr algn="ctr"/>
                      <a:r>
                        <a:rPr lang="zh-CN" altLang="en-US" sz="1000" b="1" dirty="0" smtClean="0">
                          <a:solidFill>
                            <a:srgbClr val="002060"/>
                          </a:solidFill>
                          <a:latin typeface="微软雅黑" pitchFamily="34" charset="-122"/>
                          <a:ea typeface="微软雅黑" pitchFamily="34" charset="-122"/>
                        </a:rPr>
                        <a:t>滚刀进给量</a:t>
                      </a:r>
                      <a:r>
                        <a:rPr lang="zh-CN" altLang="en-US" sz="1000" b="1" kern="1200" dirty="0" smtClean="0">
                          <a:solidFill>
                            <a:srgbClr val="002060"/>
                          </a:solidFill>
                          <a:latin typeface="微软雅黑" pitchFamily="34" charset="-122"/>
                          <a:ea typeface="微软雅黑" pitchFamily="34" charset="-122"/>
                        </a:rPr>
                        <a:t>（</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lnL w="12700" cap="flat" cmpd="sng" algn="ctr">
                      <a:solidFill>
                        <a:schemeClr val="tx1"/>
                      </a:solidFill>
                      <a:prstDash val="solid"/>
                      <a:round/>
                      <a:headEnd type="none" w="med" len="med"/>
                      <a:tailEnd type="none" w="med" len="med"/>
                    </a:lnL>
                    <a:solidFill>
                      <a:schemeClr val="bg2">
                        <a:lumMod val="40000"/>
                        <a:lumOff val="60000"/>
                      </a:schemeClr>
                    </a:solidFill>
                  </a:tcPr>
                </a:tc>
                <a:tc>
                  <a:txBody>
                    <a:bodyPr/>
                    <a:lstStyle/>
                    <a:p>
                      <a:pPr algn="ctr"/>
                      <a:r>
                        <a:rPr lang="en-US" altLang="zh-CN" sz="1000" b="1" dirty="0" smtClean="0">
                          <a:solidFill>
                            <a:srgbClr val="002060"/>
                          </a:solidFill>
                          <a:latin typeface="微软雅黑" pitchFamily="34" charset="-122"/>
                          <a:ea typeface="微软雅黑" pitchFamily="34" charset="-122"/>
                        </a:rPr>
                        <a:t>1</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X</a:t>
                      </a:r>
                      <a:r>
                        <a:rPr lang="zh-CN" altLang="en-US" sz="1000" b="1" kern="1200" dirty="0" smtClean="0">
                          <a:solidFill>
                            <a:srgbClr val="002060"/>
                          </a:solidFill>
                          <a:latin typeface="微软雅黑" pitchFamily="34" charset="-122"/>
                          <a:ea typeface="微软雅黑" pitchFamily="34" charset="-122"/>
                        </a:rPr>
                        <a:t>轴方向误差（</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5</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齿形误差（左齿面） （</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5</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algn="ctr"/>
                      <a:r>
                        <a:rPr lang="zh-CN" altLang="en-US" sz="1000" b="1" dirty="0" smtClean="0">
                          <a:solidFill>
                            <a:srgbClr val="002060"/>
                          </a:solidFill>
                          <a:latin typeface="微软雅黑" pitchFamily="34" charset="-122"/>
                          <a:ea typeface="微软雅黑" pitchFamily="34" charset="-122"/>
                        </a:rPr>
                        <a:t>滚刀起始高度</a:t>
                      </a:r>
                      <a:r>
                        <a:rPr lang="zh-CN" altLang="en-US" sz="1000" b="1" kern="1200" dirty="0" smtClean="0">
                          <a:solidFill>
                            <a:srgbClr val="002060"/>
                          </a:solidFill>
                          <a:latin typeface="微软雅黑" pitchFamily="34" charset="-122"/>
                          <a:ea typeface="微软雅黑" pitchFamily="34" charset="-122"/>
                        </a:rPr>
                        <a:t>（</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lnL w="12700" cap="flat" cmpd="sng" algn="ctr">
                      <a:solidFill>
                        <a:schemeClr val="tx1"/>
                      </a:solidFill>
                      <a:prstDash val="solid"/>
                      <a:round/>
                      <a:headEnd type="none" w="med" len="med"/>
                      <a:tailEnd type="none" w="med" len="med"/>
                    </a:lnL>
                    <a:solidFill>
                      <a:schemeClr val="bg2">
                        <a:lumMod val="40000"/>
                        <a:lumOff val="60000"/>
                      </a:schemeClr>
                    </a:solidFill>
                  </a:tcPr>
                </a:tc>
                <a:tc>
                  <a:txBody>
                    <a:bodyPr/>
                    <a:lstStyle/>
                    <a:p>
                      <a:pPr algn="ctr"/>
                      <a:r>
                        <a:rPr lang="en-US" altLang="zh-CN" sz="1000" b="1" dirty="0" smtClean="0">
                          <a:solidFill>
                            <a:srgbClr val="002060"/>
                          </a:solidFill>
                          <a:latin typeface="微软雅黑" pitchFamily="34" charset="-122"/>
                          <a:ea typeface="微软雅黑" pitchFamily="34" charset="-122"/>
                        </a:rPr>
                        <a:t>7</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solidFill>
                      <a:schemeClr val="bg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rgbClr val="002060"/>
                          </a:solidFill>
                          <a:latin typeface="微软雅黑" pitchFamily="34" charset="-122"/>
                          <a:ea typeface="微软雅黑" pitchFamily="34" charset="-122"/>
                        </a:rPr>
                        <a:t>X</a:t>
                      </a:r>
                      <a:r>
                        <a:rPr lang="zh-CN" altLang="en-US" sz="1000" b="1" kern="1200" dirty="0" smtClean="0">
                          <a:solidFill>
                            <a:srgbClr val="002060"/>
                          </a:solidFill>
                          <a:latin typeface="微软雅黑" pitchFamily="34" charset="-122"/>
                          <a:ea typeface="微软雅黑" pitchFamily="34" charset="-122"/>
                        </a:rPr>
                        <a:t>轴方向误差测量长度（</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400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齿形误差测量长度 （</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4.586</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algn="ctr"/>
                      <a:r>
                        <a:rPr lang="zh-CN" altLang="en-US" sz="1000" b="1" dirty="0" smtClean="0">
                          <a:solidFill>
                            <a:srgbClr val="002060"/>
                          </a:solidFill>
                          <a:latin typeface="微软雅黑" pitchFamily="34" charset="-122"/>
                          <a:ea typeface="微软雅黑" pitchFamily="34" charset="-122"/>
                        </a:rPr>
                        <a:t>中心距偏移量</a:t>
                      </a:r>
                      <a:r>
                        <a:rPr lang="zh-CN" altLang="en-US" sz="1000" b="1" kern="1200" dirty="0" smtClean="0">
                          <a:solidFill>
                            <a:srgbClr val="002060"/>
                          </a:solidFill>
                          <a:latin typeface="微软雅黑" pitchFamily="34" charset="-122"/>
                          <a:ea typeface="微软雅黑" pitchFamily="34" charset="-122"/>
                        </a:rPr>
                        <a:t>（</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lnL w="12700" cap="flat" cmpd="sng" algn="ctr">
                      <a:solidFill>
                        <a:schemeClr val="tx1"/>
                      </a:solidFill>
                      <a:prstDash val="solid"/>
                      <a:round/>
                      <a:headEnd type="none" w="med" len="med"/>
                      <a:tailEnd type="none" w="med" len="med"/>
                    </a:lnL>
                    <a:solidFill>
                      <a:schemeClr val="bg2">
                        <a:lumMod val="40000"/>
                        <a:lumOff val="60000"/>
                      </a:schemeClr>
                    </a:solidFill>
                  </a:tcPr>
                </a:tc>
                <a:tc>
                  <a:txBody>
                    <a:bodyPr/>
                    <a:lstStyle/>
                    <a:p>
                      <a:pPr algn="ctr"/>
                      <a:r>
                        <a:rPr lang="en-US" altLang="zh-CN" sz="1000" b="1" dirty="0" smtClean="0">
                          <a:solidFill>
                            <a:srgbClr val="002060"/>
                          </a:solidFill>
                          <a:latin typeface="微软雅黑" pitchFamily="34" charset="-122"/>
                          <a:ea typeface="微软雅黑" pitchFamily="34" charset="-122"/>
                        </a:rPr>
                        <a:t>0</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Y</a:t>
                      </a:r>
                      <a:r>
                        <a:rPr lang="zh-CN" altLang="en-US" sz="1000" b="1" kern="1200" dirty="0" smtClean="0">
                          <a:solidFill>
                            <a:srgbClr val="002060"/>
                          </a:solidFill>
                          <a:latin typeface="微软雅黑" pitchFamily="34" charset="-122"/>
                          <a:ea typeface="微软雅黑" pitchFamily="34" charset="-122"/>
                        </a:rPr>
                        <a:t>轴方向误差（</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3</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齿形误差（右齿面） </a:t>
                      </a:r>
                      <a:r>
                        <a:rPr lang="en-US" altLang="zh-CN" sz="1000" b="1" kern="1200" dirty="0" err="1" smtClean="0">
                          <a:solidFill>
                            <a:srgbClr val="002060"/>
                          </a:solidFill>
                          <a:latin typeface="微软雅黑" pitchFamily="34" charset="-122"/>
                          <a:ea typeface="微软雅黑" pitchFamily="34" charset="-122"/>
                        </a:rPr>
                        <a:t>μm</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5</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algn="ctr"/>
                      <a:r>
                        <a:rPr lang="zh-CN" altLang="en-US" sz="1000" b="1" dirty="0" smtClean="0">
                          <a:solidFill>
                            <a:srgbClr val="002060"/>
                          </a:solidFill>
                          <a:latin typeface="微软雅黑" pitchFamily="34" charset="-122"/>
                          <a:ea typeface="微软雅黑" pitchFamily="34" charset="-122"/>
                        </a:rPr>
                        <a:t>轴交角偏差</a:t>
                      </a:r>
                      <a:r>
                        <a:rPr lang="en-US" altLang="zh-CN" sz="1000" b="1" dirty="0" err="1" smtClean="0">
                          <a:solidFill>
                            <a:srgbClr val="002060"/>
                          </a:solidFill>
                          <a:latin typeface="微软雅黑" pitchFamily="34" charset="-122"/>
                          <a:ea typeface="微软雅黑" pitchFamily="34" charset="-122"/>
                        </a:rPr>
                        <a:t>mRad</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lnL w="12700" cap="flat" cmpd="sng" algn="ctr">
                      <a:solidFill>
                        <a:schemeClr val="tx1"/>
                      </a:solidFill>
                      <a:prstDash val="solid"/>
                      <a:round/>
                      <a:headEnd type="none" w="med" len="med"/>
                      <a:tailEnd type="none" w="med" len="med"/>
                    </a:lnL>
                    <a:solidFill>
                      <a:schemeClr val="bg2">
                        <a:lumMod val="40000"/>
                        <a:lumOff val="60000"/>
                      </a:schemeClr>
                    </a:solidFill>
                  </a:tcPr>
                </a:tc>
                <a:tc>
                  <a:txBody>
                    <a:bodyPr/>
                    <a:lstStyle/>
                    <a:p>
                      <a:pPr algn="ctr"/>
                      <a:r>
                        <a:rPr lang="en-US" altLang="zh-CN" sz="1000" b="1" dirty="0" smtClean="0">
                          <a:solidFill>
                            <a:srgbClr val="002060"/>
                          </a:solidFill>
                          <a:latin typeface="微软雅黑" pitchFamily="34" charset="-122"/>
                          <a:ea typeface="微软雅黑" pitchFamily="34" charset="-122"/>
                        </a:rPr>
                        <a:t>0</a:t>
                      </a:r>
                      <a:endParaRPr lang="zh-CN" altLang="en-US" sz="1000" b="1" dirty="0">
                        <a:solidFill>
                          <a:srgbClr val="002060"/>
                        </a:solidFill>
                        <a:latin typeface="微软雅黑" pitchFamily="34" charset="-122"/>
                        <a:ea typeface="微软雅黑" pitchFamily="34" charset="-122"/>
                      </a:endParaRPr>
                    </a:p>
                  </a:txBody>
                  <a:tcPr marL="25636" marR="25636" marT="12818" marB="12818" anchor="ctr">
                    <a:solidFill>
                      <a:schemeClr val="bg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b="1" kern="1200" dirty="0" smtClean="0">
                          <a:solidFill>
                            <a:srgbClr val="002060"/>
                          </a:solidFill>
                          <a:latin typeface="微软雅黑" pitchFamily="34" charset="-122"/>
                          <a:ea typeface="微软雅黑" pitchFamily="34" charset="-122"/>
                        </a:rPr>
                        <a:t>Y</a:t>
                      </a:r>
                      <a:r>
                        <a:rPr lang="zh-CN" altLang="en-US" sz="1000" b="1" kern="1200" dirty="0" smtClean="0">
                          <a:solidFill>
                            <a:srgbClr val="002060"/>
                          </a:solidFill>
                          <a:latin typeface="微软雅黑" pitchFamily="34" charset="-122"/>
                          <a:ea typeface="微软雅黑" pitchFamily="34" charset="-122"/>
                        </a:rPr>
                        <a:t>轴方向误差测量长度（</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100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bg2">
                        <a:lumMod val="40000"/>
                        <a:lumOff val="60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齿形误差测量长度 （</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4.586</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gridSpan="2">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滚刀安装误差</a:t>
                      </a: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hMerge="1">
                  <a:txBody>
                    <a:bodyPr/>
                    <a:lstStyle/>
                    <a:p>
                      <a:endParaRPr lang="zh-CN" altLang="en-US"/>
                    </a:p>
                  </a:txBody>
                  <a:tcPr/>
                </a:tc>
                <a:tc gridSpan="2">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工件安装误差</a:t>
                      </a:r>
                    </a:p>
                  </a:txBody>
                  <a:tcPr anchor="ctr">
                    <a:solidFill>
                      <a:schemeClr val="accent5">
                        <a:lumMod val="75000"/>
                      </a:schemeClr>
                    </a:solidFill>
                  </a:tcPr>
                </a:tc>
                <a:tc hMerge="1">
                  <a:txBody>
                    <a:bodyPr/>
                    <a:lstStyle/>
                    <a:p>
                      <a:endParaRPr lang="zh-CN" altLang="en-US"/>
                    </a:p>
                  </a:txBody>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起始齿分度误差（</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10</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rgbClr val="002060"/>
                          </a:solidFill>
                          <a:latin typeface="微软雅黑" pitchFamily="34" charset="-122"/>
                          <a:ea typeface="微软雅黑" pitchFamily="34" charset="-122"/>
                        </a:rPr>
                        <a:t>滚刀轴向跳动（</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3</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测量截面距离（</a:t>
                      </a:r>
                      <a:r>
                        <a:rPr lang="en-US" altLang="zh-CN" sz="1000" b="1" kern="1200" dirty="0" smtClean="0">
                          <a:solidFill>
                            <a:srgbClr val="002060"/>
                          </a:solidFill>
                          <a:latin typeface="微软雅黑" pitchFamily="34" charset="-122"/>
                          <a:ea typeface="微软雅黑" pitchFamily="34" charset="-122"/>
                          <a:cs typeface="+mn-cs"/>
                        </a:rPr>
                        <a:t>mm</a:t>
                      </a:r>
                      <a:r>
                        <a:rPr lang="zh-CN" altLang="en-US" sz="1000" b="1" kern="1200" dirty="0" smtClean="0">
                          <a:solidFill>
                            <a:srgbClr val="002060"/>
                          </a:solidFill>
                          <a:latin typeface="微软雅黑" pitchFamily="34" charset="-122"/>
                          <a:ea typeface="微软雅黑" pitchFamily="34" charset="-122"/>
                          <a:cs typeface="+mn-cs"/>
                        </a:rPr>
                        <a:t>）</a:t>
                      </a:r>
                    </a:p>
                  </a:txBody>
                  <a:tcPr anchor="ctr">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cs typeface="+mn-cs"/>
                        </a:rPr>
                        <a:t>17</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rgbClr val="002060"/>
                          </a:solidFill>
                          <a:latin typeface="微软雅黑" pitchFamily="34" charset="-122"/>
                          <a:ea typeface="微软雅黑" pitchFamily="34" charset="-122"/>
                          <a:cs typeface="+mn-cs"/>
                        </a:rPr>
                        <a:t>滚刀重磨误差</a:t>
                      </a: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c hMerge="1">
                  <a:txBody>
                    <a:bodyPr/>
                    <a:lstStyle/>
                    <a:p>
                      <a:endParaRPr lang="zh-CN" altLang="en-US"/>
                    </a:p>
                  </a:txBody>
                  <a:tcPr/>
                </a:tc>
              </a:tr>
              <a:tr h="216000">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测量截面距离（</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100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第一个截面相位角（</a:t>
                      </a:r>
                      <a:r>
                        <a:rPr lang="en-US" altLang="zh-CN" sz="1000" b="1" kern="1200" dirty="0" smtClean="0">
                          <a:solidFill>
                            <a:srgbClr val="002060"/>
                          </a:solidFill>
                          <a:latin typeface="微软雅黑" pitchFamily="34" charset="-122"/>
                          <a:ea typeface="微软雅黑" pitchFamily="34" charset="-122"/>
                          <a:cs typeface="+mn-cs"/>
                        </a:rPr>
                        <a:t>°</a:t>
                      </a:r>
                      <a:r>
                        <a:rPr lang="zh-CN" altLang="en-US" sz="1000" b="1" kern="1200" dirty="0" smtClean="0">
                          <a:solidFill>
                            <a:srgbClr val="002060"/>
                          </a:solidFill>
                          <a:latin typeface="微软雅黑" pitchFamily="34" charset="-122"/>
                          <a:ea typeface="微软雅黑" pitchFamily="34" charset="-122"/>
                          <a:cs typeface="+mn-cs"/>
                        </a:rPr>
                        <a:t>）</a:t>
                      </a:r>
                    </a:p>
                  </a:txBody>
                  <a:tcPr anchor="ctr">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cs typeface="+mn-cs"/>
                        </a:rPr>
                        <a:t>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容屑槽累积总误差 （</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5</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第一个截面相位角（</a:t>
                      </a:r>
                      <a:r>
                        <a:rPr lang="en-US" altLang="zh-CN" sz="1000" b="1" kern="1200" dirty="0" smtClean="0">
                          <a:solidFill>
                            <a:srgbClr val="002060"/>
                          </a:solidFill>
                          <a:latin typeface="微软雅黑" pitchFamily="34" charset="-122"/>
                          <a:ea typeface="微软雅黑" pitchFamily="34" charset="-122"/>
                        </a:rPr>
                        <a:t>°</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第一个截面跳动（</a:t>
                      </a:r>
                      <a:r>
                        <a:rPr lang="en-US" altLang="zh-CN" sz="1000" b="1" kern="1200" dirty="0" smtClean="0">
                          <a:solidFill>
                            <a:srgbClr val="002060"/>
                          </a:solidFill>
                          <a:latin typeface="微软雅黑" pitchFamily="34" charset="-122"/>
                          <a:ea typeface="微软雅黑" pitchFamily="34" charset="-122"/>
                          <a:cs typeface="+mn-cs"/>
                        </a:rPr>
                        <a:t>mm</a:t>
                      </a:r>
                      <a:r>
                        <a:rPr lang="zh-CN" altLang="en-US" sz="1000" b="1" kern="1200" dirty="0" smtClean="0">
                          <a:solidFill>
                            <a:srgbClr val="002060"/>
                          </a:solidFill>
                          <a:latin typeface="微软雅黑" pitchFamily="34" charset="-122"/>
                          <a:ea typeface="微软雅黑" pitchFamily="34" charset="-122"/>
                          <a:cs typeface="+mn-cs"/>
                        </a:rPr>
                        <a:t>）</a:t>
                      </a:r>
                    </a:p>
                  </a:txBody>
                  <a:tcPr anchor="ctr">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cs typeface="+mn-cs"/>
                        </a:rPr>
                        <a:t>5</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前刀面径向综合误差 （</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0</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第一个截面跳动（</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9</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第二个截面相位角（</a:t>
                      </a:r>
                      <a:r>
                        <a:rPr lang="en-US" altLang="zh-CN" sz="1000" b="1" kern="1200" dirty="0" smtClean="0">
                          <a:solidFill>
                            <a:srgbClr val="002060"/>
                          </a:solidFill>
                          <a:latin typeface="微软雅黑" pitchFamily="34" charset="-122"/>
                          <a:ea typeface="微软雅黑" pitchFamily="34" charset="-122"/>
                          <a:cs typeface="+mn-cs"/>
                        </a:rPr>
                        <a:t>°</a:t>
                      </a:r>
                      <a:r>
                        <a:rPr lang="zh-CN" altLang="en-US" sz="1000" b="1" kern="1200" dirty="0" smtClean="0">
                          <a:solidFill>
                            <a:srgbClr val="002060"/>
                          </a:solidFill>
                          <a:latin typeface="微软雅黑" pitchFamily="34" charset="-122"/>
                          <a:ea typeface="微软雅黑" pitchFamily="34" charset="-122"/>
                          <a:cs typeface="+mn-cs"/>
                        </a:rPr>
                        <a:t>）</a:t>
                      </a:r>
                    </a:p>
                  </a:txBody>
                  <a:tcPr anchor="ctr">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cs typeface="+mn-cs"/>
                        </a:rPr>
                        <a:t>90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rgbClr val="002060"/>
                          </a:solidFill>
                          <a:latin typeface="微软雅黑" pitchFamily="34" charset="-122"/>
                          <a:ea typeface="微软雅黑" pitchFamily="34" charset="-122"/>
                        </a:rPr>
                        <a:t>前刀面径向综合误差测量长度 （</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12</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第二个截面相位角（</a:t>
                      </a:r>
                      <a:r>
                        <a:rPr lang="en-US" altLang="zh-CN" sz="1000" b="1" kern="1200" dirty="0" smtClean="0">
                          <a:solidFill>
                            <a:srgbClr val="002060"/>
                          </a:solidFill>
                          <a:latin typeface="微软雅黑" pitchFamily="34" charset="-122"/>
                          <a:ea typeface="微软雅黑" pitchFamily="34" charset="-122"/>
                        </a:rPr>
                        <a:t>°</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0</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cs typeface="+mn-cs"/>
                        </a:rPr>
                        <a:t>第二个截面跳动（</a:t>
                      </a:r>
                      <a:r>
                        <a:rPr lang="en-US" altLang="zh-CN" sz="1000" b="1" kern="1200" dirty="0" smtClean="0">
                          <a:solidFill>
                            <a:srgbClr val="002060"/>
                          </a:solidFill>
                          <a:latin typeface="微软雅黑" pitchFamily="34" charset="-122"/>
                          <a:ea typeface="微软雅黑" pitchFamily="34" charset="-122"/>
                          <a:cs typeface="+mn-cs"/>
                        </a:rPr>
                        <a:t>mm</a:t>
                      </a:r>
                      <a:r>
                        <a:rPr lang="zh-CN" altLang="en-US" sz="1000" b="1" kern="1200" dirty="0" smtClean="0">
                          <a:solidFill>
                            <a:srgbClr val="002060"/>
                          </a:solidFill>
                          <a:latin typeface="微软雅黑" pitchFamily="34" charset="-122"/>
                          <a:ea typeface="微软雅黑" pitchFamily="34" charset="-122"/>
                          <a:cs typeface="+mn-cs"/>
                        </a:rPr>
                        <a:t>）</a:t>
                      </a:r>
                    </a:p>
                  </a:txBody>
                  <a:tcPr anchor="ctr">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cs typeface="+mn-cs"/>
                        </a:rPr>
                        <a:t>2</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5">
                        <a:lumMod val="75000"/>
                      </a:schemeClr>
                    </a:solidFill>
                  </a:tcPr>
                </a:tc>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容屑槽导程误差 （</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10</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solidFill>
                      <a:schemeClr val="accent2">
                        <a:lumMod val="20000"/>
                        <a:lumOff val="80000"/>
                      </a:schemeClr>
                    </a:solidFill>
                  </a:tcPr>
                </a:tc>
              </a:tr>
              <a:tr h="216000">
                <a:tc>
                  <a:txBody>
                    <a:bodyPr/>
                    <a:lstStyle/>
                    <a:p>
                      <a:pPr marL="0" algn="ctr" defTabSz="457200" rtl="0" eaLnBrk="1" latinLnBrk="0" hangingPunct="1"/>
                      <a:r>
                        <a:rPr lang="zh-CN" altLang="en-US" sz="1000" b="1" kern="1200" dirty="0" smtClean="0">
                          <a:solidFill>
                            <a:srgbClr val="002060"/>
                          </a:solidFill>
                          <a:latin typeface="微软雅黑" pitchFamily="34" charset="-122"/>
                          <a:ea typeface="微软雅黑" pitchFamily="34" charset="-122"/>
                        </a:rPr>
                        <a:t>第二个截面跳动（</a:t>
                      </a:r>
                      <a:r>
                        <a:rPr lang="en-US" altLang="zh-CN" sz="1000" b="1" kern="1200" dirty="0" err="1" smtClean="0">
                          <a:solidFill>
                            <a:srgbClr val="002060"/>
                          </a:solidFill>
                          <a:latin typeface="微软雅黑" pitchFamily="34" charset="-122"/>
                          <a:ea typeface="微软雅黑" pitchFamily="34" charset="-122"/>
                        </a:rPr>
                        <a:t>μm</a:t>
                      </a:r>
                      <a:r>
                        <a:rPr lang="zh-CN" altLang="en-US" sz="1000" b="1" kern="1200" dirty="0" smtClean="0">
                          <a:solidFill>
                            <a:srgbClr val="002060"/>
                          </a:solidFill>
                          <a:latin typeface="微软雅黑" pitchFamily="34" charset="-122"/>
                          <a:ea typeface="微软雅黑" pitchFamily="34" charset="-122"/>
                        </a:rPr>
                        <a:t>）</a:t>
                      </a:r>
                      <a:endParaRPr lang="zh-CN" altLang="en-US" sz="1000" b="1" kern="1200" dirty="0" smtClean="0">
                        <a:solidFill>
                          <a:srgbClr val="002060"/>
                        </a:solidFill>
                        <a:latin typeface="微软雅黑" pitchFamily="34" charset="-122"/>
                        <a:ea typeface="微软雅黑" pitchFamily="34" charset="-122"/>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10</a:t>
                      </a:r>
                      <a:endParaRPr lang="zh-CN" altLang="en-US" sz="1000" b="1" kern="1200" dirty="0" smtClean="0">
                        <a:solidFill>
                          <a:srgbClr val="002060"/>
                        </a:solidFill>
                        <a:latin typeface="微软雅黑" pitchFamily="34" charset="-122"/>
                        <a:ea typeface="微软雅黑" pitchFamily="34" charset="-122"/>
                        <a:cs typeface="+mn-cs"/>
                      </a:endParaRPr>
                    </a:p>
                  </a:txBody>
                  <a:tcPr anchor="ctr">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algn="ctr" defTabSz="457200" rtl="0" eaLnBrk="1" latinLnBrk="0" hangingPunct="1"/>
                      <a:endParaRPr lang="zh-CN" altLang="en-US" sz="1000" b="1" kern="1200" dirty="0" smtClean="0">
                        <a:solidFill>
                          <a:srgbClr val="002060"/>
                        </a:solidFill>
                        <a:latin typeface="微软雅黑" pitchFamily="34" charset="-122"/>
                        <a:ea typeface="微软雅黑" pitchFamily="34" charset="-122"/>
                        <a:cs typeface="+mn-cs"/>
                      </a:endParaRPr>
                    </a:p>
                  </a:txBody>
                  <a:tcPr anchor="ctr">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endParaRPr lang="zh-CN" altLang="en-US" sz="1000" b="1" dirty="0">
                        <a:solidFill>
                          <a:srgbClr val="002060"/>
                        </a:solidFill>
                        <a:latin typeface="微软雅黑" pitchFamily="34" charset="-122"/>
                        <a:ea typeface="微软雅黑" pitchFamily="34" charset="-122"/>
                      </a:endParaRPr>
                    </a:p>
                  </a:txBody>
                  <a:tcPr anchor="ctr">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CN" altLang="en-US" sz="1000" b="1" kern="1200" dirty="0" smtClean="0">
                          <a:solidFill>
                            <a:srgbClr val="002060"/>
                          </a:solidFill>
                          <a:latin typeface="微软雅黑" pitchFamily="34" charset="-122"/>
                          <a:ea typeface="微软雅黑" pitchFamily="34" charset="-122"/>
                        </a:rPr>
                        <a:t>容屑槽导程误差测量长度 （</a:t>
                      </a:r>
                      <a:r>
                        <a:rPr lang="en-US" altLang="zh-CN" sz="1000" b="1" kern="1200" dirty="0" smtClean="0">
                          <a:solidFill>
                            <a:srgbClr val="002060"/>
                          </a:solidFill>
                          <a:latin typeface="微软雅黑" pitchFamily="34" charset="-122"/>
                          <a:ea typeface="微软雅黑" pitchFamily="34" charset="-122"/>
                        </a:rPr>
                        <a:t>mm</a:t>
                      </a:r>
                      <a:r>
                        <a:rPr lang="zh-CN" altLang="en-US" sz="1000" b="1" kern="1200" dirty="0" smtClean="0">
                          <a:solidFill>
                            <a:srgbClr val="002060"/>
                          </a:solidFill>
                          <a:latin typeface="微软雅黑" pitchFamily="34" charset="-122"/>
                          <a:ea typeface="微软雅黑" pitchFamily="34" charset="-122"/>
                        </a:rPr>
                        <a:t>）</a:t>
                      </a: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457200" rtl="0" eaLnBrk="1" latinLnBrk="0" hangingPunct="1"/>
                      <a:r>
                        <a:rPr lang="en-US" altLang="zh-CN" sz="1000" b="1" kern="1200" dirty="0" smtClean="0">
                          <a:solidFill>
                            <a:srgbClr val="002060"/>
                          </a:solidFill>
                          <a:latin typeface="微软雅黑" pitchFamily="34" charset="-122"/>
                          <a:ea typeface="微软雅黑" pitchFamily="34" charset="-122"/>
                        </a:rPr>
                        <a:t>50</a:t>
                      </a:r>
                      <a:endParaRPr lang="zh-CN" altLang="en-US" sz="1000" b="1" kern="1200" dirty="0" smtClean="0">
                        <a:solidFill>
                          <a:srgbClr val="002060"/>
                        </a:solidFill>
                        <a:latin typeface="微软雅黑" pitchFamily="34" charset="-122"/>
                        <a:ea typeface="微软雅黑" pitchFamily="34" charset="-122"/>
                        <a:cs typeface="+mn-cs"/>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pic>
        <p:nvPicPr>
          <p:cNvPr id="12" name="Picture 63"/>
          <p:cNvPicPr>
            <a:picLocks noChangeAspect="1" noChangeArrowheads="1"/>
          </p:cNvPicPr>
          <p:nvPr/>
        </p:nvPicPr>
        <p:blipFill>
          <a:blip r:embed="rId2"/>
          <a:srcRect/>
          <a:stretch>
            <a:fillRect/>
          </a:stretch>
        </p:blipFill>
        <p:spPr bwMode="auto">
          <a:xfrm>
            <a:off x="251520" y="4149079"/>
            <a:ext cx="2448272" cy="2467266"/>
          </a:xfrm>
          <a:prstGeom prst="rect">
            <a:avLst/>
          </a:prstGeom>
          <a:noFill/>
          <a:ln w="1">
            <a:noFill/>
            <a:miter lim="800000"/>
            <a:headEnd/>
            <a:tailEnd/>
          </a:ln>
        </p:spPr>
      </p:pic>
      <p:graphicFrame>
        <p:nvGraphicFramePr>
          <p:cNvPr id="13" name="表格 12"/>
          <p:cNvGraphicFramePr>
            <a:graphicFrameLocks noGrp="1"/>
          </p:cNvGraphicFramePr>
          <p:nvPr/>
        </p:nvGraphicFramePr>
        <p:xfrm>
          <a:off x="2771799" y="4149080"/>
          <a:ext cx="6048674" cy="2448278"/>
        </p:xfrm>
        <a:graphic>
          <a:graphicData uri="http://schemas.openxmlformats.org/drawingml/2006/table">
            <a:tbl>
              <a:tblPr/>
              <a:tblGrid>
                <a:gridCol w="1055912"/>
                <a:gridCol w="703941"/>
                <a:gridCol w="703941"/>
                <a:gridCol w="1355734"/>
                <a:gridCol w="821264"/>
                <a:gridCol w="703941"/>
                <a:gridCol w="703941"/>
              </a:tblGrid>
              <a:tr h="174877">
                <a:tc gridSpan="7">
                  <a:txBody>
                    <a:bodyPr/>
                    <a:lstStyle/>
                    <a:p>
                      <a:pPr algn="ctr" fontAlgn="ctr"/>
                      <a:r>
                        <a:rPr lang="en-US" altLang="zh-CN" sz="1000" b="1" i="0" u="none" strike="noStrike" dirty="0">
                          <a:solidFill>
                            <a:srgbClr val="002060"/>
                          </a:solidFill>
                          <a:latin typeface="微软雅黑" pitchFamily="34" charset="-122"/>
                          <a:ea typeface="微软雅黑" pitchFamily="34" charset="-122"/>
                        </a:rPr>
                        <a:t>ISO  </a:t>
                      </a:r>
                      <a:r>
                        <a:rPr lang="zh-CN" altLang="en-US" sz="1000" b="1" i="0" u="none" strike="noStrike" dirty="0">
                          <a:solidFill>
                            <a:srgbClr val="002060"/>
                          </a:solidFill>
                          <a:latin typeface="微软雅黑" pitchFamily="34" charset="-122"/>
                          <a:ea typeface="微软雅黑" pitchFamily="34" charset="-122"/>
                        </a:rPr>
                        <a:t>精度等级报告</a:t>
                      </a:r>
                      <a:r>
                        <a:rPr lang="en-US" altLang="zh-CN" sz="1000" b="1" i="0" u="none" strike="noStrike" dirty="0">
                          <a:solidFill>
                            <a:srgbClr val="002060"/>
                          </a:solidFill>
                          <a:latin typeface="微软雅黑" pitchFamily="34" charset="-122"/>
                          <a:ea typeface="微软雅黑" pitchFamily="34" charset="-122"/>
                        </a:rPr>
                        <a:t>-</a:t>
                      </a:r>
                      <a:r>
                        <a:rPr lang="zh-CN" altLang="en-US" sz="1000" b="1" i="0" u="none" strike="noStrike" dirty="0">
                          <a:solidFill>
                            <a:srgbClr val="002060"/>
                          </a:solidFill>
                          <a:latin typeface="微软雅黑" pitchFamily="34" charset="-122"/>
                          <a:ea typeface="微软雅黑" pitchFamily="34" charset="-122"/>
                        </a:rPr>
                        <a:t>齿形偏差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4877">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误差名称</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符号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偏差 </a:t>
                      </a:r>
                      <a:r>
                        <a:rPr lang="en-US" altLang="zh-CN" sz="1000" b="1" i="0" u="none" strike="noStrike">
                          <a:solidFill>
                            <a:srgbClr val="002060"/>
                          </a:solidFill>
                          <a:latin typeface="微软雅黑" pitchFamily="34" charset="-122"/>
                          <a:ea typeface="微软雅黑" pitchFamily="34" charset="-122"/>
                        </a:rPr>
                        <a:t>(µ</a:t>
                      </a:r>
                      <a:r>
                        <a:rPr lang="en-US" sz="1000" b="1" i="0" u="none" strike="noStrike">
                          <a:solidFill>
                            <a:srgbClr val="002060"/>
                          </a:solidFill>
                          <a:latin typeface="微软雅黑" pitchFamily="34" charset="-122"/>
                          <a:ea typeface="微软雅黑" pitchFamily="34" charset="-122"/>
                        </a:rPr>
                        <a:t>m)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实际加工结果</a:t>
                      </a:r>
                      <a:r>
                        <a:rPr lang="en-US" altLang="zh-CN" sz="1000" b="1" i="0" u="none" strike="noStrike" dirty="0">
                          <a:solidFill>
                            <a:srgbClr val="002060"/>
                          </a:solidFill>
                          <a:latin typeface="微软雅黑" pitchFamily="34" charset="-122"/>
                          <a:ea typeface="微软雅黑" pitchFamily="34" charset="-122"/>
                        </a:rPr>
                        <a:t>(</a:t>
                      </a:r>
                      <a:r>
                        <a:rPr lang="zh-CN" altLang="en-US" sz="1000" b="1" i="0" u="none" strike="noStrike" dirty="0">
                          <a:solidFill>
                            <a:srgbClr val="002060"/>
                          </a:solidFill>
                          <a:latin typeface="微软雅黑" pitchFamily="34" charset="-122"/>
                          <a:ea typeface="微软雅黑" pitchFamily="34" charset="-122"/>
                        </a:rPr>
                        <a:t>平均</a:t>
                      </a:r>
                      <a:r>
                        <a:rPr lang="en-US" altLang="zh-CN" sz="1000" b="1" i="0" u="none" strike="noStrike" dirty="0">
                          <a:solidFill>
                            <a:srgbClr val="002060"/>
                          </a:solidFill>
                          <a:latin typeface="微软雅黑" pitchFamily="34" charset="-122"/>
                          <a:ea typeface="微软雅黑" pitchFamily="34" charset="-122"/>
                        </a:rPr>
                        <a:t>)</a:t>
                      </a:r>
                      <a:endParaRPr lang="zh-CN" altLang="en-US" sz="1000" b="1" i="0" u="none" strike="noStrike" dirty="0">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实际最大</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设计等级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加工等级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齿廓总偏差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l-GR" sz="1000" b="1" i="0" u="none" strike="noStrike" baseline="-25000">
                          <a:solidFill>
                            <a:srgbClr val="002060"/>
                          </a:solidFill>
                          <a:latin typeface="微软雅黑" pitchFamily="34" charset="-122"/>
                          <a:ea typeface="微软雅黑" pitchFamily="34" charset="-122"/>
                        </a:rPr>
                        <a:t>α</a:t>
                      </a:r>
                      <a:endParaRPr lang="el-GR"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4.5885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1" i="0" u="none" strike="noStrike" dirty="0">
                          <a:solidFill>
                            <a:srgbClr val="002060"/>
                          </a:solidFill>
                          <a:latin typeface="微软雅黑" pitchFamily="34" charset="-122"/>
                          <a:ea typeface="微软雅黑" pitchFamily="34" charset="-122"/>
                        </a:rPr>
                        <a:t>10.1</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16.2</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齿廓形状偏差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n-US" sz="1000" b="1" i="0" u="none" strike="noStrike" baseline="-25000">
                          <a:solidFill>
                            <a:srgbClr val="002060"/>
                          </a:solidFill>
                          <a:latin typeface="微软雅黑" pitchFamily="34" charset="-122"/>
                          <a:ea typeface="微软雅黑" pitchFamily="34" charset="-122"/>
                        </a:rPr>
                        <a:t>f</a:t>
                      </a:r>
                      <a:r>
                        <a:rPr lang="el-GR" sz="1000" b="1" i="0" u="none" strike="noStrike" baseline="-25000">
                          <a:solidFill>
                            <a:srgbClr val="002060"/>
                          </a:solidFill>
                          <a:latin typeface="微软雅黑" pitchFamily="34" charset="-122"/>
                          <a:ea typeface="微软雅黑" pitchFamily="34" charset="-122"/>
                        </a:rPr>
                        <a:t>α</a:t>
                      </a:r>
                      <a:endParaRPr lang="el-GR"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3.3573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9.7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15.2</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齿廓倾斜偏差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n-US" sz="1000" b="1" i="0" u="none" strike="noStrike" baseline="-25000">
                          <a:solidFill>
                            <a:srgbClr val="002060"/>
                          </a:solidFill>
                          <a:latin typeface="微软雅黑" pitchFamily="34" charset="-122"/>
                          <a:ea typeface="微软雅黑" pitchFamily="34" charset="-122"/>
                        </a:rPr>
                        <a:t>H</a:t>
                      </a:r>
                      <a:r>
                        <a:rPr lang="el-GR" sz="1000" b="1" i="0" u="none" strike="noStrike" baseline="-25000">
                          <a:solidFill>
                            <a:srgbClr val="002060"/>
                          </a:solidFill>
                          <a:latin typeface="微软雅黑" pitchFamily="34" charset="-122"/>
                          <a:ea typeface="微软雅黑" pitchFamily="34" charset="-122"/>
                        </a:rPr>
                        <a:t>α</a:t>
                      </a:r>
                      <a:endParaRPr lang="el-GR"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2.1716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0.41</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1.6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4</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gridSpan="7">
                  <a:txBody>
                    <a:bodyPr/>
                    <a:lstStyle/>
                    <a:p>
                      <a:pPr algn="ctr" fontAlgn="ctr"/>
                      <a:r>
                        <a:rPr lang="en-US" altLang="zh-CN" sz="1000" b="1" i="0" u="none" strike="noStrike" dirty="0">
                          <a:solidFill>
                            <a:srgbClr val="002060"/>
                          </a:solidFill>
                          <a:latin typeface="微软雅黑" pitchFamily="34" charset="-122"/>
                          <a:ea typeface="微软雅黑" pitchFamily="34" charset="-122"/>
                        </a:rPr>
                        <a:t>ISO  </a:t>
                      </a:r>
                      <a:r>
                        <a:rPr lang="zh-CN" altLang="en-US" sz="1000" b="1" i="0" u="none" strike="noStrike" dirty="0">
                          <a:solidFill>
                            <a:srgbClr val="002060"/>
                          </a:solidFill>
                          <a:latin typeface="微软雅黑" pitchFamily="34" charset="-122"/>
                          <a:ea typeface="微软雅黑" pitchFamily="34" charset="-122"/>
                        </a:rPr>
                        <a:t>精度等级报告</a:t>
                      </a:r>
                      <a:r>
                        <a:rPr lang="en-US" altLang="zh-CN" sz="1000" b="1" i="0" u="none" strike="noStrike" dirty="0">
                          <a:solidFill>
                            <a:srgbClr val="002060"/>
                          </a:solidFill>
                          <a:latin typeface="微软雅黑" pitchFamily="34" charset="-122"/>
                          <a:ea typeface="微软雅黑" pitchFamily="34" charset="-122"/>
                        </a:rPr>
                        <a:t>-</a:t>
                      </a:r>
                      <a:r>
                        <a:rPr lang="zh-CN" altLang="en-US" sz="1000" b="1" i="0" u="none" strike="noStrike" dirty="0">
                          <a:solidFill>
                            <a:srgbClr val="002060"/>
                          </a:solidFill>
                          <a:latin typeface="微软雅黑" pitchFamily="34" charset="-122"/>
                          <a:ea typeface="微软雅黑" pitchFamily="34" charset="-122"/>
                        </a:rPr>
                        <a:t>齿向偏差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误差名称</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符号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偏差 </a:t>
                      </a:r>
                      <a:r>
                        <a:rPr lang="en-US" altLang="zh-CN" sz="1000" b="1" i="0" u="none" strike="noStrike">
                          <a:solidFill>
                            <a:srgbClr val="002060"/>
                          </a:solidFill>
                          <a:latin typeface="微软雅黑" pitchFamily="34" charset="-122"/>
                          <a:ea typeface="微软雅黑" pitchFamily="34" charset="-122"/>
                        </a:rPr>
                        <a:t>(µ</a:t>
                      </a:r>
                      <a:r>
                        <a:rPr lang="en-US" sz="1000" b="1" i="0" u="none" strike="noStrike">
                          <a:solidFill>
                            <a:srgbClr val="002060"/>
                          </a:solidFill>
                          <a:latin typeface="微软雅黑" pitchFamily="34" charset="-122"/>
                          <a:ea typeface="微软雅黑" pitchFamily="34" charset="-122"/>
                        </a:rPr>
                        <a:t>m)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实际加工结果</a:t>
                      </a:r>
                      <a:r>
                        <a:rPr lang="en-US" altLang="zh-CN" sz="1000" b="1" i="0" u="none" strike="noStrike">
                          <a:solidFill>
                            <a:srgbClr val="002060"/>
                          </a:solidFill>
                          <a:latin typeface="微软雅黑" pitchFamily="34" charset="-122"/>
                          <a:ea typeface="微软雅黑" pitchFamily="34" charset="-122"/>
                        </a:rPr>
                        <a:t>(</a:t>
                      </a:r>
                      <a:r>
                        <a:rPr lang="zh-CN" altLang="en-US" sz="1000" b="1" i="0" u="none" strike="noStrike">
                          <a:solidFill>
                            <a:srgbClr val="002060"/>
                          </a:solidFill>
                          <a:latin typeface="微软雅黑" pitchFamily="34" charset="-122"/>
                          <a:ea typeface="微软雅黑" pitchFamily="34" charset="-122"/>
                        </a:rPr>
                        <a:t>平均</a:t>
                      </a:r>
                      <a:r>
                        <a:rPr lang="en-US" altLang="zh-CN" sz="1000" b="1" i="0" u="none" strike="noStrike">
                          <a:solidFill>
                            <a:srgbClr val="002060"/>
                          </a:solidFill>
                          <a:latin typeface="微软雅黑" pitchFamily="34" charset="-122"/>
                          <a:ea typeface="微软雅黑" pitchFamily="34" charset="-122"/>
                        </a:rPr>
                        <a:t>)</a:t>
                      </a:r>
                      <a:endParaRPr lang="zh-CN" altLang="en-US"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实际最大</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设计等级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加工等级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齿向总偏差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F</a:t>
                      </a:r>
                      <a:r>
                        <a:rPr lang="el-GR" sz="1000" b="1" i="0" u="none" strike="noStrike" baseline="-25000" dirty="0">
                          <a:solidFill>
                            <a:srgbClr val="002060"/>
                          </a:solidFill>
                          <a:latin typeface="微软雅黑" pitchFamily="34" charset="-122"/>
                          <a:ea typeface="微软雅黑" pitchFamily="34" charset="-122"/>
                        </a:rPr>
                        <a:t>β</a:t>
                      </a:r>
                      <a:endParaRPr lang="el-GR" sz="1000" b="1" i="0" u="none" strike="noStrike" dirty="0">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8.6676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1" i="0" u="none" strike="noStrike">
                          <a:solidFill>
                            <a:srgbClr val="002060"/>
                          </a:solidFill>
                          <a:latin typeface="微软雅黑" pitchFamily="34" charset="-122"/>
                          <a:ea typeface="微软雅黑" pitchFamily="34" charset="-122"/>
                        </a:rPr>
                        <a:t>9.3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12.5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齿向形状偏差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f</a:t>
                      </a:r>
                      <a:r>
                        <a:rPr lang="en-US" sz="1000" b="1" i="0" u="none" strike="noStrike" baseline="-25000" dirty="0">
                          <a:solidFill>
                            <a:srgbClr val="002060"/>
                          </a:solidFill>
                          <a:latin typeface="微软雅黑" pitchFamily="34" charset="-122"/>
                          <a:ea typeface="微软雅黑" pitchFamily="34" charset="-122"/>
                        </a:rPr>
                        <a:t>f</a:t>
                      </a:r>
                      <a:r>
                        <a:rPr lang="el-GR" sz="1000" b="1" i="0" u="none" strike="noStrike" baseline="-25000" dirty="0">
                          <a:solidFill>
                            <a:srgbClr val="002060"/>
                          </a:solidFill>
                          <a:latin typeface="微软雅黑" pitchFamily="34" charset="-122"/>
                          <a:ea typeface="微软雅黑" pitchFamily="34" charset="-122"/>
                        </a:rPr>
                        <a:t>β</a:t>
                      </a:r>
                      <a:endParaRPr lang="el-GR" sz="1000" b="1" i="0" u="none" strike="noStrike" dirty="0">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7.8038</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7.73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9.6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齿向倾斜偏差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n-US" sz="1000" b="1" i="0" u="none" strike="noStrike" baseline="-25000">
                          <a:solidFill>
                            <a:srgbClr val="002060"/>
                          </a:solidFill>
                          <a:latin typeface="微软雅黑" pitchFamily="34" charset="-122"/>
                          <a:ea typeface="微软雅黑" pitchFamily="34" charset="-122"/>
                        </a:rPr>
                        <a:t>H</a:t>
                      </a:r>
                      <a:r>
                        <a:rPr lang="el-GR" sz="1000" b="1" i="0" u="none" strike="noStrike" baseline="-25000">
                          <a:solidFill>
                            <a:srgbClr val="002060"/>
                          </a:solidFill>
                          <a:latin typeface="微软雅黑" pitchFamily="34" charset="-122"/>
                          <a:ea typeface="微软雅黑" pitchFamily="34" charset="-122"/>
                        </a:rPr>
                        <a:t>β</a:t>
                      </a:r>
                      <a:endParaRPr lang="el-GR"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1.563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2.75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3.9</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gridSpan="7">
                  <a:txBody>
                    <a:bodyPr/>
                    <a:lstStyle/>
                    <a:p>
                      <a:pPr algn="ctr" fontAlgn="ctr"/>
                      <a:r>
                        <a:rPr lang="en-US" altLang="zh-CN" sz="1000" b="1" i="0" u="none" strike="noStrike" dirty="0">
                          <a:solidFill>
                            <a:srgbClr val="002060"/>
                          </a:solidFill>
                          <a:latin typeface="微软雅黑" pitchFamily="34" charset="-122"/>
                          <a:ea typeface="微软雅黑" pitchFamily="34" charset="-122"/>
                        </a:rPr>
                        <a:t>ISO  </a:t>
                      </a:r>
                      <a:r>
                        <a:rPr lang="zh-CN" altLang="en-US" sz="1000" b="1" i="0" u="none" strike="noStrike" dirty="0">
                          <a:solidFill>
                            <a:srgbClr val="002060"/>
                          </a:solidFill>
                          <a:latin typeface="微软雅黑" pitchFamily="34" charset="-122"/>
                          <a:ea typeface="微软雅黑" pitchFamily="34" charset="-122"/>
                        </a:rPr>
                        <a:t>精度等级报告</a:t>
                      </a:r>
                      <a:r>
                        <a:rPr lang="en-US" altLang="zh-CN" sz="1000" b="1" i="0" u="none" strike="noStrike" dirty="0">
                          <a:solidFill>
                            <a:srgbClr val="002060"/>
                          </a:solidFill>
                          <a:latin typeface="微软雅黑" pitchFamily="34" charset="-122"/>
                          <a:ea typeface="微软雅黑" pitchFamily="34" charset="-122"/>
                        </a:rPr>
                        <a:t>-</a:t>
                      </a:r>
                      <a:r>
                        <a:rPr lang="zh-CN" altLang="en-US" sz="1000" b="1" i="0" u="none" strike="noStrike" dirty="0">
                          <a:solidFill>
                            <a:srgbClr val="002060"/>
                          </a:solidFill>
                          <a:latin typeface="微软雅黑" pitchFamily="34" charset="-122"/>
                          <a:ea typeface="微软雅黑" pitchFamily="34" charset="-122"/>
                        </a:rPr>
                        <a:t>累计偏差</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误差名称</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符号</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偏差 </a:t>
                      </a:r>
                      <a:r>
                        <a:rPr lang="en-US" altLang="zh-CN" sz="1000" b="1" i="0" u="none" strike="noStrike">
                          <a:solidFill>
                            <a:srgbClr val="002060"/>
                          </a:solidFill>
                          <a:latin typeface="微软雅黑" pitchFamily="34" charset="-122"/>
                          <a:ea typeface="微软雅黑" pitchFamily="34" charset="-122"/>
                        </a:rPr>
                        <a:t>(µ</a:t>
                      </a:r>
                      <a:r>
                        <a:rPr lang="en-US" sz="1000" b="1" i="0" u="none" strike="noStrike">
                          <a:solidFill>
                            <a:srgbClr val="002060"/>
                          </a:solidFill>
                          <a:latin typeface="微软雅黑" pitchFamily="34" charset="-122"/>
                          <a:ea typeface="微软雅黑" pitchFamily="34" charset="-122"/>
                        </a:rPr>
                        <a:t>m)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实际加工结果</a:t>
                      </a:r>
                      <a:r>
                        <a:rPr lang="en-US" altLang="zh-CN" sz="1000" b="1" i="0" u="none" strike="noStrike">
                          <a:solidFill>
                            <a:srgbClr val="002060"/>
                          </a:solidFill>
                          <a:latin typeface="微软雅黑" pitchFamily="34" charset="-122"/>
                          <a:ea typeface="微软雅黑" pitchFamily="34" charset="-122"/>
                        </a:rPr>
                        <a:t>(</a:t>
                      </a:r>
                      <a:r>
                        <a:rPr lang="zh-CN" altLang="en-US" sz="1000" b="1" i="0" u="none" strike="noStrike">
                          <a:solidFill>
                            <a:srgbClr val="002060"/>
                          </a:solidFill>
                          <a:latin typeface="微软雅黑" pitchFamily="34" charset="-122"/>
                          <a:ea typeface="微软雅黑" pitchFamily="34" charset="-122"/>
                        </a:rPr>
                        <a:t>平均</a:t>
                      </a:r>
                      <a:r>
                        <a:rPr lang="en-US" altLang="zh-CN" sz="1000" b="1" i="0" u="none" strike="noStrike">
                          <a:solidFill>
                            <a:srgbClr val="002060"/>
                          </a:solidFill>
                          <a:latin typeface="微软雅黑" pitchFamily="34" charset="-122"/>
                          <a:ea typeface="微软雅黑" pitchFamily="34" charset="-122"/>
                        </a:rPr>
                        <a:t>)</a:t>
                      </a:r>
                      <a:endParaRPr lang="zh-CN" altLang="en-US"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实际最大</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a:solidFill>
                            <a:srgbClr val="002060"/>
                          </a:solidFill>
                          <a:latin typeface="微软雅黑" pitchFamily="34" charset="-122"/>
                          <a:ea typeface="微软雅黑" pitchFamily="34" charset="-122"/>
                        </a:rPr>
                        <a:t>设计等级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1" i="0" u="none" strike="noStrike" dirty="0">
                          <a:solidFill>
                            <a:srgbClr val="002060"/>
                          </a:solidFill>
                          <a:latin typeface="微软雅黑" pitchFamily="34" charset="-122"/>
                          <a:ea typeface="微软雅黑" pitchFamily="34" charset="-122"/>
                        </a:rPr>
                        <a:t>加工等级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单一齿距偏差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n-US" sz="1000" b="1" i="0" u="none" strike="noStrike" baseline="-25000">
                          <a:solidFill>
                            <a:srgbClr val="002060"/>
                          </a:solidFill>
                          <a:latin typeface="微软雅黑" pitchFamily="34" charset="-122"/>
                          <a:ea typeface="微软雅黑" pitchFamily="34" charset="-122"/>
                        </a:rPr>
                        <a:t>pt</a:t>
                      </a:r>
                      <a:endParaRPr lang="en-US"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4.9631</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4.68/5.69</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6.7/9</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5</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877">
                <a:tc>
                  <a:txBody>
                    <a:bodyPr/>
                    <a:lstStyle/>
                    <a:p>
                      <a:pPr algn="ctr" fontAlgn="ctr"/>
                      <a:r>
                        <a:rPr lang="zh-CN" altLang="en-US" sz="1000" b="1" i="0" u="none" strike="noStrike">
                          <a:solidFill>
                            <a:srgbClr val="002060"/>
                          </a:solidFill>
                          <a:latin typeface="微软雅黑" pitchFamily="34" charset="-122"/>
                          <a:ea typeface="微软雅黑" pitchFamily="34" charset="-122"/>
                        </a:rPr>
                        <a:t>齿距累计总偏差 </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F</a:t>
                      </a:r>
                      <a:r>
                        <a:rPr lang="en-US" sz="1000" b="1" i="0" u="none" strike="noStrike" baseline="-25000">
                          <a:solidFill>
                            <a:srgbClr val="002060"/>
                          </a:solidFill>
                          <a:latin typeface="微软雅黑" pitchFamily="34" charset="-122"/>
                          <a:ea typeface="微软雅黑" pitchFamily="34" charset="-122"/>
                        </a:rPr>
                        <a:t>p</a:t>
                      </a:r>
                      <a:endParaRPr lang="en-US" sz="1000" b="1" i="0" u="none" strike="noStrike">
                        <a:solidFill>
                          <a:srgbClr val="002060"/>
                        </a:solidFill>
                        <a:latin typeface="微软雅黑" pitchFamily="34" charset="-122"/>
                        <a:ea typeface="微软雅黑" pitchFamily="34" charset="-122"/>
                      </a:endParaRP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23.0624</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9.98/9.3</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20.4/15.4</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2060"/>
                          </a:solidFill>
                          <a:latin typeface="微软雅黑" pitchFamily="34" charset="-122"/>
                          <a:ea typeface="微软雅黑" pitchFamily="34" charset="-122"/>
                        </a:rPr>
                        <a:t>7</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2060"/>
                          </a:solidFill>
                          <a:latin typeface="微软雅黑" pitchFamily="34" charset="-122"/>
                          <a:ea typeface="微软雅黑" pitchFamily="34" charset="-122"/>
                        </a:rPr>
                        <a:t>6</a:t>
                      </a:r>
                    </a:p>
                  </a:txBody>
                  <a:tcPr marL="5218" marR="5218" marT="5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a:defRPr/>
            </a:pPr>
            <a:fld id="{B742A8BE-A63A-4B49-8DAD-9C911ED7CEAD}" type="slidenum">
              <a:rPr lang="en-US" altLang="zh-CN" smtClean="0">
                <a:solidFill>
                  <a:schemeClr val="bg2">
                    <a:lumMod val="75000"/>
                  </a:schemeClr>
                </a:solidFill>
              </a:rPr>
              <a:pPr>
                <a:defRPr/>
              </a:pPr>
              <a:t>9</a:t>
            </a:fld>
            <a:r>
              <a:rPr lang="en-US" altLang="zh-CN" dirty="0" smtClean="0">
                <a:solidFill>
                  <a:schemeClr val="bg2">
                    <a:lumMod val="75000"/>
                  </a:schemeClr>
                </a:solidFill>
              </a:rPr>
              <a:t>/n</a:t>
            </a:r>
            <a:endParaRPr lang="en-US" altLang="zh-CN" dirty="0">
              <a:solidFill>
                <a:schemeClr val="bg2">
                  <a:lumMod val="75000"/>
                </a:schemeClr>
              </a:solidFill>
            </a:endParaRPr>
          </a:p>
        </p:txBody>
      </p:sp>
      <p:sp>
        <p:nvSpPr>
          <p:cNvPr id="5" name="Text Box 5"/>
          <p:cNvSpPr txBox="1">
            <a:spLocks noChangeArrowheads="1"/>
          </p:cNvSpPr>
          <p:nvPr/>
        </p:nvSpPr>
        <p:spPr bwMode="auto">
          <a:xfrm>
            <a:off x="436034" y="169590"/>
            <a:ext cx="3518912" cy="461665"/>
          </a:xfrm>
          <a:prstGeom prst="rect">
            <a:avLst/>
          </a:prstGeom>
          <a:noFill/>
          <a:ln w="9525">
            <a:noFill/>
            <a:miter lim="800000"/>
            <a:headEnd/>
            <a:tailEnd/>
          </a:ln>
        </p:spPr>
        <p:txBody>
          <a:bodyPr wrap="none">
            <a:spAutoFit/>
          </a:bodyPr>
          <a:lstStyle/>
          <a:p>
            <a:r>
              <a:rPr lang="en-US" altLang="zh-CN" sz="2400" b="1" dirty="0" smtClean="0">
                <a:solidFill>
                  <a:srgbClr val="003366"/>
                </a:solidFill>
                <a:latin typeface="+mn-lt"/>
                <a:ea typeface="微软雅黑" pitchFamily="34" charset="-122"/>
              </a:rPr>
              <a:t>2 </a:t>
            </a:r>
            <a:r>
              <a:rPr lang="zh-CN" altLang="en-US" sz="2400" b="1" dirty="0" smtClean="0">
                <a:solidFill>
                  <a:srgbClr val="003366"/>
                </a:solidFill>
                <a:latin typeface="+mn-lt"/>
                <a:ea typeface="微软雅黑" pitchFamily="34" charset="-122"/>
              </a:rPr>
              <a:t>齿轮制造仿真技术应用</a:t>
            </a:r>
          </a:p>
        </p:txBody>
      </p:sp>
      <p:sp>
        <p:nvSpPr>
          <p:cNvPr id="30" name="Text Box 6"/>
          <p:cNvSpPr txBox="1">
            <a:spLocks noChangeArrowheads="1"/>
          </p:cNvSpPr>
          <p:nvPr/>
        </p:nvSpPr>
        <p:spPr bwMode="auto">
          <a:xfrm>
            <a:off x="436034" y="692696"/>
            <a:ext cx="4873450" cy="430887"/>
          </a:xfrm>
          <a:prstGeom prst="rect">
            <a:avLst/>
          </a:prstGeom>
          <a:noFill/>
          <a:ln w="9525">
            <a:noFill/>
            <a:miter lim="800000"/>
            <a:headEnd/>
            <a:tailEnd/>
          </a:ln>
        </p:spPr>
        <p:txBody>
          <a:bodyPr wrap="none">
            <a:spAutoFit/>
          </a:bodyPr>
          <a:lstStyle/>
          <a:p>
            <a:r>
              <a:rPr lang="en-US" altLang="zh-CN" sz="2200" b="1" dirty="0" smtClean="0">
                <a:solidFill>
                  <a:srgbClr val="003366"/>
                </a:solidFill>
                <a:latin typeface="+mn-lt"/>
                <a:ea typeface="微软雅黑" pitchFamily="34" charset="-122"/>
              </a:rPr>
              <a:t>2.4 </a:t>
            </a:r>
            <a:r>
              <a:rPr lang="zh-CN" altLang="en-US" sz="2200" b="1" dirty="0" smtClean="0">
                <a:solidFill>
                  <a:srgbClr val="003366"/>
                </a:solidFill>
                <a:latin typeface="+mn-lt"/>
                <a:ea typeface="微软雅黑" pitchFamily="34" charset="-122"/>
              </a:rPr>
              <a:t>齿轮制造</a:t>
            </a:r>
            <a:r>
              <a:rPr lang="en-US" altLang="zh-CN" sz="2200" b="1" dirty="0" smtClean="0">
                <a:solidFill>
                  <a:srgbClr val="003366"/>
                </a:solidFill>
                <a:latin typeface="+mn-lt"/>
                <a:ea typeface="微软雅黑" pitchFamily="34" charset="-122"/>
              </a:rPr>
              <a:t>-- </a:t>
            </a:r>
            <a:r>
              <a:rPr lang="zh-CN" altLang="en-US" sz="2200" b="1" dirty="0" smtClean="0">
                <a:solidFill>
                  <a:srgbClr val="003366"/>
                </a:solidFill>
                <a:latin typeface="+mn-lt"/>
                <a:ea typeface="微软雅黑" pitchFamily="34" charset="-122"/>
              </a:rPr>
              <a:t>滚齿工艺仿真试验验证</a:t>
            </a:r>
            <a:endParaRPr lang="en-US" altLang="zh-CN" sz="2200" b="1" dirty="0">
              <a:solidFill>
                <a:srgbClr val="003366"/>
              </a:solidFill>
              <a:latin typeface="+mn-lt"/>
              <a:ea typeface="微软雅黑" pitchFamily="34" charset="-122"/>
            </a:endParaRPr>
          </a:p>
        </p:txBody>
      </p:sp>
      <p:graphicFrame>
        <p:nvGraphicFramePr>
          <p:cNvPr id="7" name="图表 6"/>
          <p:cNvGraphicFramePr/>
          <p:nvPr/>
        </p:nvGraphicFramePr>
        <p:xfrm>
          <a:off x="494969" y="1340768"/>
          <a:ext cx="2700000" cy="19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494969" y="3501008"/>
          <a:ext cx="2700000" cy="19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3275856" y="1340768"/>
          <a:ext cx="2700000" cy="19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3275856" y="3501008"/>
          <a:ext cx="2700000" cy="19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10"/>
          <p:cNvGraphicFramePr/>
          <p:nvPr/>
        </p:nvGraphicFramePr>
        <p:xfrm>
          <a:off x="6084168" y="1340768"/>
          <a:ext cx="2700000" cy="198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图表 11"/>
          <p:cNvGraphicFramePr/>
          <p:nvPr/>
        </p:nvGraphicFramePr>
        <p:xfrm>
          <a:off x="6084168" y="3501008"/>
          <a:ext cx="2700000" cy="1980000"/>
        </p:xfrm>
        <a:graphic>
          <a:graphicData uri="http://schemas.openxmlformats.org/drawingml/2006/chart">
            <c:chart xmlns:c="http://schemas.openxmlformats.org/drawingml/2006/chart" xmlns:r="http://schemas.openxmlformats.org/officeDocument/2006/relationships" r:id="rId7"/>
          </a:graphicData>
        </a:graphic>
      </p:graphicFrame>
      <p:sp>
        <p:nvSpPr>
          <p:cNvPr id="14" name="圆角矩形 13"/>
          <p:cNvSpPr/>
          <p:nvPr/>
        </p:nvSpPr>
        <p:spPr>
          <a:xfrm>
            <a:off x="467544" y="5805264"/>
            <a:ext cx="8280920" cy="864096"/>
          </a:xfrm>
          <a:prstGeom prst="roundRect">
            <a:avLst/>
          </a:prstGeom>
          <a:noFill/>
          <a:ln>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anchor="ctr"/>
          <a:lstStyle/>
          <a:p>
            <a:pPr marL="180975" indent="-180975">
              <a:lnSpc>
                <a:spcPts val="2100"/>
              </a:lnSpc>
              <a:buFont typeface="Wingdings" pitchFamily="2" charset="2"/>
              <a:buChar char="n"/>
              <a:defRPr/>
            </a:pPr>
            <a:r>
              <a:rPr lang="zh-CN" altLang="en-US" sz="1600" b="1" dirty="0" smtClean="0">
                <a:solidFill>
                  <a:srgbClr val="003366"/>
                </a:solidFill>
                <a:latin typeface="微软雅黑" pitchFamily="34" charset="-122"/>
                <a:ea typeface="微软雅黑" pitchFamily="34" charset="-122"/>
              </a:rPr>
              <a:t>模拟工艺可以预测加工精度趋势，但齿轮各项精度误差在准确度还有所偏离，需要进一步试验标定；</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主题 3">
    <a:dk1>
      <a:srgbClr val="000000"/>
    </a:dk1>
    <a:lt1>
      <a:srgbClr val="FFFFFF"/>
    </a:lt1>
    <a:dk2>
      <a:srgbClr val="1F497D"/>
    </a:dk2>
    <a:lt2>
      <a:srgbClr val="EEECE1"/>
    </a:lt2>
    <a:accent1>
      <a:srgbClr val="4F81BD"/>
    </a:accent1>
    <a:accent2>
      <a:srgbClr val="FF0000"/>
    </a:accent2>
    <a:accent3>
      <a:srgbClr val="FFFFFF"/>
    </a:accent3>
    <a:accent4>
      <a:srgbClr val="000000"/>
    </a:accent4>
    <a:accent5>
      <a:srgbClr val="B2C1DB"/>
    </a:accent5>
    <a:accent6>
      <a:srgbClr val="E70000"/>
    </a:accent6>
    <a:hlink>
      <a:srgbClr val="0000FF"/>
    </a:hlink>
    <a:folHlink>
      <a:srgbClr val="FF0000"/>
    </a:folHlink>
  </a:clrScheme>
  <a:fontScheme name="Office 主题">
    <a:majorFont>
      <a:latin typeface="Calibri"/>
      <a:ea typeface="黑体"/>
      <a:cs typeface=""/>
    </a:majorFont>
    <a:minorFont>
      <a:latin typeface="Calibri"/>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2321</TotalTime>
  <Words>3266</Words>
  <Application>Microsoft Office PowerPoint</Application>
  <PresentationFormat>全屏显示(4:3)</PresentationFormat>
  <Paragraphs>795</Paragraphs>
  <Slides>28</Slides>
  <Notes>2</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技术中心VI-2012版PPT模板</dc:title>
  <dc:creator>刘山营</dc:creator>
  <cp:lastModifiedBy>gaozhiyong</cp:lastModifiedBy>
  <cp:revision>248</cp:revision>
  <dcterms:created xsi:type="dcterms:W3CDTF">2012-11-11T06:36:06Z</dcterms:created>
  <dcterms:modified xsi:type="dcterms:W3CDTF">2017-08-21T01:17:27Z</dcterms:modified>
</cp:coreProperties>
</file>